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56" r:id="rId3"/>
    <p:sldId id="353" r:id="rId4"/>
    <p:sldId id="340" r:id="rId5"/>
    <p:sldId id="341" r:id="rId6"/>
    <p:sldId id="342" r:id="rId7"/>
    <p:sldId id="354" r:id="rId8"/>
    <p:sldId id="355" r:id="rId9"/>
    <p:sldId id="356" r:id="rId10"/>
    <p:sldId id="347" r:id="rId11"/>
    <p:sldId id="349" r:id="rId12"/>
    <p:sldId id="276" r:id="rId13"/>
    <p:sldId id="352" r:id="rId14"/>
    <p:sldId id="357" r:id="rId15"/>
    <p:sldId id="307" r:id="rId16"/>
    <p:sldId id="348" r:id="rId17"/>
    <p:sldId id="358" r:id="rId18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BCB"/>
    <a:srgbClr val="223C5C"/>
    <a:srgbClr val="920000"/>
    <a:srgbClr val="BCE292"/>
    <a:srgbClr val="B9E1FF"/>
    <a:srgbClr val="81C9FF"/>
    <a:srgbClr val="FFFFBD"/>
    <a:srgbClr val="BA8CDC"/>
    <a:srgbClr val="FFFF8B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8909" autoAdjust="0"/>
  </p:normalViewPr>
  <p:slideViewPr>
    <p:cSldViewPr>
      <p:cViewPr varScale="1">
        <p:scale>
          <a:sx n="83" d="100"/>
          <a:sy n="83" d="100"/>
        </p:scale>
        <p:origin x="1314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7F6B2-B980-42B2-B863-62AB0BA18E5D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CEBE1F-24ED-42D9-B1FA-96E2AD20C1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7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0" y="8746378"/>
            <a:ext cx="25336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Rev. Control:  07/01/15 – OSP and S. Richmond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0257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8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0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5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9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C889DC-0DCB-4B74-8FF1-3277D9B5E9DE}" type="datetimeFigureOut">
              <a:rPr lang="en-US" smtClean="0"/>
              <a:pPr/>
              <a:t>8/19/2015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8359E8-5B63-4AE7-A26F-FE183B9DDE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d.k12.or.us/Departments/PrintShop/WebSubmissionForms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" y="44598"/>
            <a:ext cx="2695575" cy="2185687"/>
            <a:chOff x="141662" y="575101"/>
            <a:chExt cx="3123072" cy="3130467"/>
          </a:xfrm>
        </p:grpSpPr>
        <p:sp>
          <p:nvSpPr>
            <p:cNvPr id="21" name="Rectangle 20"/>
            <p:cNvSpPr/>
            <p:nvPr/>
          </p:nvSpPr>
          <p:spPr>
            <a:xfrm>
              <a:off x="656542" y="575101"/>
              <a:ext cx="1272572" cy="661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Grado</a:t>
              </a:r>
              <a:endPara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Parallelogram 21"/>
            <p:cNvSpPr/>
            <p:nvPr/>
          </p:nvSpPr>
          <p:spPr>
            <a:xfrm rot="1584430" flipH="1">
              <a:off x="141662" y="1611534"/>
              <a:ext cx="2535677" cy="1917285"/>
            </a:xfrm>
            <a:prstGeom prst="parallelogram">
              <a:avLst/>
            </a:prstGeom>
            <a:solidFill>
              <a:srgbClr val="9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1066806" y="1498979"/>
              <a:ext cx="2197928" cy="1817914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2681" y="1218609"/>
              <a:ext cx="862808" cy="1013875"/>
            </a:xfrm>
            <a:prstGeom prst="rect">
              <a:avLst/>
            </a:prstGeom>
            <a:solidFill>
              <a:srgbClr val="81C9FF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</a:t>
              </a:r>
            </a:p>
          </p:txBody>
        </p:sp>
        <p:pic>
          <p:nvPicPr>
            <p:cNvPr id="25" name="Picture 3" descr="C:\Documents and Settings\Owner\Local Settings\Temporary Internet Files\Content.IE5\TED277KP\MC90005668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5388" y="1757065"/>
              <a:ext cx="1520763" cy="1415862"/>
            </a:xfrm>
            <a:prstGeom prst="rect">
              <a:avLst/>
            </a:prstGeom>
            <a:noFill/>
          </p:spPr>
        </p:pic>
        <p:pic>
          <p:nvPicPr>
            <p:cNvPr id="26" name="Picture 14" descr="C:\Documents and Settings\Owner\Local Settings\Temporary Internet Files\Content.IE5\ZHCKG5LE\MC90023868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846326">
              <a:off x="1452096" y="3215500"/>
              <a:ext cx="893546" cy="490068"/>
            </a:xfrm>
            <a:prstGeom prst="rect">
              <a:avLst/>
            </a:prstGeom>
            <a:noFill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67025"/>
              </p:ext>
            </p:extLst>
          </p:nvPr>
        </p:nvGraphicFramePr>
        <p:xfrm>
          <a:off x="1169636" y="2667000"/>
          <a:ext cx="5025483" cy="1036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77472"/>
                <a:gridCol w="1560929"/>
                <a:gridCol w="2447475"/>
                <a:gridCol w="639607"/>
              </a:tblGrid>
              <a:tr h="22860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Lectura: Literatura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Objetivos literarios</a:t>
                      </a:r>
                      <a:endParaRPr lang="es-MX" sz="1100" b="1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Estándares</a:t>
                      </a:r>
                      <a:endParaRPr lang="es-MX" sz="1100" b="1" noProof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DOK</a:t>
                      </a:r>
                      <a:endParaRPr lang="en-US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noProof="0" dirty="0" smtClean="0"/>
                        <a:t>Detalles claves</a:t>
                      </a:r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noProof="0" dirty="0" smtClean="0"/>
                        <a:t>RL.K.1</a:t>
                      </a:r>
                      <a:r>
                        <a:rPr lang="es-MX" sz="1100" b="1" baseline="0" noProof="0" dirty="0" smtClean="0"/>
                        <a:t>    </a:t>
                      </a:r>
                      <a:r>
                        <a:rPr lang="es-MX" sz="1100" b="1" noProof="0" dirty="0" smtClean="0"/>
                        <a:t>RL.K.3 </a:t>
                      </a:r>
                      <a:r>
                        <a:rPr lang="es-MX" sz="800" b="0" noProof="0" dirty="0" smtClean="0"/>
                        <a:t>(</a:t>
                      </a:r>
                      <a:r>
                        <a:rPr lang="es-MX" sz="800" b="0" baseline="0" noProof="0" dirty="0" smtClean="0"/>
                        <a:t>se puede mover a DOK 3)</a:t>
                      </a:r>
                      <a:endParaRPr lang="es-MX" sz="800" b="1" noProof="0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1-2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noProof="0" dirty="0" smtClean="0"/>
                        <a:t>Ideas centrales</a:t>
                      </a:r>
                      <a:endParaRPr lang="es-MX" sz="1100" b="1" noProof="0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noProof="0" dirty="0" smtClean="0"/>
                        <a:t>RL.K.2</a:t>
                      </a:r>
                      <a:endParaRPr lang="es-MX" sz="1100" b="1" noProof="0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45163"/>
              </p:ext>
            </p:extLst>
          </p:nvPr>
        </p:nvGraphicFramePr>
        <p:xfrm>
          <a:off x="1219200" y="3886200"/>
          <a:ext cx="4975918" cy="1036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61884"/>
                <a:gridCol w="1542752"/>
                <a:gridCol w="2437983"/>
                <a:gridCol w="633299"/>
              </a:tblGrid>
              <a:tr h="15240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Lectura: informativa</a:t>
                      </a:r>
                      <a:endParaRPr lang="es-MX" sz="1100" b="1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Objetivos Informativos</a:t>
                      </a:r>
                      <a:endParaRPr lang="es-MX" sz="1100" b="1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Estándares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DOK</a:t>
                      </a:r>
                      <a:endParaRPr lang="en-US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noProof="0" dirty="0" smtClean="0"/>
                        <a:t>Detalles claves</a:t>
                      </a:r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RI.K.1     RI.K.3  </a:t>
                      </a:r>
                      <a:r>
                        <a:rPr lang="en-US" sz="800" b="0" dirty="0" smtClean="0"/>
                        <a:t>(se </a:t>
                      </a:r>
                      <a:r>
                        <a:rPr lang="es-MX" sz="800" b="0" noProof="0" dirty="0" smtClean="0"/>
                        <a:t>puede m</a:t>
                      </a:r>
                      <a:r>
                        <a:rPr lang="en-US" sz="800" b="0" dirty="0" smtClean="0"/>
                        <a:t>over</a:t>
                      </a:r>
                      <a:r>
                        <a:rPr lang="en-US" sz="800" b="0" baseline="0" dirty="0" smtClean="0"/>
                        <a:t> a DOK 3)</a:t>
                      </a:r>
                      <a:endParaRPr lang="en-US" sz="8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1-2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noProof="0" dirty="0" smtClean="0"/>
                        <a:t>Ideas centrales</a:t>
                      </a:r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RI.K.2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0921"/>
              </p:ext>
            </p:extLst>
          </p:nvPr>
        </p:nvGraphicFramePr>
        <p:xfrm>
          <a:off x="1031360" y="5222748"/>
          <a:ext cx="5404880" cy="18989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81001"/>
                <a:gridCol w="2204479"/>
                <a:gridCol w="2286000"/>
                <a:gridCol w="533400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Escritura y Lenguaje</a:t>
                      </a:r>
                      <a:endParaRPr lang="es-MX" sz="1100" b="1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15240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Objetivos</a:t>
                      </a:r>
                      <a:endParaRPr lang="es-MX" sz="1100" b="1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noProof="0" dirty="0" smtClean="0"/>
                        <a:t>Estándares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DOK</a:t>
                      </a:r>
                      <a:endParaRPr lang="en-US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6a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MX" sz="11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Escribir opinión breve</a:t>
                      </a:r>
                      <a:endParaRPr kumimoji="0" lang="es-MX" sz="11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006" marB="48006"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dirty="0" smtClean="0"/>
                        <a:t>W.K.1a, W.K.1b, W.K.1c, W.K.1d, W.K.8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6b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MX" sz="11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Escribir-Revisar opinión</a:t>
                      </a:r>
                      <a:endParaRPr kumimoji="0" lang="es-MX" sz="11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006" marB="48006"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dirty="0" smtClean="0"/>
                        <a:t>W.K.1a, W.K.1b, W.K.1c, W.K.1d, W.K.8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MX" sz="11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Uso de lenguaje - vocabulario</a:t>
                      </a:r>
                      <a:endParaRPr kumimoji="0" lang="es-MX" sz="11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006" marB="48006"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dirty="0" smtClean="0"/>
                        <a:t>L</a:t>
                      </a:r>
                      <a:r>
                        <a:rPr lang="en-US" sz="1100" b="1" dirty="0" smtClean="0"/>
                        <a:t>.K.</a:t>
                      </a:r>
                      <a:r>
                        <a:rPr lang="pl-PL" sz="1100" b="1" dirty="0" smtClean="0"/>
                        <a:t>6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1-2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MX" sz="11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Editar y clarificar</a:t>
                      </a:r>
                      <a:endParaRPr kumimoji="0" lang="es-MX" sz="11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006" marB="48006"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1" dirty="0" smtClean="0"/>
                        <a:t>L</a:t>
                      </a:r>
                      <a:r>
                        <a:rPr lang="en-US" sz="1100" b="1" dirty="0" smtClean="0"/>
                        <a:t>.K.</a:t>
                      </a:r>
                      <a:r>
                        <a:rPr lang="pl-PL" sz="1100" b="1" dirty="0" smtClean="0"/>
                        <a:t>1</a:t>
                      </a:r>
                      <a:r>
                        <a:rPr lang="en-US" sz="1100" b="1" dirty="0" smtClean="0"/>
                        <a:t>a</a:t>
                      </a:r>
                      <a:endParaRPr lang="en-US" sz="1100" b="1" dirty="0"/>
                    </a:p>
                  </a:txBody>
                  <a:tcP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1-2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4267200" y="5715000"/>
            <a:ext cx="654895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09171" y="7315200"/>
            <a:ext cx="3897886" cy="16927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MX" sz="1300" b="1" u="sng" dirty="0" smtClean="0"/>
              <a:t>Lectura</a:t>
            </a:r>
          </a:p>
          <a:p>
            <a:r>
              <a:rPr lang="es-MX" sz="1300" b="1" dirty="0" smtClean="0">
                <a:solidFill>
                  <a:srgbClr val="C00000"/>
                </a:solidFill>
              </a:rPr>
              <a:t>12</a:t>
            </a:r>
            <a:r>
              <a:rPr lang="es-MX" sz="1300" b="1" dirty="0" smtClean="0"/>
              <a:t> Preguntas de selección múltiple</a:t>
            </a:r>
          </a:p>
          <a:p>
            <a:r>
              <a:rPr lang="es-MX" sz="1300" b="1" dirty="0" smtClean="0">
                <a:solidFill>
                  <a:srgbClr val="C00000"/>
                </a:solidFill>
              </a:rPr>
              <a:t>  2</a:t>
            </a:r>
            <a:r>
              <a:rPr lang="es-MX" sz="1300" b="1" dirty="0" smtClean="0"/>
              <a:t> Preguntas de respuesta construida </a:t>
            </a:r>
          </a:p>
          <a:p>
            <a:r>
              <a:rPr lang="es-MX" sz="1300" b="1" u="sng" dirty="0" smtClean="0"/>
              <a:t>Escritura</a:t>
            </a:r>
            <a:endParaRPr lang="es-MX" sz="1300" b="1" dirty="0" smtClean="0"/>
          </a:p>
          <a:p>
            <a:r>
              <a:rPr lang="es-MX" sz="1300" b="1" dirty="0" smtClean="0">
                <a:solidFill>
                  <a:srgbClr val="C00000"/>
                </a:solidFill>
              </a:rPr>
              <a:t>  1</a:t>
            </a:r>
            <a:r>
              <a:rPr lang="es-MX" sz="1300" b="1" dirty="0" smtClean="0"/>
              <a:t> Escrito breve</a:t>
            </a:r>
          </a:p>
          <a:p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</a:rPr>
              <a:t>  0 </a:t>
            </a:r>
            <a:r>
              <a:rPr lang="es-MX" sz="1300" b="1" dirty="0" smtClean="0">
                <a:solidFill>
                  <a:schemeClr val="bg1">
                    <a:lumMod val="65000"/>
                  </a:schemeClr>
                </a:solidFill>
              </a:rPr>
              <a:t>Escribir </a:t>
            </a:r>
            <a:r>
              <a:rPr lang="es-MX" sz="1300" b="1" dirty="0">
                <a:solidFill>
                  <a:schemeClr val="bg1">
                    <a:lumMod val="65000"/>
                  </a:schemeClr>
                </a:solidFill>
              </a:rPr>
              <a:t>para revisar un texto</a:t>
            </a:r>
          </a:p>
          <a:p>
            <a:r>
              <a:rPr lang="es-MX" sz="1300" b="1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s-MX" sz="1300" b="1" dirty="0" smtClean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es-MX" sz="1300" b="1" dirty="0">
                <a:solidFill>
                  <a:schemeClr val="bg1">
                    <a:lumMod val="65000"/>
                  </a:schemeClr>
                </a:solidFill>
              </a:rPr>
              <a:t>Escribir para revisar lenguaje/vocabulario</a:t>
            </a:r>
          </a:p>
          <a:p>
            <a:r>
              <a:rPr lang="es-MX" sz="1300" b="1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s-MX" sz="1300" b="1" dirty="0" smtClean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es-MX" sz="1300" b="1" dirty="0">
                <a:solidFill>
                  <a:schemeClr val="bg1">
                    <a:lumMod val="65000"/>
                  </a:schemeClr>
                </a:solidFill>
              </a:rPr>
              <a:t>Escribir para editar o </a:t>
            </a:r>
            <a:r>
              <a:rPr lang="es-MX" sz="1300" b="1" dirty="0" smtClean="0">
                <a:solidFill>
                  <a:schemeClr val="bg1">
                    <a:lumMod val="65000"/>
                  </a:schemeClr>
                </a:solidFill>
              </a:rPr>
              <a:t>clarificar</a:t>
            </a:r>
            <a:endParaRPr lang="es-MX" sz="13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977645"/>
            <a:ext cx="2461319" cy="8002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Trimestre 1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s-MX" sz="2200" b="1" dirty="0" smtClean="0">
                <a:latin typeface="Bookman Old Style" pitchFamily="18" charset="0"/>
              </a:rPr>
              <a:t>   CFA </a:t>
            </a:r>
          </a:p>
        </p:txBody>
      </p:sp>
    </p:spTree>
    <p:extLst>
      <p:ext uri="{BB962C8B-B14F-4D97-AF65-F5344CB8AC3E}">
        <p14:creationId xmlns:p14="http://schemas.microsoft.com/office/powerpoint/2010/main" val="3214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3734"/>
              </p:ext>
            </p:extLst>
          </p:nvPr>
        </p:nvGraphicFramePr>
        <p:xfrm>
          <a:off x="304800" y="475563"/>
          <a:ext cx="6172200" cy="3433309"/>
        </p:xfrm>
        <a:graphic>
          <a:graphicData uri="http://schemas.openxmlformats.org/drawingml/2006/table">
            <a:tbl>
              <a:tblPr firstRow="1" firstCol="1" bandRow="1"/>
              <a:tblGrid>
                <a:gridCol w="647700"/>
                <a:gridCol w="5524500"/>
              </a:tblGrid>
              <a:tr h="5890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1" u="non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Clave para la rúbrica de un </a:t>
                      </a:r>
                      <a:r>
                        <a:rPr lang="es-MX" sz="1200" b="1" u="sng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Escrito Breve</a:t>
                      </a:r>
                      <a:endParaRPr lang="es-MX" sz="1200" b="1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300" b="1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Estándar de escritura W.K.1b, Escribir una opinión </a:t>
                      </a:r>
                      <a:r>
                        <a:rPr lang="es-MX" sz="13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 Objetivo 6a SBAC </a:t>
                      </a:r>
                      <a:endParaRPr lang="es-MX" sz="1300" b="1" kern="1200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300" b="0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000" b="0" baseline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“…</a:t>
                      </a:r>
                      <a:r>
                        <a:rPr lang="es-MX" sz="1000" noProof="0" dirty="0" smtClean="0"/>
                        <a:t> expresan una opinión sobre el tema</a:t>
                      </a:r>
                      <a:r>
                        <a:rPr lang="es-MX" sz="1000" baseline="0" noProof="0" dirty="0" smtClean="0"/>
                        <a:t>….”</a:t>
                      </a:r>
                      <a:r>
                        <a:rPr lang="es-MX" sz="1000" noProof="0" dirty="0" smtClean="0"/>
                        <a:t> </a:t>
                      </a:r>
                      <a:endParaRPr lang="es-MX" sz="1000" b="1" i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11" marR="61111" marT="84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848">
                <a:tc gridSpan="2">
                  <a:txBody>
                    <a:bodyPr/>
                    <a:lstStyle/>
                    <a:p>
                      <a:pPr marL="1201738" marR="0" indent="-120173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1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Pregunta  #15: A algunas personas les gustan las abejas.  A algunas personas no les gustan las abejas.  ¿Te gustan las abejas?  Explica por qué te gustan o no te gustan las abejas. </a:t>
                      </a:r>
                    </a:p>
                  </a:txBody>
                  <a:tcPr marL="61111" marR="61111" marT="84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157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u="sng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Notas para calificar:</a:t>
                      </a:r>
                      <a:r>
                        <a:rPr lang="es-MX" sz="1000" b="0" u="sng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Lenguaje del maestro</a:t>
                      </a:r>
                      <a:r>
                        <a:rPr lang="es-MX" sz="1000" b="0" u="sng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Cuando los estudiantes hacen un “escrito breve”, ellos no están escribiendo un texto completo, sino que solo</a:t>
                      </a:r>
                      <a:r>
                        <a:rPr lang="es-MX" sz="1000" b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s</a:t>
                      </a:r>
                      <a:r>
                        <a:rPr lang="es-MX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e enfocan en una porción del estándar.</a:t>
                      </a:r>
                    </a:p>
                    <a:p>
                      <a:pPr marL="171450" marR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Los elementos esenciales </a:t>
                      </a:r>
                      <a:r>
                        <a:rPr lang="es-MX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una interpretación completa de la pregunta sería escribir o dibujar por</a:t>
                      </a:r>
                      <a:r>
                        <a:rPr lang="es-MX" sz="1000" b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qué al estudiante </a:t>
                      </a:r>
                      <a:r>
                        <a:rPr lang="es-MX" sz="1000" kern="12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le gustan o no las abejas.</a:t>
                      </a:r>
                      <a:endParaRPr lang="es-MX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Los aspectos de la tarea </a:t>
                      </a:r>
                      <a:r>
                        <a:rPr lang="es-MX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 suficiente</a:t>
                      </a:r>
                      <a:r>
                        <a:rPr lang="es-MX" sz="1000" b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evidencia relevante</a:t>
                      </a:r>
                      <a:r>
                        <a:rPr lang="es-MX" sz="1000" b="1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sería una razón simple apoyando la</a:t>
                      </a:r>
                      <a:r>
                        <a:rPr lang="es-MX" sz="1000" b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opinión.</a:t>
                      </a:r>
                    </a:p>
                  </a:txBody>
                  <a:tcPr marL="61111" marR="61111" marT="84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b="1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MX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11" marR="61111" marT="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i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 respuesta del estudiante fue competente</a:t>
                      </a:r>
                      <a:r>
                        <a:rPr lang="es-MX" sz="1200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 Presentó una opinión </a:t>
                      </a:r>
                      <a:r>
                        <a:rPr lang="es-MX" sz="1200" b="1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MX" sz="1200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ofreció razones para mostrar por qué le gustan o no las abejas.</a:t>
                      </a:r>
                      <a:endParaRPr lang="es-MX" sz="1200" i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11" marR="61111" marT="84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b="1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MX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11" marR="61111" marT="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i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 respuesta del estudiante fue parcial</a:t>
                      </a:r>
                      <a:r>
                        <a:rPr lang="es-MX" sz="1200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419" sz="1200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Presentó una opinión </a:t>
                      </a:r>
                      <a:r>
                        <a:rPr lang="es-419" sz="1200" b="1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 </a:t>
                      </a:r>
                      <a:r>
                        <a:rPr lang="es-419" sz="1200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ofreció razones para mostrar por qué le gustan o no las abejas.</a:t>
                      </a:r>
                      <a:endParaRPr lang="es-MX" sz="1200" i="0" kern="1200" baseline="0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111" marR="61111" marT="84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b="1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MX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11" marR="61111" marT="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i="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 respuesta del estudiante, no sugiere de ninguna manera una opinión o razón. </a:t>
                      </a:r>
                      <a:endParaRPr lang="es-MX" sz="1200" i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111" marR="61111" marT="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7"/>
            <a:ext cx="1600200" cy="486833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666418"/>
            <a:ext cx="7188468" cy="7982282"/>
            <a:chOff x="-127134" y="171118"/>
            <a:chExt cx="7188468" cy="798228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381000" y="228600"/>
              <a:ext cx="6172200" cy="79248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27134" y="171118"/>
              <a:ext cx="7188468" cy="6351172"/>
              <a:chOff x="119309" y="23913"/>
              <a:chExt cx="7188468" cy="6351172"/>
            </a:xfrm>
            <a:grpFill/>
          </p:grpSpPr>
          <p:sp>
            <p:nvSpPr>
              <p:cNvPr id="2" name="Diamond 1"/>
              <p:cNvSpPr/>
              <p:nvPr/>
            </p:nvSpPr>
            <p:spPr>
              <a:xfrm rot="2132198">
                <a:off x="119309" y="23913"/>
                <a:ext cx="7188468" cy="6351172"/>
              </a:xfrm>
              <a:prstGeom prst="diamond">
                <a:avLst/>
              </a:prstGeom>
              <a:gradFill>
                <a:gsLst>
                  <a:gs pos="0">
                    <a:srgbClr val="920000"/>
                  </a:gs>
                  <a:gs pos="6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16240" y="2815060"/>
                <a:ext cx="4162221" cy="1862048"/>
              </a:xfrm>
              <a:prstGeom prst="rect">
                <a:avLst/>
              </a:prstGeom>
              <a:solidFill>
                <a:srgbClr val="B9E1FF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45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Trimestre</a:t>
                </a:r>
                <a:r>
                  <a:rPr lang="en-US" sz="45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5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uno</a:t>
                </a:r>
                <a:endParaRPr lang="en-US" sz="4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45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CFA</a:t>
                </a:r>
                <a:endPara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s-MX" sz="25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Copia </a:t>
                </a:r>
                <a:r>
                  <a:rPr lang="es-MX" sz="2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del estudiante 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23900" y="5676900"/>
              <a:ext cx="5486400" cy="1961972"/>
            </a:xfrm>
            <a:prstGeom prst="rect">
              <a:avLst/>
            </a:prstGeom>
            <a:gradFill>
              <a:gsLst>
                <a:gs pos="0">
                  <a:srgbClr val="BCE292">
                    <a:alpha val="75000"/>
                  </a:srgbClr>
                </a:gs>
                <a:gs pos="6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b="1" dirty="0" smtClean="0">
                  <a:solidFill>
                    <a:schemeClr val="tx1"/>
                  </a:solidFill>
                </a:rPr>
                <a:t>Nombre del estudiante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_______________________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697774"/>
            <a:ext cx="2695575" cy="2185687"/>
            <a:chOff x="141662" y="575101"/>
            <a:chExt cx="3123072" cy="3130467"/>
          </a:xfrm>
        </p:grpSpPr>
        <p:sp>
          <p:nvSpPr>
            <p:cNvPr id="22" name="Rectangle 21"/>
            <p:cNvSpPr/>
            <p:nvPr/>
          </p:nvSpPr>
          <p:spPr>
            <a:xfrm>
              <a:off x="656542" y="575101"/>
              <a:ext cx="1234016" cy="727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Grado</a:t>
              </a:r>
              <a:endPara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Parallelogram 22"/>
            <p:cNvSpPr/>
            <p:nvPr/>
          </p:nvSpPr>
          <p:spPr>
            <a:xfrm rot="1584430" flipH="1">
              <a:off x="141662" y="1611534"/>
              <a:ext cx="2535677" cy="1917285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066806" y="1498979"/>
              <a:ext cx="2197928" cy="1817914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2681" y="1218609"/>
              <a:ext cx="862808" cy="1013875"/>
            </a:xfrm>
            <a:prstGeom prst="rect">
              <a:avLst/>
            </a:prstGeom>
            <a:solidFill>
              <a:srgbClr val="81C9FF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</a:t>
              </a:r>
            </a:p>
          </p:txBody>
        </p:sp>
        <p:pic>
          <p:nvPicPr>
            <p:cNvPr id="26" name="Picture 3" descr="C:\Documents and Settings\Owner\Local Settings\Temporary Internet Files\Content.IE5\TED277KP\MC90005668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5388" y="1757065"/>
              <a:ext cx="1520763" cy="1415862"/>
            </a:xfrm>
            <a:prstGeom prst="rect">
              <a:avLst/>
            </a:prstGeom>
            <a:noFill/>
          </p:spPr>
        </p:pic>
        <p:pic>
          <p:nvPicPr>
            <p:cNvPr id="27" name="Picture 14" descr="C:\Documents and Settings\Owner\Local Settings\Temporary Internet Files\Content.IE5\ZHCKG5LE\MC90023868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846326">
              <a:off x="1452096" y="3215500"/>
              <a:ext cx="893546" cy="49006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447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05400" y="8686800"/>
            <a:ext cx="1600200" cy="486833"/>
          </a:xfrm>
        </p:spPr>
        <p:txBody>
          <a:bodyPr/>
          <a:lstStyle/>
          <a:p>
            <a:fld id="{F177B04D-AEB5-43ED-B9BA-B3D1EC9C906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50108"/>
              </p:ext>
            </p:extLst>
          </p:nvPr>
        </p:nvGraphicFramePr>
        <p:xfrm>
          <a:off x="41061" y="76200"/>
          <a:ext cx="6669088" cy="8709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5"/>
                <a:gridCol w="111125"/>
                <a:gridCol w="346075"/>
                <a:gridCol w="457200"/>
                <a:gridCol w="457200"/>
                <a:gridCol w="533400"/>
                <a:gridCol w="457200"/>
                <a:gridCol w="639763"/>
                <a:gridCol w="457200"/>
                <a:gridCol w="457200"/>
                <a:gridCol w="457200"/>
                <a:gridCol w="457200"/>
                <a:gridCol w="457200"/>
                <a:gridCol w="457200"/>
                <a:gridCol w="533400"/>
              </a:tblGrid>
              <a:tr h="777468">
                <a:tc gridSpan="1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="1" i="0" dirty="0" smtClean="0"/>
                        <a:t>Trimestre 1- Kínder</a:t>
                      </a:r>
                      <a:r>
                        <a:rPr lang="es-MX" sz="1700" b="1" i="0" baseline="0" dirty="0" smtClean="0"/>
                        <a:t> </a:t>
                      </a:r>
                      <a:r>
                        <a:rPr lang="es-MX" sz="1700" b="1" i="0" dirty="0" smtClean="0"/>
                        <a:t>CFA:</a:t>
                      </a:r>
                      <a:r>
                        <a:rPr lang="es-MX" sz="1700" b="1" i="0" baseline="0" dirty="0" smtClean="0"/>
                        <a:t> </a:t>
                      </a:r>
                      <a:r>
                        <a:rPr lang="es-MX" sz="1700" b="1" i="0" dirty="0" smtClean="0"/>
                        <a:t>Hoja de cotejo </a:t>
                      </a:r>
                      <a:r>
                        <a:rPr lang="es-MX" sz="1700" b="1" i="0" dirty="0" smtClean="0">
                          <a:solidFill>
                            <a:schemeClr val="tx1"/>
                          </a:solidFill>
                        </a:rPr>
                        <a:t>del </a:t>
                      </a:r>
                      <a:r>
                        <a:rPr lang="es-MX" sz="1700" b="1" i="0" dirty="0" smtClean="0"/>
                        <a:t>estudiante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="1" i="0" dirty="0" smtClean="0"/>
                        <a:t> </a:t>
                      </a:r>
                      <a:r>
                        <a:rPr lang="es-MX" sz="900" b="0" i="1" noProof="0" dirty="0" smtClean="0"/>
                        <a:t>Instrucciones:  Leer cada pregunta al estudiante.  Escriba una marca de cotejo (</a:t>
                      </a:r>
                      <a:r>
                        <a:rPr lang="es-MX" sz="900" b="1" i="1" noProof="0" dirty="0" smtClean="0">
                          <a:sym typeface="Symbol"/>
                        </a:rPr>
                        <a:t></a:t>
                      </a:r>
                      <a:r>
                        <a:rPr lang="es-MX" sz="900" b="1" i="1" noProof="0" dirty="0" smtClean="0"/>
                        <a:t>  </a:t>
                      </a:r>
                      <a:r>
                        <a:rPr lang="es-MX" sz="900" b="0" i="1" noProof="0" dirty="0" smtClean="0"/>
                        <a:t>) junto </a:t>
                      </a:r>
                      <a:r>
                        <a:rPr lang="es-MX" sz="900" b="0" i="1" baseline="0" noProof="0" dirty="0" smtClean="0"/>
                        <a:t>a la respuesta que ofrece el estudiante.  Las respuestas correctas están resaltadas en negrillas.</a:t>
                      </a:r>
                      <a:endParaRPr lang="es-MX" sz="900" b="1" i="0" baseline="0" noProof="0" dirty="0" smtClean="0"/>
                    </a:p>
                    <a:p>
                      <a:pPr algn="l"/>
                      <a:r>
                        <a:rPr lang="es-MX" sz="11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Texto literario: </a:t>
                      </a:r>
                      <a:r>
                        <a:rPr lang="es-MX" sz="1100" b="1" i="1" u="sng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José y los crayones azules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RL.K.1</a:t>
                      </a:r>
                      <a:r>
                        <a:rPr lang="es-MX" sz="800" baseline="0" dirty="0" smtClean="0"/>
                        <a:t> </a:t>
                      </a:r>
                      <a:r>
                        <a:rPr lang="es-MX" sz="800" dirty="0" smtClean="0"/>
                        <a:t>Con sugerencias y apoyo, hacen y contestan preguntas sobre los detalles clave de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RL.K.1  Pregunta:  ¿Dónde están José y Elsa?                                    en sus escritorios/pupitres_________   </a:t>
                      </a:r>
                      <a:r>
                        <a:rPr lang="es-MX" sz="9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en la misma mesa</a:t>
                      </a:r>
                      <a:r>
                        <a:rPr lang="es-MX" sz="9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_______</a:t>
                      </a: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2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RL.K.1</a:t>
                      </a:r>
                      <a:r>
                        <a:rPr lang="es-MX" sz="800" baseline="0" dirty="0" smtClean="0"/>
                        <a:t> </a:t>
                      </a:r>
                      <a:r>
                        <a:rPr lang="es-MX" sz="800" dirty="0" smtClean="0"/>
                        <a:t>Con sugerencias y apoyo, hacen y contestan preguntas sobre los detalles clave de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RL.K.1  Pregunta:  ¿Quién es la Srta.  García</a:t>
                      </a:r>
                      <a:r>
                        <a:rPr lang="es-MX" sz="9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es-MX" sz="900" b="1" kern="120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                                 la  </a:t>
                      </a:r>
                      <a:r>
                        <a:rPr lang="es-MX" sz="9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maestra</a:t>
                      </a:r>
                      <a:r>
                        <a:rPr lang="es-MX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_________   la mamá________</a:t>
                      </a: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3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RL.K.2  Con sugerencias y apoyo, recuentan cuentos que les son familiares, incluyendo los detalles clave.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RL.K.2 </a:t>
                      </a:r>
                      <a:r>
                        <a:rPr lang="es-MX" sz="900" dirty="0" smtClean="0"/>
                        <a:t>Pregunta:  ¿De qué habló primero la Srta.  García?              </a:t>
                      </a:r>
                      <a:r>
                        <a:rPr lang="es-MX" sz="900" b="0" baseline="0" dirty="0" smtClean="0">
                          <a:effectLst/>
                        </a:rPr>
                        <a:t>hacer un dibujo______     </a:t>
                      </a: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compartir y tomar turnos</a:t>
                      </a:r>
                      <a:r>
                        <a:rPr lang="es-MX" sz="900" b="0" baseline="0" dirty="0" smtClean="0">
                          <a:effectLst/>
                        </a:rPr>
                        <a:t>_______</a:t>
                      </a: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baseline="0" dirty="0" smtClean="0">
                        <a:effectLst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543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4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RL.K.2  Con sugerencias y apoyo, recuentan cuentos que les son familiares, incluyendo los detalles clave.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RL.K.2 </a:t>
                      </a:r>
                      <a:r>
                        <a:rPr lang="es-MX" sz="900" dirty="0" smtClean="0"/>
                        <a:t>Pregunta:  ¿Qué le dijo la Srta. García a los niños que podían hacer luego?  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baseline="0" dirty="0" smtClean="0">
                          <a:effectLst/>
                        </a:rPr>
                        <a:t>sentarse en sus escritorios/pupitres___ </a:t>
                      </a:r>
                      <a:r>
                        <a:rPr lang="es-MX" sz="9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hacer un dibujo___</a:t>
                      </a: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65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5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RL.K.3</a:t>
                      </a:r>
                      <a:r>
                        <a:rPr lang="es-MX" sz="800" baseline="0" dirty="0" smtClean="0"/>
                        <a:t>  </a:t>
                      </a:r>
                      <a:r>
                        <a:rPr lang="es-MX" sz="800" dirty="0" smtClean="0"/>
                        <a:t>Con sugerencias y apoyo, identifican personajes, ambientes/escenarios y acontecimientos importantes en un cuento.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RL.K.3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Pregunta: ¿Por qué Elsa estaba triste?   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Respuesta:  Ella no tenía un crayón azul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         Marcar la respuesta como: Correcta ___ Incorrecta____</a:t>
                      </a:r>
                      <a:endParaRPr lang="es-MX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6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RL.K.3</a:t>
                      </a:r>
                      <a:r>
                        <a:rPr lang="es-MX" sz="800" baseline="0" dirty="0" smtClean="0"/>
                        <a:t>  </a:t>
                      </a:r>
                      <a:r>
                        <a:rPr lang="es-MX" sz="800" dirty="0" smtClean="0"/>
                        <a:t>Con sugerencias y apoyo, identifican personajes, ambiente/escenarios y acontecimientos importantes en un cuento. </a:t>
                      </a:r>
                    </a:p>
                    <a:p>
                      <a:r>
                        <a:rPr lang="es-MX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RL.K.3  Pregunta:   ¿Qué hizo José para ayudar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 Elsa?              </a:t>
                      </a:r>
                      <a:r>
                        <a:rPr lang="es-MX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</a:t>
                      </a:r>
                      <a:r>
                        <a:rPr lang="es-MX" sz="9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/>
                        </a:rPr>
                        <a:t> l</a:t>
                      </a:r>
                      <a:r>
                        <a:rPr lang="es-MX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dio a Elsa un crayón azul.  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____  </a:t>
                      </a:r>
                      <a:r>
                        <a:rPr lang="es-MX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 le dio a Elsa un dibujo. _____</a:t>
                      </a:r>
                      <a:endParaRPr lang="es-MX" sz="9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7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Respuesta construida para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RL.K.3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RL.K.3 Pregunta:  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Dibuja </a:t>
                      </a:r>
                      <a:r>
                        <a:rPr kumimoji="0" lang="es-MX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y escribe palabras para mostrar qué aprendió </a:t>
                      </a:r>
                      <a:r>
                        <a:rPr kumimoji="0" lang="es-MX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José </a:t>
                      </a:r>
                      <a:r>
                        <a:rPr kumimoji="0" lang="es-MX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de la Srta. García.</a:t>
                      </a:r>
                      <a:endParaRPr lang="es-MX" sz="900" b="0" kern="1200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340">
                <a:tc gridSpan="15">
                  <a:txBody>
                    <a:bodyPr/>
                    <a:lstStyle/>
                    <a:p>
                      <a:r>
                        <a:rPr lang="es-MX" sz="1100" b="1" dirty="0" smtClean="0"/>
                        <a:t>Texto informativo: </a:t>
                      </a:r>
                      <a:r>
                        <a:rPr lang="es-MX" sz="1100" b="1" i="1" u="sng" dirty="0" smtClean="0"/>
                        <a:t>Abejas ocupadas</a:t>
                      </a:r>
                      <a:endParaRPr lang="es-MX" sz="1100" b="1" i="1" u="sng" dirty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479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8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RI.K.1 Hacen y contestan preguntas sobre los detalles clave de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aseline="0" dirty="0" smtClean="0"/>
                        <a:t>RI.K.1 Pregunta:  ¿Dónde las abejas buscan su comida?                                     la tienda de mascotas _______           </a:t>
                      </a: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flores</a:t>
                      </a:r>
                      <a:r>
                        <a:rPr lang="es-MX" sz="900" baseline="0" dirty="0" smtClean="0"/>
                        <a:t>_______</a:t>
                      </a: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622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9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RI.K.1  Hacen y contestan preguntas sobre los detalles clave de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aseline="0" dirty="0" smtClean="0"/>
                        <a:t>RI.K.1 Pregunta:  ¿Dónde viven las abejas?                                                             en un nido </a:t>
                      </a:r>
                      <a:r>
                        <a:rPr lang="es-MX" sz="900" b="0" baseline="0" dirty="0" smtClean="0">
                          <a:effectLst/>
                        </a:rPr>
                        <a:t>_______  </a:t>
                      </a: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en una colmena</a:t>
                      </a:r>
                      <a:r>
                        <a:rPr lang="es-MX" sz="900" baseline="0" dirty="0" smtClean="0"/>
                        <a:t>_______</a:t>
                      </a: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10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RI.K.2 Identifican el tema principal y recuentan los detalles claves de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/>
                        <a:t>RI.K.2 Pregunta:  </a:t>
                      </a:r>
                      <a:r>
                        <a:rPr lang="es-MX" sz="900" b="0" i="0" strike="noStrike" noProof="0" dirty="0" smtClean="0">
                          <a:latin typeface="+mn-lt"/>
                          <a:ea typeface="Calibri"/>
                          <a:cs typeface="Times New Roman"/>
                        </a:rPr>
                        <a:t>¿Qué es lo que </a:t>
                      </a:r>
                      <a:r>
                        <a:rPr lang="es-MX" sz="900" b="1" i="0" strike="noStrike" noProof="0" dirty="0" smtClean="0">
                          <a:latin typeface="+mn-lt"/>
                          <a:ea typeface="Calibri"/>
                          <a:cs typeface="Times New Roman"/>
                        </a:rPr>
                        <a:t>mayormente</a:t>
                      </a:r>
                      <a:r>
                        <a:rPr lang="es-MX" sz="900" b="1" i="0" strike="noStrike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900" b="0" i="0" strike="noStrike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nos dice este cuento sobre las abejas</a:t>
                      </a:r>
                      <a:r>
                        <a:rPr lang="es-MX" sz="900" b="0" i="0" strike="noStrike" noProof="0" dirty="0" smtClean="0"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strike="noStrike" noProof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 abejas hacen miel </a:t>
                      </a:r>
                      <a:r>
                        <a:rPr lang="es-MX" sz="900" dirty="0" smtClean="0"/>
                        <a:t>____ las abejas viven en una colmena____</a:t>
                      </a:r>
                      <a:endParaRPr lang="es-MX" sz="900" dirty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11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RI.K.2</a:t>
                      </a:r>
                      <a:r>
                        <a:rPr lang="es-MX" sz="800" baseline="0" dirty="0" smtClean="0"/>
                        <a:t> I</a:t>
                      </a:r>
                      <a:r>
                        <a:rPr lang="es-MX" sz="800" dirty="0" smtClean="0"/>
                        <a:t>dentifican el tema principal y recuentan los detalles clave de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/>
                        <a:t>RI.K.2</a:t>
                      </a:r>
                      <a:r>
                        <a:rPr lang="es-MX" sz="900" baseline="0" dirty="0" smtClean="0"/>
                        <a:t> Pregunta:  ¿Qué foto muestra que las abejas están ocupadas?    una abeja durmiendo ____ </a:t>
                      </a: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una abeja buscando comida</a:t>
                      </a:r>
                      <a:r>
                        <a:rPr lang="es-MX" sz="900" baseline="0" dirty="0" smtClean="0"/>
                        <a:t>____</a:t>
                      </a:r>
                      <a:endParaRPr lang="es-MX" sz="900" dirty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12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RI.K.3</a:t>
                      </a:r>
                      <a:r>
                        <a:rPr lang="es-MX" sz="800" baseline="0" dirty="0" smtClean="0"/>
                        <a:t> D</a:t>
                      </a:r>
                      <a:r>
                        <a:rPr lang="es-MX" sz="800" dirty="0" smtClean="0"/>
                        <a:t>escriben la relación entre dos personas, acontecimientos, ideas o elementos de información en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RI.K.3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Pregunta:  </a:t>
                      </a:r>
                      <a:r>
                        <a:rPr lang="es-MX" sz="9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¿Cómo las abejas ayudan a</a:t>
                      </a:r>
                      <a:r>
                        <a:rPr lang="es-MX" sz="900" b="0" i="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las personas</a:t>
                      </a:r>
                      <a:r>
                        <a:rPr lang="es-MX" sz="9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?               </a:t>
                      </a:r>
                      <a:r>
                        <a:rPr lang="es-MX" sz="900" b="0" i="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 abejas pueden picar_____    </a:t>
                      </a: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las abejas hacen miel </a:t>
                      </a: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_____</a:t>
                      </a:r>
                      <a:endParaRPr lang="es-MX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5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13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/>
                        <a:t>RI.K.3</a:t>
                      </a:r>
                      <a:r>
                        <a:rPr lang="es-MX" sz="800" baseline="0" dirty="0" smtClean="0"/>
                        <a:t> De</a:t>
                      </a:r>
                      <a:r>
                        <a:rPr lang="es-MX" sz="800" dirty="0" smtClean="0"/>
                        <a:t>scriben la relación entre dos personas, acontecimientos, ideas o elementos de información en un texto.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RI.K.3 Pregunta: ¿Por qué las flores son importantes para las abejas?               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Respuesta:  Las flores les dan comida a las abejas o las abejas necesitan flores para hacer miel.</a:t>
                      </a:r>
                      <a:r>
                        <a:rPr lang="es-MX" sz="9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Marcar la respuesta como: Correcta ___ Incorrecta____</a:t>
                      </a:r>
                      <a:endParaRPr lang="es-MX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5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14</a:t>
                      </a:r>
                      <a:endParaRPr lang="es-MX" sz="12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Respuesta Construida para RI.K.3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RI.K.3 Pregunta:  </a:t>
                      </a:r>
                      <a:r>
                        <a:rPr lang="es-419" sz="9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Dibuja y escribe palabras para mostrar todas las cosas que hacen las abejas.</a:t>
                      </a: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463">
                <a:tc gridSpan="15">
                  <a:txBody>
                    <a:bodyPr/>
                    <a:lstStyle/>
                    <a:p>
                      <a:pPr algn="l"/>
                      <a:r>
                        <a:rPr lang="es-MX" sz="1100" b="1" dirty="0" smtClean="0"/>
                        <a:t>Cada respuesta correcta de selección múltiple es un punto. </a:t>
                      </a:r>
                      <a:endParaRPr lang="es-MX" sz="18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195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2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3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4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5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6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7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8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9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10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12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13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14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195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/3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  <a:endParaRPr lang="es-MX" sz="1100" b="1" dirty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/1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/3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810">
                <a:tc gridSpan="15">
                  <a:txBody>
                    <a:bodyPr/>
                    <a:lstStyle/>
                    <a:p>
                      <a:pPr algn="l"/>
                      <a:r>
                        <a:rPr lang="es-MX" sz="1200" b="1" dirty="0" smtClean="0"/>
                        <a:t>Comprensión auditiva total _____/ 18</a:t>
                      </a:r>
                      <a:r>
                        <a:rPr lang="es-MX" sz="1200" b="1" baseline="0" dirty="0" smtClean="0"/>
                        <a:t> puntos posibles</a:t>
                      </a:r>
                      <a:endParaRPr lang="es-MX" sz="1200" b="1" dirty="0" smtClean="0"/>
                    </a:p>
                  </a:txBody>
                  <a:tcPr marL="85725" marR="85725" marT="43543" marB="435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57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15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 smtClean="0"/>
                        <a:t>Escritura:  W.K.1b Escrito</a:t>
                      </a:r>
                      <a:r>
                        <a:rPr lang="es-MX" sz="1100" baseline="0" dirty="0" smtClean="0"/>
                        <a:t> b</a:t>
                      </a:r>
                      <a:r>
                        <a:rPr lang="es-MX" sz="1100" dirty="0" smtClean="0"/>
                        <a:t>reve:   </a:t>
                      </a:r>
                      <a:r>
                        <a:rPr lang="es-419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 algunas personas les gustan las abejas.  A algunas personas no les gustan las abejas.  ¿Te gustan las abejas?  Explica por qué te gustan o no te gustan las abejas. </a:t>
                      </a: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572">
                <a:tc gridSpan="15">
                  <a:txBody>
                    <a:bodyPr/>
                    <a:lstStyle/>
                    <a:p>
                      <a:pPr algn="l"/>
                      <a:r>
                        <a:rPr lang="es-MX" sz="1200" b="1" dirty="0" smtClean="0"/>
                        <a:t>Escritura</a:t>
                      </a:r>
                      <a:r>
                        <a:rPr lang="es-MX" sz="1200" b="1" baseline="0" dirty="0" smtClean="0"/>
                        <a:t> t</a:t>
                      </a:r>
                      <a:r>
                        <a:rPr lang="es-MX" sz="1200" b="1" dirty="0" smtClean="0"/>
                        <a:t>otal  _____/2 </a:t>
                      </a:r>
                      <a:r>
                        <a:rPr lang="es-MX" sz="1200" b="1" baseline="0" dirty="0" smtClean="0"/>
                        <a:t>puntos posibles</a:t>
                      </a:r>
                      <a:endParaRPr lang="es-MX" sz="1200" b="1" dirty="0" smtClean="0"/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2575" marR="0" indent="-2825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3543" marB="435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0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03778"/>
              </p:ext>
            </p:extLst>
          </p:nvPr>
        </p:nvGraphicFramePr>
        <p:xfrm>
          <a:off x="928688" y="709018"/>
          <a:ext cx="4935537" cy="772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062"/>
                <a:gridCol w="2762250"/>
                <a:gridCol w="457200"/>
                <a:gridCol w="457200"/>
                <a:gridCol w="339725"/>
                <a:gridCol w="419100"/>
              </a:tblGrid>
              <a:tr h="290286">
                <a:tc gridSpan="6">
                  <a:txBody>
                    <a:bodyPr/>
                    <a:lstStyle/>
                    <a:p>
                      <a:r>
                        <a:rPr lang="es-MX" sz="1200" u="sng" noProof="0" dirty="0" smtClean="0"/>
                        <a:t>Puntuación del estudiante </a:t>
                      </a:r>
                    </a:p>
                    <a:p>
                      <a:r>
                        <a:rPr lang="es-MX" sz="1200" noProof="0" dirty="0" smtClean="0"/>
                        <a:t>Colorea la casilla de color verde si tu respuesta está correcta. </a:t>
                      </a:r>
                    </a:p>
                    <a:p>
                      <a:r>
                        <a:rPr lang="es-MX" sz="1200" noProof="0" dirty="0" smtClean="0"/>
                        <a:t>Colorea la casilla de color rojo si tu respuesta está incorrecta.</a:t>
                      </a:r>
                      <a:endParaRPr lang="es-MX" sz="1200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28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b="1" noProof="0" dirty="0" smtClean="0"/>
                        <a:t>Texto literario</a:t>
                      </a:r>
                    </a:p>
                  </a:txBody>
                  <a:tcPr marL="85725" marR="85725" marT="43543" marB="43543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1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Helvetica" pitchFamily="34" charset="0"/>
                        </a:rPr>
                        <a:t>¿Dónde están José y Elsa?   RL.K.1</a:t>
                      </a:r>
                      <a:endParaRPr kumimoji="0" lang="es-MX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2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24349" indent="-324349"/>
                      <a:r>
                        <a:rPr lang="es-MX" sz="1100" b="0" noProof="0" dirty="0" smtClean="0">
                          <a:latin typeface="+mn-lt"/>
                          <a:cs typeface="Helvetica" pitchFamily="34" charset="0"/>
                        </a:rPr>
                        <a:t>¿Quién es la Srta. García?</a:t>
                      </a:r>
                      <a:r>
                        <a:rPr lang="es-MX" sz="1100" b="0" baseline="0" noProof="0" dirty="0" smtClean="0">
                          <a:latin typeface="+mn-lt"/>
                          <a:cs typeface="Helvetica" pitchFamily="34" charset="0"/>
                        </a:rPr>
                        <a:t> </a:t>
                      </a:r>
                      <a:r>
                        <a:rPr lang="es-MX" sz="1100" b="0" noProof="0" dirty="0" smtClean="0">
                          <a:latin typeface="+mn-lt"/>
                          <a:cs typeface="Helvetica" pitchFamily="34" charset="0"/>
                        </a:rPr>
                        <a:t>RL.K.1</a:t>
                      </a:r>
                      <a:endParaRPr lang="es-MX" sz="1100" b="0" u="none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3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noProof="0" dirty="0" smtClean="0">
                          <a:latin typeface="+mn-lt"/>
                          <a:cs typeface="Helvetica" pitchFamily="34" charset="0"/>
                        </a:rPr>
                        <a:t>¿De qué habló primero la Srta. García?  RL.K.2</a:t>
                      </a:r>
                      <a:endParaRPr lang="es-MX" sz="1100" b="0" noProof="0" dirty="0" smtClean="0">
                        <a:solidFill>
                          <a:schemeClr val="tx1"/>
                        </a:solidFill>
                        <a:latin typeface="+mn-lt"/>
                        <a:cs typeface="Helvetica" pitchFamily="34" charset="0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4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noProof="0" dirty="0" smtClean="0">
                          <a:latin typeface="+mn-lt"/>
                          <a:cs typeface="Helvetica" pitchFamily="34" charset="0"/>
                        </a:rPr>
                        <a:t>¿Qué le</a:t>
                      </a:r>
                      <a:r>
                        <a:rPr lang="es-MX" sz="1100" b="0" baseline="0" noProof="0" dirty="0" smtClean="0">
                          <a:latin typeface="+mn-lt"/>
                          <a:cs typeface="Helvetica" pitchFamily="34" charset="0"/>
                        </a:rPr>
                        <a:t> dijo la Srta. García a los niños que podían hacer luego? </a:t>
                      </a:r>
                      <a:r>
                        <a:rPr lang="es-MX" sz="1100" b="0" noProof="0" dirty="0" smtClean="0">
                          <a:latin typeface="+mn-lt"/>
                          <a:cs typeface="Helvetica" pitchFamily="34" charset="0"/>
                        </a:rPr>
                        <a:t>RL.K.2</a:t>
                      </a:r>
                      <a:endParaRPr lang="es-MX" sz="1100" b="0" i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5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noProof="0" dirty="0" smtClean="0">
                          <a:latin typeface="+mn-lt"/>
                          <a:cs typeface="Helvetica" pitchFamily="34" charset="0"/>
                        </a:rPr>
                        <a:t>¿Por</a:t>
                      </a:r>
                      <a:r>
                        <a:rPr lang="es-MX" sz="1100" b="0" baseline="0" noProof="0" dirty="0" smtClean="0">
                          <a:latin typeface="+mn-lt"/>
                          <a:cs typeface="Helvetica" pitchFamily="34" charset="0"/>
                        </a:rPr>
                        <a:t> qué Elsa estaba triste?</a:t>
                      </a:r>
                      <a:r>
                        <a:rPr lang="es-MX" sz="1100" b="0" noProof="0" dirty="0" smtClean="0">
                          <a:latin typeface="+mn-lt"/>
                          <a:cs typeface="Helvetica" pitchFamily="34" charset="0"/>
                        </a:rPr>
                        <a:t>  RL.K.3</a:t>
                      </a:r>
                      <a:endParaRPr lang="es-MX" sz="1100" b="0" i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6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noProof="0" dirty="0" smtClean="0">
                          <a:latin typeface="+mn-lt"/>
                          <a:cs typeface="Helvetica" pitchFamily="34" charset="0"/>
                        </a:rPr>
                        <a:t>¿Qué hizo José para ayudar a Elsa?</a:t>
                      </a:r>
                      <a:r>
                        <a:rPr lang="es-MX" sz="1100" b="0" i="1" u="none" noProof="0" dirty="0" smtClean="0">
                          <a:latin typeface="+mn-lt"/>
                          <a:cs typeface="Helvetica" pitchFamily="34" charset="0"/>
                        </a:rPr>
                        <a:t>  </a:t>
                      </a:r>
                      <a:r>
                        <a:rPr lang="es-MX" sz="1100" b="0" i="0" u="none" noProof="0" dirty="0" smtClean="0">
                          <a:latin typeface="+mn-lt"/>
                          <a:cs typeface="Helvetica" pitchFamily="34" charset="0"/>
                        </a:rPr>
                        <a:t>RL.K.3</a:t>
                      </a:r>
                      <a:endParaRPr lang="es-MX" sz="1100" b="0" i="0" u="none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7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Dibuja y escribe palabras para mostrar qué aprendió José de la Srta. García. </a:t>
                      </a: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RL.K.3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5725" marR="85725" marT="43543" marB="43543" anchor="ctr"/>
                </a:tc>
                <a:tc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5725" marR="85725" marT="43543" marB="435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400" b="1" i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MX" sz="1400" b="1" i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3543" marB="43543" anchor="ctr"/>
                </a:tc>
              </a:tr>
              <a:tr h="12192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b="1" noProof="0" dirty="0" smtClean="0"/>
                        <a:t>Texto informativo</a:t>
                      </a:r>
                    </a:p>
                  </a:txBody>
                  <a:tcPr marL="85725" marR="85725" marT="43543" marB="43543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8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¿Dónde las abejas </a:t>
                      </a:r>
                      <a:r>
                        <a:rPr lang="es-MX" sz="1100" b="0" i="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buscan su comida? </a:t>
                      </a: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 RI.K.1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9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¿Dónde viven las abejas?  RI.K.1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10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 i="0" strike="noStrike" noProof="0" dirty="0" smtClean="0">
                          <a:latin typeface="+mn-lt"/>
                          <a:ea typeface="Calibri"/>
                          <a:cs typeface="Times New Roman"/>
                        </a:rPr>
                        <a:t>¿Qué es lo que mayormente nos dice este cuento sobre las abejas? </a:t>
                      </a: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RI.K.2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11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¿Qué foto muestra que las abejas están ocupadas?</a:t>
                      </a:r>
                      <a:r>
                        <a:rPr lang="es-MX" sz="1100" b="0" i="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 RI.K.2</a:t>
                      </a:r>
                      <a:endParaRPr lang="es-MX" sz="1100" b="0" i="0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12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¿Cómo las abejas ayudan a</a:t>
                      </a:r>
                      <a:r>
                        <a:rPr lang="es-MX" sz="1100" b="0" i="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las personas</a:t>
                      </a: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?  RI.K.3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13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¿Por qué las flores son importantes</a:t>
                      </a:r>
                      <a:r>
                        <a:rPr lang="es-MX" sz="1100" b="0" i="0" baseline="0" noProof="0" dirty="0" smtClean="0">
                          <a:latin typeface="+mn-lt"/>
                          <a:ea typeface="Calibri"/>
                          <a:cs typeface="Times New Roman"/>
                        </a:rPr>
                        <a:t> para las abejas</a:t>
                      </a: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?  RI.K.3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14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Dibuja y escribe palabras para mostrar todas las cosas que hacen las abejas.  </a:t>
                      </a:r>
                      <a:r>
                        <a:rPr lang="es-MX" sz="1100" b="0" i="0" noProof="0" dirty="0" smtClean="0">
                          <a:latin typeface="+mn-lt"/>
                          <a:ea typeface="Calibri"/>
                          <a:cs typeface="Times New Roman"/>
                        </a:rPr>
                        <a:t>RI.K.3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5725" marR="85725" marT="43543" marB="43543" anchor="ctr"/>
                </a:tc>
                <a:tc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5725" marR="85725" marT="43543" marB="435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400" b="1" i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MX" sz="1400" b="1" i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3543" marB="43543" anchor="ctr"/>
                </a:tc>
              </a:tr>
              <a:tr h="28956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b="1" noProof="0" dirty="0" smtClean="0"/>
                        <a:t>Escritura</a:t>
                      </a:r>
                    </a:p>
                  </a:txBody>
                  <a:tcPr marL="85725" marR="85725" marT="43543" marB="43543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noProof="0" dirty="0" smtClean="0"/>
                        <a:t>15</a:t>
                      </a:r>
                      <a:endParaRPr lang="es-MX" sz="1100" b="1" noProof="0" dirty="0"/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 algunas personas les gustan las abejas.  A algunas personas no les gustan las abejas.  ¿Te gustan las abejas?  Explica por qué te gustan o no te gustan las abejas. </a:t>
                      </a:r>
                      <a:r>
                        <a:rPr lang="es-MX" sz="1100" i="1" noProof="0" dirty="0" smtClean="0"/>
                        <a:t>W.K.1b…expresan su opinión o preferencia sobre el tema…</a:t>
                      </a:r>
                      <a:endParaRPr lang="es-MX" sz="1100" b="0" i="1" noProof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400" b="1" i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MX" sz="1400" b="1" i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3543" marB="43543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urved Down Arrow 8"/>
          <p:cNvSpPr/>
          <p:nvPr/>
        </p:nvSpPr>
        <p:spPr>
          <a:xfrm rot="728543">
            <a:off x="4922666" y="1371826"/>
            <a:ext cx="754553" cy="262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801463">
            <a:off x="4917024" y="4200003"/>
            <a:ext cx="761704" cy="2058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Susan Richmond\AppData\Local\Microsoft\Windows\Temporary Internet Files\Content.IE5\9B9JGHNT\MC900140525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396">
            <a:off x="4774864" y="306572"/>
            <a:ext cx="1122681" cy="7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76800" y="8645135"/>
            <a:ext cx="1600200" cy="486833"/>
          </a:xfrm>
        </p:spPr>
        <p:txBody>
          <a:bodyPr/>
          <a:lstStyle/>
          <a:p>
            <a:fld id="{F177B04D-AEB5-43ED-B9BA-B3D1EC9C906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20783"/>
              </p:ext>
            </p:extLst>
          </p:nvPr>
        </p:nvGraphicFramePr>
        <p:xfrm>
          <a:off x="304800" y="228600"/>
          <a:ext cx="6196013" cy="4213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6013"/>
              </a:tblGrid>
              <a:tr h="3886200">
                <a:tc>
                  <a:txBody>
                    <a:bodyPr/>
                    <a:lstStyle/>
                    <a:p>
                      <a:pPr marL="282575" marR="0" indent="-2825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s-MX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Dibuja y escribe palabras para mostrar qué </a:t>
                      </a:r>
                      <a:r>
                        <a:rPr lang="es-MX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aprendió </a:t>
                      </a:r>
                      <a:r>
                        <a:rPr lang="es-MX" sz="1600" b="1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José</a:t>
                      </a:r>
                      <a:r>
                        <a:rPr lang="es-MX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MX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 la Srta. García.</a:t>
                      </a:r>
                      <a:endParaRPr lang="en-US" sz="1600" b="1" kern="12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baseline="0" dirty="0" smtClean="0">
                          <a:solidFill>
                            <a:schemeClr val="tx1"/>
                          </a:solidFill>
                        </a:rPr>
                        <a:t>RL.K. 3 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(Maestro</a:t>
                      </a:r>
                      <a:r>
                        <a:rPr lang="en-US" sz="9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0" i="1" baseline="0" dirty="0" err="1" smtClean="0">
                          <a:solidFill>
                            <a:schemeClr val="tx1"/>
                          </a:solidFill>
                        </a:rPr>
                        <a:t>solamente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900" b="0" i="1" dirty="0" err="1" smtClean="0">
                          <a:solidFill>
                            <a:schemeClr val="tx1"/>
                          </a:solidFill>
                        </a:rPr>
                        <a:t>Puntaje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 final_____</a:t>
                      </a:r>
                    </a:p>
                    <a:p>
                      <a:pPr marL="342900" indent="-342900">
                        <a:buNone/>
                      </a:pPr>
                      <a:endParaRPr lang="en-US" sz="1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6446" marB="46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29800"/>
              </p:ext>
            </p:extLst>
          </p:nvPr>
        </p:nvGraphicFramePr>
        <p:xfrm>
          <a:off x="326858" y="4495800"/>
          <a:ext cx="6172200" cy="4222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200"/>
              </a:tblGrid>
              <a:tr h="4149335">
                <a:tc>
                  <a:txBody>
                    <a:bodyPr/>
                    <a:lstStyle/>
                    <a:p>
                      <a:pPr marL="346075" marR="0" indent="-346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14.</a:t>
                      </a:r>
                      <a:r>
                        <a:rPr lang="es-MX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419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Dibuja y escribe palabras para mostrar todas las cosas que hacen las abejas cada día.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900" b="0" i="1" baseline="0" dirty="0" smtClean="0">
                          <a:solidFill>
                            <a:schemeClr val="tx1"/>
                          </a:solidFill>
                        </a:rPr>
                        <a:t>RI.K.3  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(Maestro</a:t>
                      </a:r>
                      <a:r>
                        <a:rPr lang="en-US" sz="9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0" i="1" baseline="0" dirty="0" err="1" smtClean="0">
                          <a:solidFill>
                            <a:schemeClr val="tx1"/>
                          </a:solidFill>
                        </a:rPr>
                        <a:t>solamente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900" b="0" i="1" dirty="0" err="1" smtClean="0">
                          <a:solidFill>
                            <a:schemeClr val="tx1"/>
                          </a:solidFill>
                        </a:rPr>
                        <a:t>Puntaje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</a:rPr>
                        <a:t> final_____</a:t>
                      </a:r>
                    </a:p>
                    <a:p>
                      <a:pPr marL="342900" indent="-342900">
                        <a:buNone/>
                      </a:pPr>
                      <a:endParaRPr lang="en-US" sz="1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6446" marB="46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99698"/>
              </p:ext>
            </p:extLst>
          </p:nvPr>
        </p:nvGraphicFramePr>
        <p:xfrm>
          <a:off x="285750" y="228600"/>
          <a:ext cx="6215063" cy="5670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5063"/>
              </a:tblGrid>
              <a:tr h="3398282">
                <a:tc>
                  <a:txBody>
                    <a:bodyPr/>
                    <a:lstStyle/>
                    <a:p>
                      <a:pPr marL="282575" marR="0" indent="-2825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15.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419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 algunas personas les gustan las abejas.  A algunas personas no les gustan las abejas.  ¿Te gustan las abejas?  Explica por qué te gustan o no te gustan las abejas. </a:t>
                      </a:r>
                      <a:endParaRPr lang="es-MX" sz="12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2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0011" marR="90011" marT="46446" marB="464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250" y="533400"/>
            <a:ext cx="6705600" cy="8077200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885" y="1143000"/>
            <a:ext cx="6266329" cy="3442089"/>
          </a:xfrm>
          <a:prstGeom prst="rect">
            <a:avLst/>
          </a:prstGeom>
          <a:solidFill>
            <a:schemeClr val="bg1"/>
          </a:solidFill>
        </p:spPr>
        <p:txBody>
          <a:bodyPr wrap="square" lIns="86480" tIns="43240" rIns="86480" bIns="43240" rtlCol="0">
            <a:spAutoFit/>
          </a:bodyPr>
          <a:lstStyle/>
          <a:p>
            <a:pPr lvl="0" algn="ctr"/>
            <a:r>
              <a:rPr lang="es-MX" sz="1200" b="1" u="sng" dirty="0" smtClean="0">
                <a:solidFill>
                  <a:prstClr val="black"/>
                </a:solidFill>
              </a:rPr>
              <a:t>Trimestre </a:t>
            </a:r>
            <a:r>
              <a:rPr lang="es-MX" sz="1200" b="1" u="sng" dirty="0">
                <a:solidFill>
                  <a:prstClr val="black"/>
                </a:solidFill>
              </a:rPr>
              <a:t>Uno: Evaluación formativa común de artes del lenguaje inglés </a:t>
            </a:r>
          </a:p>
          <a:p>
            <a:pPr lvl="0" algn="ctr"/>
            <a:r>
              <a:rPr lang="es-MX" sz="1200" b="1" u="sng" dirty="0">
                <a:solidFill>
                  <a:prstClr val="black"/>
                </a:solidFill>
              </a:rPr>
              <a:t>Equipo de miembros y escritores</a:t>
            </a:r>
          </a:p>
          <a:p>
            <a:pPr lvl="0" algn="ctr"/>
            <a:endParaRPr lang="en-US" sz="700" b="1" u="sng" dirty="0">
              <a:solidFill>
                <a:prstClr val="black"/>
              </a:solidFill>
            </a:endParaRPr>
          </a:p>
          <a:p>
            <a:pPr lvl="0"/>
            <a:r>
              <a:rPr lang="es-419" sz="950" dirty="0">
                <a:solidFill>
                  <a:prstClr val="black"/>
                </a:solidFill>
              </a:rPr>
              <a:t>Esta evaluación se desarrolló trabajando a la </a:t>
            </a:r>
            <a:r>
              <a:rPr lang="es-419" sz="950" dirty="0" smtClean="0">
                <a:solidFill>
                  <a:prstClr val="black"/>
                </a:solidFill>
              </a:rPr>
              <a:t>inversa, mediante </a:t>
            </a:r>
            <a:r>
              <a:rPr lang="es-419" sz="950" dirty="0">
                <a:solidFill>
                  <a:prstClr val="black"/>
                </a:solidFill>
              </a:rPr>
              <a:t>la identificación de </a:t>
            </a:r>
            <a:r>
              <a:rPr lang="es-419" sz="950" dirty="0" smtClean="0">
                <a:solidFill>
                  <a:prstClr val="black"/>
                </a:solidFill>
              </a:rPr>
              <a:t>una comprensión profunda de los </a:t>
            </a:r>
            <a:r>
              <a:rPr lang="es-419" sz="950" dirty="0">
                <a:solidFill>
                  <a:prstClr val="black"/>
                </a:solidFill>
              </a:rPr>
              <a:t>dos </a:t>
            </a:r>
            <a:r>
              <a:rPr lang="es-419" sz="950" dirty="0" smtClean="0">
                <a:solidFill>
                  <a:prstClr val="black"/>
                </a:solidFill>
              </a:rPr>
              <a:t>textos. </a:t>
            </a:r>
            <a:r>
              <a:rPr lang="es-419" sz="950" dirty="0">
                <a:solidFill>
                  <a:prstClr val="black"/>
                </a:solidFill>
              </a:rPr>
              <a:t>Se </a:t>
            </a:r>
            <a:r>
              <a:rPr lang="es-419" sz="950" dirty="0" smtClean="0">
                <a:solidFill>
                  <a:prstClr val="black"/>
                </a:solidFill>
              </a:rPr>
              <a:t>identificaron ideas </a:t>
            </a:r>
            <a:r>
              <a:rPr lang="es-419" sz="950" dirty="0">
                <a:solidFill>
                  <a:prstClr val="black"/>
                </a:solidFill>
              </a:rPr>
              <a:t>clave para apoyar las respuestas </a:t>
            </a:r>
            <a:r>
              <a:rPr lang="es-419" sz="950" dirty="0" smtClean="0">
                <a:solidFill>
                  <a:prstClr val="black"/>
                </a:solidFill>
              </a:rPr>
              <a:t>construidas, </a:t>
            </a:r>
            <a:r>
              <a:rPr lang="es-419" sz="950" dirty="0">
                <a:solidFill>
                  <a:prstClr val="black"/>
                </a:solidFill>
              </a:rPr>
              <a:t>y </a:t>
            </a:r>
            <a:r>
              <a:rPr lang="es-419" sz="950" dirty="0" smtClean="0">
                <a:solidFill>
                  <a:prstClr val="black"/>
                </a:solidFill>
              </a:rPr>
              <a:t>detalles </a:t>
            </a:r>
            <a:r>
              <a:rPr lang="es-419" sz="950" dirty="0">
                <a:solidFill>
                  <a:prstClr val="black"/>
                </a:solidFill>
              </a:rPr>
              <a:t>clave </a:t>
            </a:r>
            <a:r>
              <a:rPr lang="es-419" sz="950" dirty="0" smtClean="0">
                <a:solidFill>
                  <a:prstClr val="black"/>
                </a:solidFill>
              </a:rPr>
              <a:t>fueron alineados </a:t>
            </a:r>
            <a:r>
              <a:rPr lang="es-419" sz="950" dirty="0">
                <a:solidFill>
                  <a:prstClr val="black"/>
                </a:solidFill>
              </a:rPr>
              <a:t>con las </a:t>
            </a:r>
            <a:r>
              <a:rPr lang="es-419" sz="950" dirty="0" smtClean="0">
                <a:solidFill>
                  <a:prstClr val="black"/>
                </a:solidFill>
              </a:rPr>
              <a:t>preguntas de </a:t>
            </a:r>
            <a:r>
              <a:rPr lang="es-419" sz="950" dirty="0">
                <a:solidFill>
                  <a:prstClr val="black"/>
                </a:solidFill>
              </a:rPr>
              <a:t>selección múltiple. Todas las preguntas apoyan el conocimiento </a:t>
            </a:r>
            <a:r>
              <a:rPr lang="es-419" sz="950" dirty="0" smtClean="0">
                <a:solidFill>
                  <a:prstClr val="black"/>
                </a:solidFill>
              </a:rPr>
              <a:t>previo del estudiante, de una visión o mensaje central.</a:t>
            </a:r>
          </a:p>
          <a:p>
            <a:pPr lvl="0"/>
            <a:endParaRPr lang="en-US" sz="950" b="1" dirty="0">
              <a:solidFill>
                <a:prstClr val="black"/>
              </a:solidFill>
            </a:endParaRPr>
          </a:p>
          <a:p>
            <a:pPr lvl="0"/>
            <a:endParaRPr lang="en-US" sz="950" b="1" dirty="0" smtClean="0">
              <a:solidFill>
                <a:prstClr val="black"/>
              </a:solidFill>
            </a:endParaRPr>
          </a:p>
          <a:p>
            <a:pPr lvl="0"/>
            <a:endParaRPr lang="en-US" b="1" dirty="0" smtClean="0"/>
          </a:p>
          <a:p>
            <a:r>
              <a:rPr lang="en-US" b="1" dirty="0" smtClean="0"/>
              <a:t>	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lvl="0" algn="ctr"/>
            <a:r>
              <a:rPr lang="es-MX" sz="1100" b="1" i="1" dirty="0" smtClean="0">
                <a:solidFill>
                  <a:prstClr val="black"/>
                </a:solidFill>
              </a:rPr>
              <a:t>Gracias </a:t>
            </a:r>
            <a:r>
              <a:rPr lang="es-MX" sz="1100" b="1" i="1" dirty="0">
                <a:solidFill>
                  <a:prstClr val="black"/>
                </a:solidFill>
              </a:rPr>
              <a:t>a todos los que revisaron y </a:t>
            </a:r>
            <a:r>
              <a:rPr lang="es-MX" sz="1100" b="1" i="1" dirty="0" smtClean="0">
                <a:solidFill>
                  <a:prstClr val="black"/>
                </a:solidFill>
              </a:rPr>
              <a:t>editaron esta evaluación;</a:t>
            </a:r>
            <a:endParaRPr lang="es-MX" sz="1100" b="1" i="1" dirty="0">
              <a:solidFill>
                <a:prstClr val="black"/>
              </a:solidFill>
            </a:endParaRPr>
          </a:p>
          <a:p>
            <a:pPr lvl="0" algn="ctr"/>
            <a:r>
              <a:rPr lang="es-MX" sz="1100" b="1" i="1" dirty="0">
                <a:solidFill>
                  <a:prstClr val="black"/>
                </a:solidFill>
              </a:rPr>
              <a:t> un agradecimiento especial a </a:t>
            </a:r>
            <a:r>
              <a:rPr lang="es-MX" sz="1100" b="1" i="1" dirty="0" err="1">
                <a:solidFill>
                  <a:prstClr val="black"/>
                </a:solidFill>
              </a:rPr>
              <a:t>Vicki</a:t>
            </a:r>
            <a:r>
              <a:rPr lang="es-MX" sz="1100" b="1" i="1" dirty="0">
                <a:solidFill>
                  <a:prstClr val="black"/>
                </a:solidFill>
              </a:rPr>
              <a:t> Daniel y sus increíbles habilidades para editar.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9600" y="2286000"/>
          <a:ext cx="5791200" cy="1849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6787"/>
                <a:gridCol w="1621213"/>
                <a:gridCol w="1447800"/>
                <a:gridCol w="1295400"/>
              </a:tblGrid>
              <a:tr h="3699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Shannon Berkey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Raquel LemusGarcia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Sandy Maines</a:t>
                      </a: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Berta Lule</a:t>
                      </a: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</a:tr>
              <a:tr h="3699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Tammy Cole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Janet Stintson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Gina McLain</a:t>
                      </a: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Judy Ramer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</a:tr>
              <a:tr h="3699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Nicole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Thoen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Patricia Gallardo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Lisa Carnes</a:t>
                      </a: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Teresa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Portinga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</a:tr>
              <a:tr h="3699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Jami Rider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Linda Benson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Dori Sipe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Laycee Kinsman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</a:tr>
              <a:tr h="3699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Sonja Grabel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Christina Arosco</a:t>
                      </a: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Teresa Portinga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Irma Ramirez</a:t>
                      </a:r>
                    </a:p>
                  </a:txBody>
                  <a:tcPr marL="91083" marR="91083" marT="45616" marB="4561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59100"/>
              </p:ext>
            </p:extLst>
          </p:nvPr>
        </p:nvGraphicFramePr>
        <p:xfrm>
          <a:off x="314885" y="5000799"/>
          <a:ext cx="6266330" cy="2939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011"/>
                <a:gridCol w="1802554"/>
                <a:gridCol w="2218765"/>
              </a:tblGrid>
              <a:tr h="4156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evaluaciones ELA de primaria fueron revisadas y actualizadas en junio del año 2015 por los siguientes excelentes y dedicados maestros de K-6</a:t>
                      </a:r>
                      <a:r>
                        <a:rPr kumimoji="0" lang="es-419" sz="11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s-419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 HSD.   </a:t>
                      </a:r>
                      <a:endParaRPr kumimoji="0" lang="es-419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Deborah Alvarado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Lincoln Street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Sonja Grabel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Patterson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Gina McLain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TOSA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Linda Benson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West Union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Megan Harding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Orenco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Teresa Portinga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Patterson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Anne Berg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Eastwood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Renae Iversen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TOSA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Judy Ramer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Consultant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Aliceson Brandt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Eastwood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Ginger Jay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Witch Hazel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Sara Retzlaff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McKinney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Sharon Carlson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Minter Bridge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Ko</a:t>
                      </a: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 Kagawa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Minter Bridge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Jami Rider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Free Orchard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Deborah Deplanche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Patterson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Jamie Lentz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Mooberry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Kelly Rooke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Free Orchard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Alicia Glasscock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Imlay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Sandra Maines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Quatama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Angela Walsh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Witch Hazel</a:t>
                      </a:r>
                    </a:p>
                  </a:txBody>
                  <a:tcPr marL="80682" marR="80682" marT="41564" marB="4156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94246"/>
              </p:ext>
            </p:extLst>
          </p:nvPr>
        </p:nvGraphicFramePr>
        <p:xfrm>
          <a:off x="342900" y="8067910"/>
          <a:ext cx="6238314" cy="42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38314"/>
              </a:tblGrid>
              <a:tr h="37761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Gracias a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todos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los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que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participaron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traducción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esta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evaluación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bajo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la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coordinación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kumimoji="0" lang="en-US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Z. </a:t>
                      </a:r>
                      <a:r>
                        <a:rPr kumimoji="0" lang="en-US" sz="900" b="1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Rosa.</a:t>
                      </a:r>
                      <a:endParaRPr kumimoji="0" lang="es-419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Handwriting" panose="03010101010101010101" pitchFamily="66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11000">
                          <a:schemeClr val="accent1">
                            <a:lumMod val="40000"/>
                            <a:lumOff val="60000"/>
                          </a:schemeClr>
                        </a:gs>
                        <a:gs pos="89000">
                          <a:srgbClr val="739BCB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7016" y="828345"/>
            <a:ext cx="6000750" cy="7320084"/>
          </a:xfrm>
          <a:prstGeom prst="rect">
            <a:avLst/>
          </a:prstGeom>
          <a:noFill/>
        </p:spPr>
        <p:txBody>
          <a:bodyPr wrap="square" lIns="86490" tIns="43245" rIns="86490" bIns="43245" rtlCol="0">
            <a:spAutoFit/>
          </a:bodyPr>
          <a:lstStyle/>
          <a:p>
            <a:r>
              <a:rPr lang="en-US" sz="1600" dirty="0" smtClean="0"/>
              <a:t>Favor de </a:t>
            </a:r>
            <a:r>
              <a:rPr lang="en-US" sz="1600" dirty="0" err="1" smtClean="0"/>
              <a:t>tomar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cuenta</a:t>
            </a:r>
            <a:r>
              <a:rPr lang="en-US" sz="1600" dirty="0" smtClean="0"/>
              <a:t>:</a:t>
            </a:r>
          </a:p>
          <a:p>
            <a:endParaRPr lang="en-US" sz="1300" dirty="0"/>
          </a:p>
          <a:p>
            <a:r>
              <a:rPr lang="es-MX" sz="1300" dirty="0"/>
              <a:t>En kínder los estudiantes </a:t>
            </a:r>
            <a:r>
              <a:rPr lang="es-MX" sz="1300" b="1" dirty="0"/>
              <a:t>generalmente no están</a:t>
            </a:r>
            <a:r>
              <a:rPr lang="es-MX" sz="1300" dirty="0"/>
              <a:t> leyendo. Lea los cuentos a los estudiantes y haga las preguntas como Comprensión auditiva.  La mayoría de los estudiantes deben poder ser capaces de señalar las ilustraciones y contestar las preguntas, con ayuda e ideas.  </a:t>
            </a:r>
            <a:endParaRPr lang="es-MX" sz="1300" dirty="0" smtClean="0"/>
          </a:p>
          <a:p>
            <a:endParaRPr lang="es-MX" sz="1300" dirty="0"/>
          </a:p>
          <a:p>
            <a:r>
              <a:rPr lang="es-MX" sz="1300" b="1" dirty="0" smtClean="0"/>
              <a:t>Por </a:t>
            </a:r>
            <a:r>
              <a:rPr lang="es-MX" sz="1300" b="1" dirty="0"/>
              <a:t>favor, </a:t>
            </a:r>
            <a:r>
              <a:rPr lang="es-MX" sz="1300" b="1" dirty="0" smtClean="0"/>
              <a:t>explique al </a:t>
            </a:r>
            <a:r>
              <a:rPr lang="es-MX" sz="1300" b="1" dirty="0"/>
              <a:t>estudiante </a:t>
            </a:r>
            <a:r>
              <a:rPr lang="es-MX" sz="1300" b="1" dirty="0" smtClean="0"/>
              <a:t>lo que </a:t>
            </a:r>
            <a:r>
              <a:rPr lang="es-MX" sz="1300" b="1" dirty="0"/>
              <a:t>muestra cada ilustración, si éste no está claro sobre la misma.</a:t>
            </a:r>
            <a:r>
              <a:rPr lang="es-MX" sz="1300" dirty="0"/>
              <a:t>  La sección literaria puede ser evaluada en un momento diferente a la sección informativa. </a:t>
            </a:r>
            <a:endParaRPr lang="es-MX" sz="1300" dirty="0" smtClean="0"/>
          </a:p>
          <a:p>
            <a:endParaRPr lang="en-US" sz="1300" dirty="0"/>
          </a:p>
          <a:p>
            <a:r>
              <a:rPr lang="es-MX" sz="1300" dirty="0"/>
              <a:t>Esta evaluación se puede hacer como un proyecto de clase durante varias semanas, con la sección literaria impartida en un momento diferente de la sección informativa. </a:t>
            </a:r>
            <a:endParaRPr lang="es-MX" sz="1300" dirty="0" smtClean="0"/>
          </a:p>
          <a:p>
            <a:endParaRPr lang="es-MX" sz="1300" dirty="0"/>
          </a:p>
          <a:p>
            <a:r>
              <a:rPr lang="es-MX" sz="1300" dirty="0"/>
              <a:t>La Comprensión auditiva prepara al estudiante para </a:t>
            </a:r>
            <a:r>
              <a:rPr lang="es-MX" sz="1300" dirty="0" smtClean="0"/>
              <a:t>preguntas </a:t>
            </a:r>
            <a:r>
              <a:rPr lang="es-MX" sz="1300" dirty="0"/>
              <a:t>que </a:t>
            </a:r>
            <a:r>
              <a:rPr lang="es-MX" sz="1300" dirty="0" smtClean="0"/>
              <a:t>son de  más alto </a:t>
            </a:r>
            <a:r>
              <a:rPr lang="es-MX" sz="1300" dirty="0"/>
              <a:t>nivel </a:t>
            </a:r>
            <a:r>
              <a:rPr lang="es-MX" sz="1300" dirty="0" smtClean="0"/>
              <a:t>(a diferencia del texto descifrable, el cual no </a:t>
            </a:r>
            <a:r>
              <a:rPr lang="es-MX" sz="1300" dirty="0"/>
              <a:t>conduce a un cuestionamiento de alto nivel). </a:t>
            </a:r>
          </a:p>
          <a:p>
            <a:endParaRPr lang="en-US" sz="1300" dirty="0"/>
          </a:p>
          <a:p>
            <a:r>
              <a:rPr lang="es-MX" sz="1300" dirty="0"/>
              <a:t>Las preguntas de Respuestas construidas y las tareas de lenguaje </a:t>
            </a:r>
            <a:r>
              <a:rPr lang="es-MX" sz="1300" b="1" dirty="0" smtClean="0"/>
              <a:t>están</a:t>
            </a:r>
            <a:r>
              <a:rPr lang="es-MX" sz="1300" dirty="0" smtClean="0"/>
              <a:t> incluidas en estas evaluaciones.</a:t>
            </a:r>
            <a:endParaRPr lang="en-US" sz="1300" dirty="0"/>
          </a:p>
          <a:p>
            <a:endParaRPr lang="en-US" sz="1300" dirty="0"/>
          </a:p>
          <a:p>
            <a:r>
              <a:rPr lang="es-MX" sz="1300" b="1" u="sng" dirty="0"/>
              <a:t>Instrucciones para kínder</a:t>
            </a:r>
            <a:r>
              <a:rPr lang="es-MX" sz="1300" b="1" dirty="0"/>
              <a:t>: </a:t>
            </a:r>
            <a:r>
              <a:rPr lang="es-MX" sz="1300" dirty="0"/>
              <a:t>Usted necesitará</a:t>
            </a:r>
          </a:p>
          <a:p>
            <a:endParaRPr lang="es-MX" sz="1200" dirty="0"/>
          </a:p>
          <a:p>
            <a:pPr marL="342900" indent="-342900">
              <a:buFont typeface="+mj-lt"/>
              <a:buAutoNum type="arabicPeriod"/>
            </a:pPr>
            <a:r>
              <a:rPr lang="es-MX" sz="1300" dirty="0"/>
              <a:t>…los cuentos </a:t>
            </a:r>
            <a:r>
              <a:rPr lang="es-MX" sz="1300" dirty="0" smtClean="0"/>
              <a:t>literarios </a:t>
            </a:r>
            <a:r>
              <a:rPr lang="es-MX" sz="1300" dirty="0"/>
              <a:t>e </a:t>
            </a:r>
            <a:r>
              <a:rPr lang="es-MX" sz="1300" dirty="0" smtClean="0"/>
              <a:t>informativos.  </a:t>
            </a:r>
            <a:r>
              <a:rPr lang="es-MX" sz="1300" dirty="0"/>
              <a:t>Lea cada uno de ellos 2-3 veces a su clase.  Discuta el cuento para que los estudiantes </a:t>
            </a:r>
            <a:r>
              <a:rPr lang="es-MX" sz="1300" dirty="0" smtClean="0"/>
              <a:t> tengan claro </a:t>
            </a:r>
            <a:r>
              <a:rPr lang="es-MX" sz="1300" dirty="0"/>
              <a:t>el lenguaje y los términos de vocabulario.  </a:t>
            </a:r>
          </a:p>
          <a:p>
            <a:pPr marL="342900" indent="-342900">
              <a:buFont typeface="+mj-lt"/>
              <a:buAutoNum type="arabicPeriod"/>
            </a:pPr>
            <a:endParaRPr lang="es-MX" sz="1300" dirty="0"/>
          </a:p>
          <a:p>
            <a:pPr marL="342900" indent="-342900">
              <a:buFont typeface="+mj-lt"/>
              <a:buAutoNum type="arabicPeriod"/>
            </a:pPr>
            <a:r>
              <a:rPr lang="es-MX" sz="1300" dirty="0"/>
              <a:t>…..</a:t>
            </a:r>
            <a:r>
              <a:rPr lang="es-MX" sz="1300" b="1" dirty="0"/>
              <a:t>una hoja de cotejo de Pre-evaluación para cada estudiante de kínder </a:t>
            </a:r>
            <a:r>
              <a:rPr lang="es-MX" sz="1300" dirty="0"/>
              <a:t>(éstas tienen las preguntas y un lugar para marcar cómo hizo el estudiante). Esta hoja se puede utilizar para mantener un registro de cada estudiante, si lo desea. </a:t>
            </a:r>
          </a:p>
          <a:p>
            <a:pPr marL="342900" indent="-342900">
              <a:buFont typeface="+mj-lt"/>
              <a:buAutoNum type="arabicPeriod"/>
            </a:pPr>
            <a:endParaRPr lang="es-MX" sz="1300" dirty="0"/>
          </a:p>
          <a:p>
            <a:pPr marL="342900" indent="-342900">
              <a:buFont typeface="+mj-lt"/>
              <a:buAutoNum type="arabicPeriod"/>
            </a:pPr>
            <a:r>
              <a:rPr lang="es-MX" sz="1300" dirty="0" smtClean="0"/>
              <a:t>….</a:t>
            </a:r>
            <a:r>
              <a:rPr lang="es-MX" sz="1300" dirty="0"/>
              <a:t>una página con ilustraciones </a:t>
            </a:r>
            <a:r>
              <a:rPr lang="es-MX" sz="1300" dirty="0" smtClean="0"/>
              <a:t> para contestar las preguntas </a:t>
            </a:r>
            <a:r>
              <a:rPr lang="es-MX" sz="1300" dirty="0"/>
              <a:t>(cada cuento tiene una hoja de ilustraciones que usted puede reusar).  Si usted está trabajando con un grupo pequeño, necesitará una hoja para cada estudiante. </a:t>
            </a:r>
          </a:p>
          <a:p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4343400" y="221916"/>
            <a:ext cx="2347913" cy="535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78" tIns="48189" rIns="96378" bIns="48189" rtlCol="0" anchor="t"/>
          <a:lstStyle/>
          <a:p>
            <a:r>
              <a:rPr lang="es-MX" sz="1200" b="1" dirty="0">
                <a:solidFill>
                  <a:schemeClr val="tx1"/>
                </a:solidFill>
              </a:rPr>
              <a:t>Ordenar en la Imprenta de HSD…</a:t>
            </a:r>
          </a:p>
          <a:p>
            <a:r>
              <a:rPr lang="en-US" sz="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800" dirty="0">
                <a:solidFill>
                  <a:schemeClr val="tx1"/>
                </a:solidFill>
                <a:hlinkClick r:id="rId2"/>
              </a:rPr>
              <a:t>://www.hsd.k12.or.us/Departments/PrintShop/WebSubmissionForms.aspx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572" y="304800"/>
            <a:ext cx="57150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Fuente #1 Texto literario</a:t>
            </a:r>
          </a:p>
          <a:p>
            <a:pPr algn="ctr"/>
            <a:endParaRPr lang="es-MX" sz="2400" b="1" u="sng" dirty="0" smtClean="0"/>
          </a:p>
          <a:p>
            <a:pPr algn="ctr"/>
            <a:r>
              <a:rPr lang="es-MX" sz="2400" b="1" u="sng" dirty="0" smtClean="0"/>
              <a:t>José y los crayones azules</a:t>
            </a:r>
          </a:p>
          <a:p>
            <a:pPr algn="ctr"/>
            <a:r>
              <a:rPr lang="es-MX" dirty="0" smtClean="0"/>
              <a:t>Readworks.org</a:t>
            </a:r>
          </a:p>
          <a:p>
            <a:pPr algn="ctr"/>
            <a:endParaRPr lang="es-MX" sz="2400" b="1" u="sng" dirty="0" smtClean="0"/>
          </a:p>
          <a:p>
            <a:pPr algn="ctr"/>
            <a:endParaRPr lang="es-MX" sz="2400" b="1" u="sng" dirty="0" smtClean="0"/>
          </a:p>
          <a:p>
            <a:pPr algn="ctr"/>
            <a:endParaRPr lang="es-MX" sz="2400" b="1" u="sng" dirty="0" smtClean="0"/>
          </a:p>
          <a:p>
            <a:pPr algn="ctr"/>
            <a:endParaRPr lang="es-MX" sz="2400" b="1" u="sng" dirty="0" smtClean="0"/>
          </a:p>
          <a:p>
            <a:pPr algn="ctr"/>
            <a:endParaRPr lang="es-MX" sz="2400" b="1" u="sng" dirty="0" smtClean="0"/>
          </a:p>
          <a:p>
            <a:pPr algn="ctr"/>
            <a:endParaRPr lang="es-MX" sz="2400" b="1" u="sng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r>
              <a:rPr lang="es-MX" dirty="0" smtClean="0"/>
              <a:t>José, Elsa y Alex se sentaron en la misma mesa. Ellos escuchaban a su maestra, la Srta. García.</a:t>
            </a:r>
          </a:p>
          <a:p>
            <a:endParaRPr lang="es-MX" dirty="0" smtClean="0"/>
          </a:p>
          <a:p>
            <a:r>
              <a:rPr lang="es-MX" dirty="0" smtClean="0"/>
              <a:t>La Srta. García hablaba sobre compartir y tomar turnos.  Luego ella dijo que la clase podía hacer dibujos.  </a:t>
            </a:r>
          </a:p>
          <a:p>
            <a:endParaRPr lang="es-MX" dirty="0" smtClean="0"/>
          </a:p>
          <a:p>
            <a:r>
              <a:rPr lang="es-MX" dirty="0" smtClean="0"/>
              <a:t>La Srta. García puso una caja grande de crayones en cada mesa.  José cogió los tres crayones azules.  Él dibujó agua, el cielo y un velero.</a:t>
            </a:r>
          </a:p>
          <a:p>
            <a:endParaRPr lang="es-MX" dirty="0" smtClean="0"/>
          </a:p>
          <a:p>
            <a:r>
              <a:rPr lang="es-MX" dirty="0" smtClean="0"/>
              <a:t>Elsa se veía triste. −Yo necesito un crayón azul, − ella le dijo a José. José le dio a Elsa uno de los crayones azules.</a:t>
            </a:r>
          </a:p>
          <a:p>
            <a:endParaRPr lang="es-MX" dirty="0" smtClean="0"/>
          </a:p>
          <a:p>
            <a:r>
              <a:rPr lang="es-MX" dirty="0" smtClean="0"/>
              <a:t>− ¡A mí me gusta compartir!, − él dijo. </a:t>
            </a:r>
            <a:endParaRPr lang="es-MX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47302" r="39821" b="22222"/>
          <a:stretch/>
        </p:blipFill>
        <p:spPr bwMode="auto">
          <a:xfrm>
            <a:off x="2231572" y="1752600"/>
            <a:ext cx="2667000" cy="226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7"/>
            <a:ext cx="1600200" cy="486833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26882"/>
              </p:ext>
            </p:extLst>
          </p:nvPr>
        </p:nvGraphicFramePr>
        <p:xfrm>
          <a:off x="642939" y="653143"/>
          <a:ext cx="5572125" cy="7990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125"/>
              </a:tblGrid>
              <a:tr h="1378858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1.</a:t>
                      </a:r>
                    </a:p>
                    <a:p>
                      <a:endParaRPr lang="en-US" sz="1700" b="1" dirty="0" smtClean="0"/>
                    </a:p>
                    <a:p>
                      <a:endParaRPr lang="en-US" sz="1700" b="1" dirty="0"/>
                    </a:p>
                  </a:txBody>
                  <a:tcPr marL="85725" marR="85725" marT="43543" marB="43543"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2.</a:t>
                      </a:r>
                    </a:p>
                    <a:p>
                      <a:endParaRPr lang="en-US" sz="1700" b="1" dirty="0" smtClean="0"/>
                    </a:p>
                    <a:p>
                      <a:endParaRPr lang="en-US" sz="1700" b="1" dirty="0"/>
                    </a:p>
                  </a:txBody>
                  <a:tcPr marL="85725" marR="85725" marT="43543" marB="43543"/>
                </a:tc>
              </a:tr>
              <a:tr h="1233715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3.     </a:t>
                      </a:r>
                    </a:p>
                    <a:p>
                      <a:r>
                        <a:rPr lang="en-US" sz="1700" b="1" dirty="0" smtClean="0"/>
                        <a:t>    </a:t>
                      </a:r>
                    </a:p>
                  </a:txBody>
                  <a:tcPr marL="85725" marR="85725" marT="43543" marB="43543"/>
                </a:tc>
              </a:tr>
              <a:tr h="1382484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4.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      </a:t>
                      </a:r>
                    </a:p>
                  </a:txBody>
                  <a:tcPr marL="85725" marR="85725" marT="43543" marB="43543"/>
                </a:tc>
              </a:tr>
              <a:tr h="609600">
                <a:tc>
                  <a:txBody>
                    <a:bodyPr/>
                    <a:lstStyle/>
                    <a:p>
                      <a:endParaRPr lang="en-US" sz="800" b="1" dirty="0" smtClean="0"/>
                    </a:p>
                    <a:p>
                      <a:pPr marL="342900" indent="-342900">
                        <a:buAutoNum type="arabicPeriod" startAt="5"/>
                      </a:pPr>
                      <a:r>
                        <a:rPr lang="es-MX" sz="1700" b="1" noProof="0" dirty="0" smtClean="0"/>
                        <a:t>¿Por qué Elsa</a:t>
                      </a:r>
                      <a:r>
                        <a:rPr lang="es-MX" sz="1700" b="1" baseline="0" noProof="0" dirty="0" smtClean="0"/>
                        <a:t> estaba triste?</a:t>
                      </a:r>
                    </a:p>
                    <a:p>
                      <a:pPr marL="342900" indent="-342900">
                        <a:buAutoNum type="arabicPeriod" startAt="5"/>
                      </a:pPr>
                      <a:endParaRPr lang="es-MX" sz="800" b="1" noProof="0" dirty="0" smtClean="0"/>
                    </a:p>
                  </a:txBody>
                  <a:tcPr marL="85725" marR="85725" marT="43543" marB="43543"/>
                </a:tc>
              </a:tr>
              <a:tr h="1150146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6.</a:t>
                      </a:r>
                    </a:p>
                  </a:txBody>
                  <a:tcPr marL="85725" marR="85725" marT="43543" marB="43543"/>
                </a:tc>
              </a:tr>
              <a:tr h="678654">
                <a:tc>
                  <a:txBody>
                    <a:bodyPr/>
                    <a:lstStyle/>
                    <a:p>
                      <a:pPr marL="346075" marR="0" indent="-346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7</a:t>
                      </a:r>
                      <a:r>
                        <a:rPr lang="es-MX" sz="1700" b="1" noProof="0" dirty="0" smtClean="0"/>
                        <a:t>.    </a:t>
                      </a:r>
                      <a:r>
                        <a:rPr lang="es-MX" sz="1200" b="0" i="1" noProof="0" dirty="0" smtClean="0"/>
                        <a:t>La</a:t>
                      </a:r>
                      <a:r>
                        <a:rPr lang="es-MX" sz="1200" b="0" i="1" baseline="0" noProof="0" dirty="0" smtClean="0"/>
                        <a:t> p</a:t>
                      </a:r>
                      <a:r>
                        <a:rPr lang="es-MX" sz="1200" b="0" i="1" noProof="0" dirty="0" smtClean="0"/>
                        <a:t>regunta #7 es</a:t>
                      </a:r>
                      <a:r>
                        <a:rPr lang="es-MX" sz="1200" b="0" i="1" baseline="0" noProof="0" dirty="0" smtClean="0"/>
                        <a:t> una respuesta construida.</a:t>
                      </a:r>
                      <a:r>
                        <a:rPr lang="es-MX" sz="1200" b="0" i="1" noProof="0" dirty="0" smtClean="0"/>
                        <a:t>  Pida a los estudiantes que hagan dibujos y escriban</a:t>
                      </a:r>
                      <a:r>
                        <a:rPr lang="es-MX" sz="1200" b="0" i="1" baseline="0" noProof="0" dirty="0" smtClean="0"/>
                        <a:t> palabras para mostrar qué aprendió José de la Srta. García.</a:t>
                      </a:r>
                      <a:r>
                        <a:rPr lang="es-MX" sz="1200" b="0" i="1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Utilice la página provista para la respuesta construida. </a:t>
                      </a:r>
                    </a:p>
                  </a:txBody>
                  <a:tcPr marL="85725" marR="85725" marT="43543" marB="43543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3" name="Rectangle 2"/>
          <p:cNvSpPr/>
          <p:nvPr/>
        </p:nvSpPr>
        <p:spPr>
          <a:xfrm>
            <a:off x="641602" y="145143"/>
            <a:ext cx="5563015" cy="487438"/>
          </a:xfrm>
          <a:prstGeom prst="rect">
            <a:avLst/>
          </a:prstGeom>
        </p:spPr>
        <p:txBody>
          <a:bodyPr wrap="square" lIns="86483" tIns="43242" rIns="86483" bIns="43242">
            <a:spAutoFit/>
          </a:bodyPr>
          <a:lstStyle/>
          <a:p>
            <a:r>
              <a:rPr lang="es-MX" sz="1300" b="1" dirty="0" smtClean="0"/>
              <a:t>Preguntas de selección múltiple </a:t>
            </a:r>
            <a:endParaRPr lang="es-MX" sz="1300" dirty="0" smtClean="0"/>
          </a:p>
          <a:p>
            <a:r>
              <a:rPr lang="es-MX" sz="1300" b="1" dirty="0" smtClean="0"/>
              <a:t>Texto literario: </a:t>
            </a:r>
            <a:r>
              <a:rPr lang="es-MX" sz="1300" b="1" i="1" u="sng" dirty="0" smtClean="0"/>
              <a:t>José y los crayones azules</a:t>
            </a:r>
            <a:endParaRPr lang="es-MX" sz="1300" b="1" i="1" u="sng" dirty="0"/>
          </a:p>
        </p:txBody>
      </p:sp>
      <p:sp>
        <p:nvSpPr>
          <p:cNvPr id="9" name="AutoShape 21" descr="data:image/jpeg;base64,/9j/4AAQSkZJRgABAQAAAQABAAD/2wCEAAkGBxQTEhUUEhQUFRQXFRQVGBQUFRQUFBcUFBQWFxQWFBQYHCggGBolHBQUITEhJSkrLi4uFx8zODMsNygtLiwBCgoKDg0OGhAQGywkHCQsLCwsLCwsLCwsLCwsLCwsNCwsLCwsLCwsLCwsLCwsLCwsLCwsLCwsLCwsLCwsLCwsLP/AABEIAOEA4QMBIgACEQEDEQH/xAAcAAABBQEBAQAAAAAAAAAAAAAEAAIDBQYBBwj/xAA7EAABAwIEBAQDBgUDBQAAAAABAAIDBBEFEiExBkFRYRMicYEykaEUQrHB0fAHI1JicoLh8RUWM0OS/8QAGgEAAgMBAQAAAAAAAAAAAAAAAQIAAwQFBv/EACsRAAICAQQCAQIFBQAAAAAAAAABAhEDBBIhMRNBYRQiIzJCUXFSgZGhsf/aAAwDAQACEQMRAD8AqM6SlECkbClsAOGroYivCTgxKwoD8Nd8JF5AuWQsIG6FN8FGOCblTWAHZCuuiU0sgAPVVsldr17/AKckthoK8NCYY27z62+qrajEnHSOw6n9P1Q7MQlaCGC2vxj8irIivo1f8Qqi/gxjlr05WQdNbKBcLIVUsjyXOLnHTzOJP1KZne039NPxRktwIqjciJd8NZXC8ZMbxmcTGdHNOpaTzaVrqadkguxwd6fvRUuLQ92QlqrpGC6vHQKulp7G6aIGUNfGL7o2j+FQ4nCXG4CZTNeOSsFLRrk8OQkch5hTCZQhMU1N8YJeIEQCLUx0akzBdzBEhXzwoXwtVaS2QjggEg8JJT3CSATWWXU4MTsqQhHZIMUwC7lSsJDkXC1TZVG/RAJC5U2IY4xhLRqR02+aGxnGHOvHF3u7mewVd9kZbzXLzckcgPZPQB8tbJLcjysG5GntdQ2JIFibnlckjp6LR8O8Mmb+ZKHCFps2Nm73f0sHtq47fhrG4fUDSHwKRg+60tfJ/qdY/iklNRfBoxadzVt0jzmSlLCCWlt+bmkW6WB3UL4wT5iSPz6aL1CmhlJyVD2TxG4c1wFxpuCsJU0jWSyMbycRmP8ASDsApHJuBmweP3ZUNf0BaPW3z5/UKJz2nYN/E+1lZtbCLtOvU7D9+nzUEtK1zri/oBvb8Ansoop6ilO9r+ihpqt8LszMzT72PqOa1UWEB33vhGtj5QO5J1Kiq8KaB5XE9spt7G9wp5F0HaGYDxG2UZZS1r/k0+559lfEArDiOnaDnZr2e756I+lx2zcsY0HN7s1h6nVD+CUaOSFvRM8AdFUxcRC4D2knqzX5jcKyixCMkDMATyP67IgHGmHRNNGEe2NO8NGwFWaIJn2JWxYuZEbAVJokw0iufCTXRI2Qo30hQslKVonsQ0saFkKP7OUlb+CkpYS5ATrJrpANyB6lQuxGMfev6An8kjZZDDkl1FhIau5UF/1ZnR3/AMp7MUjP9Q9WlLuRb9Jm/pYVZZziPGmNDo2m7tnW5dR6onH8ULYyIg4uIIzNB8v+68/qSQRoepJBFydTunikyqWOce0w3xgDf92TxPv1JGvuP0CriXHqOmhRmF0Dpnho1vpz076JnSESdnubQY4msjG0Fm26tby7lYbDcV8N48USWdu6xuL87b+y2WDVjomxxyOBIaLO62FjfurKSlDpmva1n9xyjN2IP5rI+TqKe1VRUYfhxY1zy4uL/gBBFmnW5B1B/D3WIx7BHRPPmOpJJO+vQr2IRg7hAYxgkdQ0B4IIvlcNxfdMo7ejPknv7PIIaG3TTm61/wDZSMp37tHlv8Z006NB5916fTcLxM0sO36kncrk3DsZ1sjul6Kdh5bU08j3WYCG6AAXtpub8yTzVnQYc7LlINra8r9j1C9ChwRg5Lk+EtGoHJJJyoKijzLFMJaBdwzH+kaAKkmpXW0DWNuL2FjYdz+9V66MGYW2trqvPMYpfO9oGgcbexNz9UYTa7I4WZienLX+Z1trNG/Ukn93QtZIAbMJI6usD7DkrjGqAvtIf6Wg+23roqM0guA4m19banXp7LTBp8lMlXB6ZgbiYIy43JaDr05XPpZHFqz+B1L2xta0DKL/ABOucvIDmruKpvvofx9CgKS5UtE0rjVACLk0hS5EsqhCAsTHMCLso3RqETBcgSRHgpKBMuAeqcHd0zT+oJpI6rIevXBLmXM5UVuhTHFQG4IE5SM6Fc9Rl6NCuYWHNvq1vyCNm4kkjZ5C1thu1jAdO9lTCS6jmIOiKKZqLXSsOoOMpJLCU5tdHC2YHr3XrHCUTzGJHyNkDhdoZfKB3JOp/BeG1WHA+aMWP9PX06FbP+F3E5jk+zyn+XI7yk/dl5A9L7X9E+2L5Rz8kZqO2Xf/AE9gJTbpXTbomRHSmPKRcoJpEGGiTOmSvVWyqzOLSbWIF+52SqHubo7VvIo9rgWuaD3ELOYphLXPcSBYgfTdSjEMjw0m7T8J6Hoi5JrhVyW5DJUZbE6AW09Nv3yXnuL0uR+99b97d16pUt37/ivP+LqctcCBe5ufkpgbToXLHiwOmpbtvmIHPTb11R0McsVnNf4jDy1BHtzVZSVxA1FrDS2l/XurfCa1rnho5n9+x/JaXZnNNQzZ2B3t7hE2UFBF5pLDylwI9bea30RuRBCsiAKeGLoXQ9QhzIkWJ3iJZ0SDMqSddJAhgvCC4YQozVN5JvjLPTPUuURxYRsuCU80hKmueoC/2E9/RROK65yjc5FIrkxweoRLc3TJnaJjEyRU580WELk2rp//AGM3HxAcwOY7hRxBHQNKW6ZclvVM9T4G4i+1U4zG8sdmu6uH3X+9te4K0YevHeFqr7NWMdsyQljugz2+lw0r1sSJ07Obnx7JE11DOLhcdMAhZ6pRlSRj+Jp3NLm3LS4Xa4G1nsIcw+xCnouJBNC0nQltyOjxo4fNR8Tw+K3y/ENRb6rIYXSStJAabFxIPLXf6oY2ttAmvus0tZUXb7iyvKepuwX6BUMNOQ3zboyKSwt2QfA3ZNVz6LG8SzDS/fr+S0k0ixfFswBQxq5C5XUStZI0+XrubWt1I5omiFngNvmBBDhz10A6hVNO/ULRYDSufUMaBrfMSNmgHU/vqtTVGM9Bor5Re231RGVSxxWFhsE6yREBixMMSLITS1EAG6JRlpRxYmlihAJJF+EkjRDyg09kgwqwc2/dRlqz7j0jxJdA4T13KukIESGFRSKVz7IaV/NMhJtJEbjcpzQoGORkRCZ8FMOSPMQnsrnNRjIwV11GCk3L2XrHP9LFFiTXjK/S/PoeRXp9JjYfG1wINwL2PO2v1Xks+G3+FOwrEJKd9jfKdxyRpVwU5lKVKa/uesDFr6E2UFTK/kqaGlbUxksdZxbdpvs4bBH8K4g2VpjcbSt0LXHXTfL1S06Mj4JcPppHuva9t1cw4cBrYdwP3ugcahqGRk0hZnNrNeSG35nTsn8L4nNLAftTMkrXOY7le2xHUG6WKa5BJ7hmLRNHRUpeqzHsTcKl8d9G2t7gH806Gp0Rd9sirolqZrArEYo/OS8m4BtbsdloMcrQyMnnsFjRUZibC2mttb9+3orsMfZRnl0jmmhC9R4Dw4th8V48zxpffJfT56LPfw7wFs0hleCWxkWBAyEkHe41tcad16kIbBWyZnBlxEGNMMaUBEQmkKQtUZChBhC4U4tXFCDbJJy6iQ8lgnNkS2YFVzBZPEnRUNHoY5GuywdZDSzBDuf1KGlmUUATzcD5alCOlJ3TZT1XRa3O6uUaMMsjkyRj0S0nkq/xf3dEQ1Ft0JRDjyIK8YhTw4iRumQyg9FM6BpVTr2bI7u4sLirmO30UslK143B6dVUupwnRwkagpXFei1ZZPiSsuMKlkhdlvYXuPzQ0tZkqy/zalpBG26UFYdnap7KHzZmnMCRp94WRTrspzY+pQNFi/EDmBvhOcZHgusdgByuVXxY/O4Xk8jvUm/pdTNohIADsPncKr4mayFsYza5nak65QNT+CWNN17McnttkOJSlzjIdTp9BYfgkyvDW3cVS1eK3FmC/fkgDKTubLR47RkeanwW0kT6uQNaHOPJrQPqSbBanh/+G5JJnkaBb4GG7wejjaw9lU8HVszDaMNeL3LdnH0B3XqOESO1cWs13GXK8De2nxLNl1LxS21wV8ydheH4fHCwRxNDWjkPqT3U5ahaLG6eawZILnZrrsJ/xzbo9zFdDIpfD+QEBamlimyppCsAQOamFinLU0tUIDGNNMaJITcqhAXw0kVlSUAeHJ7LnYEqTwR6/gmSTEaKo7rW3lg8wtufYfqhPF9glNJcqIlXRiYcmTngV0nlK6jBTlDZNExWFPSXVc11k8Yg4bJJJvovxZMcPzF0MPHMp7KZw+FwI6O/VVkWIutqpIsQPRVOMjdHNh9Fpps9paeu7fmuimadnD62Q8NYeeyIDrj+WBfofhPt+aqaZpjKLRLHR9x7KUTBm2p2CqnVV7ggteDsCpoAb3Juf3oFHF+wxyLqJvMKwptRCXxWMgcM0Ze8G2twCCBryPqNFdUXC1O9v86mAI0GY5j3sbk9OevRVXAFC8EzHRti0DXzX3PpojuIcdZAyU1Lyw7Rta24d8VxbdwPl105rDkhl31E5OpUVNq+ALFeBmAF1IQHDZhyuBNtbXBF/VU1HwaJo3OLHxTsJFnXbHIbeV+W2gPMfRZz/veUkZbR2dcZXOA0FhcG4K1eB/xEuQ2osQR8bSAWu6Bp+JvyK3yw6mOP7XbX+TDLxqXHRmYrQTsMl7tLczGtcw2/zzG7m7cr5bb7+mxvcWskgcHNNnW0s9pGlidlmcWpqWreZm1McJLcpa9hF3XNng5huLaa7I2lqWRUXhCaJzmMeL57AgEloaN7WsAFk1ilkUZJPd01QMfDafQHjtF4Mpbl8j/Ozd3mAJMe41udO1uhUuHcTSxuEbnxvN2tDHEh4AaL+Yb2Jy3Nzoh5OKoJISypIkzahuW5BDQAT0Oa5WdgmjMjHuNmMOYRsYbDQNNnOtoSC7Xqt2COSUNuWPK9hilu46PSOI8d8CmfI2znWAbbVt3aAn0P5KDg2eZ8bTM7MXRtk1tcEucLacrZSsbxHxNGI2wwtD2X8zXt8rrm4AANwB681ueDoJBCJJWNjLmgNibfyMHw3vzP00TY4ZVH8T5/krbTfBdmNRliJumpxgYsTCEV4f7C54ahASx6FJGZUlCUeCv0VfVTclNVTqte9DHH2dPU5a4R0lNumkrmZXUYHIUr+S40q+wPg2qqiCGGNh+/ICNP7W7lbnC+BjTHMHtJ6mMX9Lm+nyWbLq8WPhvkVJvk8smhfa5aQFGwjmvZ8UpGyNLXNHyGy8nxTDTG9waLgbdUNNq1m9UCSadkDCDzR1MWDcqtZSuAzEWHyThGFfKNmjFla5o0EdTBtdOkxBrdGrPGw2XASUnhRq+ul1SLwuD/ADDfmOo/VXvDmG+O4EjyAjXbN27LOYTGXOA5c16VggDWiySUaJLU2qj37NXRgNaANABYKu4u4djrYsrgBI0ExyW1a48j1abC4REEyK8RVptO0Z2r7PAK2B0TnRytyvY6xHQ9jzH6qCwJ2Xov8U8HBZ9qYPMzK1/dhNmuPoSB6FeZseuhjyb1ZjnDa6CGOcNnH0TnSu08x6qESLherLEJ45XjTNop6Zkkrg1uZ5OzW6koVjiTYanstTwuZ4blrWtzbktu4jpfeyDnRKNFwhwhkc2apAzg3ZGdbHk53U9lvQ8/8qjwrEMw1bY/vqrqIgrPNtsZE7fmnhyYErpBiW6V1FnSDkrlQaJMySjzJJd4aPm2eW5UBKRK1HCfB0lX/McC2Ieznnla+ze6vlKMFbJKTkyiw3DXzHyizb2c83yt+WpPYL0rhnBcOhZnc98ko3e6OTynoxuWw/FNbhojtFYWY4HKDs61uW6sanAJHNeW5XRtle7KPiB2ddvPb1VWRwyR5k0izNgnip8NMvqKKOW5p6glw0N7G3+iwIVnUizddTbfZebSYg1k0Torska4NPwhxu8AsLemW97816NFIJb2uLOLSCLG4P4Lja7TeJqnaYIT3Hn/ABFjbYpww3ta5DdTY8yPw91XS1VGXnMZH2Ju4NLbA7NcDY6dkzEonunk8VodIx7rZzkyhrv5bW2tysdShWYU6Rwaxl3ueC4NGZxzbnPyA3sV1sOlxrHFy/b0yhzdnMcpojl8B+YO5Wd5R3uPoqDGcMMBHmaQ4XBaQQR2XpmPcDMZAXQucJGi/mdmaQNXA9OfyWJgjYx+VwbMC7LZnm5Xuw+nPbVPp54skfwm3Xp+wvdHszICIgiJRmM0TIgLuBeSTkb9wcs567IShqeqvXId5pMKjDQtVRT2AWMp6sK4o63ulnGyyEqNjT1asYqm6yMNWj4qxUOBemmXWIwiWN8bhcPa5p9CLLwTI4EtsSQSD6g2K9t+3ga32XldQ4+LK5hLQ6WRwt0LyR7I4pbbFyYnPoDp8Jmf92w6lW9Hwvf4iT2b+qko8Se0i4a8f3Aj6habDOJ4m2D4XN6uaQ4fI2Ku8iKXp8i9Cwnhi3wtDe/P5rUUOCtZvqV2ixynfo2RoPR3kP1VxGRuNuo1+qjkiva12Njph0U4hAXQ5K6qlMZREU0ldum5lRLIOonbrmZNJXC5Z55ixRH3SUeZJVeYO0xHCXCFFE5plkjmluNHuGUH+xvP3uvQm0DWg5GsIPIj8CsNQGAOLiXusD/LyjW40BOwHO/ZXfD3EIIZC4EkeXPcEacuvZX67BPbvTv4MmPPH9XBV13llBEZP8x5cxoFwzTLYXGbmo8P4jML8z2DLKC4gPPiHzG0nhnbS+gN9AtjikEZF3AXNhmA11039157ikTYKjwnkllhlda5AtZrb26X9/VWafPj1GPxyXJfnk3JSs28bKeYiRrWPcW5g62pB5g2/wCFYYbRtY0EAgkC99/fus3/AA8c+0jHMOQHMx55Zt2fS/utaXSX+EW9eXdcvPieObhfQ0HasFraLMb+FE4gbvFz6IXEqlsTAIwGnM3MGADQfEPRGzue2S4N2HcH7thy0VZi00OYPllbFl+I6ZnNOmX8FXCTbUexuFyUHE9QZYHxtc1rXZcz3nytF7u15EgbbrzTE8TYy4i30Bk2cbbZQAMrdPqrfjXitkp8OBoZEzRrQLX/ALnfosM9xcblej0mHw4+e2ZcklJjZJCTcrrHJBi7kWgULinVhS1pCpQ0p4zKUGzYU1fpui469Ylk7x1RtNWO6FK4jqdGlxLEiGEDc6Kkii/fqpooHv1OnRXNHh6rnhl6NOLUwXEivhpL8lYQUKtafDz0+SsIaKywZHKPaN8c0GuGU8NCrGkp3N1aS3/EkK0ipEVHTLM8rFlNMjpqyUc7/wCQ/NWEde47tHsVEyBStiS+aRnkov0ECoBXc6iDU4BK8jYlDrroXAF26rbsJ1dTMySBDP4dhAlzaHM05SQ4AoykwF8cgc0G4N7kj3ur3CfDIJjblvqRz91ZZR1RlqJ3tXRz8WjhGKvtEXgZgQUMcDY63iWcRzIG/XXmp/ON3tA621TYcQu4tPL73UdVQk4K0bOwh7mRMJcQ1jRck6AALJ4h/ESma0mPPIbgBrWm5vzFxslxnXOlhlgiBLi0XJ0YA483egXk9RW+CCDq7UX5jXXJ0HddHQaOOeLlIpyTcXSPTsf41ihjd96awtGbixOxJ7dF5LjfEEtQ673X5aaAf4jl6qunlfIb6n6/8lNEJB1uPVdXBpsWF/Z38lblJrkZa6kZGimUw6oqOm9ltjibK2wGKG6IZSXR7IrbKXItEcC9iuYB9j9F0Uf7CPC7l2VnhiLuYHHR6/7o6Cm7HokxqMpwUs4JINhtLBrsrqkgGiraRyuKR6wZZ7UPBWywhpwjI4FBTPRjHrj5dS3wbIwQ5sKkDEg9dzLHKVlqOJWXV2ySwjQE5JJAhy64SkuEokFdcSukgQtailYGuDTkcQQHDSxPMLFVeGPhJMoc4aWkuXbdea1VBi0NTHmbqBoQRqDzCosR4rYxzonRnK3S/Ii2lrq7S5MmObgo2/a9madNXZmMQxRoAJ8R2rsrQ437ENJ0VlQY8KeFolIaCCQwavuT05LO4zxDSiMtgiySk3MhIIGuvP6LG1mKPfoCe5OpP6LsywxzwrIqX+xY5NsNqZseKuODIPDiGRvNoNy49XkfgsG67zmdqSlHESj6ekK0QxbYqGNUiu1dsZSMcNjbstJQ4uweWaJpG2bQ78yCqyOjG5/EohkLW7D3Vn0Mp/mYzzxS+1Fliv2Pw7Qf+S+mRpN+ubkqiB5tqDbqb3+SKLk5acGl8Src2Z55Nz6I2ruRPDea4tlFdiEa7ZId04HVEBGVNHL7e6Y8oUutqqMqGiXUE6tKerHVZFlWpmYh3XKzw3KjTB0zcw1qMjrFhoMT7o+HE+65U9OzSpo2TKpTNqFlYsSHVFMxALO8LQ+40gnTxMqBlcpmVireNhsvBKu+IqltUpG1KVoNllmSQAqU4ToUSwu66hfGSQohlsGxWPDw/wAa5kfrkHK2wWK4q4nfVSZjZoGga3TTueZVJPUPkJLiSTuSbk+6dDTXXocWmjGe/uT9mFy4r0QAEoqGlKMhpNkfHEAt8MF8srcgWnpEayMBOBXA5bIwUeittscQkAmhOvqnFO5Ujqm3XWnpdQh264+Q6dFzMnFQhwj1T2lR5k7dREOyP7fVCyohwUczdFXNDRK6YId0hCLlCGfH2+iwZEi5DG1RCnjxAoUxHkD8kwwnoVQ0huS3jxI9UXFiR6qg8ErhuEjhFh3M1kOJd0ZFindYltSVMytKreBMZZGbpmJ90QzEe6wrK/uiosQVMtMhlkNwyuU7KtYuLEUVHifdUy0w6yI1/wBqSWV/6l3SSfTsO9GHh3VjDuupLvYjIywi2TuSSS3x6KWO5KNiSSYA8bJNSSRIOcmlJJQAm7rsq4koE70To0klPQGC16kpvhPskksuXsaIpd2o2HZ3+ISSWDKaYAz+SHlXElSOQSIGpSSViEZGzZcekkmFGhTsSSSsJPGiY0kkrCSpJJJQn//Z"/>
          <p:cNvSpPr>
            <a:spLocks noChangeAspect="1" noChangeArrowheads="1"/>
          </p:cNvSpPr>
          <p:nvPr/>
        </p:nvSpPr>
        <p:spPr bwMode="auto">
          <a:xfrm>
            <a:off x="428625" y="297846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23" descr="data:image/jpeg;base64,/9j/4AAQSkZJRgABAQAAAQABAAD/2wCEAAkGBxQTEhUUEhQUFRQXFRQVGBQUFRQUFBcUFBQWFxQWFBQYHCggGBolHBQUITEhJSkrLi4uFx8zODMsNygtLiwBCgoKDg0OGhAQGywkHCQsLCwsLCwsLCwsLCwsLCwsNCwsLCwsLCwsLCwsLCwsLCwsLCwsLCwsLCwsLCwsLCwsLP/AABEIAOEA4QMBIgACEQEDEQH/xAAcAAABBQEBAQAAAAAAAAAAAAAEAAIDBQYBBwj/xAA7EAABAwIEBAQDBgUDBQAAAAABAAIDBBEFEiExBkFRYRMicYEykaEUQrHB0fAHI1JicoLh8RUWM0OS/8QAGgEAAgMBAQAAAAAAAAAAAAAAAQIAAwQFBv/EACsRAAICAQQCAQIFBQAAAAAAAAABAhEDBBIhMRNBYRQiIzJCUXFSgZGhsf/aAAwDAQACEQMRAD8AqM6SlECkbClsAOGroYivCTgxKwoD8Nd8JF5AuWQsIG6FN8FGOCblTWAHZCuuiU0sgAPVVsldr17/AKckthoK8NCYY27z62+qrajEnHSOw6n9P1Q7MQlaCGC2vxj8irIivo1f8Qqi/gxjlr05WQdNbKBcLIVUsjyXOLnHTzOJP1KZne039NPxRktwIqjciJd8NZXC8ZMbxmcTGdHNOpaTzaVrqadkguxwd6fvRUuLQ92QlqrpGC6vHQKulp7G6aIGUNfGL7o2j+FQ4nCXG4CZTNeOSsFLRrk8OQkch5hTCZQhMU1N8YJeIEQCLUx0akzBdzBEhXzwoXwtVaS2QjggEg8JJT3CSATWWXU4MTsqQhHZIMUwC7lSsJDkXC1TZVG/RAJC5U2IY4xhLRqR02+aGxnGHOvHF3u7mewVd9kZbzXLzckcgPZPQB8tbJLcjysG5GntdQ2JIFibnlckjp6LR8O8Mmb+ZKHCFps2Nm73f0sHtq47fhrG4fUDSHwKRg+60tfJ/qdY/iklNRfBoxadzVt0jzmSlLCCWlt+bmkW6WB3UL4wT5iSPz6aL1CmhlJyVD2TxG4c1wFxpuCsJU0jWSyMbycRmP8ASDsApHJuBmweP3ZUNf0BaPW3z5/UKJz2nYN/E+1lZtbCLtOvU7D9+nzUEtK1zri/oBvb8Ansoop6ilO9r+ihpqt8LszMzT72PqOa1UWEB33vhGtj5QO5J1Kiq8KaB5XE9spt7G9wp5F0HaGYDxG2UZZS1r/k0+559lfEArDiOnaDnZr2e756I+lx2zcsY0HN7s1h6nVD+CUaOSFvRM8AdFUxcRC4D2knqzX5jcKyixCMkDMATyP67IgHGmHRNNGEe2NO8NGwFWaIJn2JWxYuZEbAVJokw0iufCTXRI2Qo30hQslKVonsQ0saFkKP7OUlb+CkpYS5ATrJrpANyB6lQuxGMfev6An8kjZZDDkl1FhIau5UF/1ZnR3/AMp7MUjP9Q9WlLuRb9Jm/pYVZZziPGmNDo2m7tnW5dR6onH8ULYyIg4uIIzNB8v+68/qSQRoepJBFydTunikyqWOce0w3xgDf92TxPv1JGvuP0CriXHqOmhRmF0Dpnho1vpz076JnSESdnubQY4msjG0Fm26tby7lYbDcV8N48USWdu6xuL87b+y2WDVjomxxyOBIaLO62FjfurKSlDpmva1n9xyjN2IP5rI+TqKe1VRUYfhxY1zy4uL/gBBFmnW5B1B/D3WIx7BHRPPmOpJJO+vQr2IRg7hAYxgkdQ0B4IIvlcNxfdMo7ejPknv7PIIaG3TTm61/wDZSMp37tHlv8Z006NB5916fTcLxM0sO36kncrk3DsZ1sjul6Kdh5bU08j3WYCG6AAXtpub8yTzVnQYc7LlINra8r9j1C9ChwRg5Lk+EtGoHJJJyoKijzLFMJaBdwzH+kaAKkmpXW0DWNuL2FjYdz+9V66MGYW2trqvPMYpfO9oGgcbexNz9UYTa7I4WZienLX+Z1trNG/Ukn93QtZIAbMJI6usD7DkrjGqAvtIf6Wg+23roqM0guA4m19banXp7LTBp8lMlXB6ZgbiYIy43JaDr05XPpZHFqz+B1L2xta0DKL/ABOucvIDmruKpvvofx9CgKS5UtE0rjVACLk0hS5EsqhCAsTHMCLso3RqETBcgSRHgpKBMuAeqcHd0zT+oJpI6rIevXBLmXM5UVuhTHFQG4IE5SM6Fc9Rl6NCuYWHNvq1vyCNm4kkjZ5C1thu1jAdO9lTCS6jmIOiKKZqLXSsOoOMpJLCU5tdHC2YHr3XrHCUTzGJHyNkDhdoZfKB3JOp/BeG1WHA+aMWP9PX06FbP+F3E5jk+zyn+XI7yk/dl5A9L7X9E+2L5Rz8kZqO2Xf/AE9gJTbpXTbomRHSmPKRcoJpEGGiTOmSvVWyqzOLSbWIF+52SqHubo7VvIo9rgWuaD3ELOYphLXPcSBYgfTdSjEMjw0m7T8J6Hoi5JrhVyW5DJUZbE6AW09Nv3yXnuL0uR+99b97d16pUt37/ivP+LqctcCBe5ufkpgbToXLHiwOmpbtvmIHPTb11R0McsVnNf4jDy1BHtzVZSVxA1FrDS2l/XurfCa1rnho5n9+x/JaXZnNNQzZ2B3t7hE2UFBF5pLDylwI9bea30RuRBCsiAKeGLoXQ9QhzIkWJ3iJZ0SDMqSddJAhgvCC4YQozVN5JvjLPTPUuURxYRsuCU80hKmueoC/2E9/RROK65yjc5FIrkxweoRLc3TJnaJjEyRU580WELk2rp//AGM3HxAcwOY7hRxBHQNKW6ZclvVM9T4G4i+1U4zG8sdmu6uH3X+9te4K0YevHeFqr7NWMdsyQljugz2+lw0r1sSJ07Obnx7JE11DOLhcdMAhZ6pRlSRj+Jp3NLm3LS4Xa4G1nsIcw+xCnouJBNC0nQltyOjxo4fNR8Tw+K3y/ENRb6rIYXSStJAabFxIPLXf6oY2ttAmvus0tZUXb7iyvKepuwX6BUMNOQ3zboyKSwt2QfA3ZNVz6LG8SzDS/fr+S0k0ixfFswBQxq5C5XUStZI0+XrubWt1I5omiFngNvmBBDhz10A6hVNO/ULRYDSufUMaBrfMSNmgHU/vqtTVGM9Bor5Re231RGVSxxWFhsE6yREBixMMSLITS1EAG6JRlpRxYmlihAJJF+EkjRDyg09kgwqwc2/dRlqz7j0jxJdA4T13KukIESGFRSKVz7IaV/NMhJtJEbjcpzQoGORkRCZ8FMOSPMQnsrnNRjIwV11GCk3L2XrHP9LFFiTXjK/S/PoeRXp9JjYfG1wINwL2PO2v1Xks+G3+FOwrEJKd9jfKdxyRpVwU5lKVKa/uesDFr6E2UFTK/kqaGlbUxksdZxbdpvs4bBH8K4g2VpjcbSt0LXHXTfL1S06Mj4JcPppHuva9t1cw4cBrYdwP3ugcahqGRk0hZnNrNeSG35nTsn8L4nNLAftTMkrXOY7le2xHUG6WKa5BJ7hmLRNHRUpeqzHsTcKl8d9G2t7gH806Gp0Rd9sirolqZrArEYo/OS8m4BtbsdloMcrQyMnnsFjRUZibC2mttb9+3orsMfZRnl0jmmhC9R4Dw4th8V48zxpffJfT56LPfw7wFs0hleCWxkWBAyEkHe41tcad16kIbBWyZnBlxEGNMMaUBEQmkKQtUZChBhC4U4tXFCDbJJy6iQ8lgnNkS2YFVzBZPEnRUNHoY5GuywdZDSzBDuf1KGlmUUATzcD5alCOlJ3TZT1XRa3O6uUaMMsjkyRj0S0nkq/xf3dEQ1Ft0JRDjyIK8YhTw4iRumQyg9FM6BpVTr2bI7u4sLirmO30UslK143B6dVUupwnRwkagpXFei1ZZPiSsuMKlkhdlvYXuPzQ0tZkqy/zalpBG26UFYdnap7KHzZmnMCRp94WRTrspzY+pQNFi/EDmBvhOcZHgusdgByuVXxY/O4Xk8jvUm/pdTNohIADsPncKr4mayFsYza5nak65QNT+CWNN17McnttkOJSlzjIdTp9BYfgkyvDW3cVS1eK3FmC/fkgDKTubLR47RkeanwW0kT6uQNaHOPJrQPqSbBanh/+G5JJnkaBb4GG7wejjaw9lU8HVszDaMNeL3LdnH0B3XqOESO1cWs13GXK8De2nxLNl1LxS21wV8ydheH4fHCwRxNDWjkPqT3U5ahaLG6eawZILnZrrsJ/xzbo9zFdDIpfD+QEBamlimyppCsAQOamFinLU0tUIDGNNMaJITcqhAXw0kVlSUAeHJ7LnYEqTwR6/gmSTEaKo7rW3lg8wtufYfqhPF9glNJcqIlXRiYcmTngV0nlK6jBTlDZNExWFPSXVc11k8Yg4bJJJvovxZMcPzF0MPHMp7KZw+FwI6O/VVkWIutqpIsQPRVOMjdHNh9Fpps9paeu7fmuimadnD62Q8NYeeyIDrj+WBfofhPt+aqaZpjKLRLHR9x7KUTBm2p2CqnVV7ggteDsCpoAb3Juf3oFHF+wxyLqJvMKwptRCXxWMgcM0Ze8G2twCCBryPqNFdUXC1O9v86mAI0GY5j3sbk9OevRVXAFC8EzHRti0DXzX3PpojuIcdZAyU1Lyw7Rta24d8VxbdwPl105rDkhl31E5OpUVNq+ALFeBmAF1IQHDZhyuBNtbXBF/VU1HwaJo3OLHxTsJFnXbHIbeV+W2gPMfRZz/veUkZbR2dcZXOA0FhcG4K1eB/xEuQ2osQR8bSAWu6Bp+JvyK3yw6mOP7XbX+TDLxqXHRmYrQTsMl7tLczGtcw2/zzG7m7cr5bb7+mxvcWskgcHNNnW0s9pGlidlmcWpqWreZm1McJLcpa9hF3XNng5huLaa7I2lqWRUXhCaJzmMeL57AgEloaN7WsAFk1ilkUZJPd01QMfDafQHjtF4Mpbl8j/Ozd3mAJMe41udO1uhUuHcTSxuEbnxvN2tDHEh4AaL+Yb2Jy3Nzoh5OKoJISypIkzahuW5BDQAT0Oa5WdgmjMjHuNmMOYRsYbDQNNnOtoSC7Xqt2COSUNuWPK9hilu46PSOI8d8CmfI2znWAbbVt3aAn0P5KDg2eZ8bTM7MXRtk1tcEucLacrZSsbxHxNGI2wwtD2X8zXt8rrm4AANwB681ueDoJBCJJWNjLmgNibfyMHw3vzP00TY4ZVH8T5/krbTfBdmNRliJumpxgYsTCEV4f7C54ahASx6FJGZUlCUeCv0VfVTclNVTqte9DHH2dPU5a4R0lNumkrmZXUYHIUr+S40q+wPg2qqiCGGNh+/ICNP7W7lbnC+BjTHMHtJ6mMX9Lm+nyWbLq8WPhvkVJvk8smhfa5aQFGwjmvZ8UpGyNLXNHyGy8nxTDTG9waLgbdUNNq1m9UCSadkDCDzR1MWDcqtZSuAzEWHyThGFfKNmjFla5o0EdTBtdOkxBrdGrPGw2XASUnhRq+ul1SLwuD/ADDfmOo/VXvDmG+O4EjyAjXbN27LOYTGXOA5c16VggDWiySUaJLU2qj37NXRgNaANABYKu4u4djrYsrgBI0ExyW1a48j1abC4REEyK8RVptO0Z2r7PAK2B0TnRytyvY6xHQ9jzH6qCwJ2Xov8U8HBZ9qYPMzK1/dhNmuPoSB6FeZseuhjyb1ZjnDa6CGOcNnH0TnSu08x6qESLherLEJ45XjTNop6Zkkrg1uZ5OzW6koVjiTYanstTwuZ4blrWtzbktu4jpfeyDnRKNFwhwhkc2apAzg3ZGdbHk53U9lvQ8/8qjwrEMw1bY/vqrqIgrPNtsZE7fmnhyYErpBiW6V1FnSDkrlQaJMySjzJJd4aPm2eW5UBKRK1HCfB0lX/McC2Ieznnla+ze6vlKMFbJKTkyiw3DXzHyizb2c83yt+WpPYL0rhnBcOhZnc98ko3e6OTynoxuWw/FNbhojtFYWY4HKDs61uW6sanAJHNeW5XRtle7KPiB2ddvPb1VWRwyR5k0izNgnip8NMvqKKOW5p6glw0N7G3+iwIVnUizddTbfZebSYg1k0Torska4NPwhxu8AsLemW97816NFIJb2uLOLSCLG4P4Lja7TeJqnaYIT3Hn/ABFjbYpww3ta5DdTY8yPw91XS1VGXnMZH2Ju4NLbA7NcDY6dkzEonunk8VodIx7rZzkyhrv5bW2tysdShWYU6Rwaxl3ueC4NGZxzbnPyA3sV1sOlxrHFy/b0yhzdnMcpojl8B+YO5Wd5R3uPoqDGcMMBHmaQ4XBaQQR2XpmPcDMZAXQucJGi/mdmaQNXA9OfyWJgjYx+VwbMC7LZnm5Xuw+nPbVPp54skfwm3Xp+wvdHszICIgiJRmM0TIgLuBeSTkb9wcs567IShqeqvXId5pMKjDQtVRT2AWMp6sK4o63ulnGyyEqNjT1asYqm6yMNWj4qxUOBemmXWIwiWN8bhcPa5p9CLLwTI4EtsSQSD6g2K9t+3ga32XldQ4+LK5hLQ6WRwt0LyR7I4pbbFyYnPoDp8Jmf92w6lW9Hwvf4iT2b+qko8Se0i4a8f3Aj6habDOJ4m2D4XN6uaQ4fI2Ku8iKXp8i9Cwnhi3wtDe/P5rUUOCtZvqV2ixynfo2RoPR3kP1VxGRuNuo1+qjkiva12Njph0U4hAXQ5K6qlMZREU0ldum5lRLIOonbrmZNJXC5Z55ixRH3SUeZJVeYO0xHCXCFFE5plkjmluNHuGUH+xvP3uvQm0DWg5GsIPIj8CsNQGAOLiXusD/LyjW40BOwHO/ZXfD3EIIZC4EkeXPcEacuvZX67BPbvTv4MmPPH9XBV13llBEZP8x5cxoFwzTLYXGbmo8P4jML8z2DLKC4gPPiHzG0nhnbS+gN9AtjikEZF3AXNhmA11039157ikTYKjwnkllhlda5AtZrb26X9/VWafPj1GPxyXJfnk3JSs28bKeYiRrWPcW5g62pB5g2/wCFYYbRtY0EAgkC99/fus3/AA8c+0jHMOQHMx55Zt2fS/utaXSX+EW9eXdcvPieObhfQ0HasFraLMb+FE4gbvFz6IXEqlsTAIwGnM3MGADQfEPRGzue2S4N2HcH7thy0VZi00OYPllbFl+I6ZnNOmX8FXCTbUexuFyUHE9QZYHxtc1rXZcz3nytF7u15EgbbrzTE8TYy4i30Bk2cbbZQAMrdPqrfjXitkp8OBoZEzRrQLX/ALnfosM9xcblej0mHw4+e2ZcklJjZJCTcrrHJBi7kWgULinVhS1pCpQ0p4zKUGzYU1fpui469Ylk7x1RtNWO6FK4jqdGlxLEiGEDc6Kkii/fqpooHv1OnRXNHh6rnhl6NOLUwXEivhpL8lYQUKtafDz0+SsIaKywZHKPaN8c0GuGU8NCrGkp3N1aS3/EkK0ipEVHTLM8rFlNMjpqyUc7/wCQ/NWEde47tHsVEyBStiS+aRnkov0ECoBXc6iDU4BK8jYlDrroXAF26rbsJ1dTMySBDP4dhAlzaHM05SQ4AoykwF8cgc0G4N7kj3ur3CfDIJjblvqRz91ZZR1RlqJ3tXRz8WjhGKvtEXgZgQUMcDY63iWcRzIG/XXmp/ON3tA621TYcQu4tPL73UdVQk4K0bOwh7mRMJcQ1jRck6AALJ4h/ESma0mPPIbgBrWm5vzFxslxnXOlhlgiBLi0XJ0YA483egXk9RW+CCDq7UX5jXXJ0HddHQaOOeLlIpyTcXSPTsf41ihjd96awtGbixOxJ7dF5LjfEEtQ673X5aaAf4jl6qunlfIb6n6/8lNEJB1uPVdXBpsWF/Z38lblJrkZa6kZGimUw6oqOm9ltjibK2wGKG6IZSXR7IrbKXItEcC9iuYB9j9F0Uf7CPC7l2VnhiLuYHHR6/7o6Cm7HokxqMpwUs4JINhtLBrsrqkgGiraRyuKR6wZZ7UPBWywhpwjI4FBTPRjHrj5dS3wbIwQ5sKkDEg9dzLHKVlqOJWXV2ySwjQE5JJAhy64SkuEokFdcSukgQtailYGuDTkcQQHDSxPMLFVeGPhJMoc4aWkuXbdea1VBi0NTHmbqBoQRqDzCosR4rYxzonRnK3S/Ii2lrq7S5MmObgo2/a9madNXZmMQxRoAJ8R2rsrQ437ENJ0VlQY8KeFolIaCCQwavuT05LO4zxDSiMtgiySk3MhIIGuvP6LG1mKPfoCe5OpP6LsywxzwrIqX+xY5NsNqZseKuODIPDiGRvNoNy49XkfgsG67zmdqSlHESj6ekK0QxbYqGNUiu1dsZSMcNjbstJQ4uweWaJpG2bQ78yCqyOjG5/EohkLW7D3Vn0Mp/mYzzxS+1Fliv2Pw7Qf+S+mRpN+ubkqiB5tqDbqb3+SKLk5acGl8Src2Z55Nz6I2ruRPDea4tlFdiEa7ZId04HVEBGVNHL7e6Y8oUutqqMqGiXUE6tKerHVZFlWpmYh3XKzw3KjTB0zcw1qMjrFhoMT7o+HE+65U9OzSpo2TKpTNqFlYsSHVFMxALO8LQ+40gnTxMqBlcpmVireNhsvBKu+IqltUpG1KVoNllmSQAqU4ToUSwu66hfGSQohlsGxWPDw/wAa5kfrkHK2wWK4q4nfVSZjZoGga3TTueZVJPUPkJLiSTuSbk+6dDTXXocWmjGe/uT9mFy4r0QAEoqGlKMhpNkfHEAt8MF8srcgWnpEayMBOBXA5bIwUeittscQkAmhOvqnFO5Ujqm3XWnpdQh264+Q6dFzMnFQhwj1T2lR5k7dREOyP7fVCyohwUczdFXNDRK6YId0hCLlCGfH2+iwZEi5DG1RCnjxAoUxHkD8kwwnoVQ0huS3jxI9UXFiR6qg8ErhuEjhFh3M1kOJd0ZFindYltSVMytKreBMZZGbpmJ90QzEe6wrK/uiosQVMtMhlkNwyuU7KtYuLEUVHifdUy0w6yI1/wBqSWV/6l3SSfTsO9GHh3VjDuupLvYjIywi2TuSSS3x6KWO5KNiSSYA8bJNSSRIOcmlJJQAm7rsq4koE70To0klPQGC16kpvhPskksuXsaIpd2o2HZ3+ISSWDKaYAz+SHlXElSOQSIGpSSViEZGzZcekkmFGhTsSSSsJPGiY0kkrCSpJJJQn//Z"/>
          <p:cNvSpPr>
            <a:spLocks noChangeAspect="1" noChangeArrowheads="1"/>
          </p:cNvSpPr>
          <p:nvPr/>
        </p:nvSpPr>
        <p:spPr bwMode="auto">
          <a:xfrm>
            <a:off x="571500" y="442989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3" name="AutoShape 25" descr="data:image/jpeg;base64,/9j/4AAQSkZJRgABAQAAAQABAAD/2wCEAAkGBxQTEhUUEhEVFBQVFhcYGBYYFhgYHBcYFxccFxgUGRUYHCggHx0lHBQXITEhJSksLi4uGB8zODMsNygtLisBCgoKDg0OGxAQGiwkHyUsLCwsLCwsLCwsLCwsLCwsLCwsLCwsLCwsLCwsLCwsLCwsLCwsLCwsLCwsLCwsLCwsLP/AABEIAJAA3AMBEQACEQEDEQH/xAAbAAABBQEBAAAAAAAAAAAAAAAAAgMEBQYBB//EAEEQAAEDAgQEAwUFBgUDBQAAAAEAAgMEEQUSITEGQVFhInGBEzKRobEHQlLB0RQjM2Lh8BVDcoKSFmPiRFNUg6L/xAAaAQEAAwEBAQAAAAAAAAAAAAAAAgMEAQUG/8QANBEAAgECBAMGBQMEAwAAAAAAAAECAxEEEiExBUFREyIyYYGRFHGxwdGh4fAVJDNCBiPx/9oADAMBAAIRAxEAPwD24a+X1QHQ0dEApACAEAIAQAgBACAEAIAQAgBACAEAIAQAgBACAEAIAQHCEBzJ00QHM/XRAdj2HkEApACAEAIAQAgBACAEAIAQAgBACAEAIAQAgBACAEAIAQAgBACAi1W/ogJEew8ggFIAQCJSQDYXNtB1PRcd7aHVa+pVx4lMAPaUzgeeXxfMLP2lVbxL+zpvaR1mPx3s67T0Oh+BXPi4rSSaO/DSezJTMTjOzgu/FQ5EXh5rkOioB+8E7a/Mg6bXIWD3Xcz6kbHbruZgLpmYscuVzNIWQB6l2jFhQcpKojljt1NO5w6ugEAIAQAgBACAEAIAQAgBARarf0QEiPYeQQCkAIAQFb+0mSV8bTZkVg8jdz3DNkvyABBPXMFVUk9kSSH5KVrveY13mAfqqLE1JojPweE/cA8tFF04vkSVaa5jRwVo91zh6qLoRLFiZcxIw6QbSH6/oo9i1syXbxe6FBsw+8D5gplqLZi9N8hYqJhuwO8iFK9UjkpPyA4o4e9E4ehXe1kt4jsYPaQk4y03tpYXN1x177BYdrcbwjG2zPLNLgX9ApUqmZ2ZGrSyq6LhXFBHgqCJDG7pma7qL2IPcG3xCujK5xkxSOAgBACAEAIAQAgBACAEBFqt/RASI9h5BAKQAgBAYWn4gbTYhUw1A9m2VzXsediS3Le/Q5R6gqmcWyasbKN4cLggg8xqqgxyy7YAu2OAlgcUDpzL2UkLiTGuncxXYvhRmbYOyutof1VdSnnLadXIyFw5w7+zlz3OzyOFr8gN7ALlOnlO1a2fQu56hsYzPeGtHMm31VpSZnB8WbWVxdG4+yhjIB/ESd/L9FbBEWbFWEQQAgBACAEAIAQAgBACAi1W/ogJEew8ggFIAQAgPOvtWomSeyOmdoeL8xcjQ9lmr1HBpnrcNwUMVGcXo1azMbwxilRBNGwTuEZcARvp0aToD5rka1OZDEcLxNDVxuuq1/8ADUu+0x0U0kcsJe2N5aJG6ZgNieV7HVTy3V0ee9NGXFJ9pdE/3nOYe4S0hoWUPGtE7apb63/Rcs+gF/8AV9D/APLi/wCQXLeQOScYUQGb9pZl6i5HxtZRszpFm+0Cgb/6lrvLVSV+gt5lZVfanRt93O89gu6ixn8R+1aVwPsIQ3u7+pARR6nUrvQz2P4o6qEJ9tI5xZeW58Oc2PhHbUW7Kvt4I9OhwnEVtdl1f4PTvsxo2R07izUucLu5mw/rsrqEnJNszcQw8aE1CPQ2KuMB1ACAEAIAQAgBACAEAICLVb+iAkR7DyCAhY1jMNLEZaiQRsHM8zyaANSewXG7HUm3ZHmOL/bRd2SipDIeTpL69xGzX5hRz9C1UepAjrOIq/3WmnjP3sogbY93XkPoud5nbU4iK3gSeib7Saq9tJKfH72mUaeJxJO5+CyYuGiPf4DiIqU426fcrHMsbFYD6tNNCHQhTjUlHZmarhKFXxwTIs1E0i58gNNT5nl3V0cVU8jzKvA8G9VdfJ/m5fvrv8PibFEGF8lnOswZyLg6uN7A7Ab2V86rjaz/AHPJoYONeUk47aLovbeXXkR8ZwhlZG+aP+KGmSMj/MY3+LA4H78ehB3LTzV/aZoZonmywjp1+xqu3n9GVf8Aicj6RtNdoaGhpdbUtBzBtttze6xvEO97HvR4DGzWf9Cp/wAO/nJ9AuPFvoWR/wCPUuc3+g42lA5n5Kt4qozTDgWFW6b+b/FhYjHS/mq3UlLdnoUcLQo+CCXoOB64maLHq/AOLR0+GSTzEiON7i42J0FhsF6mF1gfE8dX91byRCxDjmWaxgPs49wbau7nMPkF6NOEHzuzwaiqxV8rS+Q5Sca1Lfe9nJ5tsfi0/kpuhHkUqtIuaXjpp/iQuHdpB+tlB0HyZNV1zLrDuIoJjlY45t7FpHz2VU4OCvIshNTdkWTZmk2Dhfpf8lWndXRN6aMcXQCAEAIAQAgItVv6ICRHsPIIDD/azgj6mmjMcTpTG8khu4a5tiQ3nsNtQoyVyUZOLujIYRxi6kYGQ4VFFbo14JPU38V/NEG29x2b7TsRfpFRNH/1Sv8AoQl2cKrGMbxeZoM8L2Rg6fuMgue9rquootd81YWdeEn2O/uQZH5XRC5c6SMF99Mr9bst0FvmsdelC2aB9JwrHYl1XQxC5XTtYetr0WM+gJdPC1t5pR+6jAIB++77rfzV9KlbvzPHx2Nk/wC3w/jejfT+deRQTVDpZHSSG7nG57dAPJQnNt3NuFw0KMFCOy/ly0wCucx+UODcxBaTs2Qe6T2Ny09ircPVyytyZh4zgu3o54rvR+nMY4goRDKHxtLYpgXtb+BwNpIj3a7T4LuIp5ZeTOcJxjrUu94o6P7MgOcsrPZTEF6iduN51Ii2Gc8hddSM9bG0aCvVkl9fY2uDYrJ+y/s2RgjJJcLXL72Ot9BstlOUlDKj5SrxHBVcQ6lTM/TRem5Kv1UbNHs0a9Gsv+uSf86DUzGAEusANb7K2GJqw2ZTW4dhqvigvp9CznwVrWXE13gXLSPkCtkeINeJXPmp8NhOpam2l56kWhqpIHOczXO1rbX0GUk3HnfXyClUrUa9k5ZSS4bi8NfLBS+TG6rEHyODn6OAtoSNPNa8NShCNou55eKlUcu/HKP0+NTs92d47Xv8irnTg90Z1UmtmXNDxTWH/K9r/sIPxbp8lROFFbyt6miFSq9o3Ld3FT42h1RSvjBNrhzXa+W6pjGE3aEk2XSnKCvKNiwo+I4JG5w57W9XRvA/5Wt81yUHF2f1OxmpK6LGnrI3i7JGPH8rgfoouLW6JKSew+uHSLVb+iAkR7DyCAUgEujB3APogOhttggMtx5VNEbIifG8ucB2ZYE//sLPifAenwn/AD+h5hUDVeaz7Sn1FYfQ+1eLi7W6kdSdGt9fpddpUs8tdkZ+IY5YWlp4novu/Qh8T1udwiabsYTcjZz+Z8hsFZWnd2Rj4ThHCPaz8UtvJfuVYFlmPbOoDUQx/tdM6Pd/vM6iZjdR5SMHxZ3W+L7Wnbmj5Oov6djsy8Evo/wzGe0WJo+oi7DUkqKJ1yLKh4dqZhdrQxpGj3G2/MAalZqmNoUnZu76Ix1cSkrLc0lHwW5rP49392+H9VjfFW5aQ0/U+UrcMU7yc3mfM0WC8OMYxrqgnxbBh0077r2I1mop20MMeHbqTuy4OHwxtc+NmcdHHN8AVZ2rkrl1LDRpSutyrmwd0hNow1hGxIt30XU1bXc0/HYunKySlHz/ADv9To4ede8lQ0DpclV89z0Y4+ko3VKzHH0dMz35yfKwXc6IPiFR+GKGjXULdo3SeeY/0RVWtrkHLE11bl8iPU8VxxN8FMxncgBTdarLe/qyEOFO+x2bGMRMXtGQtAIuGl7Wut1yf2VFRlu2cVKhmyJ6+e3vqZoYxVykiobZmlrHMPMkL08D8PGWbPr56GDiOExiWXstOq1/f9C+o+KHNjawAHKA3QixHcLTLAucnJSWp50cYqcckotNFG12XW9jcm40tr2XpJWjaR5jd5XiaXgXHn+3cJZnexyGwe7QuuLEX7XXm4urBWselhaU2rs9BfKHWcNiPzKzp3Vy5qzsTI9h5BSOCkAIAQHnH2uF0Zpp2tJDS9jrbWeASD/wFvVUVoOSNvD68aNZSltszFh/tCMniLjYAcydgvMs27H3CnGMM7em9/Ita6cU0WVh8brgEczs+T091vqVqk1ShlR87RjLiOKdSfgX05L15mPY3W6xSPqoLmdIXCRwocLDAa72co8WUOsM34XA3Y/0P1KvozySPL4rhfiKDtutV9yPxlRZZw5jbCbxBo5PvZ7B/u+qnVilP5mXheL7TD5Zbx09OQ1/0fVlpORt7e7mBJ7aaX9VGxZLiFO9i/4T4jbpBIDHKwBuR2l7aaX59l4OPwMoN1I6r+bmdzjJ6G4p5Ny0i2Vwtbmdj6a/FZ8HVhSleSv0fQy1ovYiVVWQwtsDta593yXu37tim3euMxVvgsudokg4NspZ8akY7JUOdDr4XaOY7paQaDyNlZSSmr5jy8ViqlJ27P1OyVDTqZHO/wB2nyWlUYIwSx1eXO3oRRIHuDI4wXONhfr5lStBaWIU8TVzrLJ3JeKYTPE27Zo3295tjp681GS6H0cOKV6ML1YqSXTR/j6FCaQu/igi/Maj0I29VU1O9z2MLxnA4iOWMsrfJ6P32NA7EnusQR5jb4JmZ1cMp3vmGm6LpvsRK2Rg94Anpz+Ksp1JxfdbRnxFGjNWqRT+aGcLwqWR7jLdsOhbrqRbUDn8V6Xx77JJu7Pja2AprES7NWj8yzZEDLlaABmAAC89ycpXZssoxsj1VjLNYP5Qt8djzZbk+PYeQUjgpACAEBBxrCo6mF0Mo8LhuN2kbOHcFcaB5bRcKuoZ5DNIC0MJY5p0yfekLfukDS3dUTilK6Wpsp4mr2TpuXc6GZxCpfM39oDLRF2VuouGt0Ay/wB7rNVoyctD2+HcRw1OkoSunzfJv0IOYBZZRa3R9FSr0qi7kk/UC4KJaNSSIcGHPXSNzWUuWrpm3/iREXPRzbEHyc1vxatVs8b80fKV4vB4l28MvubPAagOBB1CrM0hrirgmGtbmH7uYDwyj5Bw5j5jkpRdiHaNaFfhNFPTRBs82eVt7m1rt7H731Xk4vAJtzoq3l+DVSru2Wpr5na9hkGaEi53G4PcLFTxMod2XsaVBEGmp5f8y3k0KXxcb90Sgi5o8GEjHZgMmxzag9rK6hCtiG3F2S5marKEFZq9+Rna7gzK4upJAx3/ALbiSx3YHdq0vE1KMslbXzR5lbh1Ksr09H05ECKtMMjRUxOp5AfC4+JhPUOC206sJK8Xc8OdGthZ3enmWjpHPBJeHMdva2va4V0SU8fWkrO3sACkZCHViNpu45Xfy+98B+aZUz0cJxDF0P8AHN26PVfr9isZiMpk9m1jnB3uuLdT8NCq3GzPuMHxB1sMqk7Jmgw3Bsvil8T+m4H6lSMGIxjnpHYtaiZsbbucB5oYkRMBZnlaerr/AJrsFdio7RPUJxaw7BekeYSo9h5BARcRxSKAAyvDQdtyT6DVcbBXHiqn8HidZ7soOU2v35jzsouaW5ZClKd7ciqxzjUNlbT01nyudlzH3WdSethqs1TFa2h7mqng3lzT9jS0srg0BzhIebhYX9F2FeXPUzygr6aFDxRRSOe2SHK7QNIcDpY31FjdpubgdlJzTaaZ2CSVmjN1/DjZI3M9j7NrzdzYXtLb9Qx9iNuS6rPY60tr+6/BlMR4Jc3+E+QdnRv+rcwUr9Tig/8AV/qQqLBjG/8AfxNmYQQWhwjcP5mnw6juoSUHyNFOtiae0pe7G8W4RksX0chlYN4yQJWemzx3B9FHLDmi74zEvw1GvJv7/n3GKHAXPpnXikM9zY3d2yjQ5QBY3vrqjhG+iIPG4naVSV/mWHCeB1cE93x/u5Blf4r25tdY9D9SrElyRlnVqT8cm/mbDh9xbLI07AZh6bj6LHOOV2NkZZoovOHcYFQwkNLCN2kg6HVpuOo/NRTT2LsThp0GlMsMToY54zHI0uaehsR3DhsumZHl2I4XU4W/M0malJ35t/1fhPfYrLicJCuukuv5L6VeUPNdDS4LjUU7czTfr1HZw/NfPVsPOlK1RWfXkzcmpq8C5aywIabBxuedza1/gFpo4upRjlWxRKCk7sTTUgaS65LiLXPToAoVsROr4gklsKroI3sLZWtcw7hwBHzUITlF3TsRlBTVpK6PP8XwxsLs1C9518Ud7gDsTv5FevhMROo8sl6ni43hKjHPS9hiKqqJtGtLbaGwy693FenF6annUMJUl/rr5lhR4E0ayOzHoNB8dymc9SlgYrWepbOnjiAGjQNgPyAXLNmyyirDFI+ed59iMjB4bu67l1uvJTjC5ZVlGFOOmr1+S5fk0FHwozeVxlcdy7X4DYK+NNIxOozR4TgMMRDmxgOHn9FYoLoVyqSelyzqt/RWlRJj2HkEBkeMeHRVF1p5InFtgWu0HQ5Toqpbk0ZGonkMkzHEAUxjii8VwHyNDXTlx7AeV3dVjxEm2onoYaCUcxkX1JiqB7K8ha85eZcNuSoyatI2OScFm0PUMFrp3MDnsykjYnUdrhT7Ka2MUpQehoIK8/eBS8luVOnF7Dwna7cBcUkzjptbDbsPa43a4jyt+auhUkvMrkjj8NP43eozD4K7tVzuQsRH4UAc2WDTmY2tP/IC6lni+YtIrcTwDMQ5wIP443uaT2NrZh5690cbFsK0krMr30bmg2M5IB1bKXDtma+5HzHdE0JS+XsT4qF1xIW2uLEcwD5clmnB7l0ZrYicN4CaaaVwfmje1gaOYyknX4qqMbG/F4x4iEU1qjSBTMIt4a8Frmgg6EHYjpZDmxjavgeOGQzU2Zv/AGw42b/pHMdj6KFaEakcs1dE6U3F3TE0VeWHKSD2/vYrwK+FlQ1WsfoejGcai6MRXY47MWsba3M7qqNPNsHG25UTzvf7ziVupYKT30+pB1UtghYAvRpUI09tzPOo5aDslY1u516DU/BXpNlTaW4gTSye6Mg+J/QKxQ6lbn0JlNhoY10j9Q1pcSdToL7lWpWK0nOSit2aTh2gLIWZveIzO/1O8R+ZUoo7iZqVR22Wi+S0NBCxWpGZssYGqaIMTVb+i6cFzS5Yy7o2+vYLjB56cdZkdPNI+skcHCOCEEtaDyze6D3vdQ+ZIx9ZjbG1FzGRFUwN9owm7wRs4n8Vjeyx4hJnqYS8o2NhwjhFJlGRzZHHd5tc/p5LtJxtbmU4lVL3exuoKBrRYBacqMeYH0YtoouJJTK+WhcNlRKiuRdGqJa1w52VfZNcyedMi1PE0cRy5y99vcZ4j8lFOSdkd7BSV3p8zHcUY/UzuEZjdBGXAXOm5tckKeVtrMWRUKcW4O5q+AmH9jbcuIzvyF2+TNp+a00/CZaz75ey0Idy9RoR8FJq5VcgOp5Ivc8Ten/j+nwKjaxJO4nMCA4NIB3b08v62WOdWmpWuaIXe4lsuvZLlling4jvVmBwGVxLGEb5mi5DvPW3kind2NtTAuFBVb+dvJl1W1oiYXvBIAG26kzAlcxOK1zJn5mRZDzN9XeYGl1CSLY3RAcVXCnGPhSRNybIktWAbDU9ArlFsrcktxt8rrXe7I3++f6KzKlqyMc9R5YIr6nFQ24ibyPiO9+w/MqLrRWiPRocMk9Z79OXqO4ZxE5os8tu3qL39eZ+C4qxrrcMpyleMfZ/sXTeJ2ytEbmjK5zc1tPCDctIOmtrb81JVovQz/03spZldNbc9fTX9Da02LBwzeyly9QGuHxY4/JaVK+p48sLZ2zxv6r6ovqB4cA5pBaRcEcwrEZJxcW4vdFowKZWMVW/ougddGHMykAgixBF+XQrjBR1tVHFo5puOjSfhYKlosMbXYBDXVkMhd7JjQ7OHAsMmoyhoNv5rqPZqT1LoV5U13RfGWJwU8ns4aYuyN8QYSzl4Q0tF7912SjLS2hCNSce9fUzcfGNVFLkjmkLCxrg2UeNmYXMbtbEjqss7wejZ6VGEK0byirlzh3GFdNLHE2RjXSOytJbe5sXbDoBdTpuc9mU16VKlui0xWDFBTmf9tjyhuYgMI06C2t1N06lvEVRrUE/Aef1+NVErfHUPNxfRxsbjQ6LNJa2Z6NNQaTiL4XhllhljidK0iaN5dE4Ne8hpytJdu1psct9SVppaIwY15pm6qJ/aSBlZG6O7LENYHMqXcnM/A4C92nXXQkC6sk421MsMyfdZosKqwGNDGlsYFmDbwjQaBEdepfQPuFMgxwtuhwhVNHzbv8AVYMRg1PvR0f83L6dW2jMtj9XJG5ojjJdzAG4uvOpwrRq5bW69DdFwy3bIdRw0H1MNTG/LZ4e9pvy/D3PO63qOtzR8dLsXRaurWRbcRj9w/0+qmzDEw9S8tFwLk6JludzWIZhe/3jYdBopqCRBzbHYqTLyXbkSp4njdmj3tY/G6y1qicnHoe/waKyy63HcE4ddNY5bN/E5RhDMejXxUaOm7JnE2EwwsaIw0uB1d1U6kVFaFODrVKkm5iosGjnjzMcGSNHu8nf1U4wUlpuRnXlTnaSuuvQn8BiRlSWAnIWkubfQEbG3IqdC6lYwcXUJUlLnfQ3rYzATLGCYzrLGNbf92MderRv577dtUeLGSrLs5vvf6v7P7Pl8jR08oc0OaQWkXBGoIOxBViMcouLs1qNVW/ounCRHsPIIBt8IKi0dM5xfw+yZsby1zvZk+6S11nWuQ4ai1r/AB6qDRJMguw2mgzTF/tC4D949+azBs1p5D5nmoMkefYlg76qr9pSsIZl1cbgOdfcEjyVUoN7GuhWUNyzwrhmsima8BrXC5Y7NoHN1A20Dvdv3XaUHDc5iq0alrCcNxPFJ5XUufLdpa9rmt/dtOhJAFxYHTqbWV19NTJoQYOHKZ0jryy2uQImMAtY21kcbcuQVOVNmuNZxjY1+F8PNhIfTMyaAFrjfNrfNm66qajYzzm5PUs8QhfODFJDaJ1s1zcnyI289/JdsQuXVHQWt0U0jly1YyynYjcVZLA4WrlhcakhB3AUXEmmRZ6UHbQ/VVTp3LIzsUPEn8B47j6rO1yNMWY4MzGy6jkmW1FgbnakWVqgylzLM4FYbKfZkc5BxDA2vble3TkeYXlY3C1HJVKW/TqbcLinSejsUEmCVMIIhkLm9A4j5HRYocQcdJpo9hYyE9ZxT8yjraSpOj43nyAV6xlKXM0wxlKOy/nudpqGq2axze5Ib/VSeMpx2ZXPGQfI23BmFmHM55zPeANNh6nU+a14KU5tzei5Hh4/EOq0jc0rV6iPLZ2goTE5+Uj2TvEGfgcfey8sp3tyN+q6lYtq1VUir+JaX6rl6+Y9U7+ikUEiPYeQQCkAh7LqLR0rJsAhcbujaba6jS/WyjlO3JMdC0aAADsEsLhUUeZpAJaeTha4PUXFkaFzNs4Xe2X2jHtjk5yNBzyDpISfGPPblZRszty0oeHYo9Q0X5my7lOZi2ZTNHJSscuL9kF2wuKDV2xwUugEAIDhC5YCCxRaJJkHE8MbM0tdex5jQ6KEqaluTjUcdiLR8PxR+40X6nU/Erqgkcc2yzjpgFOxC4swhdsLjEtEDyUHBM6pMrqrBA7a4PUaLNVwkKniSLo1misl4dfyld8AVkfC6XQt+JYmPhl1/FI4qyHD6ceRF4hsuaPCwxboU0iiU7lrFHZWpEGOrpwi1W/ogHxp5fRAdDggFIAQAgOLlgCWAJYHV0AgBACAEAIAQAgOWXLALLoOoAQAgOIAyrlgcyroO2QBdAcz9NUBz2fXVAf/2Q=="/>
          <p:cNvSpPr>
            <a:spLocks noChangeAspect="1" noChangeArrowheads="1"/>
          </p:cNvSpPr>
          <p:nvPr/>
        </p:nvSpPr>
        <p:spPr bwMode="auto">
          <a:xfrm>
            <a:off x="714375" y="588132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4" name="AutoShape 27" descr="data:image/jpeg;base64,/9j/4AAQSkZJRgABAQAAAQABAAD/2wCEAAkGBxQTEhUUExQWFRQWGBwYGBcYGBcaGhgXFxcXFxwWGBwaHCggGB0lHRcYITEhJSkrLi4uFx8zODMsNygtLisBCgoKDg0OGxAQGy8kHyQsLCwsLCwsLCwsLCwsLCwsLCwsLCwsLCwsLCwsLCwsLCwsLCwsLCwsLCwsLCwsLCwsLP/AABEIALUBFgMBIgACEQEDEQH/xAAcAAABBAMBAAAAAAAAAAAAAAAFAwQGBwABAgj/xABKEAACAQIEAwUFBAYHBwIHAAABAhEAAwQSITEFQVEGYXGBkRMiMqGxB8HR8CNCUnKCohQzYpKys+EVJENTc4PxY5MWNDVEwsPS/8QAGQEAAwEBAQAAAAAAAAAAAAAAAQIDAAQF/8QAMBEAAgIBBAADBQcFAAAAAAAAAAECEQMSITFBIlFhE3GxwdEEMoGCkaHwM0JE4fH/2gAMAwEAAhEDEQA/ALHw2MtuJR1bwIP0pyDXmi1bgyND1Gh9RRLD8VxC/DfvD/uP9Jryn9na4ZXR6noaaTu2g24BqjLXanGj/wC5uecH6inA7X43/nsfJfwpfYzGUZeZcwR1+FpHRvxrsY2PjEd/KqWParFne8/rH0pG5xy83xO58Wb8aPspDqLLvucRtqJNxQO8ihuJ7XYVP+JmPRdapz+mk7iadWcZbPxBh4QRW0PsOksDGdvh/wAK2fFjHyFAsb2qxFzd8o6LpQiz7FtroH7wIp9a4OW+FkbwNakgNUMrmJLakknvMn50kzmjA7OX+Sg+Yrr/AOGsR+x9KOpAVAMg1rJ30fXstiP2fnS9vsfd5lR51taDZGYFZFTC12RUf1lwAUmLvDLJIe6jsvIMJ9KGvyA2RZMOTsCfKiuD7NX7myEDqRFGcL25wak+zw5jkYWnGL7eyP0SDXqT+FFufkC35DXC9ksv9YaJWsThcLvBPhJqK8Q45fvfHcMdBoKGkUtN8jWL/af2oOIw621TKguhpO5IVh5b1F8NaORWnQA+MRNL9rB+hH74+hphhr5yAcoPkADV4rwo6sf3Ddm5AUjbc+ldWHnEabFDPoK4t25tKRoQo8xpTjg2GZnuQAMtouRP6uZdup1puLHT5GuKTXaIX1OmtchoCHoW+gpxxC2FzESc0DuHM0PvEwvjWRaNuDJz2dwt65aQ2wxHXYbnyqXYPgZibzjwA++oj2d4iEsKqsoyjdnaNddF5RNOMVxJW+PEAjoJj0Fc0rbOGWrU6DPE0w9vZ5PQa/Sha37Z/aHlQt+J2F2zt4CPrSFzjg/Ut+bH8KZRZk2uQ77h2b5VzcRQJLqB3mPrUWvcXutsQo6KIphdJbU6+OtOsb7DqJqsHZ1PmKw2u8eoqDhO6t+zNN7P1BqXkTX2Dfk1lQwI3IkVlb2fqDUvI0q0oqVtRXQIqjYqRsLXYWuwOpA8fw3rLNxDu2XvysR8hSjIxUrpbdLkKNM6n1HkcwFLJaqbY8Y2NRZrRs0RWxWNYpdZTQDGt1oKRtp8qevbpErTKQridWuIXl+G64/iP408t9o8Uv8AxW8zQ4rSNx6DSfQulBte1mJkDOTSfEe1t9Blzk3OYmQvj1PdSAtCxZFw/wBbcHuDmq/teOo9fGgXsSxPn68/ofSmjii92ickuEJY3iF6+0XbjvPJiSvku3yppdsEGI1inaYU+60bj5gmi/EuGSqXB4N3aSD9/nV7UdkIo2M+DWpI68zJH025a064riLltgDy1BHgOfPx+ddYPClStwTlbpyYcvofWm/G7wBA26SdI7o256UVuFqgtw7ja5RNkOecsQfQTpRa1x9OWFt+p/CoLhMeAwnUd3fz/IqVWLY9a5cmOKLYoxmNe2HFvbWfZCwiS6nMu+k6bd9BcPZAU6cm+SmpBj7HrTBsJdYOchHuEAabkePdWg9qRbQo7IQwFv3E/dH0FIW3IxLAH9U7cxH+lFbPDHVVEDQDSddNKC4hXXEmQV03jcDeOtUW9hTHXFU93uBBoZfSQsdfuozxJfcP55zQVbmvWNfurRLQlWNhLD2vdk7yfrSns6a2sQQI39edabFtyFMos4ZTVjvJWZKYPxIjdfpXdriqHQ6UdEhdcR5krWStWsQrbEUtFAPImErpUFdha2EoWA49nWUsErK1isYInXxj/XlXHtY5gDu5+H41viUoY5wJ+ojyimqyNf1jt3Dr3U6QLOXxJnUCOn31r+nN1rGtka/OmxFPsLuLPiW611guKNbaZJHNSdCPuPfSOSkbi1mkzW1uWHw66l5A6GR8weh6GnL2Kr/gvFjh7gO67MNpG/qKsmxdW4gdTKsJBrz80HjfoehhyKa9QXdsUzuWqN3bdMrtuljIaUQRdWBSeDsZnUHYkT4c/lT7EWdKa2hBFWsg0SDH4A3GUgTzj+ypyqPUzTa32dYFTG4G/ofqaRs4vEuo9kpMkTA2AbXU+tSE3sUEDPZOYchBnXU6dYPqKrTol2M04IFBEfrAehDfQ/y0SvcEiz4Sp8jAP55Gn9v3tSjKGA3GoPf0rMXxAorKwPI/Qfd86Wr5C76I9wjABWe2w91pjudROniD8hUH4phS951zBUQ+85khRO8DUkjZRv8AOpxjOJt7VQoClStwsdQqoVOY9dtBzOm01CeM4sM5y6Ivwidf3mPNj1/CrR24Ekr5HmFu4dfdw+F9s23tcSSwMbkWbZCx4zymu73EbhkZ1UAfDbRUUDooSJ8yaHYfEMLJQfCxl+/oumpG+n5L/hGDm27MwMkAdx10HXfyoSDEAY+4WM6+ZP8AoOtEODY11EC+bancsWb0GoHiBNN+JYbLpt3fneh6KSQAe/XbxNMqaEezJPe4soEFluA7Ehljw029KHXOINPIr0meUaTqKS9kiIGZgWbYAST4TtQ6/dnSPLn5xWSTC5NB9rwuW94jQ+PKuOE8JJljqJ0/PSgvDg7NCqW/aAnYdfzyqxOD2MwAiO6kn4FsWxTc9nwDl4TOppticBG1Tn+hqBTXEYAHlUVOVl9MKK3xOEoVew5H/ip9xDhVRriOFgz/AOfz+FdOOZy5sK5RHQ+U6GKK8L4oZCuw7jTTEjXamjKem3WrNKSORNxZMHuqBJIA74FINxK0P1x9ai7XC+8nxpJh+e+prCu2UebyRLP9rWv2x8/yayomayj7FC+0kWjieCi9rz089/uFKr2WBAPPb7h+e+pPZw6gZpgkRS9gTABBg8orm1M6tK6IHxbs6Ukge6BP3VE7tkg99XTjsPodJFQPinBoeRsT6A/+apFiSRD2TlSMc+n31I7vCYnv08oOv0pk2EH3+lURNgO5bzDw1qd9jbgNgrJJU6jpOundUWGHymekT5n8KfcExT2y+SJ0BkVL7RHVCimCWmVsmtym1wV1ZclRmiecda5c156PQbGtxaHumtE3rixbUnUZuev+lVRJhbhntmS2qwEIAkjkDq2ngT6VLsRBWO7QjemPDhkC+6DmUADpAkjuFPranaDHfBg9x5109EQVgsPeBP6Q5YEA6mRueR16Tp30dFuV97U/WstWgNa3irmlNuBorbjuty6F90NcW3A0lVbKAOgzZj4zUSe1LXQR72f5DSB+edS3GYZ3uEqpY2rpJ7/0pYeZ19aW4v2ZuNiC9lZVjJ1AidSD50Lo0o7ga1w9RaEkDSf9B1Ouvp1pbhtkxbzE5Z06AE6/n+1R3DcMIyh1ICrkYEcgZn1nyNPL3CNVQQVJ+vL60uqw7Ij3FOHDEhnUZYbnuQQCD476VEjgGRsrDUbDr3eoI8jVqWlyoBEFtPPUGPMyPCoj2qUBSAJZjmLHSDmnTuMkRTQbWwjpkQaTJOrNrPdroOgrV2xl1jQc/wA/nWi6cOzW1cbAQe6AdT5getI2rTNlQicx+YUAE92UE+VUTEaCPYxhBCjVveOnLbfoPvqacDtyzwNj86EdmuHXrIJsMwBBXN3H4oHKetHMMhtJ7u4qGVxvY6McZaaNYvDKWjNB28KSfCXbQzI5dBuCJ0+vzoJdZ7mLUByoZgCSoygEiTMjYZmM9I76keCx+W49kwcukjUMI+JTsy8p7tQDpTKLSvo1712DOJXAyhl2OoqFY9WLHMOcjTQcoPWpti8IQxj4Zn13oDxSxpttvr05R51oSphyRuJD8VcaYyx4D8/mKb+yPvFjt5+Wn50ohj7wDe6DPWh2IECCZPMV1o8+XI2G+mvlypwtqdPSm7LtOn3U9w5JAANMKcJa5+W3nWUtPQjXX8+daoALi4F/vGGVzoYiDPoZAnpP1pvwe7cD3Fe1bHs4iI96eSyok6HmduUij3DsOLdtU2getZg7BDGNia41JLo79LoeYVZG0UJ49gRBYaRv30emNqZY1c6kHWaNipEMfAlwNYB0J6TpPiNvSuOL9kxbsl7buWWZDFTmjUxAEd1SsYRQMoU66SOXPc7aimPaS6LeHcbMVyKOZYyoPlM+VFSY2ldlY3mBGmo0Jn8+NPuHYMqyKwILMsyOrAUhhFhgYzBCCw+QnxqXWbwMTDD4lJ7j8iDWzPohBHeMt5bjqNgxHoabMaWxdzM7Mf1jPrTcmuFKuT0E9hJ65wlzK6nkDMeGtdPXFpJIHXT13+VOgMkrcRdMPbdULsFylZ1JiZHjHzopwfib3QM+He2epKkfWR6UC4dd97X4WuRPIHRQB5aeVSzC2oGldUWmiDdIc8qa3j1pR7lDsdiwoJJgDnTAQxthf6Tk0IvKSRzDpAzd0qV/u99L8HFkMwVwWBggNMeU6b9K54Tgy1w4hlg5ciSPey7knmJMadFEwSQO1wobEZ2AJC5QYG0yfHl6UloLTJGkEdaZYzhhyk29946kdKe4dIFOBTE+Cu73FPaAk+7lMAHqPi+poXxNBcMkgg66dATr9PWpPxPgzXMQgVQLYJZztmJI0/lNE7fBLSEkKM24kA6A7Dp40XRkiBcOw9vKyKZkTEDYFdfI/JqS4LYXMx/VTQfxHT6fzVLu1vBfcF60ALw0kaZkb4g3WPiB7o51EOF38xuAg6Nr10BNDlbDJbonGAxByQoEdOo0mOnOPKunw267iTE9KYcIxavlIJgidRBH4ij9q2JneoSi+GWugDbwBDTlmnWJwwaDEEc6Lu6im2JcRW3S5NqtgfGoIJqB8bxBB0nWamPEcROgqJ4rhbXTHz8abHs7YZp6aRGWYLLEktyHTTehty5J0XL+PTWplxDsg6rKOrEaEExrEgAgRPcah+IUgkMsZSQVPIzBBrthJS4PPyQceRGCT+eu1LosDTakre/5/wDNO1qhIy3bB9KyuTmPw1qlGVl78PvKy6GfP7vvojZGlVz2PdLqqC7LctbZSVJUaKWjUxqpG2gncVYNhzA1nvO9cjVHZa6F3NN7hpRmpBtTQYRFGMkzAqD9tMa2dQoLe9tqSSdgOvPSp3ilhaAcL4U1/EswnKiHXKSoZiBE7Bok+E0Y8iy+62AuG8Fa3o+7hg3cSAVH8JEUtas5Qy7RDDz0I+lOePcS/o5uW3/rEZY7/hII8VIodc4qGMgbgCg4tsRNDl7snwUT4yfwrRplgLubMTuYP1FdY3Fi2ATzMCoTXio6oPwi1ylMMNSf2VJ+Uf8A5UNscTRzl1DeoNP7N2D4iD4H8g+VCqe4b1LY5v3nIgEypDKOmvL89TT+327yFluI0r+skGQOZBIjpz5eTBUltBr3baeI03PPyrrh/Y04i6QxyLpm/aCnoNhI0HU66gGr4lbojldEuW7dce6BrrJPI1q5wosAWYSrKwDfCSpBg+nrFPcFbCqADIX3Qe4aD6Vu/jQNNZ5RHkdaLdBjb4HGCxQZZykEEqe4gkGevjS+FsDeg/B+IZR7G+BbcbGd5OhM9evUwddz9gaUaM3Q4WtXNqwVpjRJiGG2BPIfMjWtAzqdZmNPhB2ExtETWNdM6Vu4rEa6DxrUwpoin2h8VdLEWozDcn9kgrp1OvoPCoR2SvAWrzMDI+pG5nxNWFx/ArdQqRPTz76i/ZrCZDdtxMPqJ/srGo5U3CDFpyV8BLh1tgLc6FAFy82n4vAa/KpKNBTLCYUIJhV6BfvPOnNy7pUskk3sUOS5mmPEL+h1pW9foDxHFE7VNIohB7omCdzA76MYbCyPZAROputooIPwTyPjUNcP7RWH6pkeINF8f2xNtTntgzE5TlJ7+YmqOL2SFcvMP4pURQJEApm10OXVgfIEzy86pjjeKF29duLorOzLp+qTpy00A076L9o+2VzEj2aILVs6GDLMN4JAAA5wN+dRq598fU9a6MONx3ZxZ8qlSR1hzt5/dy++nCU2sL1MDxHcKkOE4DdcD2dq687Zbbtvz0U+tWbokot8CPCcKWknbvHOsqV8P7M4vLH9FvadbbL/AIgJrKhLU3wdUVGKpsAdmOKLaxCOQZAKvG5VhB05wQDH9mrgTFzbVwj5WUMrZWgqwkHUaSDzqp+DcCvLirI/o5uEuGNkf8tGUsCWMBYMSx5gc6vPjduLV0jX3CR3lQSPmIpnBMjGdbEau4p9sreYNEeGYJ35E9/L1oj2VC3ULxMQBPKRPrtUhIpYY9StjTy6XVAlOCof6z3v7I2/E06a0AAqgADQACAO4U7UUk4irKKXBFyb5Ke+2nBqt3D3ZAzKyHXU5CGUx/EwnwqMYbAObYYgiSCF589+gj6ir44twy3ftvbuKHRhBDfUdCOo1qv+MdnnsSQC6R/EoEbj9bbcUk0VxU9mR9LQBkcwB6UI7VD9Gp10b6iKX4hxAWrZuASCQFHXvqLcQ41dugqSAp5AVyqDc7R2JeEzgzMb6hTruSegqd2rBYZo0nTvNQDs5bd8TaS2CzuwRRMSWIEEwYHXSrP4xxUC2uHtKpgZ8w09ottC/WQCRmjoyjvLZcdyRKMtKG2Cwcn9JiLOHUKWD3DlXTKPdM+8xB9JjutHguGsCypsENbb4XWSGjTNI+LbfbTSRVCcba415bVx5Mi0pAhUTNklZOgGsnx8vQl637G3bs2QFgC1aEaKFWM3gqKW74A510Y4KKOfI5SnpGuH4RZggFgoJHxaEj4o57yNNiCOVAcbw83PbCyY9n8IG7tO0+R18N6M8U7R4TCWxbN5SQNEQ57jbnZdZJnUxqSZqseN9pGZ7mTNas3DmZG3IUEKGjWNjA8NYoTgtjLI99w/g2tWro9oSz3CFHtPiDR8B5RoYiZ86l9k9NqqLgrXLjLiHE2luJcJ20RpzDqRuAOkDarTw+NQquQhswBEayCJBEb1OUWikZ6kEM1IXbwFJG1ebZCB/a92fAHWh7WLgch9CPp1HUVmmkZNMJ2TJmlcQdKQw4NLXBO1AzAOOeJqIcGz27ly4w/R3GkOGBAM5Qrc10gaxqI3NWVb7PG4ZuMUHQfEfuXznwozhOGW7SBEHuqIE6+s71SOO1uLLKovYhNnFgiZpniMXrpS3bnhqW8RZhhh7RsYh7jAQuZFX2fcDmPwiM2oqDcHx73rMs0sGIaI8Y08alLA49loZlLhEmvYoRqYoc19WOlbs8NB+IT4mjHDOzly7/VWzH7UQv8AeO/lSqPSK6q3YGvoANqB8Z4FiLti5iFVVw9r4ndiM7TAW2IlzJA6SYmZqzV7HRfs2rjg5gzuFB0tplHxcizOoGm2YzpQv7Sb63r9vAaWsHhra4nEvBgW1JQWkynRiDAG5LqRtr0YsTTtnPnzJql2UcxAn0/Hxpzw3ANfuJZtxmuNlGZsokgn3jy0HzrvFfpLjMqZfaO2RBEKWacoOghZA6bUT7O8FBx9ixdGcZxmFp0bMEBuHKytAPumefdNWOMlX2K4c2+IYhHC50tup0nKyXVUhW8j4iryDmqL+y1yOL4iCWn225MsPaEiTrJ2OuulXWbhA2H+prBHB76ymjXm6/SsoGOLGEW0DHxNu3M/6d1MuMpmtZBobjLb8nZVMd+UsfIUSuamk7djNeSdVthn/jPuL8muegoPgeHNse4XDhFhRAJLHxYkn6/KlGNbJpOiIYTXO9bFdRWCJXDSF61I1A++nNbYcz6VjFZ/aB2JN+0xsCLqnMEGgudw6MeXU+M1SDKRoQQRoQdCCOR6V6wxS7aDXSqa+2zs6tm5bxVtYF4lLkbe0ADK8dWGaf3AdyaXSujoxZXdMF/Y1hkbHNcuj3bOHu3T/LbP8txqFNxe6wuOzaXXzZD72UxEgnXRfdnnI76ffZ6cuH4rdkjLgXt6ftXTCn1X50DvnRV5Ks+ZP4fSmSTW5Ocmsmxxib73DLHWNTqTEk6knXfyEDQACnHFEyIljpDOOQdhISOWQECP2s1b4Wu90rK24YzsTMInm2sfsq3SmTXszFjqSSSTzJMk+Zk+dPSuhXN032/h/vj8GPeH8Uu2UZLbBc8SYEiPEaU4/phSCyrcYgNNyWAnVZUH3pENvswphw61nuAbZjBPRf1m8hJ8q7xt4M07SZA6DkPIQPKs4psjqfBJezxvcSxtizeYuhcM4Oo9lb99xGwBC5egzDz9DE+VU/8AYbhwb+JfSUtIo/7rMT/lVcBrSVbIIgglmJHMLHcBPqcx+VCONWxnB55fkCfxoo9yXEbQZ6GCIjwk699NsThy121EZfeL6dChGvT4hHeOlTkrVFIOnYjgeGGMzHKDrHPznailqyq6KNeu59ac+dYR01NZRSA5N8mkt1ttK6Z+lNLz60wpXX2uY6+uGxHs79lLbKltrJA9q4c5CwnWPeXpARt5o9w7geExWHw7iQgtKFVCFABAJWI5GfnVa/aabTYm6UIZ7roCtss5AtIDccqPdzkhQF1gWM2k6WD9mV5RYKIr+zVjGcg5ZZiLYI0MW/ZEkaZnaKLKRT0uS6r97+hJOHdnsNajLbDEc2JePDNoPKjQrhK5xd3JbdpAyqWk6AQCZJ6aVkTbcnuCMO83cViGMKsWVJ2C2QzO/d77uD/0hXn3tJxZruaRN7FOL90gam3oMNZUAkwVC3I3Oe3+zVu9vMd7Lh1rD3PcGKdLd1lDStpv0l98oBOaM2mvxc5iqq7N4lLmPe/icS2DfMzh1thilwsVywQVRU1BJGkDbcFDzdv+dEZeycxVlKlfdKkEERuCDqDOpqcdiPs7u40C7cJs4fkw+O4Qf1AdhP655jQGmVjD3uJ8QQXnVnuuLbXEXKGt2hBuAcpRC3iR4V6Kw2FVEVEUKigKqgQFVRAUDkAABTNaSZFOC9hsLhHFyyjLcAI9oWZmM7hgTDA9IGwiIFFbxiQ2h/E7jy+tGWSmHErE6/nSpsIzzjnWUzxFyTFZQCEbIkzS+EHvOe8L/dUH6ufSsw6aCucA0pm/aZm8mdiPlFYbpsXaubjhQWOwBJ8BrXZpHFYbOpQllmDKmCCNR84Pl0oinaXA2xB8D9a2aEvwhxGV1IBnUMpkREQYO3PqNwAK0lq+oSQ4gAEI2YAZ5O+/uqBMTD8yCawLC4Hyrnc9w+tNeG3mZSzEkzGqhSI0OgHWfKKegQKxhriTLL3VEvtfw4bhd4kfA1th3EXFH0MedS0CWmgP2mpPCsX3WwfR1NYKdMqbsTho4TxV4+MWkH8DA/8A7Kj+JTRttWgaj9UR176nvALQHAcWw1kEyOeVrU/NTUFVQ721JyqxLM37KSzMfJVJ9KEXsitXKT9Pi0vqOcamSxatjdv0r6r+sClrWeSZn/79C/YED4fQT9KV4pjPaOWjLnaQo2VQIVB3KuVR+7TZ2Ggp48WQlzt/KCeBw+VXYiCtuBOmtxltk+OR3jvg8qY3LQLeH5++ilm9FkwxBa6NjGltDP8AnL6CmQuyTIBHgJ9RB+dFckYvcsD7Fcatu/ibbHW5aVh/2WYsB10uE+CmrcJLb6DePx/CqG+z22LnEsKoBEMzGCYIS27x11ywdYIJBEVfF5p90ef4UJvctHgZ3veuA8kQx43CBPiFtsPC5RezZjxpjw63nOblM+I2X1iaKzFKNLyNZAK4kCuWed6E4bixylmUsNxlnNBOgKxofGNj0iiAK3W06Cqi7b9o72Mxv+zsLdFm2pK3brXMgLqCXDONVRYyRzaQdIq2sPcDw422HdtPnM1SfZjHn2t8W8AuLuNfN+5cZVZktFyTkJ2aSSBrmltDTRXYDXHcPjMDcw12yLK27ls2LBsCFRWRGZlnUu5zEuwMgA6EgLafY3B+xwdlN4Da9ZuOR46EVTuOxmFu4zCvhkuW7L37ClLjSAExCq7KCTAYgamD+iMgTV7YCzks215hFB8Qon50suR1LwuPqv2v6jxWob2ob/dmTU+2K2YHMXnW2f5WY+VE7S1WX2tdplVUt2Lv6W3cBLW2+Bo0UkaZokxuJHXUD4F40/Lf9Nxa9xdbt84y0hTFYYezxGGdRcvtZzIzLh0mQQHYZhCsZmQA1RLt/wBmrVm1K2UwyqLfsVzK12+126Td9owY+0a2iLrJA9pAJ5rdn79i5avX7ONu4XGBTnVytw3Q5TM65hDM+RtAfdLjQALUM43w3+j371r2ourZgKbZlNVViEGwOwMbka61VckWyw/sU4d7TEXb8HLaQIp5Zrhkx3hU9LnfVyUE7HcDXBYS3YHxATcb9q42rHwnQdwAo01LN2zHJM0ji10HcfxH30uBSV/Y+vprShAN/De/mG0R5/mfSt0/NnM7AdZ+SfjWUAnFu7ltlj+qGbyWT91bwNsratL0RQfEKBTXHH9AV/5hFv8A9xgp/lJPlRBDMUOx+Ie9/D/opWxWkrFokzo1y40rc1q6dKxji0ulZdNaRtBWEVjHNtaj32kf/S8Z/wBI/wCJaktR/t5bLYDEqBJZMoHUl1AHrWCuSKcEwHs+z7qRBOEuufFkZ59SKrC9bhc0atCL+6gUufUoJ/fq5+L2FtcNe07hUNoWnuGYRGXIXIAJjl58t6pnieUv+iuC5aj3DGUgSSQyHVSWZj361kyiklCXvXz+oOuCW8K5CgsK0gMk1lpiJMbD/Wq2qOfoI4tYt2hsQrsf4rjAE+Koh8CKHWUI50+4rdh2XfKqW/O2i2yPVTTS1cEVo0wIlP2WM3+1LHhc/wAm4Pvq8eJ3zbtOy/EBCz+23uoP7xFUZ9mVwDiNnXfOPWzd/Crv4j+kNhOrZ2/7Ylf5yhqc9mXxJOSvj6bhXhloIgA2EKPBRlH30uTzpGyIAFLga+H1oCM5cQKZ3eH22IJEMDIZSVO53jfc+p608cyaROp8KxhK0wt2SToqKWJ7gMxPyNeauD8RxNtyLF1rLXQAxUxoep5ASdfGvQ/aS77PA4lumHuf5bV57sBVFxgSdMi6agvIPP8AYDj+KmukK2MMQ03PdJCiApkyFWAp7jABPeSedWdZ+1u8bKr/AEe37UCGcs2UkcwggiR/a3qs7KAtMnccu/xpzhsqltM3jIE/wmfmK3oNT9nq9SQcW7bY3Egq99lQ7pai2PAke8fMmguOtBbdtes3D/EYBP8ACornDtmYKttJJga3NSdANbnWnXGMQRdcLlyqcg9xDonu7kE8utZu6Q8HpxyfnS+fy/cZYcBQx6oQfMqKTzKqyNW310XTXYax5ilHvkj3iT8I+pMDYfCKf9irAv8AEcLbI903ZM8wga4R55I86MeTnR6UsNKhiCCQDB3E6we+lIrSa61smlKGE0hc5+BpUUkdz4VgiWG+Jz3gfyifurK5w492ep+4D7qysYDXHzXLa8kK+BZle56qLS/+7RZPuphYsQQeZLsfEBLQ/linyc6VFcjVJIWtbVh3rm02ldNRJG65etg1rnWMJYcGPX0mlshrgXFA1IHiQPrSN3ilpd3HlJ+gNa0gpNjrJQ3j2FL2XUGCcpE/2XVvupC52os5gqh2JIGgAGviZ+VOXxmf3ckAjefHlHdQTT4C4tckd7doP9m4ga/Cp9Lid1UgcoWdRoTyq8/tCaOG4qP2B/mJVB4hzlPhT9EpI7sKuXc+n+tOuE2MzoJBBdQfCQDvHfQ32hC094RfhgYOi3G/u2rjD5gU0hJI6x6lyWKn3mLHmNZO403NNfZrFZduCRyil2vmN8w/tQ312rIEeB32TvewxWHuzol5C37mYB/5C1eibULcY8kQnyLmf8uvNoIKEZJJB0Un3t9IM6nur0OUK5Eks36BSeZNo3brE+OQz+9SSL4LeoL4Zvl9adqsCmeA1+v3fcfWnrHSgjCLHnXFvQE84NZdrph7p8KxgL2vScBi0/8AQujy9m0fhXnL+ke4dO/foCPvr1BjsOLlq4n7aMv95Sv315aVf0YJEEgT8qdK0LIX4Zq9tTsXUerCtNc1aP2mHXZmFd8PEXLf76/4q6ZPef8Aff8AxNWkvF+BZ/0PzfIV7PXCLwciRaV7xH/RRrg9WVR50PvM3MmeZ6mn/D7gW3e6sqoD0m4rkHxW0R5mmeLO1OobNiN1BL3v5fIc4ex+jVjzZ/QC2P8A+qmn2O9nzexrYgyLeGnX9q66lQvgFLE+K9ai10gWMP4XPX2rfdFXd9luEFnhtgje7mvE9faMSs/wZB5CltJE48kxJpKZNcZiaVAikHN0j+sfD7zS1NL9wL7RiYCpJPQAMSaxgdiscLdpDIUdSJ1MmIketZVU9tu2q4gLaw05EMm4RGaAQAo3C67mCeg57p0l2TcyycNfuLcCuyMHQOMqlcoOX3dWadxJ0mNqMRW6yuXFJu7Lz6NLvFdzWVlWFNFqQvXDMVlZWMiO3NHb94/U0y4hcIFZWVwT5Z6EOAPgcQRdB00kidto+/5UW7DcUu31ue0bMVuMJ0GmhAAEAAdBWVldOHhHPn5H/wBoc/7Nxep0tj/GtUHijpWVldS4OR/z9RJ9qf8AD1GW4f8A0j/MUQ/JzWVlNIWXQwvW5I8K4urWVlGlQY8IK9mlzYrCKT7rYiwpHc162D8ia9BXNb6dwdvMKi/S63rWVlQkX+zf3e5/AOYHbxJ+sUtdOlZWViYgBS3KsrKJjjDr7qnuH0rzBx63kxGJt7hMReQeC3nUfStVlFPkViOBf9LZ/wCon+IUpjDFxx/bf/Ga3WVpvx/gX/x/zfI3b/8Ak55tispPdbsAj/OahziWArKymT8JPJ17g7ibX+7WZ5PeHysN9WNXR9mGY8Ow+Zs0IQukQod1Ve+AAJ7qyspeiUHuTFVrBWVlAobbao720xJt4HGONxYbrzBXlrzrKyigHntMTpoqCP7Ct/jBNZWVlPpRzuTs/9k="/>
          <p:cNvSpPr>
            <a:spLocks noChangeAspect="1" noChangeArrowheads="1"/>
          </p:cNvSpPr>
          <p:nvPr/>
        </p:nvSpPr>
        <p:spPr bwMode="auto">
          <a:xfrm>
            <a:off x="857250" y="733274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" name="AutoShape 33" descr="data:image/jpeg;base64,/9j/4AAQSkZJRgABAQAAAQABAAD/2wCEAAkGBxMTEhUUExQWFhUVFxgXFhcYFx0cHBcXFxQXFhcVFxgaHSggGBwlHBUVITEhJSkrLi4uFx8zODMsNygtLiwBCgoKDg0OFBAQGiwcHBwsLCwsLCwsLCwsLCwsLCwsLCwsLCwsLCwsLCwsLCwsNywsLCwsNzcrKysrLCsrKysrK//AABEIAKYBMAMBIgACEQEDEQH/xAAbAAADAAMBAQAAAAAAAAAAAAACAwQAAQUGB//EAD8QAAEDAgMFBQcDAgUDBQAAAAEAAhEDIQQxQRJRYXGBBRMikaEGMrHB0eHwFEJSYvEVcoKSojPC0gcWI0NT/8QAGQEBAQEBAQEAAAAAAAAAAAAAAQACAwQF/8QAHxEBAQEAAgIDAQEAAAAAAAAAAAERAiESMQNBURNx/9oADAMBAAIRAxEAPwDrG1yIRPgJjg12RlaNMFfSx49Axm8LX6Zs+6m1HNyDskxmIAyEqWhp4cDIQiFIFY/Ex+0o24s/x9EHQjCwllmaY7FuRMxbdSFLYSxrhkPRDUYdQrXYmR4SEh9YnOEpM6XDIea3hwBnCZVa0pNVzBopk3bJMonHMb0DKojJZUqRokgaIyMJorAjJaoAvzIT9kN0B4oMaNYAQTC2NmNOqBxBOQWqgaMzKFtGaoAWwG6glKaAMsk5+U36Kw7WgxoyWOcNEruJ1IS+4n3SZ5q6W38UMpnktPok6qeuS2xe0HXxA/Aoxt70Hv8AGMw7szBQnDPcZ2rbkwlwziEulVcCYlWAxtN0RPoie8tFylurE8Ft7JE5qITWJ4oqT3fxKUmNeRkpdjdVP8StTIjxBZ+qgwgrYknRCEGwMzC0bZEoRik4VxulQKFY6lZ3tyZlbe5pNxKRXos3OCkY+rO9KfbQomUW5F7hwVNKm0D3yTxQtJbS4ptSkIsVp5Yf7rHVaTrDTiujIaVMTvVD3bJtA6JTqrALJdGpJvJUFfeE3lqT+pDjAAVOyI0HNTmkYyB5ZohsF4f4glLeGi+yB0U5sf8Apnmq6VeRZvmnB7LDhrcck04mlllzCcKgjRKe5hzieSiWyvT1iFtuw8S2CjobM2jlCRiu2KTCGSA53uty2junJFsjU42jDNnJtyqW9mVH3LY52SGdrin7xaDwOSfT9oqe+Vy5fLnp24/B+nUewnj97PX6J3/td+feno0osH7Ri0NABOZvruXWHtD1HKPiuV+XlW/4xzR7NPj/AKmX9H3S6vs/Uj3mnmCPkum/2hN4gfnFR1O3Kn8x5BU+Tkv5RBU7HrD9sgboK5/azjQZt1WljN8HONF3B227UAptXtDvG7Njva4Wct/1o/lHy7tH2zIB7ltv5vz6N+q81W7Yr1CS97vP8AX0jtf2coVJIZsE2Ii3UacwvBdvdiPw7oNwbh28Lc5Ss8uNk6L7Pw1Ss4MbJcfQZlx5L6Rg9plJjHEmGgSdYtPOy817CM2Q6oWk32QRuF3esBetLgLnRajn5J31QVpmIAsnuE3aG8yUiQMwDySvKD70Kg1gRGSnp051RVaUaKxbANw98ymtokZ3WqDBqU9jNzpUthBpzkUt4I4q8UjlIK27DbwhOb3JPu5rVIuNnEQFc6ns3+Ch2xORKhaaaIzByS6lc6Ii4JtMBQ1MCTchNLBE6plVwOSEsMJWqKbKY/aJQ02Nm7R6JTmt0MLQZ/UQtYzpr2MmzZWxQnLwhAzZGqYCM5KkCrg7+8T1SKmCIMyfNVsrE8lv9QJglXayUtjDEbSYGwFlUi8WShh5MyVLoxzRmGrC1u5b2NNpc/t7tL9NRdUJvENG8o1qTUXavazWvLGmNkeJ3H+K892n7Ww3YYc7Ez6DcvM16lR8yT4jLkilgDMm6PDbtd5y8ZkVHG1XukOMcSujgqxbqSVMyiGjxEBNw+KYZ2SDGcaJ5eME5V3aHaD7QrHdo1YzPmVxsJiAdYV36hus9SuWRryM/wAYqDM+qdS7bnOfzgudWw4N1BW2m7jzVkp8q9P/AIjORlMpdqOF5Xk6HaQBuI3buS6WGxrDrbXllKzZIfJ7fs3tplQbL+qtxvYdOvTLDcHI5lp/kF8n7QxlSlVLmOlthwjevdexvtYHgAm4zHSQR0R/g1Z2H2d3FIUXAF1N7yY1l0zyiFdXYHaW1H4F1+0qAe3vGGJEOgXygFcvYgXLnLpxuxx5ce0pwjG3A5WQHAzcH0VbsPrskoe8i0Fb1nxiSnhiDmT0R17D9yqZWcOHNIqVAXeJoVq8Ubqu8mEYd/GQrwWmwgJFRrQbzPBOjxBTqDXNBVqO0fCPYBNymvpMOsFS8ambWMXcUQrHMEeS3UoCMpQ06OyCdn1QPGtF87vJNuI90gpBId+2OqHuY/c4KGKX5mGjgJU4qu/jHVGxv8XH0WOa4WO1zhXSsPqlo39At1XNgWPRN2CLbMInk/xS1hbGtOXwCB9B3DqEVWgTeI6pBxrmnZdEaaqHUV06VvEL7woKjPFl1hUGu8ZNtzT2OL4kWUslSnDtMeIyq20IbmEt9jZoKbBIyE6KWRptK2YXj/8A1ChopbZhsu6kDJeprYh1NhJZYAmZ4ar5l2tiauIqzUm3ugZALOz9dOEvtLh3yLNzVjMLUOQhW9mdmxouuMGRp1Wbz/DenlqvY5zJvuN0rs/sRtFzn3Jd6L1v+GON4QDs15Nh+c1i8tZ3HBZSE2twWqziDC7lXsl4uWWXBxDRtwJHH7LfHtSH0ayoqNDggp4Iv91wnjZNdhnsjaaeYuPMKvTWVxMbgzmFGKrmm4Xo+kpf6NrswrZWNscl1bvAAdAl4OadRuySL57rwunW7LAEtskOphwiIcM/krI15/r6R7Je0U//ABvcDOV9CLtI3Z35Lo4vs7YfIcdl128t2Wi+TUMQaZaRIIzj84eq+pdhdqjFUo/c24HS/msd8a6XOU2KWgxw4pdMyZsIWnVg3Q8fwoC1pAhrhG7zvvXZx1vEVeIPokYjEiBst5/aye7DsdAhyRUp7J8LQRzVi2spNk59IVBZBHiHkpXVhoITqTm7zfyVg0x1EZAjySH4PiSeKKo0k+E+qZkLuKjoadNwERPVadPEdJQOdeznTuJW6bjqPIKwaCN8zvj5JlVvCeaftM1MFA5ozDgfzioluMDxGPJAytOtkysZ0np80ruBaWkHmgWlveZuJ4lbqVbXE81ux/cY5InARnEZWXRjsvaMagbkinWYTYX4qtmyTBceq22nOQ6wpZRMceB/1ICC2+c8UQBbYmeAaipkEWPmg6S7Ld8UdMAXE9UZpmJkeS13R1iOR+KkLGirVZsF5AMH3QMuS5dPsMh0vO11sOmq6m0AM4jO6wBpEmIO4LF4RqcrmJm4bZPhA8j8U+nSIzW+9H7Yjet94DkQeqciec9p6VZrm1acwLOALob/AFQN68pisbWHia98tMxtETfKF9U2rRlPFc3EdjMcZNNh5nNF4prC1GvYHtbLagDgRGvEZrl9p+zoqAmmC1+eUA84+K61JhYA0bLWjICbDhayZ+ocMpPmnxHk+fvpVaDoqNLSd+R5HIrvdjYjbcGucACLzrwC9FiWd4IcGuaR7rh9V57G+zgLppOcz+k+IDkZkDzVymunH5J9r+0fZ0NG1RO03Uaj7LjnDkZgqulTx1EgNLKgjLag9QV0cG2pUk1aYY4WImZ8rLjlns8px5dxxaeGJyE2J6ASfRQ18INmR7xmRlGUGdZXramAMZQuXjsK0GATeRfTICXc5vwTrOPGYtxE2kiJMZXzXT9m+1+6cHACzpJm8XGyBMHMHoud2pR8UTe4J0IH7gdZ+Skws7RDsy7QamTpy9V0s2DjbK+yPrB4D2kw4TlN9Ul1YtymOQ5LzPsnjyS6i/XIE5EHNeoOHbNyBusfUdEcfWU859wxmJ1k9Aj70EzedJMKSoLwCWngDBEo+4fvBtxC0xp1avylSHFO/pPRUDK+yepQVAyNOhSCxUuJa3oqhVJGQIG+FLsRlEbpTWbJvsgHgpF7DZ9w+awYVpya4dfnKKo6LRPFDSrNHUTBv8FAz9K0aOnn90Zbwf5BStxVMn3SOYKYasZA8LR80HYJ1WLHaAWqZBm5MKd9Qm11lOpGVuqcZ1cabyPdAA1MpVOk+c2nhBTXzGh4SgvuhGt0x20c25cYC0Q45WQudxWyXRYkpQTLd5nUQUdJrM4M8vit02EJRa5AUVa7QLGBwlaY9oA8TiDpClqM4Dmt0hOcDqk6dUAJsXA7oj5LYaBq/wAx6JJ273HmtjayMZ758tylp9Z52bHpZKp1IzHk0ISTJEH86rKLntEnYPMpQ2VTkJ6t+6PviMxnlP8AdLdWJEwI3gmEYeRFnDlcIQa9IOizQN8ean7h+gad0K+s+flZJqPyBLIVFYjdSd/+YHl9Vl490Dpn6qixsI+PlK2WCLtBWgndePC4cdnd1VLTOczy0jXNR9+Wu90xyEBWYaqQSTrkPks8vR4XtTQfZzXAO1kWjkVzMdgw/Ia5+tt661MRJ8vTPzQGmTNt5vlPyXHHd84x/Z0kE2FwOmnASfivM41mydoEyJBI4GBBz39F9N7Z7PAktsIy4wdV4DtDCHbDQPE4wBIGe8mw6rXFy5T8T4HHgeKHGBYjTxCdvplGq+p9kY+nWpNqbM1C0Tlugn4L5BTp3LIdNwbztOmwA5c16r2NxhZVpsnMAb9kukxb8E8FX21x9WV7w0icmujmAUxuHGcnqQlu72bfIrO6qGZkdAumuYxTE5ieJ+yJzW5QzmA4o6eFfqCeJH3R02P1HwRpxIajbwG+qKkwHd0JEpuIpiNJ5D5KMMg+80f6R9FDFAo7MiBHNx9Eotm+7h9lql3kyCD5D5JrnONy6DwCliU4kgxsOI/P6U4PY7IuPNoMeiLEU5/eJSGFwNi1LOYoYGjcN1oW6rRP/wBZ3giClvo7WbgDwSjSg+84xuCDi4gfkINobneSEOjNbBOh9VLR7TTYISY/d6fZC6mZvfz+qFzeB/Oqlpm3uk8UDCePktMaQPz6rJ4+qka3mRzTG1I3JBDjlHmts2wDIalGQ4zEeSAyBcCPzilCu8T7kdVgxb5/Z6qxacWA5W4QtgNiNkjpZKp4x4MECOo8lt3aBketjlzUZTe6EQLcIW/05IufIfdBVxbRcBxk6NRP7Rbnsv8A9qlsLFI5D4fFacyAJPyK07tBpudsD/KfyVXQxFN2Tzyd91el1UNZgJkiT+ayiot3jPeSfmum/ZAADgOeqQ+i4XEO4XVpwru5tpzP0TKeGAAJJz0v8k2nQE3AGuXzQ7RAgEG/GctbeizaZD6bZkb/AM6IquHvJsOPmqOz6YkyZkiARvz6pmMdIIDbCZOoOQngue9un041enIIPlvuvnvtR2ae8EAkONraGT6fJfSzR1BLt5jJc/tPAtrs2CL3Adq1agfF8LU2XtcQIa8GZtmPejxEcl2exHgV6bgbbYjmXQT6yofaHs1+HqVGVGeJplu43ueoXa9jcCKzYa6Koe0taRZzCSHAf1QJjgFcvWrjPp9CDCM2k7rSsNKdSDuIKoMi21YHPNCMFtX2gY81vXNpuGc79zhOn4UFNuyYJfwk/GEL+z5MgGeBH90TcK4C/wB/gpdmsqnKZHFp9Cj7wGZjyM+q02Bd1+Vz6IKjGuu12yeIUdEWgkADS+YvvtoidTMWIB5fdTim/I1WngR91vu3DMNI4NhQ0VTDWg+gHrJU/uwDknDEnJrXE74FkTBUddwEf1NUiv1c5bXIA/NbqPt7zuUX9CmFov7oIytCQKjzoyN8fG6gwcSjYYylKZWZEzPQyl/qZNj6fdOM6qNYfgQseTnHkgHIoXPAzF+JUtUtYTojFDUwpaLzujknO29HeRQ1unfphEz5XWjhp/d6/JTis8G7nDr91ulinATrobKMsPFAZCZ4oXYffteQ+SS/GkEeKeFviU79aSLC3D7K7Ww0MJymeMoXGplAP0Uru0yDZo8yPiVQ3HTFiC4nI5jqYBR2uguoPdc/nol1MGev+aE52LkAbG1GZLhN9comUdDGsIuWyD7u0CR9FbV0mp4GxDg07hM+SVXokWNGeIjyVP6xgPuX3tPzGSfSY14n1klO0ZHN7r+kjdf7ptNhGtQDfNvgrtqmBBE7vDKAUabrgEEcPkrVhAbcDaeSb32Ux9YCRtNzi7QYMJlTCsdbbIiBuiMuC0MKyYlpPE35I1rKs7OdteGQdktNgQDvXQxDtZiTeDGepUXZ9DZfYC+dzJ3c43J2Jc8uJAhotJGi5Xuuk9JXtiTfaOcnVQ16sSczpHP7rpOftG0n80XF7YqOY7aERYnrYD1my1pzXK9o2U8VRuBtsJY4jUQDAOszqvBYfEPw1QhjgDILXQPDH7huNyOq9bWBo9+JmAHRNzsuByzuI8l46o/vXbRiXHy39Fm8sjpx4zX0D2a9ou+inX2dsiWPy2jo1w0J3rrupybbHIg+VyvnOFYdZ4EcAQF77sPGNrMh87QgO8RvYX6rfGuXycXRbAvsMtrtfZUDFjgORmymq4akJBd5klIGCpnIjoSt9OPag12E3m3n6lIYZMBwE/yagPYzSJiTxGnxTKOEIsIni0/VPQ2qTTEwHD/SPqkvLW2kdQT/ANyTUwtUXJA5IsKyoDd+0OMFC09ldoyM8NmySGhx8TfN7h8lRWe0GJM8AELmB2/qICCndSoC2xJ4OmPNY11ETbZPGSD6p7sCwXgnqFptMT7rvIfVKAwSD4COJaENSk+bA9IUDHskEvqEndPqnVcfo3vJ3zM/NLOmlrsiPOPmVlOMpHml0Krj7zXGeMfBtkOw0fsaOTiT6JCtp4yFlXETZovP7go2vdPhkD/K76ovHcyOgJ+aMOm7Jz8B4QtS7+Ijn90pjgRdt+O0EbLZN/2vn0hWJRTws3geaeyhs5gid30XL/VOab7YHTXojq4pjmyTVHCfWylLDcRcWZUJ4sHHVbpuAGTp3OZ/4qahVh0NqvHM26yrH49zfdO0d5HyClM9k1qZf7rnSdNkhJZ2cRHjfbh8iLqsY2tAkZm0ED4oH48giQHHUFwsfJXavj9m0sO0iTnwMehKA4WntA+Kd4BjzW6eKD5OywxnDhbmt1G2zaP9cH4lR2fRjhBgn/kJz81j6l77Ub4meoPyQYbCHM+LjIPmVUzCNvcZznEeqKYWxwI8D75XB424ZeiF7a1pczhZVd02wMc0TajQQLEZZxHNGtYbg9qASDI1yvciN9lRUeXyZI/NBlvTKLhtxERAnOTqBOllmIeZnS1uv3XG3t1kIpU/DAtuH5yUnaOAbVhr7gaZRxXYpCIjqhxVG0wRJ+SN7aeTf2AA4924gHMHxag63OUZ5Liv9gSHuBrjYsbM8QkZZxHVe+b4ROfDehddrREE52vBLiPiE3sS2PDVvYyvRbtUqjagsYPgJjzE8CQg9kMSGVngh12EERBlrhmDlEkL1+J72QBk2dkC2amZ2YxtR1fYIqOGy+5vYXiYkwPJbkxm89ObjwTEel0x7wRlHMEfRadU3gmwzaPiCge3e9w/OK25kVXNEggnfDvuklzAJDHA7/e9JVNRrv5T0CBlAu1I6A/NLNKbUdqY4bH3Q1KdICTM8Lesq3u4sXbUb2qOoWkkQ0X3KCX9RTHu1Hk7he3UwniuSLB3OD8nEJVSnrccAAspNJGb/MBLPZlOs8nOegHxTatYjMxPCfSUkOIyYTuJd62QOkm/LMfRB1Q+uRk9tt5nyCRicS8SQZnQWAWHs2RwGh3rVHs8jPZjgDl53WhdRsqVdBPM5ehXSovMSQS4HKRlvuLIzTa0XjzQU3uOWzHOPkq3VJh7mNdeB1An4pdLYdMRbPw/2QVaH8oPUhJZg2D3dk8nfRDWrHEWAFuAEDjGagxdSpMNEt56eSscxzcoPAmPiEtlQEw7Zn81CoL2hw+JqA634n81V7MQ6AC5u+XWJW62EBFovxn5qZnZZJM7PCBlzlPVZksVh0j3wepJHkl1Gtm7yDrP4Et2Di/iJ/NVQ3a2deNvqEN/6lxGEObZtqCD6rnU8CQ4m4mcxK7MEyIb/tKw0H6OHlZOs3hrhMwWzERZ20JF9LGbRwQ4jAyNqCd8aARnwXZq0njdbgtU4i+udoTv2z4T0XgKTaXdGlUkk+NhMMhw1Ji4tffzXQxOKaHQHNOXiHSw36pNKo3ItEAg2yneJHBbLKTiZsDpf4D4rnnbpOp0Z+qb7pfN8jmn0mBwDhsxPXqCAeqiPZ9NwGyREcfRPodnOknbcBGkNibmJ0jRV6jU16DD0ztQ73rXtuO7PNXOa2415Fc7CU9hrQH7XHW5nNVF8Lz13nptjbp2LaXOHL8ugpNk/FPN7SYGqy0jrMAb7uf5CTiKQjOdJzm98tytrMBuc9JtPDnxUrGQCCCNb56ed4WpWa5zKMuJG0DyMHcn1coEHW28Wnf/AHTiwZwLmL2nqPy6mfhwSDOS6SsWIalCfeH/ACj4Jhoi0Qbc4vlMJzKYaHbU7xrfmlOuLmJm/wBCtazgNgjKJ4j6FY0kSYBnyCU/Dtn3hA43+Ca2jBjbzAtAz5wkFte8EmB5fFA2vBv8Pgqdm0ee8HgELqbdZyGbo6wrQT4c9eI+6UzEAGC2/T6ppFPc0RxnigIGYIjI3AjnZIo+/aJzniljETcW8vqtU6Y0I8+qGrRPPlZS7VuoO2TJ92xjmQuePEdnjE3zgnKeCxYsTlcpsOOA2ah2ztAAbIyztfqmitTeHbLXNgOkB1iBfPzWLEW0yTtNQw9FwLWNcHGSJcIBbI3SRcqbs1jXFxc0QyDDbHO0ZzBWLEy3KxZN4qcP3Ic/Ya8Rcku3hpgAW1Ty6lVlgYQR4dom8xIJ8j5rFiztbwgYEspte4ySQAN0zs7tAU3BAvdmQSSNYtxm/ksWLe3KzncVig4uBm0gR/maTe17aoamHBaHtMhwsHAb4vGaxYsy10s6KwuGL6ZeCBsWdx1kcUBqENB/Py4W1iZbtZrKVQOAcJAkjPUZ2RS12cnoFixbCnu2hsAWmeqjrUQGzpwz/LBYsWYaLDVBYCdoSQZtAyXRFHRx0vG4/NYsWeVPFYGhsASBZU1qJsRAyWLFydofhnW+CY4rFiyQ4t1oOU6JTKfEza6xYmegkp1Rt7F5DoMG1/7LVd0ucMtkSY1nK/n5rFiQkxbtkW3xnlnv5Je2YExeSLbm6+Y9VixdJ6c77KmSdLaDd1Wm0yXEA5b+PC6xYtA52Ad4Q53C3EnVardnAOjQyONs/h6rFiJTkJx2Ba3IATewHxXJYGm184mNZ943vmsWLUvTHOQTg1ri1vW0A5TaShq1diJFiRkT8OUrFi1PTFf/2Q=="/>
          <p:cNvSpPr>
            <a:spLocks noChangeAspect="1" noChangeArrowheads="1"/>
          </p:cNvSpPr>
          <p:nvPr/>
        </p:nvSpPr>
        <p:spPr bwMode="auto">
          <a:xfrm>
            <a:off x="1000125" y="878418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7" name="AutoShape 35" descr="data:image/jpeg;base64,/9j/4AAQSkZJRgABAQAAAQABAAD/2wCEAAkGBxMTEhUUExQWFhUXFxQUGBgXFxUYGBcXFBQWFxQUFBgYHCggGBolHBQUITEhJSksLi4uFx8zODMsNygtLisBCgoKDg0OGhAQGywkICQsLCwsLCwsLCwsLCwsLCwsLCwsLCwsLCwsLCwsLCwsLCwsLCwsLCwsLCwsLCwsLCwsLP/AABEIAIoBbQMBEQACEQEDEQH/xAAbAAACAwEBAQAAAAAAAAAAAAACAwEEBQAGB//EAD4QAAEDAgMFBQcDAwIGAwAAAAEAAhEDIQQxQQUSUWFxE4GRofAGIjJCscHRFFLhYnLxB4IVFjNDosIjJJL/xAAaAQADAQEBAQAAAAAAAAAAAAAAAQIDBAUG/8QANREAAgEDAwICCQMEAwEBAAAAAAECAxEhBBIxQVEFExQiMkJhcYGRobHh8CNSwdEVM/FiNP/aAAwDAQACEQMRAD8A16+znTLQe9fWQrq1mfDPTNcIW2i9ti09QqcovKZm6VXsxbi/UHwVrYZ/1VyiQONu9F+xas+RjaY0qEH1wUtvrE1VJdJ2DmqMqm8p/pvlWHetHiVyf1372nql5X9rF6Q/fRxxDTk5wR5b6pCc4S6sggHKoe9LKxtM/VfEwjQcRZ6SqRTzEflyfEhDsNVGs962VSmyHTqoFtV7U3GMiPMnEt0drPyLgeThPmsZaaPY6Ya+osN/cf8AqabviaAeINln5c48M386lP2lb5EfpwbtenvfVB5MXmMhT6J/cFal8DN02uoHaRr5BPbcz3W6gmqDnHgntBzT5EVKYOUeC0UmuTGUV0Eua4fKrTT6meUAa/EJ7B7+4BeDxT2kNtcM6SMiiy7C3PuGKzktkR75dyHVEbA3yBD09iHukGKrhk4+JUulB8oqNepHiTD/AFjjnB6j8KPR4dMGvpdT3rP5oB1eLxHQn6KHRtm4/SN2LW+QQxTkKl8CHV6XBqVQc2ocZIFKNuciRHyu8UwlHuiHzrBVqTRHlroQWTl4LSNTuS7rkFriFbSaE1cY06qHBCfYltVJ0xq8S1RxY59xWc6TNo1rcjxUDtQs9riVKSl1ANPiPBWpfEylDuhJfH8q0rmd3HgIVknAHMLtVG0FUsE2uU9iNI1mWKWKcFlOCN46iUR4xlI/EBKjyqi4Z0LUUZe2irisY4GxkcQT53WlKmpLKOeWqmnhi6W1KnFaS08B+nVEWDtV2RDSPXJZrTrlFf8AISeGhFSuw5tHmFooSXUzdanL3RJe3QEd8q7PqZtx6HDERkUbLkqo08D27QBs4Ss3R7G61N/aR2+w6x1CLTQKdN9bEjcI0Prmpe+5LUGLdQObZHrkrU1xIzdNr2QP1FRtj5p+VTlwG+ceRn6kHMHxUqm48D81P2gHNbpKtOXUhxg+BREK73M3ghtSP4Q43HF2E4vbzcO+mXgvaZ3uIHIarzfEPMjT/puzPd8HhTnUbqK66fM9zs2th8VTDqYa9p5Dw5FfOR1FaEvadz6qemoVI2cU18jN2n7PwZpE/wBp/wDU/Ze1pfFU/Vq/c+e13gdvXofb/RjdkW5r1lNSV0fPunKLs+S3RwhPxe75k/7R94XFW11KnhO7PT03hNesrvC+P+i1S2W39jnf3HdHgPyvPn4rVfs4PYpeBUI5m2/x+hZZs2Pkpj/aCfOVzS1teXMmd0PD9NDiC+w39HxDP/wFn6VV/uf3NPQ6H9i+yE1Nm0zmxvdb6LaGvrx97/Jz1PC9LPmC+mCrV2C0/C4jrcfldtPxafvq/wAjza3gFN5pya+eUZ+J2U9mneF6VHXUqnDz2Z42o8L1FHLV13RSdTIXT5ke5xKjN9CNzgq3ENWwwCE9yQJENM2QpIGmsg4ge6lLgcORNIAjgoSNZSkmR2cZFTtaNFUi+RtEHU2QkRVfYffQynwYXXVAgdxVKV+RtdjnNlUpEptCiIWhVw2kpNIQxldwUOCY07FhsHNZtOPBe6MuSThJyKPNtyHldmQaBapctzM5U5IJjxqs5Rd8Ci0GH2Rm5optA2Oit3J5G/rP6QfJJU/ob+kW91CHYln7PD/C0UJdwdaD5iJfWacgVai+rM3tfQgJkYAKYImyAsRuTqi4BGmUbkJJkdmdUbkDQfbECxIU7IvlBFtcMOnjHa3HNS6Uehp5slh5JNRp0hFmiW4voSGcCEX7oFDsxrac5+IUOVuDVU08SOdgeBlCrDem7MztsbE7RmUkTbkRcLDUJVYW6ndoJPT1M8Pn/Z532Z2rUwNcC+4TBGYI4jn/ACvn6unbjg+tp1lc+vUMaKjQ8GQRNlxI6mKrMY83F9HRddEK9SMdqeDnnpqUpqcoq6CwrABGo8+hWJuWW1W6JiGtp72UIA44R3JIZWqYZ/JMCu9rxogBYxRFiFSZLQivg6dS7fdd5Fd9DVyhiWUebqfD4VE3HDMh4AcWPG64cfqDwXuQk5R3Rd0fL1qcYTcKisyvWw17H13IlUkKNCNsCHUOGfX7JNvlEQS9mRL6Nla1CfIPSSWUU+yIGWquFRNEVIbXkkHqqMmgw+OBSJ23+BwrTyKLsbi0MpmbT45qbmcu524tOVgFIkiVUcBwNpMWVWbRLuwoUqb6iTOt0+ivLReGsHTCWSbtBjEHW6FBM1VZ9Ti4It0JbiyADop2q/Itr6AGeC1VhWYIxBtMdYE/RPyzVTf8RYD6ZF3eULO01wjWOzqyDToxZ58P4QpVOw5RovqDTbSm7z4Km6nRCSpdZMI0KR/7w72u+ynfUXu/kry6b4n90SNnk/DUpu/3R9Ueeuqa+g/Rv7ZJ/Un/AIdV/aDzDvwUvPp9xS0tTlIgYKoPlPmh1YPqZPT1uzBdRePlcfP6qlOD6i21FymcY1Hkpu74M211QndGh+y1uwwSWehB+6LjcbAFUSd2h4pbUPczhUPE+aLILsa2sdTKlwXQpVJPlmbtzZLard4fF6uDy4LzdTp3ffFfNHveH66O3ypv5N/5I9l9tvw57Or8BgA8J1j9vHh9PH1OnuvMh9T6KhXz5c+eh7zeBALclxJnWwgfFUI51766/kIBoZh8SQfV0CNbC4231BRYRFVwKBlWo5MCtVIOd0AVKtHVqaYipi6IrN3XWcPhd9jyXbptTKlL4dTz9doo6iHx6MwHPcxxY6ZHrPgvejNTScXdM+SnCVKTjNWaOLgUWcWN7Zo4VS21+9EqSkuBU686bs3ga2sDmAFjCLizprTjNXYRYDqO/wDhdKk+p5zgnwxFXDg5jvCrdcm0oijh4V2QvMZG4mhXCBGqdrcE5C3YTuK5LXpSjdA0EXLNQSJsC1vNXKSih3C6pKSawFyUsPhgSUluuIhrzoraTLTaHNqSs3gpTZUa0/tWzs+oWJqchHrRKOORJdxW47mrvEqyCjkUriSZG6enVO6DggJgGyoREEjpZS4p9BqTXBbdtOqPmJHMlYrTwfQ0jqa39zCp7XqcfG6T00C1q6q6jmbWJsWtPULN6a2U2V6ZK2YpjG4ikfipgc2qNtRcSBV6EsTh9iH4Ck74XEdR901XqR5H5FKXsSt8yrU2c5vMLeNeLMp6aa4yVnUyMwtVJM52muRaoCSSlZAGKpCnamNNlXGYYPBLbOvwEyL3t7xyk2XDX0jvup/VdGevpPEtq8us3bo+qG7D232Ltx59ySIvNODFyRdtj4cF4Oo0rzKC45Xb9j6jT6tOyk1nhrh/ue2o7rwHNMzey4kztY1tO6YCMThy2+iYjqNbn3/YpiL9OtI5oAVWKAKr3oADfTAW9oKEwKm0MCKo4PA913H+k8l3aTVui85R52u0EdRHGJLhnmazKjHbrm+uK96LhUW6LwfKVIzotwnhruWab2uG67zunKE0vVJhUpt+vj9A24IDI25XCmM+4VIO108Elh0K0OVRJ3XDilhj9eJIeNQhprgacXyMODDhLShVmuS/IurxZXOHIVqqjKVOS6EQQq3RZDiyE+BBKbNcE8EhJ+sBBKahZ4CxO8l5eQsDvLSxViQ0HVK7QHBiNwXIcwnIlNNLkoWWuCq6HcNjH8ISbiFmGHkfMApsn0Gm+DjiBwDvFGx/Iak0+EyRWaf+2BzBS2yXvFOpG3shCmDlCW5omylwyThzGVkt93yKVKSyJdRjSFam7meVyKhaDGNcocUKxZwtGpUdFMFx5fcrCpOlRV6jSN9Pp61aVqSbfwD/AFlRhLXWIsQRB6FNU4TW6PBp59alLbLldyxT2g0/Eye5Zui1wzaOrjLEog1KFF/wmDwyTU6keRShRn7OGVK2AcOa2jWiznlp5RK1Sm4cVopIxtbkFp7k2ArF4MOhws4ZOAB7iDmOvcuetQjVWeTr0urqad3WV2/nDA2Ht1+FeKdQHdO40C7t4kHefSgfDIyzEhfOa3Rypu9v9H2Gh1sK0cP/AH9T6LgMWyq0OaQQdQvOT7no2LppyIKoRi4mkabuSpCZzaka9Dw5FMC22pvDnqkBWqtQBWKAJBTA5yEAnEUG1BDrHQrr02qnReOOxwa3Q09TG0uejMyts4ix7ja692jq41FdHymp8OqUJWlx0ZWdhnA5Hjb+Fs5RkcqjUp8EtOh807djNyu8hMqxr3ZhS0VGVuBjmtdpB/pI+mqm7RraL5/AplNwPunwsfAqtyayZ7JJ+qxgxByIn1wU7E+C1WksSRLMRykc/wApOmxqsuxFRjTceHrNUnJYZMlCWYimubqFav0ITh7yJNMH4Sn5ncHST9lgbpCu6Zk4tHbpOQQsYbElcGE7hZnEphY7fRYLFhtEnksnJI1VNsM0+cJbvgVsXcTUwx0Mq1URLgxDqJGYPgVpvTJsyNxvAhF2BxmLR4ox1FYggp4DAYCkSGtqFQ0g3C3wqTuJMFUBb9mvaBlOr2boaZcJ4mQB9F8n4tKU6r+HB954NThT08bcvLPfVcFSxDffAPA6joVw6fU1qErwf06HdqtJR1EdtSN/j1+55jaPsxUpyWAVGgE6h0AtAFs3EuOnyr6PT+KU6qSl6r/H/h8pqvBKtJt0/WX5/wDTHr0nNkOa5sFwORHumHXHAr0YTjLKaZ5VSlOm7Si1+3JzMSRaTHrRNwXIlVaw2OZim/MDHK48Fm6b6Giqw95HVG0TkSERdVEyjRfDsKOEacn+IhV51vaQlpt3sv8AB532tewYd4NWnvt95kObv7wPy65SO9cmsrUpUpZz0PR8NoaiGoi9rt1+RgeyntjUwzgDG57ogWaAJ3nEASXXHgvmpLcfYRwfaPZ72gpYlgcx2gkaiRqFnlFmni6IeFSEY76e6rQhQqFh5erJAXDDhIQBUqUygBSACTARUBCYg6bg4Qe5a06rpy3IxrUY1YOMhHaAEtOfL6r3IS3xUony1aKozdOaD7IEZT4KrtGflxkuCrX2aD8JI6i3iFaq9zCWlT4x8ynUwj26T0K1U4s55UZx6EMqaG/VJoIyfD/I8sac5HW/g5Tdrg1cYPm4urQGYKuM+jMp0lymI3yrSuY3aJ35TtbgL3BIV3T5JyTv8VOy3BW7udKrkho5xKFYL9wU7WC4MKh3CqOPFJJBe53an1KNqHkJuIKTgh3l0C7c8PJLYh72Qat/hA709vxByT6AOqcAPXemo9xXDF848B9kuBbu4zcB+Zvgfwou+zHZPqgey4QeiNzJcWAQqFZgFiu4zzG2sMWVt4SJO8DwOq8XxDTXlvR9R4Rq709j5R9C9kvaGWhr3XELwqlGzPoYVVJHrmY4HmsWjVMVi9nsrAw7dcdf4Gd4z4LSFaUeGTOlCas0eA26/F4cntsPvNh7y9l2hpdBc4wQ0kwbmbrsp6youJM4anh9GXMEzBd7T0j+5lwT7rCIiC0WMDWblbem1v7jD/jNMvcRn4vabz8GKjjusDTrJ0PCBryWc9TWlzI2p6PTw9mC+x5rF4h7/iqOfYSHFxuZkX4W8VzuUnyzqiox4RReOAhSXc1Nl7PHxPECNZkzw4JWLigqGLrYSp2lFxEHuPJw1COQlFrg+sexft/SxQFOpFOt+05O5tP2UuNuCbnp8TGaEDMrEujoqARg8buPjQ+pCQzd3Q4SECKtWggZVLIQB27KBC3UiE7isVdpUN4SMxcfcL0vD6+yW18M8bxjR+bT3x5RSw2OLbGe8eivYlTvwfNU67jhmjSx4OR7h+Fi6TR3Q1KY41AQSM1FmjW8ZZsU8RSkiG6X0PgtIN9WctbDwixRwzSMp62cOsKZzaZpSpxmuP8AaK9XCuHEt5/yrU0ZSoSWOgh9AnNsjiM/FaKS7mEqUr8XRXqUCPX1WiqGUqDWRSsx4wyYTTBq50qiCUAC9qaYIBo4ok30QO4aQHFie4YBpninuQ7nbiLiCc1JMSZwb0RcpsOB/hLIXViN1FxWCvFvsli47Mg1TqntQ9zJFY6ed0tqGpsr7RoiqzdcADmDGv3USpKSsbUdTOlNSSPPbr6ToNiPUheNW07i7M+o02qjUinFm/sr2ic0gPK4J0D0YVu57LZ212uAuuaVNo6FNM26eLDhDocDmDBB5EGxWbjYtSM/bPsvhMVvF9Mb5pupBzQAWBzt7eY2N3fkn3om5Su0PDPKbU/0npOLjQqlkmiGtdMMa0RWc43L3O+IAboBkdKVRhsR57E/6XYtpMODm71aNT2dO9Nzo+Z4yaNR4XvuT5djz20PZqrQO8+nUt2Z+Gw7UTTBjU8M5EIuilAz/wBSZIMggkQbEEWIjiOCLmiQFep/hK5QpjmN97dO8LjdkX0M6IRnLae09kvb8iKOKPJtT7O/KrBkexxeIBaSDIIkIAxsNiw4xPRNoEz0+y8XFj65hSBsPpyJQBSr0kAVggY9osgCviqNpVwlaSZM43Vii8DgL8QPuvoKE98LnyetpeXUt3AZTAM7rfD6QVs72tc5FFLNkMdVE6i3JTswab84CZVH8QltC+cj6Ef5+iymmb0pE1C5mV26jO2vckkpc8lScqfHAFKnSMQSOXG/OyG5x5CMaMuME1GmbNteOPrvTTXApRd7pFbF4IG4EHvutKdVx5yYVtPGplYZQdhi3MGPWq6lUUuDglQlDlEtpAnI+ae5oSgpMGrQI0KqM0+pEqTXQTKsm3wBcDomrEkylYVmkSECZBTQEdJQBxKYEGUYHY5rHIuh2CLTwU3QrMlpSYsgngqQWZwpHSU9y6lqMn0IDD/lF0J4Br4UOEOHrkokozVmVCrKm7xdjCx2DdTNrt48OvBebW0tso+g0mvVRWlhjcFjHNNlwTpHqQqnq9lbbmxK5Z0rcHZCrfk9HhcfOq53E3UjSpYxZuJVy3SxAU2K3FgEHXxQO4H6Rh0HgPwiyHvYvEbKpPEPYxw4OaCPMJ2QeYzzG2f9N8JWksHZO/pu3vaftCL2E5X5PB7c/wBKMSwE0t2qP6bO8D9ir3Ihpmb7KYutTqOwlYOGe6HAgtP7TKtO5LViadVzKzmnQrVrBmnk9hs7EbzRxWTRoj0uysXI3T3fhSMtYqkkNGW8XQMbRQA+tdsaoA89tnDSMsr/AJHkvZ8PrKLs+DwvF9M6kE48ox2VI0XuNXPk02i7hsYMjIOec5cJuuedJt4OqjqFGLUghtCNSeRA+uafk3I9IkutwsPtKXDetOunelOk0sGtLUbpWkXO2O9ncW6cO7yWLjg6N9nyOidL8vv5LO/Q2ceoL3gG/eIm3JNRb4M5zSb3HHabAIExwIT8mV7mfpMErIS3aTDxCt0mhKvF4ZZ7EO94RH9Iz/Cnc1j9S3RUvWXHwFGuxuZd9fEZqtkn0Rl5kYvNys5tNxzA4c1snOKMmoTfIp9H1f8ACpTIdNFQFbnLdoY2NR5/wofzHdPlBAs1BPkk9z4ZS2LlEhgOVuUE/SUXceR7Iy4BdSI9SCmppkuDjkBrh0PrKSm0ScX2RtyK5PanXykJbF0LUu5Dq95E+X1T2PqVvSyF+qeO/iJUunFlRrzi7/qFS2k8fyAVPo0Hk09MqrF8DH4oO+IQeIt32QqbjwRKtGftCwRcE/nzCHd9AioLN/59hFVsiLcL5EdCk1KxcZQUr/sYeOwDqfvtuyeMxOhXLVpduT19Nqbq0icNVXFKB6UJmxgMc5pzsuacLnTCbR6XCY+QFyygdUZXNXD4lZtFpmjTqSpaGPpuKQyw1IY0J2A6ECMjbPs/QxDmVHsHaMMteLO/tPEIWB3xY8L7VezsVd9tiQtYzM3EwGbR7GC7K/kE3kODd2DtxlW7XAnP/PBQ00UmmexwmMFQQcwoKKeIZBKBgMfCBDqZ9cUIGUdrkBpdwBPlAXTTlYxnG55SmJX1NBt04v4HwWsShXml3CpPueVoWyyc8lYgC9/XNTd3BtWJ6Jt3AsUHjImDobx0WTjY0U3Llmjhapym05X8RwWE4rk7KE2sN4HvcDa0jL1oVkrxZ0SSmrdSjiWDPLTvXRG5wziuxTLCDp64rTkztY0Nn1y0wRY2KxqQujpoVdrsDtGhuGQbFVRmpKzDU0nB3XBSa4arocTjUkhoP9XkPyoLv8SuCtjnJ3ylZAE2tCHEpSaC7SbzHQKdvQd7ktqnj/PXijauwb5LqMD50Hf9tVFgU/gjnUnwfdEcon6yjdC/JpsqNYQDZHHpJVOzMuHYHeHMeabTZSaXwOJbxJPWPKEvWXBaUHl3YDqg4evBTnm5oklhL+fYcyva+73j8kLCVSKdr/z8nTChJxuo4+X+2jhiRoGG/I/+ylTU/ea/nyLlRlTxsT+Wf8kVMWGn3mR4jxBU1JtYUjWjQUneVO34/BXNVrhAaL2ytdXDda8ngipGDdoL1uxj4vDFhkZfT+FlVUZZidenlOPqzHYeouKUT0YyNbB4ndhc843OiErHo9nYtrtVzSjY6YyTN/DvCzaNC2wqbDGtelYY5jkWAY1ABwkBg+0eE3mEgZIA+P8AtFQfuVGtEuYd8D91N4zHQiO9aJ5uSzy+yNoFrg4DdLT72hI1HVXyRwfYvZSqXhrtI+3rxWLRqng28eyyBmVv8UWAeysmgZmbZxAcNwXOv4W0EZSdkYYyhfV0E1Sin2PgNXLdXm13CpgQ48leUZrKyCBldBDOPBCQEzotLCsWqWRIBkZ/4hc0+bG9NY3IturvaZgHu6TkslCMlY6ZVZwd0N/XMcIc3ONPqp8qS4ZXpNOWJIXXZTvEyOOUfdXBz6mdSNN8fxFR4cDb89FrdMxs0aGCxPaDceOi5pw2vdE7aNVVFsmivWwEHktoVrqxy1aG2WAv+GkgEEEHy80nXzwUtO2rozTHErrycTRIQIkN4pXAIUxxS3MYbQBqpbfYpJPlkuc0DKba5TyjJR65qlST/wBhMr6cs5jxIz70eWwdW/TB1WqbDzB+sEoSX/oJyf7CH187iedvqo8yEWarT1prjHcy6m0gCQbmwAh0me5ZPU3usnctAkk8fz9Rf6urIypjUktBjlJ+yjy5za3YXzNPNhTUtmX0wIxW0vlpEvdqRLj0n8IqVI08UvqFGhOr62oWOi/YbgnvcIcyoTcxumB1uEqcn7yv8y61OPuOy+Fr/cQ7td6/ujMCBlx3ckmpSecGkNkI+q737g1S6we/MgZu3b8SRCNspNbmO8YJ7I/Yv0t3WJyNo6xOn1XVujH2VdnD5U5u820u1ym1zd47roPA27gspU4S5wdCq1KaVldFujiyfiN1yVNNJcHZT1cXyaWCrEGxK5J02uTtp1E+GeiwO0SPX1XNKKOqMzXo46eKzaNLl6liVNiizSxAOqljLVKopAe1IYmu0EJAeB9qPZslweyRExGk5jmDwVRYNXPNUPZyXDebbXgtCT2+ycK2kwAKWMPH19FJSMl7gLk24nJOwXKGI2oPhZ3n8K0iWytvxfUzu/Te6a8/Fdulo+bNR+552v1PkUnPr0ECBqvp1FJWPh5Nyd3ywWus4cYWbs8mkZOJJHBBATaYGZCpCbYbntGieSUmQyROk/RS1fktSa4GVq54evUKNtjTduQvtLJ2M7htxEJbS1Is0sSMjHiR+VMoPoWqncczFNGULN02y41EmMxOOBzbPMR91MKWeTWrVUuUVBXGnmt/LZxb+wVShT+V3dI+5v6slGc/eNJ04e6xRhaZMcAkJkg9nyuncdmSRpH1kJXDjAAuYF5yTbS5BRb4OcwjMfwmpJjcZLoVsTUa2C420Gck5QBmpm4pXZpSjUd4xM6riHw5x9y5MQC8j5SZIIXK3LL4/U9GnCF1C279CqcS193PFxDpcGg8/iH0WLzm9zsjDbhRt2srk/8A123Dxwhr6f1F/JUoxXDF/UfKLdPG0gPcqhsZNBDRPExBPeVd42wY7J7s/cY+sXEQC51h7tIvknKHBv0JzTsvoF2sYu/iDinV90nsKu6InfYKbZPNx5ZC6XmRbssscaTSvJ2X3/wZtBpnfMUwbkNDnP6e8YadU4wbzY0nNJWWX+AmVmT8w5ndv1sFajFEPzH2GOw7XmdZkcFnszkvzLJDOz43PNbLGDB2buTSrOb8LnN6FRKnF8o0hUkuGaeD2zVbm/e/uDT9p81yVNNTfQ7aepqLlmizbtQmYb0AOveuZ6SJ1x1cmP8A+YaoPvU5HEC2cSTNu9T6JF8Mr0uS5Rbw/tUwO3TujQ3jLnEFZvQytcuOui3Y9Ngdu0y2enzNPmCuWVBo641k1cvf8YZGaydNo0UgXbVZGpUbB3KOJ2m2Da3Mo2hcyqm0r2YHcsvPRUkBWO1zPvUwAOZv4J7UK7MjHbaeXHdaAOlh3lVtQrmfU7Spm6YzvA6cEATh6IHvPyvA4x9k0uiE3ZXZxqFx3syTp5D6eC+i0FOMYY5PkPFas5zs+AnNK9C6aPIRLTa4+/gswCkHRCAJwA0hCuHIrd/j+VQXJaUAc8osAMKQIKpICQEMLkb14HipaKTtlhByIxBybyGavBVZEJGy/sTIlg5ST4HRca8xdz1JKg78L4CHijPxffxVp1bcHPKGnvhld72ZST0F46rRKbMHsXGRbasZDxJnyVbL5YnUSVooIuGf49FKzIuhdRxuNLHKdb2P1lCjfJfmWVvwS1zsomIi5y6ZJtK4lLGCrjqDiCW5gSI3b8WiR6lZz4urnRQmk7O1n8zzOK2diKhuHQP3ECJ0HFccqVWbPXjqaFNcq/wBp+zb83ua0a3uPsqjo37zIl4lC9oK7Hf8usEEEu62HkJWq0cV8TH/AJCbw8Cjsfdc2XR7wyIYYn5TJM90oemdzVau8Xj/AD9zdpVarS5oqOaHboA3iSd20EgC1uErfyb+0cnnpetCPzIqYafiJJkXJJGWgP34LXy1YxWod79AauDbFxfLl53Ce1Aq8u5ndgJyhc88M74SuiwymouOwZampE7QWNztPf8AhEnccVYDszxUto0V2X6WJIYGlsgEOB920Zi4NuVuc6c8opyudUZPbYsU8aSAG2A3pgxJNiTHKyjZZ3ZfmNqyK5qUpyBPJv1V+vbn8md4X4/A+liWRHaAa3DhlwtkspRnzY2jUhxuNGrhKhpb1F53s/cfMz8O6CWiI5nNcMpx3ZO9QezDyYoxOJpXcyq7X3g4i/FNxpy6ohSqR6Md2tR94ew5wWgCeAdN9Vi7Lg2V3zgLAVnvdG9ln3aCMzyCmVki43bNEVBqIPAGfHhbkps2PckA0Nlo3fOe/mjax7uhZbhi6d0RzsBI4OSVguyvXcXtawMd7ojfPuzxsch+NMlrTSUjGo3tEmlwI6jKeS+j0ycIJSPjNdOM6zcM/IMCBK2bu7HDkUKnOesosUc6ueKW1DsLYRrnorBoYgkhyaAWCSVLeS3ZIkoSuScqYDCdB/lIAEJgcEAEmSMp1SMiQk4p8lqbXDLmHxJcQHhruG8B9ZWM6airxbR006zk7SSfzLowjX2AAI0GnAgFYeZKObnT5EaislZlCvgXNuBb1wW8a0XycNTTThmxTAW9zAKEuQUiCOXnPlohDbuIr1XWDGtcZvvEgARrBvpoVMk+htS2Wbn+4x9R4iGMgZtAN++R9EbfiCnB8/cJj5J05SCPpKNrXJNSSxYHd7pV8EXEUaDWgwAONhJ5mERilwjSdSUnl3JYzP1ZMUpcEVKoaPVuZSlLaXTpubK+IBMEHTjGWoCznJpJnVRhG7jz8SuKWXPofpzWUzppyvgburM2scGJXFtOY2eiTZaiOrUxAmIgHMRccVClcvbYzXN96AXAesrp8jLJDOBPX+EslWRPZxdsjmClv7hstxgr4hhcIEnpc+V+5ZTqYNYU89xuD2Yfds9hgmWFwcYm3ZuAvbQwuSdX6/zudcKX0/nY18DjHwW7znsEDecXh4OodNo0gLmqRX1OinJ8dCxiNx5B1iJJaCIG9NswIPis0mkatpiaGGdJhz92DJaDBNgWSOuaptEpMs0sIBG6CCZ4OLsriDa9kbu4bexqUdk33nNAlpEB1xcRkTGRWbqPhF7Fyya4JgRZggAwN0HOAOfHikVdIy8Y929AIj+m/rqvU0mnko7mvueJr9bBS2X6XuuPr+xOBpC8xy424SV01q06btF3OHTUIV4tzSj8e/yXJFfDkze2foZrSOsiva57I55+FzveDx3eMfIolpldcJuWbWOCpThDCd3+P3BY1adTN5Vzg26YnwWG+62Tnoi+Qti5Xc4m+Sd+wcAyeCVgwF0+qfABsQSwXJMaICXyAkJiCBVciLLqQ0PcVCk+qKko9GIc1aJkEhxGRKTSY1JlmjtRzR71/V/JZSoRfB109TNY5LHbUX5iDPQws9tWPBW6hPlWGVdltiWvkHp+bqVqZXs0VLRRteEicPs3j6HVZ1NV0SNqXh3WTGVMMwW3QTx/x+Eo1ZS6lz09OHu3+JUFG8bo4zLgOi2dRLl/g5VQcuIr7hnAAm1jwz80vSLLILROTssfkS7ZpvuuB6c1fpUVyC0FR8MrVsK4GM/XFWq8WsGT084vIurSc2DHrVWpp8MzdOS5VivW6eV+gnPNTJ5OikrL/fQr1hfSOUWWU+bI7KTw5S5/nY5hPOyzc3waKir7hxaDcgxBygXAHKNQsrs6FFWB3BlIBIm+udgePL7ov1BR6XBqYNwyz/ut0QqqB0mhLt8RMjqPpxTvFhaSAFITOp0UuXYtR7jn0oEn7rJzNVAbT2dUqNLqdJ7mj5g0keSxlWinZs1jSbV0is3DG+8zLORkeBnJZzqJ9TWFN9jRwGI3DvNgHKYHAiJ/C55ZOiOCRX90ZgnemOts9M1DWS08BUKZcSAAXEhtzDnXgg9wOSTdhpXH0cJVL5c4MaJkFx3eG6zPjlkjckg2u+TRbs9rwC+YOs/CBkLZRbNZ7muC9qZs4ipYmZMgXJ8Z7ioSLMXH48QQSHRORN+sGAPULv0ukqVPWjj4nma3X0aK2zy+xVw7C8TuwB82TR0GveuqVbyrpyd+Lcv79DijpvOs1BKPN+F9la/1GNqNa6WgERBdNsrRzWG2UoevLrx1+p1b4wqf04LjMuF8EitXcWxJJkQZi033brpo7W3tVkv/AC5w6hTSW93bw/nzYRWg5euq7qM5ZjI8vUUoYnHr/P5gQ0SQBrb1wW0qqirsxp0JTso9RrZBhTTqOplKyHXpRo3jJ3f6DBTJMnNaXscrd8BnDWBPhB81Knd2DZJLCIfRAHBUpMSUr5BZSixtf6J3G+RXZxmYR8guA7POVV7IaOhJdwCDDE6JoWAxSTTsiXIcfypCQJTJIdomhgOTQzPeffd/bRP/AJuSj7b+h2L2F85fojQCbOJj8BUJIBJiRqsq8VY6qEnusMxB/wDkKmC9UKje4ZVMEALJ8HRHDsh1Jx3c/W8Vgzshxcb8w9aLNewW/wDtKGyqrjVIJJucyVpWS2EadvzCxXPvlb00thxV5PzOSlUEm/D7FawxDBnLNTJmYg+u4LOp7Z2af/rIrPJOZtEX5BZJI6W2W8EJpvm8bscviWNTEkb0sxY7CUm7zhAjfNoEWYSom3ZG1OK3PHX/AAU2OO/64hW/ZM17RcxWo0kLGJvUEFgnIZflPoT1LWwhvPDXXbnBuJ4weiwr4V0b0MuzPb1MJTJaSxpMC5aJzGsLy9zs8nobV2PG+0Lz29a5/wCvU+q6IJWRjJu55+g4mSTJ3jn0K1Myzso372/b8qJ8Fw5PWkRg2EZw6/8AtJXL750+6ee2dVdxPzang1dMkYQZ6XDWp2tJBManiVg+TZcEe0FQii0gkEhswc+quiryIrO0GY2x2g1HSAYBXp66clSikzyfDqcHUk2lfBov/wChV6fcLi0X/wCiHzO3xLGln8intIwWAWApEjkd0XC3p+zN/H/JzVsTprptf6Ge/wCFvee/ivS0/tP5I8bXexF//TCIsnTbcRVoxTukAR73isuaeTotarjsPd912U/YR4mo/wC6XzHU05BR5CqGCIsmuDZuzwc4TM8kkSdGfU/RMl9SnUyPrVWuTDqIA+irqWiaeYT6hLqNq5hImPAwpkH/2Q=="/>
          <p:cNvSpPr>
            <a:spLocks noChangeAspect="1" noChangeArrowheads="1"/>
          </p:cNvSpPr>
          <p:nvPr/>
        </p:nvSpPr>
        <p:spPr bwMode="auto">
          <a:xfrm>
            <a:off x="1143000" y="1023561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8" name="AutoShape 37" descr="data:image/jpeg;base64,/9j/4AAQSkZJRgABAQAAAQABAAD/2wCEAAkGBhQSERUUEhMWFRQVFRQXFxQYFxgYFxcYFBYXFRgUGBcYHCYfFxkjGRYVHy8gJCcpLCwsFR8xNTAtNSYrLCkBCQoKDgwOGg8PGiogHCUpKSwpKSwsKSksKSwsKSwpKSkpKSwsLCkpKSkpKSwpLCwsKSwsLCwsKSwpKSwpLCwsKf/AABEIALcBEwMBIgACEQEDEQH/xAAbAAABBQEBAAAAAAAAAAAAAAAEAQIDBQYAB//EAEEQAAIBAwIEBAQDBgQFAwUAAAECEQADIRIxBAVBUSJhcZEGEzKBQqGxFFLB0eHwBxUjYjNykqLxFkOCJGNzwtL/xAAaAQADAQEBAQAAAAAAAAAAAAAAAQIDBAUG/8QAJBEAAgIBBAMAAwEBAAAAAAAAAAECEQMSITFBBBNRImFxQjL/2gAMAwEAAhEDEQA/AKdWPc+5/nT1Y9z7muC1IFr6E86xoY9z7mnaj3PuacFpdNIBoY9z7mllu59zT9NLopAM1Hufc/zpC57n3P8AOpNNNIoAZrPc+5prXG7n3NSaaaVoGRl27n3NNLt3PualKU3TTGM1Hufc12pv3j7mpNNJooAZrP7x9zTdR7n3NSaa7TQFkeo9z7mu1nufc1IUpNNA7I9Z/ePua7W3c+5p+mu00BZHrPc+5pNZ7n3NSFaTTQFjdZ7n3NJ8w9z7mnaa4rQA35h/ePuaUXD3Pua7TS6aAsT5h7n3Nd8w9z7ml00kUBYnzD3PuaT5h7n3NOikimFjS7dz7mk1t3PuacRSUgIy5/ePuaYzt+8fc1KwpjLTAHLt3Pua6nkV1BVluFp4WlC09RSMBAlO0VIq04LSCyMJXaKmCUumgVkBWkKVPppClAWQaKQpRGimlaCrIFBFc1mDH97UTbtSY/v0p7WzJmMZIMeWPOkAG1iI8xNNKUVxxhdaLO3hBJg9R3xUvIeYvPhRGboSNvTufWs5ZVHY1jByAClJorZcIt680tB+wCirZeXcPbguqM+/0j+VQ86XKH630YHguT3bv/Dts3nGPc4q94T/AA8ut9bqvkJY/wAq0l/n6qIUDyUVV8Z8S3F/2/35Vk88nxsWsa7Hp/hogHiuN/2qPzmmN8A2B/7jfZl//ms5x/xoxbBJ86D/APUzARqIJ/vpWXun2y/WjRcR8EWwfDdP3j+VCXfghvwXFPriqn/M7hzrPrU1n4pZcagT6imvIl9D1oZx3w3ftZZJHdfEPyqsKVeW/jRlwwIB6xPsan4q/wAPxC6lBR+u0T/Eetaw8nepESxfDN6K7TRV3hypg1GUrsTsxIIroqXRXFKYEJWkipdNJpoAiIphqYrTGWgCI00ipGWmMKYyE0tKRSUDLxVqRUpyrUqpUnOMVKkCU9UqQJSERqldoogW6X5dILBvl1xt0VopHtQf76UBYLopDaonTXFKAsFCVxWidFKlqSIEknA7+VA7BksEkACSTgedaXlnwroA1Y6mNzPTyFFcq5WthddyNUZPRR2HnWc+JP8AEHS3y7AycFjvXHly/DqxQfLNNxvMrdhdIieiiqe9dJU3Lri2vnue0VleI40W4bV824ZMnYEf7Zqo474kdmJ4m3qEyCv0jpscx5GuaU0joUTS8T8aWrZ0WELmd4knyFBcfxPF3bes6Vk4tlhrO+So22/FG9VfD/FlpVIREAjJCAHJjJj0FcfjBMkDvMYFRrvllVQFxvF3rZ0umkkbEb+YPWqluJYtJJBq95j8efNti2RqX/dn+FZ5b3zbo0rjsP4Cs3/Rht3mrwFEnz71Jw3D3WbttB8+lXXKeBSRqBkdI/WatrvB7FV6/wB9KQWZnjl4swH1sduhXyg1Ly61eVhqUgTmI261qrYVhBGR0YDNC8dydHyoFtuoH0nzHb2jyothY+0C694yD/PtUGiqXjDe4VtLbbhhEEbyCuD9iateXcet1d/FGR19a9Dxct/iznzw/wBIkKV2ip9FKbdd5y2ClKbookpTSlAWD6KjZKKKVGyUx2CMtRstEslROtBQMRXU8iloGaJVqQLSotTIlQc1iJbqUW6ei1KqUE2RC3ThbqbRS6aQrINFNKUUEppt0BYN8ukNuilt12mgLBRZJMAT5VdcHwi2RqaNcZPRR1in8Lw62kNx4Haen996xXxP8Vl1Kp1kHsIP9+9cmXL0jtw4u2N+M/jMt/p2SSNsdTsTVPyvlvy1+Zczcbbyn9KF5ahLSBLHbrHc+taa1wBiWMydyfzz7VyJ3udfBWLaJ2H3pW4ER4iIn3PcVZXFAws5A9/XtvQv7MzHvNZyuWyFqSKXiOX23P8Aw1650596iT4btET8v8zH61qLXI26gAR9/ail5OgyxJjucD+laQ8abMZeQlwZAclsj8AP6e5pP8ws2vpAkdB0+4qL4x+ILVxfk2CukEF2A307KO4nM+VZHUTWc0ouluaQi5K5HpXK/iy0WAZTJIA2OemN6093i5AGfyrIfB3wubai9eHjOUU7qD+I/wC49unrWrKV3YcFxuZy5MlSqJG7A9M96ntcfHQH2qMpTfl1t6Mfwj3T+g3M7C3QfCIPTp6isjxPKLlp5W22ncFen2BzW2KUmiol4sHxsXHyJIruWXC6GdRgkBmXQWHRtM4MVOVogrSFK6YqlTMpSt2Dss03RRBWm6KoQOUqNkoopTGWmFgT26gdaOdaguJQWmAla6pildQXZq7fAN2oyxypsTFSC7Uq8SaybZz7BVnkinr+dELyNPOgyrgAkEA7Uv7S3esvyfY7S5QTc5IOhIqA8sI6iI6jvSDi371zX2PWmlIluJBc4IqMxuPUVCbdFxMlp2MHz6T5VGUq0yH+iEpUnDcNJHvJ6AbmnFKp/ijnYs8MQpOu8IgEAhJznOYn/qrPNk0xN/Hx6nbKr4o+IP2m78mxlEEMw2G2Z/jWd4qI+XZ8UzqYCfQTQvG8Z8mz8q3Op83M5icL+X61efCPBH5qruGnABEwcYORXnXex6T2RZfDvKkVRnxtgY2Xsfy/sVetbUeBQDnJgGOpPtV3w3w9mYUCBtjHbHSlXkzqDpQDPlnz/StYQ+mM8lLZWZw8tUnUwn8hUy2AMAAelXtvl5Jm6pCgDyk0Y3DWwPoEY/s11pxh/wAo42pS3bMwLPkY9Kju8IHBUrqBBBG4IOCD9q1rcTpGBjsKWzcBBJCj0Ak+tP2uuBLGuLPMb3+H/CE/8Ir/AMrsPymjOX/C/DWDNu0oYfiMsw+7TH2rZcfdtHBXPcb0Dd4W2MhifLrTioc0EpT41FabdJ8uiNFJorazIHKU0pRQsk7Caf8AscEB2VfU59qTklyUk5cAHy6Q26P4riLNlQzKzg9Tgewqu434ttCNFy3bESfCNW8du/61i88UbxwSZxSmlKrLH+JF5bhHyjcQAbEAsCJBHhP6GjeE+N7Vwf8A1HDG1vmRPuoAn1FQvKjdMt+NLpk3ysE9qZooheKsuZsXg4idP03F6eJTn7jFKyf3610xkpK0c8k4umCFKjZKMNuont1VgBMlQOtHOlD3EqikAlaWpmSuoKNYvpRlvh2DAxn39+33pbKx12qT9pM/nXO3ZFUGji4aSJ8jmmuEbOnJ3qBrgOwipLN0DoDWdVwO7JG5cukEMZPfb8tqBZKsQ87mnPaB3H3oUmuQcU+CsC0RZ4FmEgCO5Me1GcPw6gzE9qlUTuYpSyfAjj+lFzS2UAHhluk5g4msBz7mKveZm8SWjpUAb6dyMTvP6ZrXc147/Vdj9KzHqJA9yKwvPbI0FVWZMntkz0wB0zXNlbZ3Y4qKog+F+BfiL4YAl2OpfUQ0nGwAr17kXIVtEFiNZwWP2JC/frv9hVH8F8jFiyCyj5jwSYyFIwBGBgyR/KtHeu5XMMpaf1EfanDHSInPcP8AnCe2mcx2qO7xxGxEelDG0dAfbpH6NSFtQz0B/v8AvvWiijFyY/ieN1LGe/3odNs7UpIIwAD/ACqJmitElVGTbbCrjqQBG3vTLfB9SYHqKF1Uq3c+VPTXA7vkS/wOoyuR3OKD+SZjrn8qtbd6cbVBzW0jWWVrjW1fwko0Nk7Ke52+9GtxJ0KXBRnmlnXoN1NQMFZlp7QJzRl9kRdVzUojAMBj9pOkeuaxnLTw/LiSg+dxLMwX/YMwPWI2k+lScbxd12m6dTbhYIVDOQR1NY++TOpeNHstuL+MAqkLbZLZM61KliNiBqKzOdqH4X414DCuLymCNTIDv/yzWb4rXcOZO0z2XYfah7XJ1O59q53OcmdCUYo9AbmnAXgC/HQjEj5bJpk7yZSQM1jfi3kdgXx+yul606SdEsLbDBH3xFPHKlVRjfaf4UTYcJjA8+/rVPFJ7yIeVLgq7XIWXT6YHp08qseG5MW2JXsD4hkHatDwXLg6h2ON1jH50bb4VV+kAef9a0XjWzF+RRiuY8RxtrFu69yCMMpYeW4nbzNXHw7zO9eQi/ZKMsePSVDdI0nqO9X+mmsldEMTg+TKeXWt0DlaidaMK1E9dNmKAXWoGt0a4qB6ZQK3Dmdq6i/25vKkpWxmhe7NIpod7VwZI/jT7J8JJncAYPXr9se9Z7JCaYWholbhIAAHXpQKNmBnsf6VOr467VLEtgq2etTpfIoM8RgdQNvenC6KhopbBmv+xTOI4jSjEdFJP2E1D840FzhyeHvATPy3j/pNS1sWnuYvjOKDtMyNWYnAGZPac/nTeD5ct2/ZRSGYnXcYT4VgHQcQCDOR+9VFb4ki0bkmPpkeeQD7Vs/8OOAPy34gkEM2kHqCMESRHXpO4ziByxlqdHdLZGwaCNjsFx0zg9v7I6UOzAkQDEsATsT0GcdutEC8J1biRjpBzBPqaH4lfECFA66SPCRJAIHX866kccibhQWOk7kR0wQMR5fzpIgwd9qGZ5IHQdc9u3sKKZpGrtAM+hG/XAmnVE9DSgBxsSfb+dRxU1u+Rsdvy/v+NNce/wDWnZFEUUmmpCw/L85oHmXMRZQs2ew7k/oPOm5UrYVeyE5hzFbIljk7AbmOvkPOsHzf4ivcQ5FszH4hhRJ6HtMULzfnD3nb90tBboRnHaPKi+R8i1nV+Gdzgt5f2K45TeV0uDuhjWNW+ReW8pVBqkPcManAMHGQJ/XrJou9ajDb9AK0NrlyqNKySN4xGKevw5mTicjr9/61uoIieSjK/wCXuw1aYUdYMf8Amj+E5MxjSJ8yMD3xWot8uRYwSR+9mPQbCiAPIzWkYJHNKcmYr4ssHhuEa7q8YZFGJA1NB38prz/lSXuNvraBJZz4nkyqjLP5QOn2r0b4z5BxXHOlldNrh7Z1F2Ml3IjCjMAE7xknyq3+F/hO3wSEWhLNGu431NHTyHkKxnFzl+jWElGP7DrHDKltUUQqKFA8lECuNujBwzHp+ddcttHT3roUkjBxbANFIUotOCY7R70y7wrLuPuM1WpE6WCOtQMtEsagZxVWNIGdKabSRljPpUrsKHuPTKSIGtCfq/I11IxFdTGH2+ep1M+U+dWHC/EFkR0EFjkAYB2mMV5c3ECZBlQJnGB2wcf1pycSsT4hgmTAB05MEkE9MVjKWMpKSPUD8R25MFZ9RtUnB80S40G4oJB0ycaiDE9h0nzFeX2uLQwA8EgwNOd8TJ2PcTVry2zbmbklG0ywI1AyYKicyQQeme8UVFrYVvs3lzilRoOPJsEeWaReJAG49x2n9KxHMbdy5eYu0kb+ME9xGT3mBtNCQYwzCIG8zIzEAdf1qlEluz0b9pHlWa51/iHw1higm643CxpHeXOJ8hJrEcd8SMztbVvDpKMwWS0xIWNj01SCapOJ5M9tPmlGFv5nyw0ELI1GAxwxgdNorkyZa2idMMXcixPM3v8AyODtpoDXhsNTs1wgAnAMBfwjtNe2cv5SvCWrdi22pbakMxGnUxMlj5mTjfavLf8ADrgkF67ca7w6vbR1VyznSXbQL66YEeMAEiCs7dbLk/xRddnDNqNp3Rhuzpq0fNESrmRJgkdRsKyxLc1ycG7t3iu0HVgzuQTme3qDipb6ATBJAAz2UnY/fv2rPWOY/wCqUDGRpi5A0wVGHLZmZ3BmR2muTibiu2SNZ0nUdWAdMruWiRgkZHWuzSzkbRdpvGJIEHp96mscX0EEGcGIPoTEGY/WqC7zQkPiBqhTBWCY0rOwwDiSJGYk1HwvEOSC6wPEWggDMqgGcjUMx23qnGydSRpLoWCQesQJwRgjz71LfYFB00sZBwYIBFVHBXXDBrg/0wFnqX2EiTiZmPI0RZ48srQohidPfuVPmAfuM1NDsTiOKCKzthVBJM7dBn1j3rB/EPMTdI1NGpUYAEGQ0kKCDAgFZBzMdslfF/NWuKLQICTNwk5DY0yo8UAEHAOWIyRio+HeUHiLm0Km+CMCML3O+9c2RuctKOjHHStTC+Q8ga4wbCiZC7nSMZwB2zW94TlyARtuT0GBPqTgVAlr5aBQhkwBAyfXG2KMLaFAABJMZ3wATj7sJxWygoqkJybZNYeMIseQGM+Q+1SHiirEGcY9aA4rnItBdBBZWkgE7bKsjfJJx3qv4rmJFxlMgRq1HYiNUmPI1cY2ZydF/wD5n5elK/Ngdxn1rHp8Rr2b2xUg+IE86v1Iz9jNLc4sE/TTTxQ8xWc/9SW8ZOad/n6byfan6w1MvG4qozxNU688Q9f78u9J/n1rq496ej9Cv9lyOJPQ10Meo9xVT/nVr96u/wA7t/vijSIsLlo+R+9CXBUR5vb/AHhTW5ih/GKdMYrComFK3GIfxD3qNr6n8Q96ooY1LTDdXuPeuoGYbg+XlmAcnTDEk4zGBv3j7jrVlwNnDBbDW2Yalu+J31JJ8IEDSRIkDzxBqrSyWCanyMfMllLgn6SQcnz3j0qy4LgXRvC90/TBi4ACGGkHIO/rvXEsSfRo5UJcTiLNzUviDqCylQq6cCNJBg+GO/50byzj3J8S2xrW4qK1mQSQf/cx1CjMjxT2pp4S8usLD6lgarjSpBH0hhAb/mMb0v7FxKtpPy3GDJ3zEwMGRkdNqfqS+k6/4VZ5lcJ+iCThQhkKcBRiDg4xJ79aFu8xbTGuDBklQCJJxnyg4jffFazguDZ2+W1olmuD5fji2wBJ0sN1ZsQRjpNU3H8qdIW4jZJkfSQVJkAEGfI7HO8UPG+mxxkuaDfhj4esPb+cQA1sBl8SsGMhdN0HYFp36DETVja5G16w63uJe7bbSVdkll+sas7wTsO570OOAtDQbGuGi3ocaWViCdEjM6hqn9K0vCErcVBbKqVRiFloL51MOglj7DtSjjo0crMeeRW7IZRe0sum27QVMBj4gdasVIIDACT4vQ98N8tdeOn/AIdtRphg2jU6QHgDBLqDGCD6RWs53yZbzNaJbARtekkhyJgnUAY38O+ZrN8Ly9kuhirEsCNBbLpMCG+lWHhB3wdzFJQqSoJSuLL5uHv51Q8ABSAM+o8s7jrUy8qZVAfXJHUeJWWQAuJAMDPSPuQeC465pjSwInTkqD4/EMZypGfFGkwBuam/8T3kIBZ9Pi1CdgYGDAb8Jz/Mmuq2cumy8ZmttEgmRNvfIwIG84ORVpwATiVAJg29GqSDAGkYH+4xg7Qe9Z3hfiYXNIN2cEdOoUwZEz9QJ2HSZxreV80UIAIEtMGASDLZVjLTEb9qicttioQ33L3i+VobejUQBG5kSOvY4P51UnhzaS67QSnjkr4ThoMnbeD6VYcV8QWbVlr1xtKoJIjaDGgTmSf1rF/DX+JNzieLuIQFR8Wo/DnCkDBBG56flXKpyWx1etPcy3FXBcvFbXi3ZrjDDEg6rksu2cDoBvJmt9yrlYs21TT4oA2AbJkyRGo5OSNqD434Ha1eQoT8uQ2mTgy0D6YMQsDy9J0/KuDVyZWMk53EiB/5pwpKxTtugOxwbq73CSqqdIgwe0GRkyftUL8O4XwwRlskSQfwnUYAnNaC5wgYMpjSG6eUEetVHGWVBAHcrjBJIxk+nXtWkZWQ1RnLvBsG1KAGBwOgA2IHU7Z/Kk5hYfWrXMkouSTuZHQ5G4metXV3g9IbO4wZ2n0BjtPvQd23FsATGwjxSSJnG4kdMZrfUYuJQ8Xy6TgQCZ3zmo05OxbSN4mCP4dRV6eF8AYEEgCeuO5jqDTL3GZ1CJjG0jyBIAiSfeq1k6EZ7iOX/LOc95iAc48tjQr2RuB/Z9D6VZc0uQqsLZ0sSNwNJGY28/PagE4u2NwRG5GfPGxn+dWpIzadgTWz29iJz6mucKNzB8/4biaJe/aYz/qA99GD67kes/aouIa0DLLM9Raz9x0q7Q9wY3uxwekTMd5rjMSNOfIEx5VG3HWhgLP/AMSB7Rv7VOy2d9YWRsUIM9gRNPUh0R32JAxAGevXtmogJP28/wCdQ3GtnrMYyCv9KYmnX9Mk/usJgbme3nSc0i0gr1DAT3rrjL3P2qK6BAzO+zTGdsD+FQJbInDY38U/bep9sboaiwo6epI+9dQZtznQ589P9K6r1Iqma7jf2izeC2NiSbSmG1JI0wCACF2MZznvT34vjDhrC6g2otLLBjKyJWB0yd6k5Vyt7Ntm4y+FN22llE/EiSG/CQynwjGQQc7RVvw/C2tS6hcOkLA1M0aoAZkMae0mN/vXnQk0ty5RRTcPy3iLqO2m2gMYNxi4jbQRESGIJ7dNq0XDcudLTaW+ZcaFUtqHgEMwI1OcQTIyRR/B8rf9oY/IKW9QXSRbCkCDrJgswO2+IitOOXAZxJmCAME7nHXMb/rSllHHHZi+FssWBXVOgkH5elSMnSpOVM9Z+wojjeA1+F7R+kEMDMLIUxIjV9O4jAM99LxILNDOpCjYw3323pvB8EGldR8QPcAdMUezsPX0jL8Pyp1VQWVCG/AcjTq32E5EwD9TQKPtckT5atcwwAgxBfSJ8+sH7UZc5O1v/htLhoJcA4YAHSRAGFHenWtZyRpHhgGcRiI65GIFGu+AUa5AeIgjJnsxA0ao6eW3t55ruX2WZ0Qor7hmXYB21fS0RBZtj12zVpxVlyhthVGAd40xMkmTPT3oDl/DEMNRKg7sWxAOwIiDHUTWkaoh3ZleO+FHNwqhgaiNMxOTER6jHfaaCPw22QzyZ/FqJA2Md8xv2zW35nwqKxdgWBgAADIWOomTI2Hl2oLjOfrdBUW7gKiNWkqUJ7QAZ28q01snTXZmbXwpaMwGOBPUe355q14fhxYGm2mwkEvO3bwmNztUnDXGBIL3ip2k4XyErT+KYadT32AH4mKx6QMfajYnf6A8eHuMlsqHQENHjjVmNRxAB9NhU3KuDWzdXTaW2wJOsEAbbgHO4Gw+1RLx7upFhy/ZggVNtiIM/lTOHe47AuiwoPiBEEzsBkDfaalxXwpTa7PSeC+IEYQJYRJI274J9RvS8DxdkEwxAbGkgiNsdawXAcw1mMprTdYQ7QNXRsjsNqOv8zCuzKwI3OoZbBmYInc5/lWLxGvtNfc4u2Ghbo3M521DAmqjmHFlBqTS3igQceuYjeKy3EcR8wAq0fhOjaB1LA98Y7+lT2bgtghNQPUliZIBMgnParUdJDnYbe5/cAJIDJsTEemc4JkfYU2zzfUGBslNhALMDsMEYBAjtiq67zEgqwX5pMaoZQcgiYbB/PbNCL8TNZuFGtaQQSSoZGJMRKbSQPw48zVWhblvwnGBbhWPCFIKkHIMuckZyIzO+9UV/wCZdPj6bb95/uatE54t1QZdR0UhY7E5YkD7eVDkq2zSw3IIMDtp/FWqXZk30iNGIXx6ip7KWHmPCDH9aX/L7bDYQciWK575zUV4MPpZsRhVA2/5SQaHv2bhMLcfSFBLh+u2mM5kjHnTuhU2EDk6agUNvvBLN+ZP8BTDZ0n/AFjakbaQdRAk6fvMSCIqvflFyNXzr5HX6saTuDMUouHWup8f/cQTPSSvi++dqOeR/wALpb/D3EwpUgARqDTAyQcn3HlVdd5SHkhl8j4dp2k7n/4iiDZCj67bE58D4z2BkfaKY3DAjI0nybUSPQ7H0qlGuxOQLd5HpOcj96VB/wC0/f71WXOVZKiM75YkxmDAx960XBwAPA0TJljO/bau4u5ayVAnYkgEgxGO35U2r2BSdmYtcEqySqCQQAHaQemqQSR6An9aVbFgg/MVYkAsFPhHcOpknfdanu2yoJVlM76l7fc+9QFU3P8Apk7MDuewA9djWEsa+mykVl63aDHQt0rODKbfauom5ag/8VT5gNH6GurDR+zWwjkPxM9q4WdiymCwY6gWH0s2uZithwnM3sXkNy8pR9DFUWF+WTqLMzQRJ0mMmsWqDwsiT1jeCAMHGe9GcUxuEC59TR9MBs7eTbg9PyreWJN2Kz0rkXFpfD3E4jBfwWy2klpkoFnKk4ztG1ad2IWIgCYg5IHTyEV5Jy/l623AXSXlSiAyVLAZkHAzEkjbGc1tLPHkErr1MoGrqc9vzNYSx7laqRanj01T8s7GMSDHcDE/yqwtczgACQSJJjHp6/wrHcbzQKRpJBGxPpmO1Nbn+lfLYnYmc+/1dqr1WRrNUPiMEkOQCCBBOJI64moV5mGQGRjbVux/hH8qp+H5jbOkvBIy05B1TnUkGfIzvvirDgrtgPA0QQDgsvU9yAc1OlIpNsZxvEaiCcLB2HUgfURnAxiPWheMdLJBXU5CzEQQTOfMTk+lXvGcDZuCFWNJBIEg4xkdRNUnG8iaYAEEnBBMyZ3LT3O/enFoUkwHieBW8kmBj8JIO07bRIpnC8o0pqLFEBURpLEyYwDMDzgx51cvysqi6QJB84g/UBOfQHtQ/GftDJI1gKZKrCgmTGqdxEYPbcGr1fCNP0yhsKLkMCBkl9SgdIkj8XSKO4Lh1doBwCykFlyW3EljMDaDUFzlDC5KM7DwvOpD4zs2FMkEESc59Z7l/Kbiv4LTwRqBYYzOcGf/ABWj4JS3Jhw1pbsG8QVB8UawpImIBIYSB7wKKscC5QP85G1tu0oCJ1HBAgjbUfP7D33uaj/p6mOrJOkAicBcCIk5ztR/KvnJ4Sxg/UNa6CCC2qGJbuYHcmpldbDVfAXjOEtqil2UvqbSqvIMrAllEQdsA79hWfu+CRgnxQywwZSSMzuIj0rU8QktptIXJLzpEIpB3JKmPP8ASpOFs+BtVoMgXcFCcmCCqAGhOuQ03wZM2/CCFYjHQgYiRiZiR07bVYW+YfLufLuarbY0mcExP1GY2Ikg+9aXhOKs21yCqj6UtqynzJzpAztMk4oXjb/D6ixJ+YCBJAYkYKzB9aWq3wPTRn+JS3ct3XB0X7csXAOp1Mifk4DyOoA7zWe4VrrkaSTcAkFbTKYHXcE1r+L5dYvAMTbJ6uWVSACIGckyOncUZZ+HbAOlbnigAr6gEHSScbGi6e46MMf2nSUDOA0T4HmJ6ntJJ3ozieVG6Mo4fYqDc0nbxCVIUzPX3rRcx5Q9u7AuKEK9bQCyIkAk5mDiOvpVfxnEPbIDjUpJyF0iOkMZBJHl1FONCakV1vlN9LZUIWUnKOwZfWImfMZpjcBcOCiQJIRtZ0zGVbUBOP50ceMtkL4SCRJLQRMHCgDT2996r+I5gtv8TgdYUlZ22gDO+Metafj2R+R1ospCyE/2yVPfB0xP3obm3Htr0lLgidzrAnqqgiPY05fixLYhWJB2Elt/9rDw+k9ajf4ssEHUt1mPkoI9MkEUnOP0FGXwGXmIH0q7QMhrSmM4iPvgxTP8yZj4SZ6j5Vv/AM0Xw3OLTRpW9OxEE4xIIBgjyAq04F7OQngneARMGRvH881S3BtLlFfwHGORkuzSPwDEbjwsP0o1+OuAiLOcwSoYbbwZM/ep73EMAQLvh88jE/feq5uLefBxCz+7rj8mBFPQuyVJvgc3M7oGnTA//HpI7bCPzoO5xDjBtSM7jb0NWHD8wumVC2nIyZdQRvnB9aV74PhJtkn90q8dxIJk/wAqdrhA7W9FA5M5srPoR+grqs3tW5yyDy0x/wDsKWlSDUN5fzL5RDBghYMPpLsVMHY+ED7zUp5qhuBkcKwIm7pYXGP7xIG/9O1dXVZT2Jf2q5kKyDURn5ayQe7RJaYzRd0POoXbhcjABRYiNIDBdh6CurqmkFgxNwwGa5r8RJZlIYR0GYMSJ8qeOPg4+kHIgEmNpkAHp29MV1dU0MP5RzZVBbUysAcgCMkAArEECJ++1Wac8uq7NcIu2/EvUNuAWIgA9P8Aq6xNLXVOlNjsK5R8SeF2CwJIClnZtTRGdt2gnfHWrSx8Uz9PjEtEAgDSQTOsyZWTjsK6uqZY4hqaJeH+KbdwNKsIDMZzgbj74/OmX+d2oIJaYZiAPwDHeIA6V1dUaEh62RjmtkFrYLM0aiAoUACSSZMMQBIqXiOaoiK9wIQwAEhtWkjwkEKdxvXV1Dih6mCDipA8FtgSJ3ACnH0lYJzORRF3jwYgaSJOqTExpkKNsT+ldXUOKHZXjiyjMSdeZM4kxGwAEDek5b8ThlgAgCWY/ug5g4BI3wJ/hXV1VSoV7hHF8Zw1+zpgkghic/izO0x6ZxVRxHKrbMAUCiB9JMGZHviftXV1EVQmx93kNvSFtyCM74/3A/lQXM+XfLyQp0iSQOkjMSIGBtnJ8q6upp7jfBDbvObXy2tq6GCFJ2k7gkyD0++Kg+QQT8stbgAadUnfuCARGIIrq6rSJbK25wLLlwfF0B36jrjpTG05OoiehUECBPfzrq6mFjDet6SxMgf7BUHC8bYY+AAHsbeR91NdXVnreqhuO1h9u+Dsrz0ZXNsemDNPuftASAEgbhmYn1kaSfekrq35MXsBDmUEf6gNyJKeNQDJwCVYH1mhr/P1Yw9lSe5Ib9Rikrq55ya7OhQj8B25j+6Ex0KD9aROYvq8IVj2Hh/WurqLdlaVQQ/MeInNv/vWurq6nqf0ml8P/9k="/>
          <p:cNvSpPr>
            <a:spLocks noChangeAspect="1" noChangeArrowheads="1"/>
          </p:cNvSpPr>
          <p:nvPr/>
        </p:nvSpPr>
        <p:spPr bwMode="auto">
          <a:xfrm>
            <a:off x="1285875" y="1168703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" name="AutoShape 41" descr="data:image/jpeg;base64,/9j/4AAQSkZJRgABAQAAAQABAAD/2wCEAAkGBxQSEhUUExQUFBQXFxoaGBUWFxgUGRwbFxcXGh4aHBwYHCggGholHxkcITIhJSkrLy4uGB8zODMsNygtLisBCgoKDg0OGxAQGywmICYsLCwvLC8sLCwsLCwsLCwsLDc3NCwsLCw0LCwsLCwsLSwsLCwsNCwsLCwsLCwvLCwsLP/AABEIAOEA4QMBIgACEQEDEQH/xAAcAAEAAQUBAQAAAAAAAAAAAAAAAgEDBAYHBQj/xABDEAABAwIDBQQIAwcDAgcAAAABAAIRAyEEMUEFBhJRYSJxgfAHEzJCkaGxwSNS0RQzYnKC4fFTssKS0jVDVGNzoqP/xAAaAQACAwEBAAAAAAAAAAAAAAAABAIDBQEG/8QAMREAAgIBBAAEBAQGAwAAAAAAAAECAxEEEiExE0FRsQUiYXEyQoGhFJHR4fDxFTPB/9oADAMBAAIRAxEAPwDuKIiACLWd5d9cPgyWXq1f9NhFv5nGzfr0WnVfSlXJhtGlT6O4nn6tVUroR4bGatHdYsxXH8jq6Lkw9IGKdk6mB0p5fO6gd88af/NA/oZ/25f38IfxMC//AI276HXEXI274Y3/AFv/AM6f/botm3d2tj68O/D9XN3vZHgA0iTl0XY6iMnhJkLNDZXHdJr+ZuyKwKx6fRSFbmD5+avEi6igKo5/G31U0AEREAEREAEREAEREAEREAEREAEREAEREAEREAFpHpF3v/ZW+oouHr3iS7/Tadf5jp8eU7nXqhrXOOTQSfASvmzG7QfiKtSs8kuqEuPjkO4CB4Km6bjHgc0VKsnmXSLkSb3JMkm5Ockzmc1dDBaROcZz3gi4PT9VbpHLzr0KyWOGudv+I5dXDRZrPRotuoOF2S4Xt7wz0Gfh81mYDEFxDSJJsO+wjv5ZHRWcOwuIDQSSQABckyOXWD49F1Tdjdk0WCo8gYgtFwPZt7Lrw+/jnBU663Y8C+q1EaI5f6It7A3RDYfWuc/V8siOIg3jll9FtjWgWAAHIWCs061wHANdpyP8p+2avrShCMVwedttnY8yYhCi8rbe220BA7VQizOX8TuQ+Z+alKSSyyEISm8RMzH46nRbxVHBo05noBqVpG1t56z3fhE0Wg2iOIx+Y92kfFYmOxNSq7ie4uJFjoBGQGgHRYj6JPPusdbCNT5hJW3Sl1wjY02krhzPl/sexhN98RT/AHgZVHMjgd8Rb5ahbBs/fnD1IFTiou/iEtn+YfeFoNSkRzOR741/XlCxKlL5fPhP6u7raqCvsiXT0NE/LH2O20K7XtDmOa5pyLSCD4hXFw7CYqrh3cVJ7mHXhMAxa4yIJOvJbdsX0iEQ3FMkf6tMd93N+4+CYhqYvvgQu+HWQ5hyv3OhosbZ+0KddnHSe17ebTPgdQehWSmTPaxwwiIg4EREAEREAEREAEREAEREAeTvbX9XgsS7lQqf7CvnSiPPmfJXf/SE6Nm4r/44+JA+64A3L/KV1HaNX4cuGzIa7z5+CyaTibDnb5ad4CwmLqO4G6HBw4jEN7RvTpOHs3s9wPvWBHLvS0a3N4Ro26iNUN0v9mduJusaIFesIqkdhpvwggXMiz9Ol+a3RElaEIKCwjz11srZbpEajA4QRI5edVivc+lJvUZ0u5vf+YdRfoc1mStN343qNAijRd+IbvcLlgMADo4znoB1RZNQW5hTVK2ahEyt4N66dN3qabx6xzZ48w0OFo5uNu5altSlWu5ruJxzDiJMcnEZg6nlpr4eOotxJNRjuGsbkOPZccjcZHqqYDbz6ZLKrTbMH2hbrpIF+iz52ubybdWmVUcLvz+pn0HmoJbWedD2WCHZlpllnWOfVZjPWi4exwnJ7C2RmLtcNLyQRYqOHeMSeKhxOrNA/DEDjbIEGbDhvDsh4rP3k3fxdHDGpRa2s4QTSb2nAXMiYD4nLp0XYqUuiM5whxN4MB2OERVb6vTj9pnJriQJbpBcGkzmVLEQb6Ek56WOeXIh0iMisXDVS5rSQZMW1B4QTb8+pLrNDedlBreC9MTT7Rcxna4Q7IsP8zTmbxIAm8c5LVmJTEUvHP8A5adSMvksOuyJ8fo0/r5K9Uw4SDYiZE5OuDnOd5JtrYrErNj6/BtxHR17ZzaVW0MwkYuDxlWhU46LyxwObTYgOyIyIg5FdA3d9IbHwzFgUn2AqD92ba/k+ncueVKfy+zWmJHU3WPUbz0nvMGPCTIU67ZQ6IX6Wq5fMufXzPoVjgQCCCDcEXCquI7tb1V8EYH4lGb0iSRpJYfdMnLI8l1rYG3qOMp8dJ0x7TDZzTyI++RWhXdGfXZganSTofPK9T1ERFaKhERABERABERABERAGt+kb/w3E/yD/c1cAafNv1X0Hv8AsnZ2K6UnH/pv9lxncnd84ytBBFFkGoRInk1v8R+klLXrLRpaKajBtmx+jjdUVSMTWaDTafw2HJzh7xt7IPxPcurSsXDUw1oa0BrWgAACAI6A2GSvg+fNwrK4qKE77nbLLLkpKtk+YH6rwN7t5m4OnbhNZw7DTppxuv7InvPxIm5KKyyEISnJRj2Wt9N6RhW+rp3ruE5TwN1cbRxRJAOcTkL8krVCXgkhznFznEm5IzMga5/FTrV3VHue8lz3Ekk3JJnunIi2llbdUhze0QJNsw60yCQYIaMjyWdZY5vJ6GjTxphhd8ZZQVy0gO7L9YmPAgwbEEar2NnM/a3MoPplznO4WVBxBzTreIiBJBsvNZlFiOXZINoNsgeshdC3DwtDDUTWABqOEDh0Exwi/tOMTHRQgk5ehLU2OuvL59Pue/sLZlHAtbQY5pqvHaqPsXH9M4ZOh6la56RsLXaKbiX1cPxE1Dx8AbEcLS1hEjMkzeALCVnbH3mwtarUwlZzDXeZcJ4mkz7DXZFzIyGUWWzYekW/huPrKZs1zu0Y/I/83R2ut7l1JSjhf6MLe4z3S5fucqpFp9gcc6MHECNGtAcZabwLCxJJyVobTbUe5pMua6HBxgt4TlcRTGhIBcTIAXR8FsbDbPFWu5/C0SeKo61Nn5W9PmclomKxVGtiKmKpUBR9aWy50hzw02e4AENJPu3JgSCVRKrYuXz6GlXqfFliK49TDbVNMzm1zgeEgN4JNyGm7aMloIIm2UTF54iJk5TYyQDw3FyXHMNyHDKmW2ix6AF14EAthoc4ucSZOhnJea+r6qx7THF8OtLTwuMgwOIT2eIDsgRPKpjUeCbxzPec/eJc4/w9nPWFi1B0OuhkF0TP8VxbqOayqhm4OtoPZltMvEACOEEkiOl1jOaBllkM8oaRmBLiDJOgkhQaGYsx6jfDPuGX0CYLH1cPUFSi4se3UZfykZEdDyUqg8jqdAOvTMTkVju8j6Dv/vyQng60pLDOz7mb5U8aOB0U8QBLmaOA95nMcxmPmtpXzXSrOY8PY4tc0y1zTBBGo+a7LuJviMY31dWG4houMg8D3m9eY07loU3buH2YOs0XhfPDr2/sbeiImDOCIiACIiACIiAMDb2F9bhq9Ox46T23y7TCFrm7eymYWi2kyDAlzoEucc3HzbJbiQtcbYkcvsl7+MMnFvDRlNPmB9lcDvOf1hY7X+fPkrG2ntBlCm6rUMMaO8nQBoJu45dVGMuAUW3hEN49uswdLjeJJsxlgXO5TeBqT+q47jce+vUdUqkue43zGlgBoAJAU9ubXfiqxqvto1ujW3ho66k6lYY86Je2zc/ob+j0ypjl9svsvPX4X52iJ10JVvFTAIvBB7Uixz8YOesKoPnTP6HkhiI05W+MAzlMqpDcllA1DfMeM/GPuo4Evoiq2nUqhlVwJYXSBmIaYtM56gBY/EKduy2nFjxaybGfl9LK8038nxsu4a6IYjZ+Jcovt2QK5Yxre1xQzg7Lg4TEHMOEdBbMLs+y6j8JhabcVWFWo0Q6pHDxEmw6mIE6xOq41htrVsO5tWiwVOEw9heAeEg8UOJGUdblZu9G2zjjwu4vUibOIBNrl0SGgR1yVtVjghDV0O6xRiuvM7M3B+sBNcBwcIFJwlrQReZs5x1OmQ66Jtzc+ph3zhQalF5/dy41GOcYsSSCwyQCfZnllH0c711eNuDxHFVBkUa4BcYaJ4KpHIZP7gdCuhYvHMptknoALkk6AZk9E01CyBnKVunsx+xoO82572YEvp1QMSzhd2nRTIFjSA8YB1PetWs08MtJsCAQQeHhsS25a0AkiwvEkrafSHs3FVPV4hzpw7LuoNbxerccqlSD22gG5Hs30krWMOw1DwjjqOOTbniLiOEENbZsNLok2iQlLkk0kjT0c5Si5Sln/wAPPc00xDeHhgktJDS0ubNiTDTb2dAQJvCkKgc0uaDBBsZEZMa0w32rG0qtTFEVX0Yc19FxD2u7PCYceIho4WiXZ3PJYtdhB42iHgWvwy0NAHu8RdJniIsdVDHkxqLWMxeV/n+YMqpn/UQJyJEEuMWhsQO5YrvlplrJHibq5TqhwkD+iIyBPBe8DtcTpvZRe/WSebr63kTkXACB/Co4L08lhw895/RVwuKfTe2oxxa9pBa4Zg+fqhGnfYd4HerbvPnuC6jkllYO77l7zsx1GbNrMgVGcj+Yfwn9RothXzpsPa1TCVm1qR7Tcx7rm6tPQ/I30XfdibVp4qiytSMtcMtWkZtPIgrQps3rD7PPazTeFLK6ZnIiK4TCIiACIiAC17Ht4aju+fjdbCvF2+yC13MR8P8AKo1CzAlDsw31gGkkwAJJOQAuSen6Lk2928RxdWG2osJ4BzOr3dTeBoO8r1N+t4eOcNTPZH70jU27HcMz1toVpzUnng19Jp9vzy78ibCrgVsKagzURIHz4dFMjz/cKAKqD57vqokirr53GV4PxkahYpaWyW9oRZvELZ5f57lkz5kfdRJ8yD9lJMhKKZBtcOJEyQLgzInvGsZqbCOlteyfG/W6tVWA630IdH0EGM72UadQkkEEf9JF7WK7j0IbmuJHRdw9rYZtGq5rgazTFZzjLmNBPC2+TYE2tPdazsTfthxbjWaBSJ4aVQn2JMS6bBrvzfG2WgVabSSeFsnPhiXRoSAAfFXcPhHVXCm1vG5x4QILrm0RYTfUqcZYaEp6Xc5Ob7Poam4O5FpzGef2Xi4PYuEwJq1h2Bcy4yKYOYZ+UE6Z2AyACxdhUjgMGylWresLBd5vwjSmDm4NyBNz3L0cBTc8+tqwRHZp5hoIu46FxGfIGBqnNyk0sc+xkcxzh8dfc5TvDtiliqz8RSptph/CPWEQanACGvjN7uUWAiZOWDwHreJBJBJNw17iATA7TrgXW3717pfs/wCNhGO9WT2mMuaZdqwC5beAJ7PFlGVnGbkVf2Gq+eDFcJfTYXdloHaLHkm7nARMgCByKVlXNzaNirUVQpT/AEx55NJqNiXtHEIAcGg8JsTI4oAfAgRmJGcK8SZm0kkSMp1vJkNbbxUKtODDocRaSHG97NbYGTaBpdYzR6s8MGHTw5lw7N2wXSGG7pNrRlZVdje7a/oXiR1A01sfuc1D4KRdmZ1N8xPaH9RyysqO8+B6d0LhbnJSFs24W8xwVeHn8CoQHj8p0eO7Xp3Ba0VQhSjJxeUV21qyLjI+l2uBEi4ORVVz/wBFe8XrKZwtQ9umJpk5mn+Xvb9COS6AtKElJZR5q2p1zcGERFIrCIiAC8bfBj/2OsaX7xrC5neAcusTHWF7KoROa41lYOp4eT5iB1/v4qTR58+c16m9Gyv2XFVaMQGuln8jrt+RA8CvNAWbLh4PTVtSSkvMk0efgpAKgUgqy5BVVEKDpUec1Tz/AH0hAqz58/RAESfh3kfTIFWqtPi5gjIiJ7u7Q5q67zz+WZUSPPm5K6mRaTXJZp1eK5B5EG+XdY9ApVatUQ6hUbTqMILSQXCxiBAIGuY0hWa54TxXsIOWU5xnIv1urvF5PEc1P6lD+ZODPY25vLVxNNtMtDGx+JwuJ4nRBiQIbpzi3f7Xo83pfRezCVnF9NxDaNS7iwnKm8/l0B0yNoWmsPw+3WRqugbgDDhhrNipXDnNcS6fV+ByJF+LUW5qUJbWKaimuNfsdFq4ltNpuBFydB/ZaN6QK+Kq4YPpNIw5dFQiePh0JAuGE2J01ztj4je3DnFto1ndmYn3A6eyHzlOmgtOa3ttQRb2SILYtGWXLomYydieeDMS8KSbWThxpQciP6eEx4udE84klyxH8L+KnAseFzQCINgRA7RdaLrrez9yaNHFGuOH1cB1OjHsvnPq0ZgaE9Fou+bsOcZWdQb2yfxnA2NSIMHJtgJPMuS8q3BZZrw1MbZKEVxjk1hlXhIa4nQB0i5JyJzBExGferwd4fLlpy/uq1mhwg3BtFiDoQARMWA+Kw21OAwY4LQ6TY5Q6b9B5mGNwwm4d9GZPnz3qqo3yPhn+qkFAvMrZmPfQqsrUzD2OkdeYPQgkHvX0FsraDMRRZWZ7L2gjpzB6g28F86LpPok21BfhXGxmpT/AOTfof8AqTGnniW31M74jRuh4i7XsdNRETxhhERABERAHNvTFsXiZTxTRdn4dT+Vx7J8HW/rXLQvpLaeBbXpPpPEte0tPiM+8Zr532lgXUKz6L/apuLT15HuIg+KT1EMPcbPw63dHY/L2LLVMFQapJRmoisIqpC4dIAKqqVFdAq5QPnzzVfP6qh89+i6BD9VhnsSZJabixJByN5kt+iy3efD+6gVNMpnHJQDzBPQfdW6DjRc91EupOeIfwOInoQDE6+JVt1HhJLIkxYkwTflkUZVByixiOXxz7ypookk+JImKAI4SOLitFjM/cldh3EpYnD4eMXmCBSDjNQM5VOoyGsZ5X5HhcfVoPZVoNY5zHA8LiACIIIBte+emei23bu/ANPhw5fxOGbhHBP+53dZdUmnwK6mG/EUv1N/xGPdVeGNkD33jQHQEannouZ71bsnZ7+z28NUceB5Eua4gngqE2JzIcReOYXu+jjer1o/Z6xHr2ixNvWtHvR+YajxXQatFnAW1Wte0wQxwDhYggkHkQCFYo7ovd2KRsdE+Ecn2jupiG4QYn3i9pNI+0KJEccnKLHh/LK17hHy85+QFvXpK3oLHNwzA6aoPE+DwkDOm05F3PkD1WjDz46crwqZpR4RqaayVicpevXoY9KWnhOXum8ECLd4mDzzWQFZrukcQzF9DOpHS091lNj/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/RTRVJZ4IsqAidD58hU9XdWiOEz7pPzJ+6vg+brpX32bzufu/QY2li6jhVf7VINPYYcpcR7Tx+XIHOVsNPbAxFSpSp1QXsID7yWz9/ouVbMx1XDU3UqNRzKbiTw2MEgAlpIltgFa2Zi6mHrMq0yS4kDhEuLp0gZzMR1HJGG/MTlVJvdLs7VtDZNHFUP2aswQLtcM2u0e05zzE8x1WHsHcSlQw7xiYq1KjHsJE8LWPBb2Z96Lzp9fUwNUNYypUBa4gEUybgkXnp9bdFp+/wBvZxMdh6bgS8EVCD7Lciy2TjkRmB3q1Tjw32LQVjzCL4fZpFShTpH1dJxdTZ2WuJkuA97xN4GkLHwvsj4RPK0dwVmk8ss7iLdDEx0P6rIw2UzYkkfHn9lS0a8GuF6L+helb56PN2PWFuKrDsAzSYR7RHvkflGnM30v5G5O6xxdT1lQEYdh7Whe4e53cyMhYXNuvsAAAAgCwAsABaAOSuopz8zFNdq9q8OHfmZWEdfv/wArMXmU3QQV6acZjIIiLh0IiIAIiIA1nfvdkY2h2QPXU5NM8+bCeR+oC4eWkEgiCCQQbEEZg9ZX0sub+kzdEunF0Gy4D8ZgzIA9sAZuAz5juutfVuW5GloNVsfhy6fX0OZBVJVtpUpSJuFVQokoDJQqiqVWF04W3KLv1UiVQ+fPNdIstkefuoEKbj91B33+ymitlt7QRB1+6tUnZtOY+Y59f1V/z8laq05i8EZHvHzUkVSXmiZC2H0e7Vw1PE1BUhtZrJY98Bg/NBOT4NukrV21rw/snTke4/ZZLQu9FU4+IsJm17z73l7nU6Dv5qt5M/lnIfxd8c1pQBa4u93Xp1Uq7eEh+mTu7n4H6lX2mCuLhcBCtLgkw6r3t1N33YuqGN7NNt6j+QJNhzcbwNLnRYewtg1MS/gpQG2lzsm52MXJgEgdOi7Nu/slmFotpU9LucbFzjm4/ToAAp1w3v6Fep1PhRwvxexm4TDMpMbTY0NY0Q1oFgB9+qvqKrKeRivkqCvUpGQO5eDtLHsoUnVKhhrR4k6AA5k8lk7p7UOJwrKpABcX2F4h7gB1tC45LOPMkoPbu8uj2EREHAiIgAiIgAiIgDk3pD3JNIuxOGb+Eb1KY9w6uaPyakaZ5ZaAHL6XIXK9/dw/V8WIwrZZm+iBJb/EwD3ebdNLWSl1P5omto9b+Sx/ZnPkKgwqoSZr5KoqqkIApCipFUK6cZaIUI8+P0V0jz91AhTTK2iBHn6qBHmyuqhC7ki0Wi1Wjh23tE8iR9Dmr8pPm6lki4p9ln1A5uH9Rv8AE/Renu/sKrinilRFmgcTzPCwcydeg1V7d7YVTGVOCnZo9uoR2Wj4Xdyb/ldk2NsinhqQpUmwBcnVx1cep+GinFNieovjXxHsxNi7uUsPR9UyZNzVntl4FnSDaOQ0JGpn1sFUJBkQ4GHDQHO3QggjoVcHnzKx8U3hPrABYQ+1y3w1bn3SEwljlGW5OT5M1W69ZrGuc8hrWiS45ABVbUBEgiM5m0c5XLt+N5/2l3qqRPqWG5/O4HO3ui8c8+SlZaoxyToods8eXmYm9W8bsZUtLaLJ4G5f1O/iPyC6N6Kak4KPy1Xj48Lv+S400+b+fIXV/Q9UmhXboKoPxYP0SlEm7Ms0tZWo0bY9Jo6AiInjGCIiACIiACIiACIiAOd787gipxV8I0Cpm+iLB3Mt5O6ZHvz5WWkEgggixBsQeRHPovphanvhuRSxk1GRSr/njsu6PAz78+/JLW0Z5iaWk12z5bOvX0OJgqqzNsbHrYV/BXYWHQ5td1a4WP1WEEk01wzZjJSWUFRVKpCDpFyiVOFSF04WyFGFcKiVIiy2vY3Z3bqY2pDezSae3UiQJGTebjy0zKyd1t16mMfN2UW+1UjOPdbzd10+R69s7Z9OhTFOk0MY3ID6nmTqdVbCOeRDValQ+WPfsWtk7Lp4emKVJvC0eJJObicy46lZkefOanwoQmEjHcm3lkQqkeCOMXNhqTbxK5nvpvoanFQwxincPqixfpDeTeuZ7syUlFcllNMrZYiQ3x3o9vC0HfhcUOcIvmXUwfyTrrcZZ6cD5/wrBbIjL7KdJ8556hJy55N2qEa1tReauqehv93iP52f7SuVBdX9DY/Brn/3G/7P7qdH4yjXf9L/AEOhoiJ8wwiIgAiIgAiIgAiIgAiIgDHx2Cp1mFlVjajDm1wkf56rn23/AEXtMuwj+E/6VQkjwfmPGV0lFCUIy7Lar51PMGfOu19j1sMYr0n0+RIlp7nDsn4rz19L1qLXtLXtDmnMOAIPeCtO216NsLWk0uLDv/guzxYcv6SEtLTP8rNOr4knxNY+xxmVSVtG29wcZh5IZ65g96lcx1Z7Q8J71rBEGDYjMGxVEouPZoQtjYsxeSBK2HdHdR+MdxvllAGC4e04jNrfudO9ZW526bsSRVqgtoA9QakaDk3mfhzHVKFJrGhrQGtAAAAgADQBWVwzyxHV6vb8sO/YphMKymxrGNDWNENaMgFehAqymUY7yFF7wASSABck2AHM8go4iu1jS55DWtEucTAAGpPJcj303zdiiaVKW0BnNjUiDJ5CRYfFclNRLaaJWP6F/fbfE4gmjQJFDV1wanxuG9Nc1ppKjxKqWbbeWbNcIwjtiSCq63a8D3c/BRBVxpUWXIvBdh9EVGMG935qzvgGsH1lcdwFF73ilTa57zZjW3J6Du1K+gt0tkHCYWnRJBcAS8jLicS4x0BMeCu08XuyI/ELF4aj5tnsIiJwxwiIgAiIgAiIgAiIgAiIgAiIgAiIgAvL2ru9hsSZrUWPI94iHW0kXI6ZL1EQ1ns6m08owDs4D2TAGQj9MvgrTsG8aA9x/VeoijsQZZ4zqLh7p+Cxsbim0mOfUPAxokk+ZJ6LYkXNgZPnzfHfF2MdwNPBQabMJu4j3nfYad61niX1JVwzHe0xru9oP1WFX3fwr/aw1B3fSYfsq3S/UdhrIxWFH9/7HzOHKvGvoipuRs92eEo+DeH6KA3C2d/6Sl/9j91zwWT/AI1eh89esGpXtbA3cxOMcBRpOLTnUcC2mBzLjn3CSu9YLdrB0TNPDUGHmKbZ+MSvVAXVR6sjLXv8qPA3S3Uo4GnDQH1T7dUgcR6D8ren1K99EVySXCEZScnlhERdOBERABERABERABERABERABERABERABERABERABERABERABERABERABERABERAH//2Q=="/>
          <p:cNvSpPr>
            <a:spLocks noChangeAspect="1" noChangeArrowheads="1"/>
          </p:cNvSpPr>
          <p:nvPr/>
        </p:nvSpPr>
        <p:spPr bwMode="auto">
          <a:xfrm>
            <a:off x="1428750" y="1313846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0" name="AutoShape 43" descr="data:image/jpeg;base64,/9j/4AAQSkZJRgABAQAAAQABAAD/2wCEAAkGBxQSEhQUExQWFRUXFBQUFRcXFBcVFxcXFxUYGBUXFxQYHCggGBwlHBQVIjEhJSkrLi4uFx8zODMsNygtLisBCgoKDg0OGxAQGiwkICQsLywsLC8sLCwsLCwsLCwsLCwsLCwsLCwsLCwsLCwsLCwsLCwsLCwsLCwsLCwsLCwsLP/AABEIALcBEwMBIgACEQEDEQH/xAAcAAEAAQUBAQAAAAAAAAAAAAAABwECAwUGBAj/xABHEAABAwICBgcEBQkHBQEAAAABAAIDBBESIQUGMUFR8AciYXGBkaETMrHBFEJSYnIkY3OSoqOz0fEjNIKDssLSJUNUk+Ez/8QAGQEBAAMBAQAAAAAAAAAAAAAAAAECBAMF/8QAKREAAgEDAwMEAgMBAAAAAAAAAAECAxESBCExMkFREyJhcRSRI4GhM//aAAwDAQACEQMRAD8AnFERAEREAREQBERAEREAREQBERAEREAREQBERAEREAREQBERAEREAREQBERAEREAREQBERAEREAREQBERAEREARWySBoJcQANpJsB3krntI660sVwHGQ8GC4/WNh5XUNpckqLlwjo0Ua6Q6R5TlFGxna4l5+QHqudrdbquTbO8fgsz/QAubrRR3jppsmtzrbcl5JdKwN96aJvfI0fEqBqisc83c5zj94l3xWD2q5vUfB1Wk8sng6xUn/AJMP/sb/ADVzNP0p2VMP/tZ/NQIZVb7ZPX+B+IvJ9Ew1TH+49rvwuB+CzL5v9sthSax1EXuTyN7MZI/VOSsq68FXpH2Z9AIoeoOkmqZ7+CUfebhPm23wXUaN6TKd9hLG+I8R/aN9LH0KuqkWcZUZrsdyi8WjtLwVAvDKx/YD1h3tOY8QvauhyCIiAIiIAiIgCIiAIiIAiIgCIiAIiIAiIgCISsLpeCAVdUyJjnvcGtaLklcLpnpC2inZb778z4MHzPgrOk3SVhHADt/tHd2YYPPEfAKPHPWarVadkbKFBSWUjY6S0zLObyPc/hc5DubsHgtc6RYyVYefVZm2zcopcFz3LGXKjljc5QWLi9ULl55Kpo33O2wz7d3irfbn7LvQehN9ynFkZIzlytxLAZD9h37P/LsKtMttrXDwv3+6SlmRczlytxrAJ2nf8j5HvCYk3QunwZvaKolXmLlaX889ykhmwiqy0ggkEZgg2I7iut0J0iVUNg9wmZwf71uyQZ+d1wYkVRIrqTXBylCMuUfQOruudPVkNBMclr4Hb7bcLhkfQ9i6RfPWo9VhrYO1zm/rMI+YU1QVbmbMxwPyO5a6bclc8+tBQlZG7RYKWra/Zt3g7VnVzmEREAREQBERAEREAREQBERAFrdN6aipWYpDmfdaPed3Dh2rxa06zMpG2FnSkdVu4fed2dm/1US6S0k+Z5fI4ucd59ABuHYuVSrjsuTRRoOe74Ja1drZKlhnkyDyRGwbGtabX7STfPsW2Xm0VS+yhij+yxrfEDP1uvQ51s/FdorY4TavsQ9rxW+0rJeDSIx/hFj64vNc06a5s0XOwnYB3n5BV0rW45XOdiAe5zy4Ana4m1wMu/kbzUWhiq6lkVwWNaZHNB2tbbK24Elo8VgacpXtyerFxhCzfCNMaN2HG7GWk4QQC1hcNoBG0jhdXUWhnzlwhiMjmguIGZAva+Z4kdualbWXVA1ZjwSNhZGXANEeLLq2AAIAFwT5L0aq6pNonveJTIXtDT1Q0CxvlmV0VKWXwcXqYYXtuQxVaKMTyyRrmOH1S5wtn39h2LYU+p80kXtmQ3jsTic4G4abHIknaOClHSOpUFTK6aSSXE7KzS0ABpNgOqT2rbx6Ijipfo7S/wBnhc29+vZ7iTmBt6xtkrKk7u72KS1McVZK/wBEDU8Y3ADu8v5rbaS1XqYofbvYBEQ12IOBycLi4GY2qTodQaFoA9m898j/AJELbaU0XFNE2CRpMV2jCHObkwXaMQIO4b1Vad73Ly1i2x/sg/Q+i5KmVsUVsbr2xGw6oubkXtkObquntBTUbmtmABcDYtdcZAEi/Zdu7epp0Xq1S07/AGkUWB4BAON5yIsci4ppDQ1PUOJmhEhaSGk3yBDb2sfujyRaf2/JD1nu2WxCOi9X56vGIGB+AAuBc1pANwLB23YR5LV1ujTE90b2ljm5Obm23hfvX0HorV+mp3F8MQjcWlpIc49UkG1i4ja0LWaV1PpKmWSSVj/aEi7mvcNjQBls2din0JJbPcj8qLlutv8ASE2aDlMftRDKY+sfaDHg6ps7rX3EW8F5JKcAbXD/ABX+K+idG6GjpqYwRlxZ/aWxEEjFmRewyzK5SLo4pQ6N4llOEsdhd7NzXAEHC4YBkbWKOlLbcLUQ3uvohnGRvxDyd/8AfRXMlB2HnZ/NS50iaoU4p5amJgikY32jsHVY4NPWuzYDbO4tsULyTtvdhu7LIZg+WQKrKDTsXjVTV0dFqtNaspv00Y83AfNTsvn7V2S1VTn8/D2f9xu/wX0A/nyXfT8MzarqRacswbHjs9Vp9Aa/tEz6arIa5sjmNl2NNnEDGPqn72zuW4xc885KFNcDhrqgfnL/AKzQ75q9V2VznSipXTPpAFVUJ6idIDqYiGcl8Gwb3R/h4t+75cDM9LUNkY17HBzHC7XA3BHYVEZJkTg4vcyoiKxQIiIAiIgCIiALQa26yNo48rGVw6jeH3ndnx81s9LaQbTxOlfsaMhvJ3Ad6g7TelHTyvkkN3OPgBuA7AFyq1MUd6FLN78GKurXSOc97i5zjck7ysmgYfa1MDNuKVgPdiF/S608lUL2FyeAz/ot5qHG99fBmG2c52fWyaxzjkMswCNu8LJHeSPRn7YO3gnJxWr0vpFjYZcL2l4jfYBwJxFpDchszXsfTtd7wxXBBDswQdoLdhWm11sygqMPVu0DIW2vaD53K9GTsrnkRV5JEHmod9Vjj39X4rteiWoP02Rr8IJgdhAdc++y9/L4rhpHlz8F8IsCftOve9uAHHbmtxq/WfRJmSxtF2m5GfWBFnAnuJzz3LBC0Wmz1aic4tRJW1g1zp6HA2VkrnvdJgaxgN8JGLNxAHvt81dqxre2ufI1kMkYjDSS8sNy4kADCTn1So6150/HWOhcxpaWCS+K1xiwfZJH1Vh1I1n+hOkBYHNkw3OIAgsxWtfbk70Xf1ffbsZPx/48u50ulek2SComgZSNf7KRzMTpy2+8HCIzx4rrHaYe7R5qsDQ/6MZwy5LQQwvDb5EjLaoZ0zVNmqZ5mghskhcL8LW/28VuqDXKWOmfA/C5vs3RN6uYBaRm7FuvllsAUKtu78Ey0zxVlv3PdQdJVdLJE0R0zcb2N2SEjE5o+2M+suw6RdOS0dKJocBf7VjBjaXNs4EHIEfFQ5TSlha5psWkFp4Fpu3yt6Ldaf1tmq4GwyhptI15c0Yb4QRa1+3b2KI1tnctPTe5YrbudZqFrdW1lUY5jD7MRPe7BGWm4Ia3rF53n0Wv171zraWufDTuiDMEb+vHjN3NzzxDguT0LpiSlkEkRsbYXXGIEG1wRfjY7RsWPT2lnVc7pngAlrG2Gzqjbt3m6hVvb8kvTLPjYkPo41lrauWUVDojGyK/UiwuxlwDbnEcrB+5eTXLXypo618MTIXMDI3dcPxYnDPMHZs3LktWNZ30T3FoBa8WcDfd7tju28FrNZ9K/S6qSYjCHYAG7bNa0DPyJVvV9vyV/H/k42Jr1T03JWUbZ5WNYXGSzWkkWaS0G542K4Wn6YgA3HRPA2XZIHZcbYR5LBqxr62npfYPYbsbL7NwPvFxLgHA/ecc1H0LbBoJyyBOZ7zbxCmVWyVikdPdu+xPGv8AVgaOqS6wvTvbYnK7+q0X7S4ea+fQSPq+RB52ei7/AKStbo6qMU8GIsxNL3FpaC1nuANOZz63gFHhYWjq7OBPwO5RVs3YtQTjG5tNXAXVVOBt9tEc8rAPFyb+K+hXSAr541eqSKiBzSR/axdmRe2/ha/qvoKSBh+qPDLMAcO70C6UOGc9TyiuJQt0iG2kJ7fmj5wx3UwPgIvhedo96zhlt7c8lCvSBj+nzYrE9T3dlhG3Dkc/dw+qtW6Sun6jUxyrttQteH0T8D7vgcesze0/bZ28Rv8AVR42XnevRHKs6bRplFSVmfWVHVMlY2SNwcxwDmuGwgrMoI6M9dTSSCGV35PIc7n/APNx+uOziPHdnOwK0RldGKccXYqiIrFQiIgCIiAifpR1gL5vo7DlGBi4YyL3PcLDzUevbf3iXdgyHpmV0Gu2L6dUB232rtgtl9X9nCufIXn1G3JnrUYpQRW/DIdmS6rozbevj7Gyn924fNcmSut6Lj+XN/RyW8hsSl1otW/5v6JjJXOdILv+nz/5f8Ri6IrmOkM/kE/+X/EYvRn0v6PJp9a+0QrNGHWvkQbgjIjuKtM725EYxxbkfFp3+KriTEvMy7M9nHujA+oJ2Ru8bBCZT9lviSfiAs1+eQmLn+inNdkRg3yzEIHb5HbtgaB/TbvQtkGx99nvDPjtae9ZLqmLn+pTNjBfP7Zi9s8bWX/CR8+9Wuqvuv4+6fiL8grLfnntKtvzzzkmS8EYvyYhV/df2dXnsVj6l25h/wARt8+wLM5WE887eCnJeCMZeTATId7R4E85hWOY/wC2P1e1Zzzzx2qw8/1tzmpzIw8t/swFzxtAPGxseO/+axuqDva7yv8AC/Bek88+NlYeefBTku6K4Pszytk4Nce8W+PefNCwu9634Rs8Tv8Ags7lRTl4Ix8np0OL1EI/PRD94OfJfRBPPPevnzV7+9U/6eLfb67d6+guefVaNPwzHquUY3c8+ChTpJFtIS9rYj+7b/JTW/n4qE+kg/8AUJewRj921XrdJXTdZzBdxz71Sw7R6hUVFlNjM8UpHb3Kfuh/WM1NKYXm74MIBO0xuvg8sJHcGr58YpM6DajDXSMt79O7O9rYXsObd9+PYusHuZ6sdidURF3MoREQBFbdEBFnSvocsmbUtHUkAY88HtGV+9oH6pXAysX0LpfRrKmF8Ug6rha+8HaHDtBzUH6c0PJSyuikGYzadzm7nDsKyVqdnc36erdYvsaEhdX0YOtXs7Y5R+zf5LmnsW+6PX4a+Dt9oPOJ65U+tGiq7039E1rnOkFv5BUfhaf3jbLoQVpdc2YqGpH5px8s93cvRn0s8mHUvsgcnnkqhVxCpZeSe4WkpdUQlSQCeeQqXRLoCl0xc8lUKopIKOKtvz5K4jnnvVp558UIMZKtPPPkrnc8+FlYVJBbzzlzdUKvsrTz6KSDEQqLIVapKmz1V/vtN+nj32+txU9k88+CgnU1t66m/StPln8lOLjz5LXQ6WYNV1Iq93PPcoQ6QnX0hP8A5f8ACYppcVCWvP8Af6j8bf4bFat0kabqf0c/ZLK/CrmsWc1NlI2KS+hGkca57wOoyBwcd13ubhHecLj/AISuE0dQvlkZFG0ue9wa0DeT8t99wC+j9S9W20FM2EHE8nHK/wC08gXt2AAAdgXWCuzhVltY3yIi7GYIiIC1ERAFqNZtAR1kWB2Thcxvtm0/MHeFt0UNX2ZKbTuiANL6Kkp5HRyNs5vkRuIO8FXaqPwVtOfzrR+t1fmpl1l1fjrI8Lsni+B9s2ngeIPBQ9XaPkpJwJGlrmOa8cCAbgtO8G21ZZQwlc2wq5xa7kztK8eno8VNO3jDKP2CvU03FxsOatmZia4cQR5iy28owLZnzwVassrCDY7RkfBY3Lyj3EyyytVxKtKgC6oqhUQFqoVUq0qSLlCVQlVKoUILVYriqKSGUIVquKtKki5aVbZXlWqSpu9SR+XU/wCM/wChymh7lDeobL10PZjP7tymErZQ6TBqeoXUJ63m9bUH86R5AD5KbLKENYXYqqoP56X0eQPgprcEUOWasNWeGIkgAEkkAAC5JJsAAMySdwWagoZJntjiY6SRxs1rRcn+Q4k5Depy1A6P2UVpprSVJGW9kV9oZxdxd4C2d+MY3O05pFvRnqR9DZ7ecD6Q9uQ2+xafq3+0d58BvJ7xEWhKxlbu7sIiKSAiIgKEKiuVLICiIiALXab0LFVswSt44XDJzSeB+WxbFEauSnY1FLSOijYxxxYWhuLjYWBI3GwGSvJW0IXkmpfs+X8kIZ8+abgwTzN4SyDwxG3oteV13SDQezrHmxAeGv2WztZ3qPVco+NYJxs2epTneKZhKtKucFaVSx1uFaUQoLlpVFUq0lBcEq0lVKtKEXBVpQlUUlbhWqpVpUkXKFLIitYq2dN0csvWs7GSH9m3zUtqKujRt6wnhE8+rR81KRfuGZ3AZla6XSYK/UHlRFoPVyfSMzzE2zC9xfK6+Bt3Ekfedn7o8bbVMjdEe0BEtw0ixa0kEjeC4bPDzW+0bo9sbGsY0MY0Wa1oAAHAAbFMlkVhLE1upuqcFAy0Yu9w68rvfd2fdb90epzXSKgCqpSsQ3cIiKSAiIgCIiAIiIAqWVUQFqK5UsgKIiIDX6Y0NDVNwzMDrXsdjm3+y4ZhRxrB0bSsu6md7Vv2HWbIO4+6707lK5VhVJQUuS8ako8HzZW0j43Fr2uY4bWuBaR3g5rxuC+kNKaLhqG4Zo2yDdiGY7nbR4LhtM9GMTrmCR0Z+y8Y2+BycPG64ui1waY6hdyJirSuo0nqJWRbIxKOMbg79k2d6LmqqF0ZtI1zDwe1zT6hcnFo7xqJ8FixuVcStKrYtkFaVUlWEpYZFCioVbjCtYpcvVEha55sxrnng1pPwW7oNUKuW3UEY4vOf6rbnzVlFsq5pcmjur6eF0jg2NrnuOxrWlx8gpJ0L0aNyMpdIeHuN9M/VSJobVpkDcLGNYODWgefFdFSfc4yrLsR/wBHuqE8TnSzD2eJoa1tw51rgkm2Q2DfxUk0Wjw33R3nee8rZxUjQs4C7pWVjNJ3d2YYaYBZ0RSQEREAREQBERAEREAREQBERAEREAREQFLKharkQGMsWN0S9CIDxSUt14qnR2IWIDhwIBHkVulSyixNzha7Ummkvemjvxa3CfNtlpKjo2pz7rJG/he7/ddSrZMIUYInOXkhuTowadjpvNn/ABVo6LPvyebP+KmXAFWyYR8E+pLyRPTdFEX1sZ73kfCy3VF0Z0rP+00/iu//AFXXfopxXghyk+5oqXVuJgsGgDgAAvfFotjdy9yKSpYyIDYFe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1571625" y="1458989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1" name="AutoShape 45" descr="data:image/jpeg;base64,/9j/4AAQSkZJRgABAQAAAQABAAD/2wCEAAkGBxQTEhUTEhQVFRUVFRgaFRUYGBUYGRoWFxgYHRQXFhQYHiggGBolGxcYITEiJSorLi4uFx8zODMtNygtLisBCgoKDg0OGhAQGiwmICQtLS8sLywsLCwsLCwsLCwsLCwsLCwsLCwsNCwsKywsLCwsLCwsLCwsLCwsLCwsLCwsLP/AABEIAMIBAwMBIgACEQEDEQH/xAAcAAEAAgMBAQEAAAAAAAAAAAAABgcDBAUCCAH/xABBEAACAQIDBAYHBQYGAwEAAAAAAQIDEQQhMQUSQVEGEyJhcYEHMkKRobHwFFJicoIjM0NjksFTk6Ky0eE00uIW/8QAGQEBAAMBAQAAAAAAAAAAAAAAAAECAwQF/8QAIxEBAAICAgICAgMAAAAAAAAAAAECAxESITFBImEEURNCkf/aAAwDAQACEQMRAD8AvEAAAAAAAAAAAAAAAAAAAAAAAAAAAAAAAAAAAAAAAAAAAAAAAAAAAAAAAAAAAAAAAAAAAAAAAAAAAAAAAAAAAAAAAAAAAAAAAAAAAAAAAAAAAAAB4q1YxTlJqKWrbSS8WyObS6eYGjk6ym/u005/FZfEjaYrM+EmBXm1PSd1ai4YKu1P1JVH1Sl+Xsu5u47au1t2EqWHwr3tUqjk48rt7qa8BtbhMeU2BH6kMXaO7iYKXt3oJprlGKmms+cmbEdu029xVaTqPJJST7Vvup34aXJUdgFeQ9JM6VedDGYVw3JbsqlOTku6Sg4puNrPJ8ScYbaEJxUovsyScXwaeaaZETta1Zr5bYPyMk9D9JVAAAAAAAAAAAAAAAAAAAAAAAAAAABjxFeMIuc5KMVq3kivukHTedSfU4R7m80nUlk7N23vwRvx1yImYhetJt4TLa238Phl+1qRT+4s5v8ASs/N5EE2v6S5ye7haaV8t+falfwT3Y+bZ7o9AZ9cp1q8akbxk+y3vO93GUW81lq2730O/S2lhalWpDDqjVxGHhnGKimlmowVS1lmrWv2bq9rkatP0tulftEdp9D9oVpweJrRqJu8kqkt2OeazS4fdX/fexHQnAJqShKPVRvKEJSbaWackrybydrWucvYHTqdetUpYqEcPCScYWlJShJXUlObtZvg0lZrvIZsjaf2HFzq05Os96UZSlKTdWF3Zyk7tvJNMj4wvrJb6WNsjp5hsTiI4eEatmuxVnFKMpLSKu967V85JcuJx10zxNLaLoYvqY0YtxluKStvJOnUcpSeVmrr8T5Fd4/a6nWnVyg5zclGF8m3fK3G+dzDicRUqyc225SfanN3b4XfF+diJvK0YapbPpFUwm0pzWIqYiipWalNzXVytK0M7KUb2utbe7i7c2hQ+2VKuFahHfU4Oyi1Kycmlw7V35nLhhOefjb5aGxTw65IrNmtcWu3U6Y9IqeLqU6sE41FSUam677003ok81nbM6nQLpM6Mo0sQ7052V/8Ob4p8INt3XC9+d46qKPXUr/sry72t/HHHjPhfEouzSlJXWqea70yLT6cVcHWdDGw346wrQVnKD0k4aN87WzWjM/QHa7rUOrm71KNk3xlB33JfC3l3mTpzsJYnDtxV6lK8oc2vah5r4pG89xuHHWIrfjdKdlbVo4mHWUKkZx42eafKS1i+5m6fOWytp1sLUVWhNxa1XsyX3Zx4ourod0upY6GXYrRX7Sk+H4ov2o/Lj31rfa2XDNO48JGAC7AAAAAAAAAAAAAAAAAAAA8ylY/ZOxq1Z6t6ICD9M6WIlO9R3pX7G76q8V97vflyIFWxDipRVr3bk02kk32d+fs9myss8tS48bRWIg4TuqUlwylLRpp8I/HIqfbuzHQm6atFwd45XTTWUrcX38zK9dTt14r8o1+km2DtVYnDTweKla9HdU1eEnC1ndX9ZK2XFJ34ogWztqPBVVKlu70d6KildSjp6q4aPyRgr1Krycorwi7283/AGNaNJR0zfFvVkTZpGOImft+4mrVqzlOclFzk5Ssk223d9yMCwMHreX5m38NDYTDRXctOMPEMMlokvAzxpHmLMkeRC3T1CBmp0z9w9OU5KMYuUm7KKTbb5JLNndwWBhTqqk4rEYp5/Z4y/Z0klnLF1Voks91ebJis28K3vWkbli2N0fnWs29ynf13xtruL2rat6LizUr4eMZyjCW/FSajK1t5J5O3edra+2Lp0oT38rVayW6pW/h0Yr1KC4LjqzjWItqOoRSbT3b/HR6MY/7PiITb7L7M/yy1fk7PyLbKWtkWb0O2h12Gjd3lT7EvL1X/S17maYrenP+TT+yuum+yeoxM0l2Knbh+pvej5O/lYj+BxM6FWNalLdnB3i/mnzTWXmWr6RtndZhusS7VF3/AEyspL5PyKmrMpeNS3w2507fRWx8esRQp1o6VIKVuTazXk7ryNwivoxjJbOpb3Fza8N+ViVG8eHBeNWmAAEqgAAAAAAAAAAAAAY8RWjCLnJ2jFXbMhEulW0024XtCHrPg5LW/cvmRM6haleU6cvam2pOo68pOEYrs55RiufO/E7uxtorFUo1mrK+UHwa0k1qm+C5MriVXr5dZJPqk/2UH7TT/eTXLLsrjryO10c2v1VazfZqOz7nfsy9/wAzOlu3Rkx7r16TyTIl0+2V1tHroLt0ld99PWXu19/MlE5mCcjaY3GnLW01ncKKqT+vr695gudXpVs77PiZ016r7UPySvZeTuvI4yWatq9PFnPp6UW3G239le51mVm7JfN+F1YxqRneI362IoRz6qNNQS1appqq0ue/NvwMFOjKUlGKcpN6JNv3Im9dSpiycomXqLOlgdnOcZVZyjSoR9etP1V3RSznLlGN2auIxOHwn761atww8JdmL/n1Fp+WOfgc6l9q2nVvUmo0qSzk1u0KFPlGKyT5LWTLVx/tnk/IiOqu/hdqzrzeF2XF000+txU7RqOn7U3L+BS42XafO+RtqrToUnhsK24y/fV2rTry+caad7R46s1quMp06X2bCxcKKd5yfr1pr26r5coaI1qc/r6+tCLW9QnHjnfK/lnR6hPmYXUPzrDJ0tmUlwJN6Pcfu15Um8qkLr88c1/p3vcQ6VQybMx/VV6VS/qVIt+F1vLzVyazqdq5K8qzC6cdQVSnOm9JxcX+pWKDqxe9ue1e1u+9re8vxyK06L7IVfa87WdOlVnUk+FlN7i85W8kzbLG9OT8a/GLLZ2Jguow9Kiv4dOMX4pZv33N4AuwmdgACAAAAAAAAAAAAABo7axvVUnLi8o+L4+WpU20av2ibh/Bg+3/ADJLWF+MV7XN5Et9IOOk5Ro032n2U/uuSvOf6Y5+NuZFam7Sgox0irLn3vvbebfMyvO5deKuoYMXiLfXyONiMTmMbirtnOqVSjfwtro1tXr8PCTd5R7M/wA0bZ+as/edJyK49Hm0t2tKk3lUjdfmh/8AN/ciwHM6azuHnZa8bSifpLwG/RhWS7VOW7L8k/8AiSj/AFMr/ZrTq00+M4/7l/ct7bWH62hVp8ZQkl+a3Z+NilN9+DXwZnkjU7dGC266cfGVJwxFSScozjVn2k2mnvvRrM2q/SHEzjuutOz13bQb8XBJvzOntfCQxU3XVSFKrP8AewmmoSkvbhNJpXtdxa1NXDbIowd61Trbfw6d4p/mqvh4K/ea8o8ub+O29aYNibGde85S6ujF9uq88/uwXtzfLhqyR4jHLcjSox6uhF3jDjJ/fqy9ub58NEaOKxsp2VlGEFaEI+rFckvm+JhjL6+vrMxvbfTrxYor3Pluxn9fX1me41TTUz1Gb+uX9jNvtu9afjq88u/TLvb0Nfhzuk9eDvZ3/S/cZVT3mmo2au1m7W7Si1nbNO6fPRkxX9qzkjXxe1UvfuuuHrLVe5PLXK9rZmCc7mWdOMMs953ytxbu7Xd1dvz5cTWm1HXOXLVLvfN9wtr0nHNtfJPOlXTW1CNOhK0pU4uc1wvFNxi+fN/Smvo06OvC4XeqK1avaU+ajn1cPJO775MgPou6LvFVvtVZXo0pdm/8SqtF+WOr77LmXYaV3PcuTJMVjhUABdiAAAAAAAAAAAAAAAAqTbO0N7EVqj13pQj3RT7XvaS8IIjuNxVzvdO8E6FerJq0ZS3ovukr37le6/SyB1sUnxMPb0YmOMae8RVNaVQ1alVtmOVVltKzZ0tlY7qa9Or9ycW/DSXwuXG6hQ0ncuLYmL6zD0pt+tTjfxStL4pmuNy5/Uut1hTG3aHVYmtDlUlbwbvH4NFudYVf0+hu4yT+/CEvhuv/AGjJHSuCfk4u8IvkeIyurZe9LNN+ed/hwCaXf8vB8/DTnvFOMe5bzefUMjnom0r6JtK/gnmzLBvny0tx0zbS0z10MMHZWjKXDi45LJeq+Vj0lpwsksm1kr20twy8hqpE5JZm8rqMnpkoubu+aTSik+N34GXcaau0s7tc7rgnFu6ay0fa1Wpgpy3rJdq2iS092hngt19pqPcu1LPlbJe8ibRHiExjmY+Ut2SikpVbOy01evFN52d3m289eB4q1XqluJtPPOXkvN+/U1FiUvUXm835cEYatbVt38Ss2mV60rV7qYl+zdc29X/wdvoX0YqY+tuRvGlBp1qvJfdjzm+C4amLof0Sr7RqWh2KMX+0qtZL8MV7U3y4avv+gtibIpYWjGjQjuwj72+MpPjJ8y1aqZMuuoZ9n4KFGnClSiowhFRjFcEvm+82ADRyAAAAAAAAAAAAAAAAAAA4vSno5TxtLcm3CavuVI6xb1y9qL4oorpV0YxOCnatBSg32a0LqMteKyT7n8T6PMWJw8KkXCpGM4SVpRkk013pkTG165Jjp8p9b328Uv7WPEvGL96/sW/0q9EUZ3qYGe49epqN7nhCdm4+Dv5FVbc2FiMJLdxFGdPOyk12X+Wa7L8mV02i8S0nfkvJomvRnpNTo4eFOop70XL1VFqzk2s795A3I/N8mNwi0RaNStD/APZ4f+Z/Sv8AkinTHHwxFSE6Sk7Q3ZXstG2uPeRjeCkTMzKtaVrO4bLpy7l4yj8keoLnKPld/wBl3GqpH7vldNdt1SgtXKXglFcOdwqyT7MF53l88jUUz0qhGk8m5OvKWrfhovcjG5WNd1eHPJLv4JIl3Rv0dY7F2bp9RTetSqnF2/DT9Z+dl3jiTdF3Wd8uOSXPuLF6E+i+riN2tjVKlSeapZqpNd/Gmv8AV4alh9EvR9hMDaaj1tb/ABaiTaf8uOkPn3ktLRVjbLPpgwODp0acadKChCCtGMVZJGcAsxAAAAAAAAAAAAAAAAAAAAAAAADHXoRnFxnGMovWMkmn4p6mQAQfbXorwFduUYSoSfGk7L/Ld4+5IhG1PQpXjd0MRTqLgpxlTfm05J+ORd4C3KXzTjvRptOm/wDxXNfepzpSXu3lL4HKr9E8dD1sJiPKnN/JM+qwE85fJsejuMemExP+TV/9TdodCNoztu4Kv5pR+M2j6lAOcvnjZ3ok2lUt1kKVFfjqRk/dT3l8SXbH9CdOOeKxM6n4aUVTXhvScm/gWyAjlLh7C6IYPCW6ihCMl7b7c/65XZ3AAqAAAAAAAAAAAAAAAAAAAAAA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714500" y="1604132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2" name="AutoShape 49" descr="data:image/jpeg;base64,/9j/4AAQSkZJRgABAQAAAQABAAD/2wCEAAkGBxAPEBQUEBAPFBAQDxAQFBAWDg8UEBUUFBUWFhQUFBUYHCggGBolHBQUITEiJSkrLi4uFx8zODMsNygtLisBCgoKDg0OGxAQGywkICQsLCwsLCwsLCwsLCwsLCwsLCwsLCwsLCwsLCwsLCwsLCwsLCwsLCwsLCwsLSwsLCwsLP/AABEIAOEA4AMBIgACEQEDEQH/xAAcAAEAAQUBAQAAAAAAAAAAAAAAAQIDBQYHBAj/xAA+EAABAwIDBgQEAwUHBQAAAAABAAIRAyEEMUEFBhJRYZETInGBB6Gx8ELB0RQjMlLhFTNTYnKC8SQ0Q5LC/8QAGgEBAAMBAQEAAAAAAAAAAAAAAAECAwQFBv/EACURAQEAAgIDAAEEAwEAAAAAAAABAhEDEgQhMVETMkGxImGRFP/aAAwDAQACEQMRAD8A7giIgIiICIiAiIgIiICIiAiIgIiICIiAiIgIiICIiAiIgIiICIiAiIgIiICIiAiIgIiICIiAiIgIiICIiAiIghSiICIiAiIgIiICIiAiLxbT2rQwrQ6vUDQTAsST6AXUXKYzdHtRaVi/iHSaT4dB72jJxeGT1Ag/NeE/EapP/bs4eXiGe8fkue+Xwz+f7V7R0NFpGC+I1FxAq0X0x/MHcY9YgGFtezdqUMS3io1GvAzGTh6tNwtMObDP9tTLK9iIi1SIiICIiAiIgIiICIiAiIgIiICIiAiIgIixu3K1cUi3DMLqzhAdbhZP4pNp5BVyy6zY8W395KeHljCDVAvyb68z0XLtqYqpXqF9R5c4nUm3IDQC+izOK3R2iPNwcZJJMVGudOZmTeVr2Jwz6RLarXtdqHNLT6rxvI5OTO/5Syfhld36rpt7iPv8lS+lH39/YVNOItP5/NXgS7Ww/L6rKYIeV1OPzE6K9h8VUpFr6b3te38QcQf+PuFJdHO2undUACIVtWDftgb+AgNxYE/4rW/Nze+XZbvQrNqNDmODmuEhwMgrg5bbPL2WX2DtuvhDNN3lnzUzdjvUHI9Qu3h8uz1n7WmX5dlRYzYO26WNp8VOzmwH0yQXNJy9QdD+YIWO3z3p/s4U2somrXxHieGzi4W/uw2S50GB52+0rv749e38NZN/GyIte2Dvbh8TRL3vpUnsdwVKfitdwugEX6gj6L01N6cC3PE0/biP0CmWWbhZZ6ZhFiGbz4J0RiKd+fEPqFksPiadQTTexw5tcD9FKF1ERAREQEREBERAREQEREBERAXnxmCpVm8NVjXgiLtB7HRehFFks1Rou19wGwXYZ5Bv+7fF+gdp791pu0di4vDf3lCoAPxAcTf/AGHqu2KHEASTAAknRcmfh4X9t1/Stxj55q4o2+sqr9umA4e/XnZbJ8QfiFgg51HDUKFZ4JDqppMcARyJC50N4OL+8otEyQWPyHVpm/Zc2fj5T5dtZ4nLlO0jYTWGjr3zg/TL5r14euOh9Dr6G57LA4evTqQWu6RrPovaMPGbuv1WXz1XPlLjdVlm451J3FTqFhPldEg8J0I1jNa38QqtV1GjUNRzoqubxS6Wkg5HqGlZQvIGhA53bFtFre3NpvfhX02hjqZc1xueNha7Ns5jMEaSuvgt+fw6/Eu5lNNi3F3ZdVwbHipwtql7rc+It/8AlZ3F7olrZa57nWgWXk3B2k7+z6NOmHEt8UWExNRxk8v4luAxZaIc9gtFoc8x0Fueq6PTs65b9NMZu7iG35fiBXowdWrSqfu3VbZcN3T1NgBPqtmr7aYQW8DoIgmYPyyVGEx1HDu8lFodzJc8+oMlV7Tfqt/0rcfeHtldh7Z2iI8SkHs/zGHd1uGFxPGLtc08j+RXPK+1W1dQD6rwVdq1qV2VHD0cVrOSOTLwsvvx1pFzrYnxAcHBmJAI/nFj/Vb/AITFMrND6bg5p1C0l25M8LhdVeRERQREQEREBERAREQEREBcb+MO/TuN2Bwr44R/1FUHWJ8Jp+vbmt/+IO8o2ZgalYR4zv3VFp1quBgxqAAXH/SvmIvLnFziXOcS5zibkkySTqVly5amo7/B8eZ5dsvkXGUQAOZ0tZZ3YWwjXOY9M9JWFpDnrqtg3Z2x+z1BxRwEjPRc+P19HcLOO3H62SluE0mRLbAgxfLp1U1t3a9Mzxvd0ceL6yugYPaFKo3McVpEg5idFeNNrrLW8eOX14OfPbdZxy9mDJdFd37vItENHyCtDZWzqcwytVkx4ReOC414QHEW58l0PEbvsqElxHoruG3cpMyDeyTDU1ETk4sfk/56afsvY7akuZg6NORDRFm9WtyC2HB7umD4jiScgLALO02MZlAVFTaLG6hR+nJ7a/8AszzmsZpjRsVo0Ct19jCJFtR0K9b9qNXmxG12gZqNYr9uRgcVs4td5j/u19Vi8RiXMJY5zXCf4tehHRZXH7Xa4GCPWVoO2sf5/KfMDdRMdfHXx53OdaztbLiEETwkeoP37LKbpb1VMHUiSaZPmYTp0Wl4bavEL2cOxSpVl7S1wEmJJMD1IkgK2PJpyc/jbnt9OYDGMr021KZlrhP9F6FyX4X7zcDxRqH93Vs2T/C8f8rrS6frxssbjdURERUREQFClEEKURARFBKDgfxy2z4+0GYeT4WEpt4gP8SrDnGMieDg+a50wXtkvfvJtI4vGYiuTIq16jm/6eI8A9mwPZeNrSM7GB2Nx+S5M7uvpPD4+uEi+x/lgyYADfNZtyTb3VTTeVaCFyyenLpl9mbbrYc+R2vutoob+Q2DIdzvFlodN8Kmo4SYsJsJvC2l1HPzcHHyXdje6HxDrNfcAg6xfospT38nN4vpB+RXMfFmS7zEiJJMjKCI6CF68PQbF5mPkrTJy5+Hw/hvOI3sBvxfO6wtXeky48TptAzadDebWWtOrgyGNMDP9V5XVFTLJtx+PxYTbZ6u81Rw66HksbX2xVcZ4j84WJNSefVQXLLTo74SeoyFPadWb1CAYBJEwOcLxVXkkiZ8xMyYnmJ9AqfLwm54+IWgcPDBm/OY7q3KvuscrP4Xa9cvcXGJJkw0NHYCArpxIkwIaTIEzHSdV5CrtJrSHcRIIYS2BMuByPK03TSlu5qs3sXFlr2kWNnC/Uj6tIX0lu9j/wBow1OpqWgO9RmvlPZjiKoI0K+iPhfjOKg5h/DwuHvn+S6eO+ng+bhJnuN2REWjjQilEBERAREQFjd5sV4OCxNSY8PDVnT1DDCyS1v4jT/ZWMjM4dw7wFF+LYTeUj5fpiyv0xxG7gLEyZ0Fhb0gKijTn2Cpm647H1OF16XRkb+15KqpvDSCWhwBktJIB6Egg9laKoJVdNbnpdAJnK18wDytzUOaYBtBJ1E2jMZjNW5UlW0pctqgVdOJcMnGCIVgI6ddf+FbaOw0o4qFSVVFy9aS3NV1okgGQDAde4GRuqA2xNrRqJv0USisqUUSpCGwlXfDmS0eUu4RJBImYB55ZwrbWyYWa2Ts0FwJIgQTI5EG3I2j3KtjFM+SYzdWtl4BzaokWLZ9dWrs/wALvK9w0LPpBWiNoAEADKF0L4eU4qmNKZJ9yunCPD8nPt7dAREVnKIiICIoQSihSgLD734bxcBiWDN2HqR6gSPoswqK1MPa5pyc0tPuIRMurt8gkwTHMhWw6Fnt6NknD13iMnuBHuQsC7ouW46fR48szm4uaDr3UsLQDIJJHlvEGRc2uIkRbPoqHVAYsBAjqbzdQ5yppt2VciRaefKP1UBG+15HX1RhHEJmJvETHRTFdqmGFQ9xKEq9Wrhw/hAyyysr1G4shHvJzvAhGwQb3EQIN+d1DROoGenTJULRqgqs03RMHhmJgxIvE87hGMkwM/WFbR/pTClXOEcMzeQOGNIN57KghTMU/HowzbrYNnH9e11rVIniWd2MC93QGCev3KvI5fIbVh2S5v8ApBPc/oF0j4f0bVH9A377Ln+Cokkei6xurhPCw45uv2+ytpPTx+W7rMoiIxEUIglERAREQEREHHvihu6f2g1Gxw1Bxe5z+a5NtHCFj4jNoiJuef0X1DvTsz9ooGB5mAkdRqFwjeHZpbPDIcx3EDkQRyKyzxej4fNq9a0qLqgL04qnDzYiMwc+qtiGukXAIMEZ9CP6rB6tihv6WVcSJkWtEXi5nJUEC/yskGb5qYifioUSrlWmWktIhwcQc5nKFSxxbNhcEGQDHpORU7Vs9jANcvaeyqb6D590pTIiJkRMR7yq7cJmeKRGUReZ+SifWknpcbUABsMrdDOfyVognIHIntclVcMG9wDobH0KpfnbL1V034kG0QLEmddLfL5qSFMHWMhy5WyUVHl0C8NEAchmfqrItV0yCSXEkkSOriRme62fdrD5cz9Vqoc3iJy5Nz1yldC3Mwfk43a2A9IJ/JTi4vLy1G2bv7OL6jWgXMffZdPpUw1oAyAAWvbobO4Gmo4XdZvpqtkWrxsruiIiIEREBERAREQEREBc6373fAcXtHlf2DuS6KrOLwzarCx4lrhH9QiccrLuPmLbezS0yAZEyOY+/osEafESbDM8hzgBdc3t2EaLyx+t2P5jRc32hgjTd0OR0WGWOns8Hkd8NViOEWmc73GXTrmoI1m/3H30XpewXmZGUQR3Vhw6j01UaXvNpSZ9wqySTJPmcZ4iZMzmTnMqDlp6X7qbGbjnERPOITS85d1AaSTqbkn0zKhzlLhynIG4QiORsOdif0TTXv6S/S4uO2l1IMmGtF+Z5C5k+ip4TyN8rZqHAadzE9lKMuRLSqbXmZsGxlM6q7RfGo10Gog6clS2mS4gN+cwPUKVO0nur2zsI59QAc+ExBzsYK7Tujsnj4GAWEegAzK0XdDZf4zYDLpzP30Xbd0MB4dEPIgvHl6M075rTCaeT5XN3y1Gdp0w0ADICAqkRWcgiIgIiIChSiAiIgIiIIUooJQY7b2x2YyiWPsblj9Wu/RcH3p2c/D1HUqrSHNPt6joea+hnVQFrO+u79DaNHhceCs0Hw60TH+Vw1b9hRcdr8fJ1r5zrNg+q8dZ4HtCyO82zsRgahp4mmRfy1B5qTxzY7X0zWvvqic5WenfOXGx6vEEkdrhXGutPt2WPbUnr6K4Hff6ovjnK9/FAnnIyER76qjit9wvP4n6dkNS2uZvp9/qo027Rf4oNweoyKtuf1VoVepyurfij29UReSPaHSRcGIGXT+i2Dd7Zfiun+Fjbl2gWp08UGuFiSD/AAjOdJXR9zd2sdjeHxyMNhc4Iiq4f5WZ+7o91eRy83kS+pW37nbPGMrBjARhaEGo7Lj/AJWe/wBAusCBlkNFg9i4KjhKTaVFsMF5zc46ucdSsk2qtNPOuW69cqVYa9XAU0bVooClQlCKUQEREBERAREQUlWahK9CgtUosY2vxLDY9lQi0raTTCtPwzToiPblO3qFd7S002vac2uaHNPqCub4/c9znk+EWz+FohvZfTD9nMOgVh2xqZ/COyjS0y0+aW7uVGtgNj/bc+p1Vl279TVvyX0u7d+ifwjsrR3aon8DewTqnu+XsXsOuz+FjnDoLqw3ZGJP/jcPUL6mO69D+RvZButQ/kb2UdYv+vk+X6e7uJd+B3ZZPDbpYgizYPOL919IN3Zoj8I7BXWbBpD8IU9YpeS1wLZXw+dxBzwSZmbro2wthvogXPcrf2bKpjQK83BNGin0rbaxGEpOGcrI0mFettABXAwJtGlljFdAVUKU2nSFKIoSIiICIiAiIgIiICIiAiIgIihBKIiAiIgIiICIiAiIgIiICIiAiIgIiICIiAiIgIiICIiAiIgIiIBREQEREBERAREQEREBERAREQf/2Q=="/>
          <p:cNvSpPr>
            <a:spLocks noChangeAspect="1" noChangeArrowheads="1"/>
          </p:cNvSpPr>
          <p:nvPr/>
        </p:nvSpPr>
        <p:spPr bwMode="auto">
          <a:xfrm>
            <a:off x="0" y="-137583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3" name="AutoShape 51" descr="data:image/jpeg;base64,/9j/4AAQSkZJRgABAQAAAQABAAD/2wCEAAkGBxQTEhUUEhQWFhQXFxcYGBcXFxgVFRUeFhcWFhoYGBQYHCggGBwlHBQXITEhJSkrLi4uFx8zODMsNygtLisBCgoKDg0OGhAQGiwkHCQsLCwsLCwsLCwsLCwsLCwsLCwsLCwsLCwsLCwsLCwsLCwsLCwsLCwsLCwsLCwsLCwsLP/AABEIAOEA4QMBIgACEQEDEQH/xAAcAAEAAgMBAQEAAAAAAAAAAAAAAwQCBQcGAQj/xAA9EAABAwIDBQYFAwMDAwUAAAABAAIRAyEEMUEFElFhgQZxkaGxwQcTIuHwMlLRI0JyFGKCosLxFyQzkrL/xAAaAQEAAwEBAQAAAAAAAAAAAAAAAQIDBAUG/8QAJxEBAQEAAgICAQMEAwAAAAAAAAECAxESIQQxQRMyUQUiI3EUM2H/2gAMAwEAAhEDEQA/AO4oiICIiAiIgIiICIiAiIQg87tztrhMK2X1N8l27u0/rMjOdB1K2mxtr0cVSFWg8PYbaggjMOabg8lyHtTsZ9Ct8moAWm9Kp+4c+DhNxyBW1+E+JNDFVsK+R8xu8AdHU5nxaZ/4rmzz/wCTwsdOuD/H5x1dERdLmEREBERAREQEREBERAREQEREBERAREQEREBF8Ji5yWh2l2tw9KwPzHcG5f8A2NvCVFvS2c3V6kb9F4at23ef0MYBzJdHWwVGt2txDrCoxv8Aju+8qvnGt+NyT7jo6LkWN2tiTd1erHJ5b5ArSYjaNUz/AFnnjLnSLd+Si8ki2fjXX5do2zseliWblVsxdrsnMPFp0XJ+0lKphMQzEMvVw9Rofpvtj6T3OZY95VCljnmXNq1G2mz3A6TF+qlZinVt5lVzn7zCAXOJMiCLnlKx1rOr317dOOHfHm++47XgcU2rTZUYZa9rXN7nAEeqnXCti9uMVhWCi1wcymXNa17QbA5bwg6r0GF+LhBAq0Gn/Bxb5OBW83K5L8fc+nVUXicN8TMK79TajecNI9Z8lN/6i4U/pbVd/wAQPVyt5Rn+lv8Ah7BF44fETDatqf8ASfdWsL28wbzBc5n+TTHi2U8oXj1Pw9OigwmMp1RvU3teOLSD/wCFOpUEREBERAREQEREBERAREQFT2ptKnQYX1DAGQ1J4AKTaGNbRpuqPMNHieAHMrk+2NpvxlYlxhgmBo0cPzNZcvJMR1/E+Lrn1/5+WfabtdVrGBLKejBrzJ19F5Orjj3qxj3ibZanU/wIWoxNfIRAGgz8Vxfqa3fb6THxMcU6kWP9W5xAHgsRiiDYqmyk45AxrA9TopQ3d/V4KZrpGuCabXDbUcNbazcKPGPp1DYGm/8AdnTPeP7VqsRiXa2jIRCwGKPjxWk3fy4uX42Z7i7819KWutJmMxwDmnUK2a5AaeF/D7LWiuHN3SZGnLmOCy+W4NzkEECDdVuLNdxzzdnqvu0a+5iKgP8Ae10cJJMZZWla3OoToLwchGSt47DVHPY/dniSRbQ5m/cpW0qY/W43iQ0erj/Cte59IzfxE1FoI3otkBGeueatQ9xDQCNN0G3U6LBm0qbIDWz/AJGdOSyxO1naGB/tsPJT9/bbuz6ylGFeRG5H5+4iT4o7CPAuD6wqP+rfmHkjvlZ0dsPGbieRVp0x5Jv+G0wGOqUXBzHlp4gkLpXZjtmKkMxEB2j8gf8AIad+XcuWMx7X5jqM/ureGqbpztxGXULbNcPJnv7jvSLx3Y3bxMUahn9h/wC2fTwXsVo5rOhERECIiAiIgIiICIqu1MV8uk9/AW7zYeZRMnd6c/8AiFtkvqfJZkzhqbST3ZLzFdm42NczHPIKZp3nuqm94Ht/KqbTqECTn7nX2Xlcu/LT7H4XBOLjkabGVCTH4Cof9MIGZMX4C9hOuinfTjPPMq1SpDdLnWE+fADoo76dPXfuqtJhiJgQZvExfqVWJgku8MvFWKr55Z/nVQVBYiL6fdWiNKjLuEgka3zi5E6fdRYwje3W2H5aVYyFs75TOipRdaRybysNIaQWiYFwbiViys4m7rmeZnn/ACsDZs8fz2UIMRHDvVo5d8cqSrXdPTrxWJfN5UbKn1Am8cbju7lmCDOnJTanjxIz+ZMA+P8AK+xmIvYjkoBkpmA5qF7liCVj80zdStcAfqy6dFFWZqplc+4lpVzoVfwe0I9xotFvGealbVnvWkrk3nudPe7G2luuAm09W8wuybCx/wA6kDMuFjz59f5X5v2djIcB4LqvYHbQD2tcbOt4/dbZrh5cOmIiK7nEREBERAREQF5ft/i92gG/uPp9z5L1C8D8Qq01Azg1viTPos+XXWK6/g8fnz5jydOpuwP2585Elais81KkATGQVvEvMATmSR7n84LVYkAOIByNjxgryp9vspmSekmLpQRJkkyeGsq1g9nuqkCcvfNVqJJJ0mw9yvabCwk1G2AaGju7+8rbGe6w+Ry/p5eeq7H3b6j2WrxGFIkkHLPu5rsdTZLHi48lodsbEcW7lt2TuwL/AJZb64vTzeP58t9uR4u0C1rW1uddVVMA2PW40mPFbnb+C+W/dIy6QtPUbY9FTrp1+XlO4tU8Nv0y4ZDRa1zVfpOO5ujX/wA5KlUURGp6VyYNlNSYeHVU9+62taqHBsNAgXI15lWrPElV3m5Vv5hY2xs8X8cjzVWrCjdV0UL/AE+Vn27kpulY1WFsEixy5qIPgK0c3IkrMvK+ASDyWVaqHX+3kvrD52V5PTl0U32HGc/Reu2DiiYcLH3H4F4sWkL0PZ6tBHA384KtlhyT0/R2y8R8yjTf+5oJ74v5q0vOdhMTvYbd/a4job+sr0a6Hm2dURERAiIgIiIC5t2vM1qh4EjwAC6SuYdojvVanNzvUhY8/wC16P8ATP8Au7ePxJgny8JWugknlc+MX8fNbPG0omcxP8fwtXSeZIFgYBibxGfG4lefJ0+smu202bSLnNEWvn4LpexsMAR3D0XPNlu3XDeyt5xbyXQ8BiN03yMLo4nlf1C2+npGBU8aPRfaWLByK0vaLaO4yQb3jyXVdTp4mOPV108D23qMdUeM4jd4c/VeRdQJFhK3/aF4JYASXBv18AeAWo/1BabEjmOYgrk1fb3uKeOJFRz4EeKq1QpsQblVHuySNNVUqBbAGwVOoFOypkprLPqrVNrSDvWsb89AqVbPkpSVEkW17QV6lgFEXRlqFlWCj07vdXjl5Lexj1Myoq5EEKamFeubPdfajplbjYFT6Rxk+q1G4cluNj0t2FMZbjtfwzrfS9vENPhb3XuVzf4Z1IqEcWn2PsukLafTzuSf3CIilQREQEREBcw2wPqfx3nepXT1zbbDf6lQc3epWPN9PQ/p963Xl8bRBDuMeN/uVqMNQjPO56/mi9FiG3PT7rXPzJA456c1yXL6Hj5GIcDMuuGmLTfgeCvUNuPaBJO6OvvZaivTMSDEqNj4N/56xqol6X3mbnt6l3aR0iM8+MrV7S28XyTF/wAyWiqVDPC3sq9WqNenf4q/nWGvj5nuRYxVSZ4T5mSqDzwH2WLat1LQLd76yQL5eXRVrTOfSjizYqqbKzWcq1RWim/tjSxBY7eEcL3z5KIG471jVCyqRbdnITPGL+asw7WahULMrrNgsoVC9rGpT8xZQBxiNDp3K3UeTAJmBA5DOPNY4en9SvKw3Fbdgq1S+l3gpMRRlwju8Fn8u4Kt9ub6r6Kd1stni6rhmXcruBbdWjHd7dL+Gv8A83Q+i6cuX/Dg/wDuB3O//JXUFtn6efy/uERFLMREQEREBc+7R0y3EVNLkjqJ910FeS7XUP6jXaOb6H7hZ8k/tdfw9dcn+3isSI8VrXiHXy1W4xjLfmi1FVhMgaCe5c1j3OLTBzPqduyQJ8JsTwUb8KTBiykoAzE5g6xOsK4DblPQW+3kq9Nrqxp8RhmwIH1CZvO8tYaG8d0C5McJ7yVtcRrK1taZ06mMh6qOmlvcVjht10IIbUBcJGoykd6zpvk81HiblQTSpiIJMWvkq7wrhorB1C1laKa1FDEUCHCREgEdxyWIbKsCkZWYpXVmHcRtYYso2tutnSBAMZG3uq3y1ERdsXsEm0DTVfKYuOCneJCiddXkY70+1WSQQsgFmzJfSdNFeObVTNYrGFsoqanwzLhWjPTo3w2Z/WHIH0I9105c8+GVP63Hgz1I+66GtM/Tg5f3CIiszEREBERAWl7V4Xfo7wzYZ6Gx9lulhWphzS05EEeKizuLY146lcvxbJaStHixfwHsvUYqiWuc0iDcH3815rGtuVzaj3uDftSBuFaEgX1EjzHsqoNjafbmFKHrN16fK9KQtVi8KbLdsWNeiC0nUafdT0rNWPNVKLg7K0KL5jmk3iRB7jovQvob3DKbnOFqcdh+A/OSr00/Ul9NeXL4HSsn0kAtZTGerHwqF4Vr5YgmenFViLK0Y1Iap3QNBl1ULlkCvlV+8SfRTIpazpuiNeWh5KIlZxKfL10UxTVZUgjBJWdFqzoC6vHPpK1sCVYw3ssQpcM26K11f4Y0f6VR3NrfASfUL2y0HYbCfLwbOL5eeth5ALfrafTzt3vVERFKoiIgIiICIiDynarB7rw8ZO9Rn5e68TtanBJjNdW2phfmU3N1iR3j8jqubbXo2E6WWO49L4nJ31P4eaLM7xaRzvFvzRfad9VlimR4KFttQbDosHr9+lxr7NnQ5aZ/ZKhuearBxPepH1fpi3uiqOvkqtdshTG+sAnPgsN7ipUv209Rqwr2MRunUGeuasV4kwqdU3ROqweoyJUibsXVmVY7sL40KQnisA7kpimq+QpaLZKMjraFPQpoh8ptzX2m26zpskFfaYVow19voC2GysOX1GMGbiAO8mFRbde1+Guzd/FB5FqYLuuQ8zPRTIy3rqdusYWiGMawZNaGjoIUqItnniIiAiIgIiICIiAvF9rMDuucRk/6h36j36r2io7ZwXzaZA/ULt7+HVRZ3GnFvx124/i2cVrnCFvNpUoefLktTjKcagzfzXLZ7fQY13mVDTdfLRZteJvJE6H3WDCc+HkjXguM2kWjIFVaRjVKr1qqnLxcHPRVahm35dSrqKlcKE1DG7bjkJ8VYew3OmUqIiDlKmMtIgvj3E5lfSF9jxVumdrAsMTosAOKn+WZgXWO6pZ2sWhXKQ+m3VQMGisAeAUVMpupzWbgstxWY19o08l2L4cbM+VhvmEfVVM/8RYe56hcz7P7NNetTpD+50E8Bm49AF3WjSDWhrRDWgADgAIAV8T8uXn1+GaIi0coiIgIiICIiAiIgIiIOf8AbfZm4/faPpdcd+o914rENXZdu7PFei5n92be8ZfwuQYyluugyIOYzHGyw5M+3rfD5e8+N/DWPED18lG03Viu38Crf3WGuV/Dis3d30zq2gwDeb69c4VepEdcvurDakjdm2f5KgfcARf+SkhrStU8s+fijxkY5d/5KzAzXypp+QrdMbUVQaePNREKxur5F5KtGOtIl8jldZlnNfSO+URPZTb5LJqze6wnpwQjhCiJ16j61v3WdISsCzRbfYGy3V6rabBmegAzJ5KzG3qPefC/ZMNfiHDP6Gerj6DxXvlX2fg20ababP0tEd/E9SrC1k6jz968r2IiKVRERAREQEREBERAREQFz3t3sncqfMaPpfnydr45+K6Eqm1MC2tSdTdrkeBGRUanca8PJ4a7cRxDbWGWapvIIyg92fmt5tjAOpvcxwhzTB4eOq09Sjbu85XNZ09ya8p2qvz0HcfvnyXwOGonhos6tMRYlRFlpn87lKtHCNbHmjgIGq+uvfj0CxKmM9Rge5YnyWbWZrFwUs+kbysHKQs/M18a1E9MW5hWWBGMvfqrdDDlzg1rSSTAAFzOQCRXd6Y4XDue4NaCXOIAAFyeAXZexvZsYSnLr1Xj6j+3/aFW7GdkxhmipVANYjvFOdBz5r1a1zlwcvJ5ep9CIiswEREBERAREQEREBERAREQEREGk7SbAbiWyIFQCx0PI/yuZbU2Y6m4tc0g2kHNdoVXH7Pp1hFRoPPUdxVNZ7dPD8i8fr8OEuoR+dVDUocF1fGdhabjLKhHItnzBChZ8Pmf3VT0b7kqvg6f+Xly5lDP2WTMN6rr1DsNhm3O+7vdA/6QFtMLsDDU/wBNFk8SN4+LpU+DPXyp+I4pS2Y912sce4E+ir1cEWn6gQeBC/QjRGVlDisHTqCKjGuH+4AqfBSfKv5j8+Pw918GGvlkuz1+xGFcZAe3k11vMFT4Psjhad/l7x4vJd5ZKPCtL8vPTlmxOzlauYpsJGrjZo7z7LqHZvspSwv1frq6vOnJo0W+p0w0Q0AAZACAOgWStM9OXk5tbERFZk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42875" y="7561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4" name="AutoShape 53" descr="data:image/jpeg;base64,/9j/4AAQSkZJRgABAQAAAQABAAD/2wCEAAkGBxMTEhQUExQUFhQVFRUVFxUXFRUUFBcVFBQWFxcUFBQYHCggGBwlHRQUITEhJSkrLi4uFx8zODMsNygtLisBCgoKDg0OGhAQGy0kHyQsLCwsLCwsLCwsLCwsLC0sLCwsLCwsLCwsLCwsLCwsLCwsLCwsLSwsLCwsLCwsLCwrNP/AABEIAMIBAwMBIgACEQEDEQH/xAAcAAEAAQUBAQAAAAAAAAAAAAAABQIDBAYHAQj/xAA6EAACAQIDBQQIBAUFAAAAAAAAAQIDEQQFIRIxQVFhBnGBkQcTIjJSobHwFULB4RQjctHxM0NigpL/xAAaAQEAAwEBAQAAAAAAAAAAAAAAAQIDBQQG/8QAKREBAQACAQQBAgUFAAAAAAAAAAECEQMEEiExQRNRBSJhscEUMjNCkf/aAAwDAQACEQMRAD8A7gAAAAAAAAAAAInM+0eHoScZ1PbX5IpyluvZ23b1vIKfpBp3tCjN/wBUox+lzHLn48bq1FykbmDTqfpAo/mpVFzs4y+tiWyntVhcRLYhUtPhCacJPpG+kvC5bHlwy9U7omwAaJAAABqeP7dUaVeVLZbULqctpRalF2ezGVtpXvx4E1k2eUcUpOjJy2bbV4tWb4X3N6cCszxt1Km42JIAFkAAAAAAAAAAAAAAAAAAAAAAAAAAAGodsu0MofyqL9r88lq4/wDBK298+BsGeY9UKM6jTdlZW37UtFrwOSVZzTvJ3ve7vd975s8XV8l/x43VqmeWlipVT57Ra9Yr3b2Xzdop+L0fcV1ZJ6NprqW3hIvVJHk4+KYz0xXakFJXaTvukuXeRmJoyi/iXXRrqpLqX5YTZ1i3B810+K29d57692tUW0uMlaMlwbs9H3aFtSIbZ2P7fyi40cVLah7qqS0qQ4Lb+OP/ACWq434dKqYynGO3KcFC19pySjbntXsfOuWwVbE0qSV6cqsItyW9Skl7qei5q517J+xGAwiTqOM521lUkoq/NRb082eviz5O37t+PdnlLVO1eHvs0tuvLlSg5r/1pHyZTOvjq3uU4UF8VR7c7c1FaJ96Mmnm+DpLZjVoRXKMoJfIrWf4Z+7XpN8Ftx1Ne3K/3Zf8a9t+I4dnlRylJ3bbnK7fF7Tbfi9fE7H2EyV4XCQjJWqT/mTXJyStHwVl33OPxntVMP7O051Ytx3f7lmvK536nVi9zT7mmePoJLcsmnJvSsAHSYgAAAAAAAAAAAAAAAAAAAAAAAAAA1nt6r0I2dn6xNK2+0ZeVrnOquFqPlrzOhduN1LS/v8An7Jz6pOcm730+9eZy+a282Wv0Y8ntjyy2FntO7t3/e4w55bG/s3T6Oz70zJnJ79fPf13HtPGRgm5rTlxb4JffArr7s/CxCvKlHbm1KC/LNe038MWtb991ZEFjMZUqyvJ6X0gvdX9y9jsRKrO8ty0S4JffE8wmH2m7dy72TuSG/iK8LFw9rdZXT67k795kYeo5K97vxMHNsTGMlTT93f32Vl4fqSOUYiNtY3++49XDPybvy7PR8Nxw3Z7YOMzCUXrp1aI2eNnK7T1XL6mzZlgVUi3BX5x/N4czWq0YxjqrNNq/Gzvo14fU0s06mGeOtaSeMl/Lpyg3e1Rp+b/AFLGHzmtBXUpLXg2voVwbeFpPjqvlE8eEnO1oSa36Rdr99jw9J47p+tZdPqTLG/dM5d25xVN/wCrP/tLaXkzb8q9I9R224wnzsnF/LT5Gi4bIZWvUcYLq7vwS/UnMvp4akvil3WXke2ZWfKeXi4cv9XTMt7W0Ktk7wb+LVeaJ6nUUldNNc07o5L+J01/tx8CSyvtGov2JNdL3XijSckrm8nS/OLpQInKs9p1bK6UvkyWNHjuNnigACAAAAAAAAAAAAAAAAAAAQvaqDdHopJy7uHzsc6rTSuo3vd35HVM0wqq0pQfFfTVM5LnFZRnKNtU5Q8na9vA5vVY9vJMr8/wy5GI43f38yDzCvtydvdju69fH6Gbja/stJ6yuvDS/fy8yOlDcul39Sm2FWlG0UvzMycfiP4emkn/ADZL2bK9uDm7/LuG0oR25W237kOL10bXw6PXpYjP4apVk3Jtt73+nRdBjh3eb6/d0+g6P6l78vX7oylTcm29W3dt723vdyRpVHG1m1zMyOXuK3FDwj3tO31PR3vquPixxx8vPxKd0lp972XPxye5pO3F6/UwKtN30TKfVF5kreDC1fr4i81OyurWa03bjLpZrVb1d+nMj6Om9d37mThNJXS59TPLLXpb6WOvSQc5NXv4FFd8U2eRnuL0amj5M81zsrK+FiGIfMSxDW4x6js7cGWoVrXXFFpv3FMsYm8sz2UWtTpnZXtfGdoVH0UuK7+hxCrPW6MvL8zlCWr05ns4868XUdNM4+mUz00nsB2nVVKjN+1b2HzXwm7Hol24ueFwuqAAlUAAAAAAAAAAAAAAAB5I5N27yz1eIlKOrqLaat7rbtp5NnWjmXbPF3qylybVuaWljDqMJni14unvPuT7NKnSvJLlp3JFFkoupNeytbXs38Kv1ZL1cLvt1+f7Ih+0VRRcKS4JTkur0in4XfieDGd10x6bg+pyzGsCmpVZtve33JLgl0Rs2BwEYw1Wu7y5kTldGyTS15mwYR3aV+vibZZT0+r4+Lsm1FPLdrei/LLY23EsnZWLOIxMYp3ELna1jMsNGK1sQdSKe79zNzvMtuT5EP6y5eN8JdeVcrF6nNKPW5H1KlmVQqJrqRV9MzbZkLEKxGQraModYyyx2pljtkYh3MarLS/ESrGPKRfDHTKzT1vQ8iymV2UKRrIxyT/Z/M5UakZJvRpro1yPoXIsyjiKMKseK16PifM+Hmdc9EWaX26Le9bUe9b7G2FcvrOPc7nTAAauaAAAAAAAAAAAAAAAAoqytFvkm/JHHs+rtzZ17G/6c/6X9Djeby9qXR7jLkdb8Lk3ajPxv1UUnDaSTs07PonfhuXcjXpVpVqspyttSd3bcuCS6JW8iVxFO9rrf/gxqVBJ2433nmmMm9Opj0mGOdzxnv2lKEmlZPRGRRxDTuYe5LU9c9DDJ7NTSYp521vs0YOd5neGj3kVVlZEfiql+JbFT6U9xZr1LsxqsrIOdnqY9adzZbWiVXTrfeVxkYsN5eQRayE9Cix5FnqkRIrtTKRalK7FWZRtF5GOd8vdoqiy1cuqRZ56vQepvXo4xexiqfV28zRImy9katq9P+uL+ZePNzY7xr6MAQNnEAAAAAAAAAAAAAAAAW8RG8ZLmn9DjedRtKXRnaDk/a3C7FWff/gz5HT/AA3L81jUasUWHo07XXLoZGIRj1H9PtGGn0Eq5Cppqro9nPe+Dfh3GNB8HuKJTKXFdcxj5EZUZmSncxqupWYpl0jam8s1GZtSny0MSdM0kVyyWoq5dUdSnZK9ktphlkqiz1yPEOBKm1qoWkX5ot2JjPK+XhUhslyMNCVKrpM2fsfSvXp9ZRS8zX4QTN99G2A28VT5Ral5K/6Fo8/PdYWu3IAGrhgAAAAAAAAAAAAAAABpHpBwPu1EtHo+9ffyN3MLOMCq1KUHxWnetxFm426fk+nyTJwnEacN1/mYdV/5JzNsG4Taa1u0Q1SL5GFj6Xjz3NxjO+hbkyqp3lmdyunolJTLEplUmWZMaLSUixMuyLLZLLKqLHgPbExnXsWDw9e7qBRUd3qURRcaPIomM8vaqCL0YFMEZdJdCVavYOjqdg9GGWbMZVGuFl4/svmc0ybBuU0jvORYL1NCENztd974eGi8C2Mc7reTU7UgADRzAAAAAAAAAAAAAAAAAAAaX26yPaXroL+rv4SOZ4qhb9Tv1SCkmmrpqzXRnM+1vZ50puUVeEtz/TvM8sXU6LqfHZXO8RAw5InMZhbXIWtFozsdnjz3GLVZaci5WRZkQ0t3HjkUTKpMomGdeWfmEVI906llHjFipP8AY8YBoQjqepFylTuIzyV0qZIYamWsPSNo7J9n54mqox0itZS4RXN9SzDk5JjN1tHo5yHbl66S9iG7rLgvDf5HTTHwGDhSpxpwVoxVl/d9TINJNOJy8lzy2AAlmAAAAAAAAAAAAAAAAAFmrMD2dWxgY+cZxcZq6f3ddTzEVSLxNcLRqWeZRsN21i9z/vyZp2aYG2qR0bF4jea5mFCDvZW6cPLgZ3F0eDq7j4yaFXpmLOJOZhhLN2IerCxTtdbDlmU8MZspkVTLTY0XJcueKWhQmNslXuVxLi+/8Fn1nU9g7hW5xdijPw2HZTg8NqtLvktWbTlGUJtOpu+Fce9k6efl55jFPZ/IZ4iVo+zBe9N7l0XN9Dr2R4alh6ap0lZcXxk+cmazgaqikopJLcloiZw1cvPDlc3Jc62WFW5cTIrD1TPpTLMF4ABAAAAAAAAAAAAAAAAAWK0S+eNARGIgRWJpGy1aFzCr4QhaVp+KpMh8VQZu9fAdCNr5b0IXmTQMZhmQOMy+XD78TpeIynoR9fJuhGm2HLcfVcsxOFqL8r8NTFlTn8EvKx1CrkfQxpZD0Gm39Vk5v/D1H+Xza/Q9WBqvl5v+x0T8A6FcMh6DSt58r8tCoZTN735Il8HlKXM2+lkfQzaOTdBpS8tvygMDg7blYm8Jh2SlDKehJYfLehOmdyYWEokzhaTL2HwBI0cISytUYeBI0YnlKhYvpEq2vQAEAAAAAAAAAAAAAAAAAAAHjiegC3KimWZ4NMygBGzy5FieVLkTICdoCWULkW3ky5GxnlgbrW/wZcipZMuRsVj2wO6tfjlHQvwypciZANo2GXIyIYNIygELcaKRWkeg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285750" y="152703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5" name="AutoShape 55" descr="data:image/jpeg;base64,/9j/4AAQSkZJRgABAQAAAQABAAD/2wCEAAkGBxITEhUUEhQVFhUXGBoYFxgYFxUYGhgaFhoXGBoXGBgYHCggGBolHBgVITEkJSkrLi4uFx8zODMsNygtLisBCgoKDg0OGxAQGiwmHyY0LCw0LCwsLCw0LCwsLCwsLCwsLCwsLCwsLCwsLCwsLCwsLCwsLCwsLCwsLCwsLCwsLP/AABEIAOEA4QMBIgACEQEDEQH/xAAcAAEAAgMBAQEAAAAAAAAAAAAABAUCAwYHAQj/xAA5EAABAwIDBQYEBQQDAQEAAAABAAIRAyEEMUEFElFhcQaBkaGx8BMiwdEjMnLh8QcUQoJSYsKiQ//EABoBAQADAQEBAAAAAAAAAAAAAAABAgMEBQb/xAApEQACAgEEAQMDBQEAAAAAAAAAAQIRAwQSITFBEyJRYXGBBTIzUpEU/9oADAMBAAIRAxEAPwD3FERAEREAREQBERAEREAREQBERAEREARUPaztPTwTaZc0vfUdusYCBMRvEk5ASO8hWmy9oU69JtWmZa7xBFi0xkQZBVdyuvJO11fglIiKxAREQBERAEREAREQBERAEREAREQBERAEREARYVarWiXENA1JAHiVTYntVh2khrviEaN+5VZTjHtlowlLpF4i4zF9sX/4MaPFxHcoR7R4h2dTpAAXLLXYkbx0s5HoCLzWvtSscqj+m84fVQjtGtP53+JWD/U4eEx/zP5PV0Xm2H2pUB/M6f1u+6hdoe02IZS3G1HA1LTMnd/yicuHerQ/UoSdUyHp2ldlV/UbbDcTit1kFlIbjSNT/kehNu5Xn9JcViN57dxzqJ/O6wa2oNRP5i4QCBMQ02yXB4bCFzgBqvXdgbQGGoU6O4CGiJba+ZJ4kmVWGaPqXJ0XcXspI65FAwu16L7BwB4OsfsVPXoxkpK0zlaa7CIisQEREAREQBERAEREAREQBERAERQ9q7TpYematZwa0eJOjWjUo3RKTbpEp7wASSABck2A6lcjtvtxTZLaADj/AM3Wb/qD+b3muI7Rdq6+MfDARSBswWHV5/yPkNOJh4TBvOe74THeVw5tT4iepg0CSvI/wW1TbdWs7ee4u/2EDoMgs6RacxfoscLsuLmO7LzU9uBjJeZk3PmzqeyPETXUw5AEZefmtMDI2PvzU5tOBEHp9v2WvFU5HEeNlyZE07MZMjvbP6hwH1Ud4IPBbt/d96KVtEsLQ6RIUQi5JszuiHTN5JsbcP5VBtx4fWMZNAaPX6hWFTE/yqYOl5cdSujCq5KT/bRc7Bw4aTUOlm9f2HqrkYlzrkwNCcz0CrsIQGgHT1N7qY2tf5u6M/2VXkV8muNxiuTb8U6C/E5+CttmbVrU9SW8DlHfcKsZJyAHVZ/CMiH9YMWWsMzjymXkoyVNHcYDazKkA/K7gcu4qxXntK2TyY5yrzZm2HNgPu3zHRelg1yfE/8ATgy6auYnTIsKNUOEtMhZr0OzkCIiAIiIAiIgCIiAIiICPj8YyjTdUqGGtEk/QcSTaOa8Z7Rbafja2++QxsimybNHHm46n6K3/qR2j+LV+Ax34dM34OcMyeQyHfyXGNqkgQYA1XDqMlvaj1dHp6W59k0l3FrQO8qx2fTc+JBI5m3hkoOCogmYnm6/gNF0WCIA1K4Wz0JPaqXZvpbPaMy3whWNPCt/xMLRh3uOYaPMqa2uBmR0VLTOXJOZ8fQ45C6h4lvAmFO+I05FRK+S5cy+Dn3WymrniqytirFs+wpW2Ja2BnmFUOMglWxQ4ssYOrzZfAQBJ4qLQMuX3aFQDdHf7811beaM2WNLGGIVrg6lrrlMHVkq+wu/z9FjlxpF4l/hq28dR3jopTqTTbeHWb/squnhDGam0qG6czJXM/sXb+CW5m7pPu0rPf1/bqtDpmRMrF2LGSsuGTGMmW+zce6m6xkaic+5dbhcS2o3eb4cOS8/oCCLzx96K52Xjiwz4jiPuvV0mpcfbLox1GDdyuzrUWFKoHAOaZBWa9U80IiIAiIgCIiAKi7ZbY/tsM5wMPd8rORObu4T3wr1eQ/1V2r8Ssac/JTG7/sbu+3+qpOVI2wY980jhH1/iOLjlw4qbhHyROWg4qlZWExopeGxZjgAYkZnkOAXnyTZ9BFUqOnpVGt/Me7rpCs6FXeAvujgM466LmcKZO8892g5DiVPpYob4jOOPmVzz+hLh8HT4YaDLiTKsKAaMlR0cbachHitlHGOqWFgNVUweKUu+i3fXDdRGohYPG8LCFqoADTvWYMGL3Mm8+CycfBjLGvBQ7VpPiCCeECVztdxE8tF6M45LXicLTcPmaD1CQ9vBhTPNsHx5qS/ZFWs+Y3W5SfoF3DdmUW3axo6BbjR5KZZX2iqiUuydg06YEiTxKuf7VmoC+CW2NwfLqpDPlFyq1fZr6Rpdh90SDAGhyWbXDUdDxWYdETloeC2upBwhwHvmo2FlGuzX8MyLLTXotNnBZsmn+Y7zdDmW9+oW4kERfrZXS4NlcfsU9aiQPkvyvIW7Z+PIs7pw/hbKgIN/wA2jtHcjwUY1WkwRY+R4KVwzppSVM7Ds5joO4cnG3I/uukXneAqbsCcsrrvMBiN9gOuR6herpclraeLrcW2W5EhERdZxBERAEREBpxuIFOm95ya0u8BK/OvajEOe83uSXE9TJXt/bvE7mEcNXuDf/R8m+a8K22Lg8SY99ywzPg9DQx5sqDEgDTP6qfh3jOIAy+6rQyLZ6n6BT6EuFrLll0evEtcJDrnuWzCtJJJyiT04LVSrAC2iwfirWudVg02aRtlozFlxjJoz6K9wT7CFy2Cfk3vd3K/w9ZVaoZFxRZ1MREAXJUinUgBU2HqS8kmSMuQW6liN554C33WdNmbx+C4dUyW4PVUK8l18slIZiIaCeSUZSxk1bGlaWi0meWeq2UmuP5RqqbPBg4o14jK598F83bbpuYUluE3gQT71UmjhQACLniV0Qwt9lt6iiDhmPI+a0WP35KThcO8AgwYMA8R91KewT5FfMNax0Nui19FIrKdrghV5FiInJaqbedx9dVa1qYNjkoxoi5GmYVJYq5JjP2le8nI3HBQ8fQINrmLHIkDTmeCnYhwvpz68FFr4gFhDsxqMxGseC565OmDfaI+DrXLH6XDl2fZfGSSw93OPZ8FwdMmSI+Yew4cQVebLxu7Ua46EHu1XRp51Ipq8O+Do9DREXrnzoREQBERAcT/AFKrfLTb+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+8I0jkrbkivpPwi3N/Raa9Vsb0i35uXVUG0NsOe0tZ8sxebyDMQOIVVUrbxLSTHDS8eapLMvBtj0rfLOoq7VpggB0lwJbBtlxVNj9oVGvDpO7k4DUH1XP06ssdnvMMi8e9VZtriq0AjMEa5/RYym5HWtPHH9S6q4gRxkeyqjH2lzTBv5DK+q+7OqubFN9yBY8haFsxQLsrSL8rLFy5plIpQlRApVwHbxOQGXmI81e4chw3h7n6Ljq9MhxaSJ8uPdaV02AqQGzlEW5D34rWHdmueHHB6dsurvUaZ13RPUWPmFKVZ2cdNBo4Ej6/VWa9iLtI+UyqptBERWKBERAeb/1BvWd0aPIFcHiaZjqvQu39H8WeLQfp9Fw+Kp381hPs9XTP2oo8ZSz4gKPhnHdAI9lWVeleON1FqtAXNNcHoQd8GEQ3vUPHHIKYySJPgq7ETvSVSK5Nom2hU+YWVpSrzyiyqsO3UqfG7781E0jXwZ4iraB081Lw1azOdz5qmY8yrSwIM5fZQ40WfVGtr5Bj/J0dVb1DLWtk/xxVIGEbovmSO+FZB0m55SPRUmgzB2M/FaROo8cvVWNOvl75KoxDT8RvO0nrFlNAjLjwUSj8CUUTX1pEcpWyjVJojjp4qG1wynNaw6Ke7r91WhtLSkd4crHnooz3FpaZkSRPLRfMHWGRzI9BHqtxpy09LQNRfxUslcMi06fzk8c7aceqsMM4AQRcdFEwLSY8DP0W1lLe3yCbRbJUovLnhkjFVQ2ox2Qdnwi/vvUzFVQI8PFUO0KpLQI98le4eoH0WmLxfuUONswyRpJ/gi1MCHEOGt45HPv+6m4IEM3eBz8x9lCpYjdAvcH1+qm0buBGRjvOq2gik26pnoHZd80j+r1AVyqTsqPw3dVdr1cf7UfM6j+RhERXMQiIgOR7f4eWseObT6j6rz2uy/JeudpcJ8TDvGoG8P9b+kryvFNWORcnoaWXtoosQzxCg1RmCrSo38RQ3U5Jn+Fi0elBlexjhMXEqM+mS7uVhhhIPUr7/bwTqsnwzpUiOGQ0D3dbMQQBE6cVk5kiZ19hQ8QD5qtWapkaVaOqfKDxHcFVKyJhjbaaqZEo20nS8BbmumYy+x8ljSaC7hAn9kwrRLh6ZLJl7McXUO80c/qFPa6RIM39hQMTSJc2NM+S2UXQMpiynwQbsc75QdYz4LbSMgTPELTV+ZnfHhxWTQQ22ZGfUc+aiuAuibSktN7zI1iFOFWDAVbsoHdvp9VPeBA0Ko7JlV0AYPygwc/qt2EmSLcZjgVqY/SNY/dSmANAN8s9PdlEUUlLijRVogNJAm9vC63bJM0y05yR43WGFpk70m0z781s2fSIc8d4KtRST4aItNsVi2NLef7q6wrCIB4W99QqdstxGWZt4Qr+nZ7emfgtYqzDLI7bsy38Ini76BW6hbGp7tFvOT4lTV6UFUUfOZXc2wiIrGYREQHwheXbe2caVZ7NAZHQ3C9SXNds9nb7BVAu2zv0nLwPqqTVo3089svueW4mleVW1WWde5v4LocRRk++9U+Po3garnZ7EGVlEQJ5qTQO8fFY/2510X1zC3Lqs5KzoR8c3iPRVWLeZ3bxorl9okKDiaYLhHFUSNUyC4C0BWpZYdFExjA2B7hT90FognrqpZazDDgQTrkPFfdnuu+OMrYKfyxGfFY0nhsgC5Ko+i1n1v5XcbXQvA+WNJnvy8lsoiRunj66LGtR+YGbNBB5qEibDLgEZfstu6YF7rbhaI3R0ujyQ4DlrxCUE+TPA047/PkpLKLxPj9lroO3ZJ99Fq/vXEjKJ+tpVaJt2WRNp6e+a3UH6d/8LS4/Lms6dIFozn35ojN1R9wuIBeQLTaFIbLSb2Oai0sL89vHW6OeSI/7ROfmpq2VlXgl06W9UD4sAZ+wVnsumXuBP6QOJKjbPFgNdV03Z3BS9pizbnrot8cbZw6jLtizqqTIAHAR4LJEXeeCEREAREQBY1GBwIIkEQRyKyRAeW9oNmuo1S3TNp4tOR+niufxtOSPovXe0OyRiKcD87bsPq08j9l5bjKBaSCIMxB0IzBXPONHraXLvX1KuqyAo9MznoYU+oJUXc3XHndYs74mrFC0cFFp4eYPBT3QV8pUfmvbkqGqdIrNqUJhwBiL9QpOy6oIuL+GSk4qja5trwuomBpkSLclHglco34h9pHHVYOtNl9r0ZBGd1sptJcoLojPsSZzIy5eik71pKwrEExrM9yzA+Unh68kJJNNx3YA/dfcREC18r818o1gJ0svuIMuYdP4UELs1N3iSCNIC00qRlt4v32VjTMyMjxWzDUOQ98EonfRmyC05n05L5Te4PInIDSOK21WxEcUbSl0wcvfklFNxIGucxeStdKmC1o7ylWd102045qZs2llbSytGJjJ0rLPZlBdtsfDblMcXX+3vmqfYWzpgnIZ8+S6ZdmKFcni6rLudIIiLY4wiIgCIiAIiIAua7WdnvjNNSmPxALj/mB/wCh5rpUUNWqLwm4StHiTmEEzpYjVRMdRmDw+q9V7SdmG15fThtTXQP68Hc/Hl59jMO+mSx7S1w0Iv8AuuScXFntYM8ci47KZkeGizrzbhlMrY+nun1WVZgc2APfJZs60xXjdtn91DpDxVlUpbzANYVaaBaZ981UtA2UqfLvWoPM56+S2sed5vP391kLOMjOEotZH3YqAnUKTU3ZtN7jktWLpkkcllUbcRaIHedUomzKp8ogi5CkUX2Gtsytj6YIvBGaxfA04WUopdmIENJm8qVhXQBwiStFegbWtmsxR+URNzF0oNpolzvGBl7K30IklYspRqpWEw05pRjJqj5/abwjiZKu9h7LLjl1PALdsnZJdYWA196rrMLhm027rR+66MePyzztRqaW1GVCiGNDRkFsRF0nmBERAEREAREQBERAEREAUDauyaWIbFRtxk4WcOh4cslPRQ1fZMZOLtHmu2eytajJaPiU+LRcdW/aQqB9OLjJe0qt2jsKhWu5kO/5Nse/Q98rCWH+p6OLXtcTX5PKGTrotOMFp0Xb7Q7E1L/Ce1w4OG6fEWPkqCvsLEU5D6L45DeHi2QsHCS7R6GPUY5cpnMT74d6m5tBK308I27Ta+Sz+ENBbhkq2b2Qab7jjJ6LVUqHfi1yNOCsm0BkWxF18fhATrBvdCbRlTF9Ms/5Wf8Abbxn7LaKAgAeikYTBkWuSURm5URxTk5W6qW3DAkcArfCbCrOEBhA4m3qrzBdmGiPiOnkPuVpHHJnLk1WOPk5jB7PLrRJJtA0XU7N2DEGp3NH1Vzh8MxghjQPfFblvHEl2edl1cp8LgxYwAQBAWSItjkCIiAIiIAiIgCIiAIiIAiIgCIiAIiIAiIgNNfC03/nY136mg+qhVNgYU50Wdw3fRWaKGkyynKPTZTu7MYU/wD5/wD0/wC6xPZbC/8AA2/7O+6ukUbI/Bf18n9n/pW0tg4ZpkUxPMuPqVOo4djfyta3oAPRbEUqKXRSU5S7YREUlQiIgCIiA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428625" y="297846"/>
            <a:ext cx="28575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90" tIns="43245" rIns="86490" bIns="43245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4" t="30616" r="18950" b="41597"/>
          <a:stretch/>
        </p:blipFill>
        <p:spPr bwMode="auto">
          <a:xfrm>
            <a:off x="3810000" y="675099"/>
            <a:ext cx="1569217" cy="121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30616" r="62520" b="41597"/>
          <a:stretch/>
        </p:blipFill>
        <p:spPr bwMode="auto">
          <a:xfrm>
            <a:off x="1428751" y="762000"/>
            <a:ext cx="1402660" cy="113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xQWFhUXGBkaFxgYGBgXHRgaFxgXGB0YGxocHCggGBwlHxQcITEhJSkrLi4uFx8zODMsNygtLisBCgoKDg0OGxAQGy8kICYsNCwsLCwvLDQsLSwsLCwsLCwsLCwsLC8sLCwsLywsNCwsLCwsLCwsLCwsLCwsLCwsLP/AABEIANAA8gMBIgACEQEDEQH/xAAcAAACAgMBAQAAAAAAAAAAAAAFBgMEAQIHAAj/xABFEAABAwIDBAgCBggEBgMAAAABAgMRACEEEjEFQVFhBhMiMnGBkbGhwRQjQlLR8AdTYnKCkuHxFUOT0iQzc6KywhaD4v/EABoBAAIDAQEAAAAAAAAAAAAAAAMEAQIFAAb/xAA2EQACAgEDAgMGBQMDBQAAAAABAgADEQQSITFBBRNRFCJhcZHwMoGhscEjQvEzUuEVNGJy0f/aAAwDAQACEQMRAD8AU1RMa+prBcnlwrfEIKFKQtMKSSlQ1gpJBGvEVBPD2FeuGCJkTsfRXZWZhGVQSITMAyZSJM5tJ9qNHYHF0gxqEp8tZt+ZFUugjs4VE/cbtHFOs75imNKd8615FuGIEbrQMoJglPR9O9azp90Cwg/ZqVOwWbE51Xm61DluIolNRuO5QTwqhcgZJ/eEFa+kgGx2BHYkxAJJJHhJt4irKMM2D3EzYmw1GhobBOpMnfJjTdNiORojgzKQTqdazNB4rVrXZEBGOeccwz0bADxJm20iYAG+0a8ayDrWpTWqga1JSQ7U2ojDt53FRuSN6jGg50vq2opwodGZBIlIk6G0KBsfT+lvpPh2ldQXQn/nJSVK3ApXvmBeDQHD9JktPIT2VttnLnQnLnsUyLwB2yY35RxqhY7gO3POfhGK0BUnBP8An/EcMBjw5KVCFjUcrXt46VbWJ5CqeBxza+sUhWYKXbyQgHw0qyXRFXJHaAIIJzJgoVhaxVeeFeK/T2qMyJKlF5JrJVUZWI1mo+tndXZnTck1shVR9aZsKwoGunSRbs+FauWSYtYmeFtaiNtLDxrGIV2VGYMG+sWriZxgzZR+rWAQBmEE6dwVOFgH3qrslOZpQJNlJCTvgNj+tbhPnw3TXkPHeNWTgdB94jej/wBISyhXG1+OgNWGVaxHrVRslW5PpUqwQNY8qTpYfixxDmb/AEnLM3vpyrfaK0lsXA3poK4qTYmPK/OtCqrJ4oaq3r2hgwxONWSDC+yWZQoyLqvKSdABGvn5mrScMRYEAcAmB6ZqpdHnYzoJue2nwgJMeBSCf3xVtjarSkKWFjKgnNNoib+Bi3Gva+Hf9rX/AOo/aIWfjPzi/h8blSkRoAPQVmss7P7InWBPjFZp2VnK9rY7DOPvOhDpC3FKAJQnvEm/DXS9DDiEGwbjxVXWE/o0wx7PXuxNwnqh/wChqh0l6DMYXCPPMuPFaACApaY7yQbJSJsTvrRTxLT5CLn0i5ofkmFugLk4ZAB0bRb+Ya8bR5U2BdqSv0auksCZ0M3sD1i5tx/CnFLmsbqyLxixh8Zen8E3DvEVk9oQax1gIrRLoBjfQvnCSFGDOk2/NtKtt90DhWu+TWEua8KBRpqaM+UoGeuJZmLdZvB41hFbpNqDbb2gpsJSiMyyUyTABAmB+1HpTBwOs5VLHAlTpK+pxQbQylxKZUorIyhQBiR9oCbjeSOBoFhejKSpKCpXaGaUNnIN/eMXngKsYbaqM/1gKgdQOOgt9oD86VaxSXsgcCZJ+ye0TJAAmf2jpWbexNpNS7vif4E2Kq7alCj3T3P8cyPZeGLDpCHSoAhJQbTzI+9wNNYIOkEfm3jSJtPa2ZAbU0Eug3UCdNw1mZJ1n42n2TtV0OohYWVnKpKuyAALGQO9AN9+mtFr1Y2++AMDmCv0NhBs7k85Pw/aPQMVHM1U2fikuJzJVm1kcDzq1mJtTkyp5EX5VuFiqzz4TO4ak0BxfSiIDKcx3lcpHgN/mfSqtYqD3jIZgvWMYUBM1nrZFhNLDfSTKCnENkGbdWJBHmqbcpBmjuBxaHUZmzbSNCDzFQlqt0MhXDdJYy8aiec7CtBY66Dma2UqquIBCVE8Drppv5VcniWMo7MP1SojvJi+gyi3L+tWCg71ROhihezX4aWeKwDbghH9q2W4om5USedeO8cI9sbPwjmiB8kQicTl0Mkb6qP4gk3Ud9pt6edRowSlaJJ86mTsokXgeN6y/wCq4xzj07Rr3RKwCbfj+eFboUCYnx5VbTs5I+0fIAXNYS0yJzqUmNe76DiaZo8L1Fw3KuR8xINqib4LBpdSSpDawlRCc14AABsUmCSTfharbGBCLIbbT4D/API48axsd1AaWUqGVK3JJ3AGb/wkHwNTKxqSz1qdFJBTNpJsBBuDNor3ukXbp0H/AIj9pmufeMCs4FZSkhZggEXOhFerRGIcQAhITCeyJUNBYe1epiREXbnS7aLL7jRdCcq1AfVt6T2TcHUQfOhGM6T451JbcfJSoXSUoAO+8Jrz/R3HOqJU3iHCdVKQ4Z81VU2j0ffw6Qp5tbaScoUoASYJj0BrXRNMuANufkIoS59Z0j9Giz1AB17c6frDoPOnQEjwpA/RguElIIPfvH/TMSLbz6U/qG+9Y2r/ANZvnC1fhm5WIryeNU8djEttqWqIEC5AEqISBJ0uRfdrSlj+kDyitMNrZSq6kBQsAQIJVBAVBuIOXgaVdwscp01loJQR5WqsKTzoHsbHS71ajIW0l1s5ivMiEgyT9qZkelGweVcrbhnGIJkZThhiecWrIoJMKggGJgxY+VLLimwgsrWQps3E97MM1ieGYD+GmYK5xSDtxvNj1NzlzqbE66oSJih6i7y689o34egNpJ7AmX8NsxDoJQchG/Okib2MCRWFpUr6tKdYGZDhIJFwciuY1oNt3Z4w7iU582ZM3ATvI48qF4fHqQtDjcZgeOkggnS9jpSVOoFq7kXj4d/0m1uBXcG+QP8APMK4nCKbUesua1bw7jgOVJyjUnQDiTuqBW0lFUquTvVcn8/MUcx+DT9CDuZeYhJuoxJUJtQb2SlgDnk8fZljqvdXvnj5Qj0T2aUqL3WhYylGVMxqFdo/aIm1t9MfXb9BQHoer/hgdZUv3j5Uam1bCWF1DH0nm9QgS1lUcAn94C6TbWKAGkxKtT91P9b+lU8BhW1XQoFabwvJkV5Zp9fhQ/pWqMQbWKUxumBBjjpS/wBeQSNCNAd44is+y0+YcjOJnuGd8AZjDi1pKoAKeKZzJB/ZPD83ohspwtuJKTZZyqG4yDB8Z96SMNilZgibAmTA4mAPcnnTXsp3OttA3qv4JBV7pA86EjHzZIQ1vgxwK+dau9xRncddNN/Kto+FRbQdhtUCeyZnTTfyrW7RkwZs9YyKkT29J/YTVtgySYiPOeEUK2K9lZUIEZ446IRep1Y9cZQBHl8q8h40wGtbPwjujH9EQqrEQLiPP4kCqq9oxokeZ/ChpW5ratO0eHxrMN7E9oyFEujaRLrYXAT2jG7S3xrO08cgtFJEwIAOQ9oxe2hHEQKHlozMjf6Wt8KXdu7bW24Gg2VElMkgBIBI3zrH5NbXh/idqqKUUH1P58wb0gnMbNm4FLzMlKiFKMjMoAhBKRICgCRGp+Qq83gEIRCWyAmSO1oYMnvEzzpCxvS84eEFxyTOVCBEyTqqABJmreC28+61mXnQSSMpVmsNDOhnlW2viAWsMUMAaCT1j2zhlBIEoMAC6DuH79Zrnn+Ku/rFV6o/6un+2T7KfWN+2Om+FwzymnHHAtESnqye8AoXAg2UNDSf086aYTF4cNN5yoOJUJRAsFA75+1Sl0p26jF4lT4bWAUpEHikRNvL0oOhxPBR8K9PpvDq122HIbr1HWZ72k5HadN/RbiQApInvqt4oSfLu6+FdJbBIPwrlf6NH0FaglKkysQM0/5apJ5WrpBZvIV5Saz9ccXtIp6QH0pwLzqVN5gECFjsKIJTJiQJmJtxiuetvJIkR4+tvjXY0PgiCP6UB2lsJKlrX9GbXmGoIBJ4kEpF5mZJtztmCjLE7vr+02tD4gNOpRlyOv5xb6CIKsTnCeylKpUNxUMoB8Z+FdHG+9JYwC+sS2jBLQ2QBnK2ciFdrtFKHCpW6bXim8J0vJ386ilnDMpHA6HPWL63U+0WbwMTKUxvJpC6UPxtBMyB9VOWZAESRFxAvTT0j2v9GYLkSoqCUg6EkE3jgEk7tI31y1ta8S4ZdKlRdRJMftbzF9Jip1IBTB6QNGpWlySM8EcfGGOlbrSnElorUMhlS+tImTYFzTytei2zdq4dLaUqZzKEycqDNzeSZpSGEVGcFKgZTIPyi862miLLbkCG1HyV75at4Zo9NdU1N7NtBBGDg5564+cjxO1tlRowSM546ZIPf85Y6QYlK3EqaRlAEFMASbmYFtKmex7P0QN9UA9lHa+r1zSSFZpNuHGh2IbWopTKUKn7Rjcd28749q1+hBSF6lSSRBBEjWU8+Q5Ut4jTpluFaMdq4xyf1l9PqSmmUOPeDEkR66FOThQAZha5iLXm9+dG0AzJ03Vz/ouxjGnEKDTgbKglYUFJBBtMH7szMbh4V0AKiZ9KcTgYPaBew2OXIxkwftvZqcQgJnKpJJSqJ11BFvyKU+kvRotMFfXFUaAICb30lRp6nNuihe2dkF/KC6UpSQcuUGfORVbKweQOZCKu8MYpdFtiIfL0rUkpKCAINjmEkHXTjTfhdmNYVC3Ce6klS13ypFzAEAC3jaq2B2GnDr61LykgDt5gmFDgdI+XqDjbu02HMO4nrELQoZTlUDraLHn8arWiquWHMvYqvble8TXv0sDPlbT9XJBXABIvHeJCfEgxwOlRH9I7qgQQ3ewBlQKSLkqAAO4W4nSKrYlLMFpKUQJBAEVz3bGHUwsgAhBPZ/PnVks3krDvQFGZ3DoxtVLzSkxlUlSZTr2SgAEHhKSPKixRwNq5N0B2vDzWYxnSWz4nTzzZfjXUc1gAeEeX9q8l4yj+07m7j/iHpUKuBN3UqixrxQeJrXNz+NRvKAGp1G+ssAws3FhFc/6Xwca2DkJzIjMs8Ro2nU89PSnbMOM79aR+k+LWMYjKpYlSJythUglNirUD2rU8LU+efkZD9JFjcc7mQGlKFr9WyVquZuvshP8AN5UT2KpXUDOSVZlHtFBPeOuQ5QeQ0pM6QvgLQDlIygwsuKSP4E296aujC/8AhUWAuvupyDvnRO6tvUDGnH36wa/jl2K9WuavVlQ0NJ6DYHe26fF1XyUPyKXtpdF8K289mK22UJSpMKJVdIkdombg/HhUuwdvdXjmgWwW8SCFJWSvK4MxCkgmJVABtvB3Xv8AS/avWhsoByIiykKRfMkTlUlMWG4RXqk1typv3k5457czMNI3bcdJW6DthlalhDwQViC6kIzJTPaCZJntecV0PCbSaXISoTrwIiuZsbVcUsmTAvepxtaCTlSDBNhE8J/O6l7NY7tueWFAHSdFc2ozOXrBPATu56VZaxydM3kbe+tchf2oQ6khRsQPHj63o1s/auZABPdJA5ax7UM3mT5U6YlQM+1eCo30obC2645LYSFFInQkxpuNgKKKdxEHsRI+5vnXvcKILgRnI+ogXO04wfpCrqEOCFgETMEAiRvvvqB7ZjB/y0g307P/AIxOlD2/pA0SkXnRI8hLkid81uleJkHs6n9WLHSTmP5413moRhiPqJTdnsfpLDWyWJ/5SDF+0nNfiM0xVlvDIGiEjllTHtVAjEfeTpHeb9T+fKtV9fuKd32kbq4XVLwGEnJ/2mEUMIkiE+AAqm45hG1ZcrSToCUpF+AMQaVOkW2XGHAkkFak5jEWF5iPDfe9BV9KVuICHQFDNInkPlQ31HORzGUpLLmdSL3xi4rxUIFieM0sdG3nXMO0tC0hJBhJVECTr2CfCr/Uv/rkm0GVfg3V/aa8csIu24HG0wu47aZgV4OJiTEaz86UukO0XWEAdcJV2bdogXMwUgcp1pSxfSDrCMwtmMQTaEyQL6wSZ5VJ1C9V5l0rLDJ4memfSNb5lSSloFXVJgjNlMFauJ9pjWlXZu0AX0JVZCjBCbE2MD+aKu4/HKdlC9BpxMfa+NLWPYLcLSbTIMQUkXv5iiIQxwYYACO4Lcl0oVmJ0uB4x50H6QOJcAzAADTxqw5i0tglSpzAQCSogkSaBvvKeUEpSTvA+Z4Chqp3Z7Rt2ULJej0ddh8xCRnBJVaBOvKu3oywD6en4VxZOxVkSVJBtCQZ03GmjoP0kCT9ExZgps2tXDck8oAg+VZfi2la8eYhzt6j4esDXYOkfVlPAT+H96gecB4GtxiMMP8ANR5KSf8A2quvF4YGzqP5k/7qwBQ/oYfesjCxujnSbt9sKxae0EwpFi6pMxlPcCCD6iadE4zCn/OaFwLqQLmYGupg+lLu2+jjrr4eaDa0SDe6oEXSUze1q1fDqnSzeynGJV3UjGYpbW2jlcSEusykDvIUSJG5RaMeRph6OuE4VBMXKzaQO+rTMAaDYvo0/nCuq3CSovoIsBqhMD40SYx6Gm0tr7CwCSnMteqie8oSbGfOtPVAPSFQc/5g0OHyYSmvUHO1m/vH+VX4V6s/2az0P0h96+s9jGWQthbrwaW2ZT2wmbg6ZTPqNaubcxanMMiXUOlSj22+72ZgC53i99w50k9JMMeqZIG9c+YRqae+iGwk4jCsAnK2gEqg6qJJVebCb+cVs00M1ahTnn+TFnI3nMzs9HWJQpU2gEbrH50M2ziCXnI+97BI/Gm/buBCGvqsuUTGW1vnSQ+2ZJN8x9wKHdU1LbWhM7hKb6jmH7x94ozslfYUeDivhmoSEZlN81K/8qJbPBDCzGq3D8SKG592UAhfE41WGbD6AqFnKShQSQTcAyDa26pdmbRxD0lTjgnSFqsOdxQraWMPVtN7lLk+Cf7ijWxUwR4V3lIQCR1lWbDES+nCPH/Nd/1F/wC6pBs939Y7/qL/AN1X2pq0irimv0ldxgY7Mc/WOf6i/wDdWv8AhK/vr/nX/uo9kr0hIKlR2d1XFSeksm5jgRS2js9Tam12VJynMSTEKNpPGgeKxKScgbQDcIgCQpWpPDSmNe0Uu5lrEkSE+pAgcbGqTWESDmUkWP59qqU54mgtBAxmT4HYP1aAYsAN9TDYQ4CjWz3A4gFNSLQeFF2DEQtVkbBnN+l2ICTlB0Fr2ueEcuIpXw+LtH3VGOciPY0Z6UAKcUYIMntGwiBHja/maX8SAlNt5y+gVPyqalBGJxlhnEb9dR5a1dw7YclsaGNfSfUUGb5W+ZsflRfZrgKgR3gQT61Ni46Tl5MqbewhbcyAKAjMSdTN58JrXDulCSEmL+v518xR3pWhHVhyZcHZAHFRiCeUzS7Fjyt57/zyov8AaJW9cNiWmMaoGZmKn2irrEZh3kXSd8DUUKQuKt7Ne9/hp8qoy494QInRcHs+WkKIglKSbDUgV5zBD8gUVC8yEqGhAPqJqs6mlyohMwOvBCCCgOAuNApIMEQ7OkG0z5VpjsGGUyhKGf8ApoVm/wC0wPM0Taw7qp6kwtK0KscpKQFggcda221iAUwpbiVDUQoxz0o9YGMNIyYnf45tFJPVLdKRvIKvgQqKZGdpPuYdhTxlxSVFUgJNnlpFoEWSKG4LaH0dtduuvJKsyDMAQLG1ver+LxfWIwy8uXM2TEzH1rm/fpXahSKd3aWrINmJA7jSFEXsTXqBOv3Pia9SvlrGMGEWsPKQlQ+w7Y8m1HTxSKadmNpaaaYQZSlKQdQSbqWojnf1pV6M4dQchaVZsq5CpBuhQ3+NNGCQSFQU5iYtMJEaAnXTWtrwxCtZz2MBYQXzKmLxBKo35tPEx7E1Q2nhu0SO6mPdIPvRV9tJIXmzZJlWmcgHQbwCe9aeetUcQuWzz+ZB+VI+LN/UVfhmXWCdl4QqWjlmPqqmfYOx1OoKEgSZibC6iah2BhwHNPsfI0xdGngFjnHtWdWN7DPrJPESOlex3cM8wFpIGZQzag3Roal2y640Wy2ojNI7xEERwted811DpJi2SwppxYC1d0QVEKFwSADlHM8a5djusSd4Gk7jyB0NbI0lbqFD4I+/WKrrG01osKZB+/Sb4PpIpM9a8sDKYyZVnPIg3sUxMix51Ext1xToSvFOKQTaEoanhmUpUIHE3+dVi7MzlPiJPlegm3XcgQpJg5tQIOhOoob6FkGd2ZoUeL1Wvt8vGflx+kd8ZiWR1bwTKzCcrDrYVoSAoAqXm1lQjQAjdQ53A4p4mWlkEyC4ShQG4ZlED0A8KW8Ht1YKiJBUbESFDgSQmJ9L107AbZSW0S52sozXOuh+NYviF1tOCozmaIvFajaM/OBcF0WxETmQmOLyzp/ARUitiYsiAppXAFateP8AyxTS1iSftW8TQ3H9JGmzClyrhckeVZC6/VM2FGfylTrH7gQC3hH8JkL7mRr7rbiRmI0AAAVHHW1M3R3bTbqFiIDcQTaQZJA4xHxoa1tHD4h1PWpdSkJMK0EkiZSUz9kX8bUZ/wAEaTlKJykjtEm4861dPqnRQ1o5PWKapvN6zn3SthKnB1QJzmxNgFfaid0R4TSbjWnAYIBAk2uJE3mK7N0hQ04cqgCkJlIFuQjlApC2nh1NtqT1cpmcwuRcbtZpvT3sx4Xv94iyoWXMVVovYHuA+9vOrWzh25gWHH3qNTK1EZUqOm788qM7L2I5ErOUkiwgW4aU6UZhxJWs5lTbrSkrbQdCkOiZuDIBBO6hmLhMJG6nfpVhgvDtrAGZns+CFQI8JSI/rXP8S7mUSONcqFcAxawYaYVofA1thDBqNw28bVs3Vj+GUnZuijvWYRsnUSn+VRA+EURdaFL36PcROFKZulZ9CAR86YHlUITon9ORDSMsghyQQSCCEm4IuDfWhmE6UPtoSMQlOJbt3uy6jfZYHatxvzol03SVNJABPaVp+6Pxpaw7LqylsBNzYqBEQDafCqs+PlGUQMsaGE4XFAFl0IUqwaxCRcjckmyv4STW+2UdSrDoWEgoaGYJEAdtegvarWKwDf0BKHUJJS2lMHiITI3240u7Sd+rw2phhGpzHvLiTV723VfSV06/1IEeXKieZ96zVdxRk66mvUDEd2Q1s7HrZIIUcoiU6iN8Ddai+O2ycq+yQFASE6gczvJGtA22iWAu0ElPMEbvMXqbZWEccnKmRPEX8jHvXsrwNuRPM6O0KxVpNhdprUQVJ6tFwkGxX+1+6J+PjRErsBO8UHbeWkrbVBCFHsrEx4b0+RFX9nIC1gAFO/WRbXW49TWB4j4Xa581TnAjtWvQttIjDsc5XdPsfjWq31NhKkmOfLSsYMysKTcKlPzHzq5i8KMt7btD7VjLU5AAmiGEqjWeN5+daYTZSVLCYlOYnwBMkTwmoWXTl3/jU2H2l1ZqEYo3xhWXeuIY6RbUQ231ZbQoGwSYA0+HiL0orwaDEJGtLnTja5ddSme7JPif6e9BE7Rc+8fU/jTpqexM5ixdUbp0nSEYEAXAq+3gEECUjThXKvp7n3j6n8ax9KXxPqaVs8OZ/wC7EudUvpOsjBNjclM23JonszYGCTdzE4dN+6HUJPmTauIl01Gomup8MCn3mzKNqM9J9EY7buzcCkKlkriUw424tX7ozW8bCltnp4nFLcKQAlKZuolV7CRGVOmgJri5FNnQbDyh1XFbafJIUo+49Kas8PrZcfQSKbMvgxv2jiEqcRCr5AI5CZ9qjJWuMpyIG+0q5zuHhS3tkudkonMUrFvNXtPpTE5iAhAMaCmvDdLsGwnM7V6gUjAk7WCUq0wOKjc/hWHcSw0YKsyvupGYjxjSlZe1n1T9YUg7hAtw41SdzHVSj5mPSt8aQCZTeJMekaNsbSbWw7kSoLKSnKpJGbNaubLbUkwoQfEGfQ60aLA4UK2kQmCBeT7Utq9IAhf0k1atrHAMpuKlQ4D8mrVU2herbYkVjvxHY7/o1xJzuJ3ZJPiFCPgo09OqrkvRTaS8O+Cm6FkJWOInXxE11N5dAYYMmA9v7SUyEktF1klQdTvAhMKSfsrF43HSlraW0Ws46lcoIBQqMpIOoPBQmCK6Dsxpt1SmlqhSgSlMDtAQFC/iLUDx3Q9OGUVp+tbPeaWkFKvKOyrgoXHhai+zrZXnvC06jynyRmKiccRZULTwVf0O6r+Lg5MogdWmBwETFV+k+yWG2RiMMSgZglbalGUkzaDc6azoN+tLqdtOJg5pEReDEbrilX0zYwDNmvV1PhhxDfV1ihSdsHl+fOvVTyHhvaa/WEm8aCwlojKWyom3eUVAkngcoCf4eZrXZ+2DhXUr+yTChMA/hRLZmyXXR1j4AUSZMkGN0gWqnt/Yik5iElTehMTlMAkHgRMTxBG6vRafX1X7qxwTz8M/Azxd2mdCGPI/WSu4wOYla4gOXjxA+dW3E2tS+l85knflgeVh7Ux4VClYVL6o75bUBuMSDykEGtcFQFBMQdW5IEYegaeslFpHODHpfzmnLEYCATmVziDHqIHpSB0HxQbxUEgBQIvvO6ukYt1WWVFIRzSrXzIJ8ADWNqqwlhE19JYXrERNt/VBQgGLiZB9BPtS39PDhUky2RoVQM2t0z8xvrpmJwocSI0UbkoF72ERv4qm06URLOZvKlOUgjVMT4cqzbdMthz3mirMBicQc6JpUSetcJNyeyflUSuiyUgkOKJiwMAE12Pa+y21JUEpGcCbCJ5+NL+I2KMtz2sskCN1LtXqV6NmQAvXE5DjmMhykhJ/OnGqUKUZFgTGtpt+NPm1uiDbis+dSZG8a89ao7V2R9GwoGcqHWEgRFiAJ4xIold6/h/u7yLcs2SIsvtOIb+sEGSQbXAAAIIsRM+hqrhnCoxqffypgxOyeykKWMygi3ALJ9t/iKh/+P8AVnN1iTutM0UXp+Zg8GD8ZglIAJVIIB8J3eIpv6BgfR1rzXU6UlI+yEpSQTzOY/yiqmH2W0sAOZlDWAcvtfSjDeFQgBGGSlsqNyZi283k2mjVH1g2sPaGNnuoQtZcSFAgJHKbn1t6VU27jAUkICUpjdJPKTUjOzlNGc+ae+Vb4327tt3KhG1sWFJXAgAa8Zq+n0be2B8nHXHbgTtYEOmLnr0+sHtm1eVWMModmbzHtRVOBWdyEjkfmRXoLtQlQ976CYlGjtvJ2dPUwM4bUE2qbD94/KjW0uyoiZEiPSfPxoDtA9hP7x9qDqHD6csO/wD9h6ajXdtPaVmz7Vaw66opq0zXnnE1JeQDIjT3qjicC7mUUpcUmbEBRF91vSrDSik8RTV0YBWhcXAI9SP7Us1rUgsBmSoycSr0JfCUltQWh5ClLQTIzJUEgxP2klIP9q029tZzMSHHNSDJ3jW26r+1dmyQsKUlae6QY3z53oLjXpKlKGveAAPaiJHmJqtd4sOR+cPXUDkH8oLxDq1d9RPiR8qjxrWUpH7KT/MAr51lNwSas7YaKXlJKiojKMx17qfYW8qYJ5jYQKgH5yoGxwrFS9VzrNU3QeB6zrWIRkAgSToCLE8DxEkTymrmDw+VMQTzO87yeZN60wyescU4e6nso9ir3j940RSYrLIAG0fZgcxG6fbPILbwFgMquUKsTyOaJ4xxqPZOPW5gnsPPZSkuoEC+U5zfWQRx0PKnDFKStYSoSkDOoG4PeQgEb9XFf6Zqj/g+GMhKQ3YqJTmGUJBJVExoDYRNhW9pteq1pTZnI6ERGyhtxde/UGKuzcXkdbdH2VJVbhafhXUsTiGzlcMmIiLzv1NcrfQIBCSBpB5aE2iSNwq/s/bQbAS4lSwLAhVwOEGx9a1NWntNYtp5imitGnsNdvE6K/tL6vOnXdO6TFa4J+ESTOa96RMV0xITlbZt+2oD2maFL2vjHMykqCfCJ8Bmn2rMNNq+8/HzM0xqaiNqc/KdIa2rmWVTCQIjjVROOSt6xAABBNr8qQFYPEtvITiSq4mM4UlQIJkFJykUa2ZiMjqQlIvO4buUcKVewhtsYBBPTtGDajCnkKWhJhIlPMjUcbg/AVzXa5DolS12tltAI5RXYvpRQ0CsAk6J0t8q5R00wvVPkxAcGfTQzCvjfzqltfIcHmcR9IurTA1J8STvFbYdSjI0/PwrwSCDO4T8RXsGqFj0qVMow4MIYTFEHKQD4mJ8LURRiR4GQQDa87joaof4cXlpQkhJJ7xmEjUqMXtUmKxmHDhQ2tS2phK3AkZo3mLXjXn5nToSl/dY7W9e0zrWtX3lGR6d449el1GYGRy3HgeFLO31Q2uDyqNODuFJWtP7qteU6xUG3MSgAIWdb23Did/9q1q6TTl7MdOsRs1PnFUTPXJm2ykhTrSVCUkwR5Gmw4QJNhbhupGc2ygFOQr7JBEAJEjxzE+lU8V0yxCiIVlG8ceIJAEDwpK/UJaRtjumretTniXduP5nHFJuJIHl2fYUGxigEpB5n2q5tVhJYbxbIhtSy2tBJV1bgSFakyQoSR+75AA64VGTXWagPVsAnJSQ+4yxnFSN4hI31QIrIpE1iMy89jZ7o86ef0bNHqHVme05A/hSL/8Ad8KQWmlAAkEJUdY1jhTz0AcyLebnskBQE3mYkciCJ8qW1KjyiBLL1jPjWcwjhSlj2MpmJGik8R47jwO6nNbgoTtBCSCfE1jIxVsiMiJbrCFOKS1mDZJyzcgc+da7YVOKc/eI/l7PyqzsTEIQ4FOplBBCuWb7Q8KHZszilcST6ma1ATzG7ODj0Eky16rHU8x6ivUPMXyJ1hD2VISkEADeK0cxckCY4mNALk+QBPlWjs1QxCoEEgTI1vFiTy1A55jSi/i5+ZgTIXdod43GYzHAQAlPklKR5Vpi8VkYE9543n9Uk/8AstPo2DvqMNBSkiSATdUaDUnnAkxUeOYLqyo2TACU/dSkQlPkABVg3Vz1kfCDHdoFVoBB5VCGzRVGCSmsqb4fCi0aq6niokZg7aa7PxDMH4bCp+iu4hyQUvIba1vaXDG8JBSJ/arfBBK1ZFDX3ol0kaACMMO6ykhW+XF9twnwJy+CRSxh8V1ZBUSCgi+tpgGj6hzbZk8kSaVFYwOIyOtlScoHaaujXtJgZk33wPbhQ84/KttxN8qgbbxvHpQrEbbKXApKytQMgAz/AErTb2G7QdaACHRN/sq+0mBvm9V8vJGYY4BnVsNtRLuTKkKnQn88qAfpGaDjUgXaMk8jYj4g+VCehe1VMkNLJUFacQo/jTq6ELadzNjIoEGTrOs8Bv8AKjK24YzLYyOBOKqXWGVdoeI96KO7FVJyyU5iAYuRuMVHtDY6myIvafDnHCqKQTgSpziXnMRkZXxX2B+7qr3AoHhm09Y2F9wuICvAqAPwNE1LBEahICQfC6j5qJ9BQjFmJ8QaOoxzFs9ozdLnXGcViG09mHnCLaJUcyYnkQfOlDEuFS8xJJNPn6RAHThcUNMRh0E/9RvsL900jOJvu8zFG81y21jxICIBkDmYAqlim8qvG/rNqOYFhs6kq8oHrvql0jayrT2QE5bRvqFcbsSdpxmFOhaw8nEYFRtiEZmp3PtdpH8wlPnS8jBuHRCvMR70S2Tjg0lJSO2Dmzb5BkX5QKP9JT9Yl1sfVvp6xPJR76fJV/MVVrCM4EsqL3MWWNjrPeIHxq/htmtJIkyeenwqZpU63+HtRFh9vQsoJ4kT8TSz3P8A4hRsHaVNpupOHWknukFBHGYj0JobsvGqbUlxNyg3H7O/4fm1FNr7OS4kdXKCDobg/G1CEqKF2QUhIAJN7xGadBNEpKsuDB2HJyJ0tl4KSFDRQBHgRI96G7ZUUsuH9kj1t86m6M4nNhm51Ep9FH5VW6YugMBO9S0jyEq+VZuzFm34xirkgRdwuEzYd5WkAX8Lmgq0qIMd02POL0+9G2UjD9oTnKiZ3icvsKsYTYjRVlQMouogcBrr4UxXdhiB6wuofJb76Tmw2eo/ZPoa9XS1YpwGEwBuEbt1ep/a0z/MjQtmqbuzwo5iJImJkxMTA3aCjSmqjW3yrEXmMGAeolUcNfz+dDXnGIq3h23O1mREqVwMiYBgaSIPiTXlNcc3pV29JUQS4N1WdltAL6xWjQz30JBAQPNZT5A1aW0Ofoaw+mGwjTOc6vBMpQPitXMLTU1jDbj2+xIMVl4U9YtxSySszHhx4nnVR3AjNmGuk8qZFYQGoXcGKjzWzmSABFZ3Bgf0AFT4YSgtcboncsbuQOnnRN7AHhWjey1axV/NPcy2INbSYB0plwmMLrcuLJKbGTAihGIwiyqAhQmSTaJGp4iZB8ZqI4EAytKlRukgHxG+pGM8mWVsS+5teZDEFKe84qyBbj9qOAqqzsPEYkkNhYSu6nigkrjQJSLhA3fPeMxoeWU2hKTKUCwF5mN55mibe0MQLnrfUn50ytiJwshmJ4hxvoi80kITEARfqxPPtAH1pK6UYIodCVC4AmQB7a0Qf2s5PccP739zVXHlbxSSkiBA31Hmc5/mD7YxCyx12xkxdWFxEf8A1vj2zClY4KRpTt0Swx6vEskWfZMD9tr6xP8A4kedVUYARYVFt/AI+8SAO0WG1NIACg+ojQJCEp9ZJ9KNtY7M0UtNIAUClSldtcHUSe74Vbd2YFaipGsDk7tqC2pJHHWWA9YutbEj7Jouzh8zBaOqDnRyH2h4Rf8AhFFkKjd6VsXknkRx9vlVUvfd704gYgJrZ4qT/DOFGE4dJNjw08J+dTN4QVVnOSJ2ICVglDQTQXbObIsZCJy6DgZ3Cn0YGs/QU7xUpaVOcTosdGmFpYSSDqTHI/0qv0qfktJ4ZifgB86dm8MAIAoBtvo71qwsKy2ggid829asGzZuMNQQrAmZwCcrTaf2RPpNENlv5VnmCPn8qjTho41go/MUJX2tulX97MwpkT3Vfnyr1GEbRTAlAnf416tDz09Yp5bRjJ41GoVJ1c3JrxTWfiMSEiqzgvFXMvOtVImunQcpu8THPhzPIa1EpMyqInQcEgAJHkkAVZxKCArKASYTF5hXeKYEEwCLkDt1t1RO6POrMcKB6zh1g1aOVRKZJownDVIMLQpMBfRasN4blRU4WvJw1TiTBasPWhwfIUXDF6yWajidiAVYMcBXvo4o2pio1MVG2TAD+ESd1aDBDhR1WH4CsHDA12MSDKGFPVqSv7pBjiAbjzFvOtMWzkKkj7KikHiASAfMAHzq65hSLi9UXiXFplMShJMKCj2UJT2o7hMA5TxO8GC9ayPQ5+/0lO8gZw83qRWHq8hmBEVt1FBloNThhUn0EKsRNEU4cGrKMPAqyjmcYIY2YEQBoAEjwBJjndRub3qdGFoglq9SdTUnk5kSglqpOpq2GqkS1UzpRDJrVbVEloqJbU1wMmC1YflUC2qK9Sa0UzxFWxOgVQE16iy8Akknia9WoNLXiLeY0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8" descr="data:image/jpeg;base64,/9j/4AAQSkZJRgABAQAAAQABAAD/2wCEAAkGBxQTEhUUEhQVFBUVFBgVFhUVFRQVFhUUFRQWFxQUGBQYHCggGBolHRUUITEhJSkrLi4uFx8zODMsNygtLisBCgoKDg0OGxAQGywkHyQsLCwwLCwsLCwsLC0sLCwsLCwsLCwsLCwsLCwsLCwvLCwsLCwsNCwsLCwsLCwsLCwsLP/AABEIAQMAwgMBIgACEQEDEQH/xAAcAAABBQEBAQAAAAAAAAAAAAAFAAIDBAYHAQj/xABMEAACAQIEAwUEBgYGCAUFAAABAgMAEQQSITEFQVEGEyJhcTKBkaEHFEJSscEjU3KS0dIVgpPC4fAzVGKUorLT8RcklaPiFjVDZHP/xAAaAQACAwEBAAAAAAAAAAAAAAAAAQIDBAUG/8QALBEAAgICAgICAQIFBQAAAAAAAAECEQMSITEEURNBIhRxBTKBofAjUmHR8f/aAAwDAQACEQMRAD8AO/UZB9hvhS+rP9xvga2eQ9K8yHpWD9OvZbuY3umG4I9xpwFaLioYplVSbnW3ShQwbfdPwqicNXSLI8oq5a8Iq79XP3T8DUbQ+R+FQHRVpXqVo6jZaBUINXuamWpU7Ch2amNSpkrhQWY2CgknoALk0woq8RxscKF5TZRp1JPQDmax2M7doCcsLEW0zMASb6bXsKF9pOJtO5diQg0ReQHI26nnWZnbnuK6GPxY1+fZneV3wbeLtrEx8Ubr7w38KJYPikM2kbgn7p0PwNc8wUWvUb+o50awiIbWBVxrmBtYk6a9aJ+JD64GszXZr5VqtIT1NR8KxpkBV7F03I2IOx9etTyisEk4OmaU7VoqPMw+0fjQ7HzMbAkkURlWh+MGoppgVFFWI0qfA8OkkPgUnz5fGtJgezFtZW/qr+Zo7GZ6GIk2AJPlrRfB8AkfU2Qf7VaPDRJHpGo9wufjVoYV21PhHnvUqX2ICjswv675V5R3+jx940qdxFTNplNKKpLU2Ian1rUZxdwfKl3TdPnVm2tehaB0VDG3Sl3R6VaHOvTvQFFMxdV+VMOHXmg/dohY9abfQ0cAD2wKHdB8KYeGRH7Aoqd6VqNY+gtgg8GhP2fmawf0rPHBFHDHmDynM1tu6Te582t8DXU7eVcB+k6Jv6TxBzGx7sLmsbL3a+FQOV7/ABPWpwxxu6IzlKuzDcRnJOl7dKHq9jWvx3ZGbIHuDcXtsRWdfh8itZkPw/Or1OLI6NLoIcGw2YjoNdr6Wvt61Ph31NySL+VvgSKtYDCskchsRmQgW31391qG4K4Fm+Y/OoqVsHGkGuEygTxn2Q7hGOh0c5RcDzIrpH/0sv2pD7gK5bC4UoWsAJENztYOCa+gEw6nUC4OoPkdRWXyIJyTLsLdUZVOzMA3DN6mpl4LANol94vWoGHHQV4UsbaVRqkW8mciwxOkahQNOgqT6io9s38htV/Lof2j+NemMCqyZVjS3sravXiJ3NWgtMcUUBUy15UlqVOgs1QFNi3PrTxTYtz61tMhPzp1N506kMYOde86b1r3nQMfUZ508Uw8/WmIk5061NG9OqSE2NO9ckxfAkm4jizMTkjYPfqb6LfpYfKuuc6x/HU7qTEOoILZTe25y6gHnY3+NK65JRW3BneISI6jIVZdhYgjT0oQ2FU7qD7qD8T4rGZC4LxvsbK1mI3uAMreu9FuHzs6ZrX0v028jtWbIndmzE1VFteGhlygWHlQbj/ZOS2eNc1tT6c9KJcP4zKWtGkZ1tcsWP7oH51teCzmS4coTtYKyn4EmiDlEWRJro43wDhP1ieKFnKJI1jlA0sCdA3pX0FCtgB0AHwFq5x2b4Lnx0j5SqLKWW2gsG0Hpp866SOdWZJ7Pgzxg4rkRqF96lJqFt6rZNFH+Y161L+Y161VkxGonqWo2FAivalT7V5QBpO88q9ioQmNm/Vr+9VzDYiQkZkAHka28mWwkN69pAa061CQyPrS517bevOdKgHUw7H1qSouR9abAlG9OvTOdOpioV9aAdrIwI76+K+l9L21sOVGpZAtyTYAak8q5/x/tWksyxprHfIJOTSEXAXqLA67bCk+mOHEkZTHIt9rknQAXN/StPwvBKEfSwCW951NZzEMELMwKAN4X1Iv6j2aI8J4pcW79R1uVBbS2t6yc0dB89AzDdnopJM6krc/ZYqfiDXQcHkw+GJvoi3ud+m/M3rHYFQJSsbBgDyINveKofSbx62GTCobPIRI9jYrGhug02JYX9FqWO5SpkctRjaOk8DmjeKOSK+Vgct7g2uevrRFedZb6N5y2AhvuM4PvII+RFahedScadGfa+RNUTb1KaiO9ICkP7xr1q8X+8a9NVomKmNT6Y1MRGKVIUqANUcJba1QOtEzVecaGuhqjFYxd6dXi706qyZH1pc69615zoAcaq94BmLEKL7k2Aq0a5X9KPGlJEA+w2Zm6ONl+VSjDZ0KUtUF8Z9J0Ck5YXexIBzqoNtjtcUFxf0qy/YgjXmLszED4C9c6xb7+p/GqUsp0rT8cF9FO0n9mn4x20xGJNmawvoATb4bfKrfZCNCDKRdyx1OpsDYb1iYW1rV9l5SEP7RqjyOIcey/ArkabHurRsvXRh+BqhwbhK5tfEOhtTcQ1zpXuFz3sCR6fxrmuR1IcI0KQorErbbW3Qcq512k4RN3kuIcWDOCATclTZQPL0rpPD8EbDT1POqfa3EAKkQtcnO3kq6D5n5Vb42zyJL7M/kNKDbAXYPtgmFXuZwRHfwuoJK+ELZk35DUV0/AcVhmGaKRXB6H8t64vPOA1wPlVrBcSKG6kqeq3FdGfiJvhnOj5DS6O1Xph3rE8C7WPcLIe8U9bZh/W5++tnHIGAZTcEXBrHlwyx9mnHkU+ionL1NONeJsPU16azotFUbVJTGp0BFSp1qVFAbGxpkqmxqTvKZLJoa6Jh4I1p1NtSt51UWDaQ3qORyOV6euuu1AyvxfGiGGSU/YQkftW8I+Nq+d+NYsu7MTqSSb87711P6VeKFUSAH2vG2o5XCj8TXHsWxJ5f5861YlUb9mebuRAWul/Kx92lQjYV7GfCw6H8hTo18IqQEdq03ZJ7q69Df4j/Cs9lo72UbLPlP21t7xqPzqnyI3jZdglWRGpWCiuAw46VFHFV2HSuOdSwhCwAudANT5AVz7jHEO9meTkTZf2R7Px399Fu1fFwF7hTq/t25L099ZSd/8K6vg4qW7Ob5eS3qivO1zUh0XzNMhW5p76t6VvMZd4dNlJIO1h+Z/EV0jsni73W+hGYeTDe3r+INcvU+DzLG3x/wrSdlOImNxfkflUMsN4NEoS1kmdCXYep/GnGo4zcAivSGriHSPRXj14A1Me4F6YDwKVSLa1e1boyvdF7+kfWvY8bc261jzxCWp+E42QzIDsW1rRsZqDGO7RtEwUxjVrD2jVkcWe18i/Os1xfi/wD5pokS7oC5JIHhPTrV/AYwSxBx7LdazNytqzVGPFtBZOKufsLf317/AEq/3F+dZ7G8RZZUSM7at1CmrHGcZ3eHdr6kWHq3+TTxtylrY8kVGO1HPO2vEzPO7Ha9gOgGgFZGWPpcfMfCifEJLk1SI0rqtfRz0D1Oj+o/AVYh2FVXbxOPP8hVnDtpUCRKFqdGKMHXQqQw9RTUFTIBzqdWK6Oi8OxiSxrIpFiNR0PMVS4zxlYV6ufZH5nyrIYd3jB7qTKDuCLi/W196gkhJN2bMTuTesMfB/O30an5f48diEhdizG7Mbk+dOcedeolqQWuglSMbfJJGthTMv4061MnNvdTsRXGMC2vsPmb0V4Vxcgi8d18tx51j45rsegNh+ZrRcKxKj2jaoxlZJxo6jhOMBUTQsCNCDy6Hz1qynGFP2WrMYGZXi8DA5SNNiL6HT4UYwsV1vXG8pSjmaX7nS8fWWNNhMcTXo1I8SXo1DkNqkXfSqlKRJpBH66POlVG7dKVT2ZCkR4jCMNq94TEwnjvtmFSvjz0qfh2MJlQW3YVp2TZn0ZivpBuvEGINvAOduRvR7gmI/8AKQ2P2PnQn6RuHs2KPd6sVXTnckgUXPDVGEhAB9kX1521qicZbNmpSWkUZ/hfESXlz2DFiCSfPT3VJ2l43eNImcaDW2tyDoT7qzHF+HuuIZkbKi5Wa52HNqvYPgwly+EnN7INi7dWN/Co5k0/4fg0ySybcD87IpQjFLsCyG50IPyNRk2rYT9gQR4JRG3ldh+AqMdgpmFmmjHmA5+X+NdH54ezB8U/RznvfG/r+FXIZa3U/wBF6k3XEZB07q4H/HVPi/0aTxJnw0gxI5plySf1RchvS4NQWaF9knil6M9HOKkWfzoVIWRijgqw3VgVYeqnUUhNV2xVqGRiPOvfrAoN3te97T3DUNpMDUg8qDRYircWJ6mpKRFxCCA8hVfGxtlubC3XT3VMGe2mmnMVXj4FNjGMURzsEZzc6KqC5NhudgB1Ipt8AlyZTDt+NHeHyVF2T7P/AFosWlWJI7ZydXu17Kqe7c/Ouhdl+CYON1OV5ZAbqXa+v/8ANQBp6Vkl5EYOn2ao4JTVro84QHABaNhcWuyMoPoxGp8vKrGN4lKvdCIEgyfpCBeyefTWt5Hh3dWje4RhoTuGvdTagcXY2TvGY4gIrn2VQtpva5IrL5E/lqSXPRZiXx3G+OyPA4KWY+FDlP2uXrUk2HeBryKQu2a2labs9ijG7QuwKrcA8tKd2h4lEQFcZlJsR1FVwxrTa+SufkOzN/X0+8PjSokmPwQAH1QaD7qGlS2X+5f3DdegK4qfhZ/TR/tipHww617h8OA6nzFTXZc+jK8blmfFTpHdo5AAbEC4QkjXyqCaUpAiZmGW+hOoHSupQdm8LYHuVudT6nepR2awv6lPhVzg39lClRwjFl3ZYyTlklQMeZUG5BPTStp2eAvI55ERjyAUM1vUsP3a3PF+ycEkTLHGqOLMjAWsy6geh299c14fiTFK8cnhzsN9MsgFiD0uLe8edTaawtL2EZXkTZqDOKT8SVOV/fQXFykVXgwU+JOWKNm6nZR6vsKyJt9Gukuw/Diy65tLc7VJBi7bE6/52oKuH+ozCKVwwkUXI0VWPs7/AAv51NjpRGQXFkuAW5AnmTUpwcUrFCSk3Rf4vgIMYmXERCW3sspKup8mGo9NqwHHOwREXfYJ2mX7UTAd4F6qRbPbpa/rW4n4iuGJfNmUgZtR4OjA81/Ch+IJ7ppYLgBs0sQNwATcyJzAvuNtb0RySh/0SeFTOQknbUEaEHQgjcEcjVnh2GM0scSkKZHVAzGygsbXJ6Vt+1vChjYxicOpOIQASxqLtMnJwBvIt9eo9Kn4L9GcixK+MBjcyLYLKAyR6cgp8d7nfSwrV88dNjHkxuEqYUn+izDad1j2VjYeNEcFudgCprT8I7LjAwrkljdFLNNKsSCU3JIsTm20FrirWN4XDi4hBmMfdv4BYXsl1AufjQ/Cdl0KshcKofwMtruyfe+8mm3kaxTzSnHUg076KnangrY7EoY2jUCIeK/jK5tbq4sOe161HD8PDBGGeOFXSO2aIBX2BYZlGtyo+FYbi/FJIJIxmgklVtVicuygkBhlGwOnWtLDhJ5haQLCjbgMWcqRsNAF59aohkyX93/YlCKdkOF4jgpZXjijTL4S+VFDOzeJh7OY2N9aP4Xh0UNxCiIvUAAn1O5oa8+EwKADJHyAGrN+ZoLie1HfELFIqgm1z7Rv0HKr02u+S+EJPg1WJxypz1Ogv1rH/SNjsWsSfVGYXNnCgCQkWJQHkLHlroaqcTxVpVVCWCWu17lpBub9BtRSLF/omvuLMCfvA3B+NOMltTJyxfjaAkPGJAq3BVra3BBvbzrPcS7TOJ0zkZQ2tjXWoOLYGU5C6Bxoy3Gjcx8ao4zsRw+ZrkC46NY9asXjVfJgc19ozQ4knWva0Y7EYX77fvClVX6aQ9kVe886kwsl3XX7QpKynpUsCrcWte9XLs2NcG0w/sr6VMKiww8K+gqbKa0GYVUsVwiCQESxRyZt86qT8d6tykgaVFCXv4rbcutMAOex+E+69vu97JYeQ1uB76MxQIiBEUKqiwUDQAVMFNRSSgaZlv0uL/ClSC2zk30pgfWQOXdLf1N6H8JmbEYSSJmzMngW/MZQUueeoI91WfpEYnFOzCwNghNvEEVQSPfes7wvEYqEu+HRjdLN4Cygbhul6syxjLF2iOKeuS2U+zPHmVzBiACSSFLD96Jh03tR2GZsJYoxaJmIjBBOVftRu2xHIeVVW7EM3cS4iVUaW7vEVIfU+Fbg2BNwfLzqz2lxXdIcPH42cghCCcg3zX3BPIedYM7hvrE24cr1/L/0LYLCumLjbDxII3iLHxkhHDeL00ZQAOQo9xjAPhMEHGKkYowOeQd5lEj66HU2JAGtVuzcX6OMxwSKTH4lbcN4b3LkdDWolhEkJimUFSLMt73AIIufUDas/MiGV78mI7D8ewsUki97KXdywV80j3bViAoOUE208t6Ldquzz44oAww8StmZgv6SQ208A0HqdavYrH4TApf9HCOVh4m8goF2rn/aP6SpXuuFTIv6x9XI/wBlNl996ux4ZS6KqUe2azB8JwHDP0rMe8AIDyNdzfcIi2HwFWuAdpUxpcxhlWNwvisC1xe9ht6VyAY8zk94SXP2iSSa3v0cShVeIqA+bvM4+2uij4fnWjJg1ht2GOdyo3HHuFJicLJC3gzrYSKBnQ5gQVPqK4fLhnwWLkgmYs0Ztn8VjcArIt9bWP8Am1d3kk8NZ3td2dixoUsTHKmiSAX0+6w+0tVwmun0WuL7RjsNiUyXLC2970/CcdGIbu4vEsZDO3Jmv+ijH9bxH9ms9xPsbLnKX1H2ovGpHUx3BFa7spwJMLHa5LXJObQ3Itc+dtAOVJRhD87sk5ymtaodjuzkLnMQVc6l1NiW5mqowGKhv3E+YHlJc29DWgfUComWs6yyT7JvFB9oB/0jxD7ifE0qM5TSqz9RMh+mx+i6CvSpsIFzrbrQcBvOrHDWbvEv1rRo7G3HVgTtp28kzvhw8kOQhQU5W3DLoffegfBI+LYhi2CleUJlzZZyh8RNsys2+hrtvFOy+DxSq2Iw0UjZQM5Wz26ZxY/Om4Xs5hsFhplwuHC3Vnyi7O7hTl8Rub9KuMhy3H/S7i4VGFWFZMRCCks0uYlnS+YiJbaC25Otr2rH8S+k3icxN8WyA/ZiVIx8QL/Ouv8AGOC4adEaaCN2KDxFbSC41GcWbmdL1i8V9G2Db2TNH5K4Yf8AGpPzobSBcnMsTxqeT/STzPf70sh+RNE+wEoXiOHY2FmY3N9+7f4np51qZvouj+ziHHqin8CKk4N2MfCyF48SpJXLrDqB5HPpUZSTiySNdiMYsk0ZEXeWvZmQOVvowtYheR91E+KYeWZQiiwItdvAq+7+FZ1IcTt9YFvJGH4PThw2c74n4Ifzesfw2qbJpqLC+D7KpdWxM5lKezmayqR0A39Tei0C4WE+EAux9q12J83OtA+H8Ke3imLdPCAfxogvDEGpLsR1b+AFSWJ/SHugjxHjsMAGdwCfZQau37KDU1zHtV9KMmq4ZMmpGdyM+nMLqF9961mF4cO+lCvl0W9kUub3uTIwJ6aetcQkwPjbxWAZtbXY+I76jWr8eOyDmEsNipsQ+ZwXY7sSWNvMnYeVW8oFwRsbVRwpZdnNvLT5VYQitcE12UyafRJFowNazsji+6xKqfZcZQfNv8ist3dxpRbgcuYouzK4NzyFxc/KnONxaYoummdekk8NVcRJqPWlLJpVad9vWuLZ0khS5Sb7Gq0vnrTnaoZWqLJDGQcjao2LDlm9N6czaj300+R+NAxnf+TfCvKddqVABNMCakgwRV1PQ0SAryuxqjn/ACM1UXsD0FS1DD7C+gqTNUSJkONvv+0R8zQlWq9x6QXfX/8AIfxoXE9VSY4krtVCV7mrEr0OL61VJ8Fi7LkVWQaqRNU6mnB8CmuQthdqnY1WwzaVK0gq1EBQRKGZgBdtzzNhpXz9iL53/bb/AJjXdMXxJY1LE7CuEMkhYnI+rFvYbmSfzqzG0hVZPC+lWF9arLFJ+qf901NHBJ+qf4W/E1dsvZFxZbjNWsPJZlOxB3qOPhOIy5vq8wW1yxSy265tqfgHDEC6kkgAZluSTYCwOtPZexas6nh8SGjUg30HxtTZH2odwjDSqtmjYevlV5oX08JrkZsbjNpdG/HNOKsa7VFKalOHf7pqvPYGzPGhFtHljQ/Bjeq9JeizaPsa5193500mmuy799Ba36+L+amGSP8AX4b/AHiL+ajSXoe8fY/NSqLvY/1+G/3iL+alRpL0LePs6ccDATfux8NKgfhifYEY8stqbjOKKTlBIA3PU9P41kuI9vMPBmJlGhsEbMGOtrhctz8K6vCObbYU4xHiEIEEUDb5u9Zkt93LlU350Nknxygs0GCyjVv0spOUam10te1M7PdrHx8kh7swxRquUP8A6SUvf9JYjwoMunW9N7ZYwLD3dwO9JBzRPMrIB4lKp1uKT6sF3Rj8VxSa7EiQXYt4+5AUE6KAjHbbaoYe0bA2JAPLzqhJBCb2bDiw+zg5lI9970Km4fFawlUa3suHxI/Oquy2jUSdpRzOtQDjove9ZufhjKinvTla5UmKUg5dDuNNauN2PxPd95dbc7Gx1AYeG9wbHah4xp0aGPtIB/3qdO0i9RWOh7NzsQAd1LC4a9hubW0rw8DmW2YsCSB/oZnFjzuBahQSBuzfRdoQdjeqmK7U7gEac+Q99ZXEcEmWwaWWx2CYWUjS2vhOm/Op4uD6KSJWJudcDI//AAs/ho6FRS7WcbmdFXZJL65gb2tcWBuNxvWTsa0va3DFFiOVlF3Hiw31e5svmc35Vmwauh0Iei1KFqPkfSpQtTREMScakTBnDeLupnDKbm36MkSKB0Jy3HUVb7DYUy4uBbaK/et6R2P42qtxDDX4bhZPu4qaM+j5WH/LWg+iFx304Ptd0pHoH8X92ot8MDoPFMDJI6lMRLAoUhhH3ZubggnOp5Zqpngkv+v4r/2P+nRm9V8Zi0iQvIwRVFyzGwFVADDwaX/X8V/7H/TqtiOGyIfanxJbdu5wUjrl2BaULYa7DoaC8S+kuJWAhiaVebM3d/uggn42pvFOOCaaMEwvhZFDqJYGkRDlIJkZTcMGDaelDTGg0scuUjusQLG4vFw0X9Be1R2m/V4r9zhI/vULilwat7XDhfSy4OcEjpqdqjd8ICRm4cLaf/b5T+dRJUGLzfcxfw4T/GlQTv8ACfrOH/8Ap0v81KmILycRMlw0szIDZpM4WPU75Fy3586GP3KOGjGHKoLuO7C5nF9Q1iSCcp113oXxPiZaNI1AVEubDmx+0TzNZ2WclrVhTnJ9lMrs6h2f4qXZpiwkyDKci5QqNY+Ib2uBYnarnaPEo0LzpiJkMcRKxpLHGrnUre6tqfKuZdn8Y8cl1JFwb66EEbHrRTjWIOKCRWUWAJ0AuqXJJ6kLe1TjncZKMuUGPZs13Ybgk2KiWfEYjEIjMcqCUFnCm18wQWU73GvpWww4iiYiIHoS7NIdOmYm1A+CcYAjSNVChECoBoAALAVewnivrrbQ+dcD+KfxFyWuJtezv+P4mv8AOgxLigCLG4I2NvyrK/SJw6VsMZ8FnWaMgskWY94h0bwg7jfTkDWR4h2onaZljdF7piuUgsHsd78vSt5wXiZshLAkqpupuDcA6fGsMcfk+HKPkXfPK9/8P90H+lnuEe0cQi7T4vxDMW0J1Lkrbf7XKok7WYkEHO2gsRmezanUi++tvdWk+lTARR44uhKGaMSMqrsxurHTa+W/resYIY+r/u/417bx80M2KOWK7RypxcZOLJ5+0GJOneuPR2/jRLi3E/0MJixbtJqsigyA7AhyT6kW8qGJhIz19+n51aEKEZTsDceyPLfc7Va0iFlDE4p3QZ5JHsxNmuQLgagnnUSC1HcPgIiNWtvuwPpuaBYg2YgagEgH86nETH3qNpqjzmjfZDgBxk+S+QAZmOhIHQA7k02xBzg+FafhMsUal5I8UjKo1JzZbn/iOvlWl7Cdi5sPMZ3dLFWTIt2tnIIu2g5DQXqaDCR4KN4oVIzNdiSSTYWBPT0qfgvFpLFAC4vr0HTU1lnl5pG/B4inDZml4kHjjZ1jaUrY5YwCx11IBIvbew100rlfajBY3G4zI0bJEjlI2KsIggJ/SXO5I1+VdC4hxGbKSqsbC5K2a3uGtc6h40RPLIrXLkDe9gBsPeaI5Oxy8KqaYd4d2ewuH+yzSAaSvZtbe0I9gPn50a45weOXBkgZnjR3EgbuiCtiQxW11IHna1ZBsYznf3VouCcYZIpO9GUKpvc3FtuXW9Q2dmiWGPxujnq4zIQyhWI5fWTJfyA3HXTpVrH4x3kZmR4yxuUXE2Cmw2VtR1rSz4rBSEq8INxqUVDcftpY/nU+O4fgIUR5UyCT2c6sWva9jYHW2utXo5D4MZ3zdZv96T+FeVpe/wCFf7P7kn8te1LkQBxQ0sDQ8gAi51NG+1XB3wkpRiHXcMt9uWYfZPlWXnkBa9mFhpppe/Os8YU6KqbYVgsOdT4bhs+Mdo8OmdlXMdQoADAA3Om9UIiWHhVifJTXWPo/wKR4UGMnPJrMxFjnH2PIDl8edRjC5WTgmuQFgsaYnyOGV1AVwbaOB4rW5X2rWcOxAci5sp6bn+FZnteg71iATJzYWAP7Q5mqvB+NlAFkBFtjyrg+f4Ltyij0vj5lkgr7PeIdjCszPG5WNpLEDdQed+da3hPDxEoy3KjS9ySTvrVQcfTu2BbNmGijUk+Qoz2ciLgFgcu9iN6yOPk+Sljf7ev6v9iPx4/HTnVf59GP7edjMXi8V30EashiRbtIq3K3vofWs7/4ZcQ/VRf2yV3kNXt69Z42L4cUca+kkcHJPaTl7ODD6MOIfqof7VP4Uk+jHiBYju4RYDeVba+6u9U2MeJvcPl/jV9kLOGD6K8f92D+1/8AjUg+ivH/AP6/9q38ldzy0wtTsDiA+inH9cN/av8A9OjfY/sHjMJiVlk7ho7FZAsjFspGjL4BqDY79a6kXpkkosfSkwMN2k4BdlKyMuvMFr663N7/AI1BisPlAWNkygbZrEnmTcb1qeIsrKdjpcX5G1YjFS+LXl/n4VROKRv8bJJqr6JsRLNG0LxA8wwDKbHrvqDrQrthwPvCMRDHlkY2ljWwDE7ONbA8jRTD4u1hy3qLjU/hIUDU3NttSLmoLs2Sk33X+f1B/Aez4SzTLnfcKWUKvuvqa3GGgBj9lD0Q2IPkbA1hsPJZgDzrQcOlN7Cj7K5Sb+wivZeB5Q6xqttWX7BIO+W1wfQiqfa/sNJjGTLiFjjQHwmMsWkY+JyQw5WA9K1XBoCdTtzox3YrRC6OZl/m4OO/+EUn+tp/Yt/PXtdh7sUqmVgSbgsbEllBJ3vrVObs1hyQO7Xe50Gy6/jaj9MTUk9dB6Co0hA3+iIwLBQPQCpsBwxVJ3APQka+6r9OQa0UMFT8CiZiWW9zfWmL2dw/6tT60YYV6BUXCPompyX2UMPw2JGGWNRZTsBzP+FX1FRo17nqbe4afxp4pKKQOTfYjSr168qaIDgKZF7T+o/5RTxTI92/a/IUwHk1XdqlNRsKAKskhobipH60WaOopMNflQwMoJzobn/sSPyqvjuHK/iByseXI1pE4SNQOTH56/nTW4LfS+lVtWWRnryjGDBups2g671LMVAI3vuTzrWp2fXnSl7OxHdRSUCcszl2zAxxa2zDyvvWm7PoptoTy9KMRdnYh9gVeweAVCwAtrmH9bU/O9GoPM2qC8FsosKktVeGptevyq1FA61KvLHrSpgV5dj6H8KQFKlSA9FTwjWlSoAUwqOlSpPsEQwjwr6Cp1FKlR9ANbevKVKmB6KbFsfU/jSpUCEabSpUDEKVKlQAxB4m9R+Ap5FKlSAQpGlSoAVqY3tD0P40qVAEsdWK8pVJAe0qVKgD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" name="AutoShape 10" descr="data:image/jpeg;base64,/9j/4AAQSkZJRgABAQAAAQABAAD/2wCEAAkGBxQTEhUUEhQUFhUXGBQXFBUWGRYXFRQUFRUXFxQXFBQYHCggGBwmHBQUITEhJSkrLi4uFx8zODMsNygtLisBCgoKDg0OGhAQGi0kHyQsLCwvLCwsLCwsLSwsLCwsLCwsLCwsLCwsLCwsLCwsLCwsLCwsLCwsLCwsLCwsLC8sLP/AABEIAMIBAwMBIgACEQEDEQH/xAAcAAABBAMBAAAAAAAAAAAAAAAEAgMFBgABBwj/xABNEAACAQIEAgcFAwgHBgQHAAABAgADEQQSITEFQQYTIlFhcZEyUoGhsQcU0SNCU2JyksHwFTNDgpPT4RYXVKKy0iTCw/Elc3SDlLO0/8QAGgEAAgMBAQAAAAAAAAAAAAAAAAECAwQFBv/EAC8RAAICAQMCBAQFBQAAAAAAAAABAhEDEiExBEEFE1FhIoGRoTJxwdHwFBUjUuH/2gAMAwEAAhEDEQA/AKtSOsUxjVM6xTGXETR3mgYljrHcRSyBNQc6Z7D80FnWx8exf4xAbptoIsPrE0ad6Ze/stTXLbU5w5vflbJ843fUQAJYzSGIJic9oCHzzjIaBV+LoDYG5iqGMVwSCBbe+lorQ6DSdPSRJPbbzMkEqAi4IPlIyoe23mYMEGI8UHgqNHVaIAymdJqo2sbRtIh21jAUzxmo827Qd2gAotEPE3mEwAaWP0jrB1jlJtYAP1WjTHX1mVGjlCvRS7VVaob9mmDlU+LuNbeAsT3iDAf4fw6rXJFNdBbO7ELTQd7u2g+vcDJal92w/s2xNX32BGHU/qUz2qh8WsPCQOM4zVq2DELTX2KSDJSX9lBpfxNz4xymM25v4SDY0hPGuL1arku+lwL9wPuqNh5SG1JtuOXvEmTtXAoxBI5W0NoujhVX2Rbx5+sjZKgbhvDgti2/Id1++SoEFfEqm5gdfi/u2HiYh8HUOhGJvRK+6xHwO0tlIzz7gelNegxNJ99xa408JNYX7Ssau4pt5rb6Rio7SRMnJx9q1bnQQ/FpkdiIak0WWgVPGJ76+sc+8p76+oltkR4ntR7iLaUf/kD/APbVgRrrf2l9RE1Ko5sDYWGo0Gp09TEBI0D+Qf8AbofSoIyXgqYlbWzjlcXGthz9THTVT3l9RAAktpIjGYsk2HwHhHeIYsZbKQb72122+ciUBdwB5XikxpDvUAkXOnhsPlMbEheyQB4gbzpvAvs9V6KuzE5hsf4R7if2fUVViNTb4ekzvIkaVgbRyihiTTcMCcp3HeJIFwSSNibiA8X4U9AkMDl1teJ4XU0K9x+RlsXfBRKLTpkmpjqtBgY4pkyIWjRLnURCNNMdRGIcdoKzR5zB2gBotMLRBm7wASp1iqZ1ja7xaGAC2MYxQ5x0mN1xcWiYAjPJDh+KAHaMDNNVF2JPgoJjfXn8xMo7239BIEiYqcSA2F/PSRuK4ox0v8BE08Jm3Ja/IafKLq4B0F+rYDvsbeoiHuBPUY+Hn+EZJ77mPVIxkMYjeePUsUQb6fSNrQMWuH7zACRTjC21Q3/a/wBJkB6oTUWkepneW+z3hrb4OmPJ6y/R4032acN/4U/CtX/75bVMWDGGxTf92XDf+Hf/ABq3/dFf7r+G/oKn+NV/GXG80GiDYp4+y/hn6Cp/jVJv/ddwz9BU/wAapLeTAOOcTGHoVazWtTRm8zbQetobhscG6XYWhRxVWnhlK0kbKAWLklQMxzH9a/pCvs96P/e6utwiEFiPW3898r2MqFhnY3ZgWY97MSSZ137JcEBgQwGtQsSfiRvIZZVEtwR1SLZX4tSw6qpD5RpcWNvgDc+kbbiVOsoam6sp5g/zrKtxjoZmq56dydb5nJ1Ox17u7aTK8EGGwtV1H5TKTcc2tzmd7o2pJPcrPTvArUottcajznKuGN2z5fSW3H8Vq2b7waig5stithYX1FtpTOHN2x8fpL8KaRk6lptNE1eKVorA4R6zinTUsx2A+ZJ5CWxOhbU1vVuTvpsJbKajyUwxynwVcNNM20n8XwSmlgS2u1tYDjeCVFGdRnTmy7r+0u489oo5Yy2HPDOKtgDGDkx0iDky0qNzTGYIljADSHWLSNLvHF3gBN4KhSWgajoaj5KjgFiqLlq06Sgqure2x3Gw8ZH1KqtqEVf2c38SYdTP/hv/ALNX/wDrpyJQ6RAIeaZR3THmrxgJyR4YmoNOse3dmNvSIE0/ORods21Jd7a+MzLptA8RiStrW+MZONPO/kLCRGPiazxNLiCj+zU+YLfVoZS4/l2poPJbfQxWx0hjq291v3W/Cah3+0I/Rj1aZFcvQdL1PQSVo4K8ihUNosVPGSFRJnETBiJFir4zOsPfAKZJNi5z77W+NnqEoD89szfsrsPW3pLZVcziXTjiZq4uprcKci/3Rr87wAjG1QeBtO1/Z9iAnDaGXW2cHwszXnE6ei2P86idF+zLioKNhmPPMo8DvaVZl8Jd07WumXOhjatdiUIVRuSQTf8AZ5fGK4x0iprSek4ZXIygEhr32NxEY3A0KV6pooSQA4I9q2xvyPjKfxuqj1F+7s6Le7K5zqoA/NvKEtuTo0mrGumrUxg3awzMAo77tpObcNTtX5AfWSfSviXWvkUk00PwL/6QHhw0sOZmjFGluc7qJqU9jpH2YYFXdmYX1A87a2nXKqIRa3K0o3QHhT0cKWAV3zsbodCLDZmAlg4RXr1HcVKboo2LFTc+BB20+cg922aIxqKQNjeBUjdgbHy0la4piupBsB428/pJrH8aNInrFIW9lOUtfzI2le4+hemzjaVONF17FGxxGdrDS5I+OsCJj+KJDam5sD6i9oMxm9cI5UuWKvEEzYMReMiYu8WsOw+Ap9Sa1SowN7KiKCTra5YsLc/SCVFA9knbS4APyiAdw+PdVyjKRYjtKGsCQWGvIkAxNXEFuSj9lQo9BIirUYbMYj73U99orHRKMCN4qnTJvlVj5An6QPC1mYHMSddLyyUMa6LTCOyhcLiHAUkDrG6+7kDdtF1O1hHYqIr7s4OqOPNWH1EacTdCob7n1inMAIzHDb4/wg7CF40bfH+EHYSJIZtMtFETLRAJtMirTIAegBiIrrjaR6VIsPFZZQWtWM/0jlbVWyj84C49Br8bRum0snRHhAqM1WoLqpsqnYtuSRztcfyIg4BcPw+tiFDUlAU3s7nKp8hbMR42tOTcZ6KNgKpqY9g2ZyKYo3cO51sSQMp1vYz0disRaUDpPxGm9XqmADaamxs1rfSQyZY41bIvi2cK4pimescyGnsMrAgheRNx845wuo61QUJVlOhE63jOCU8QwFemraZVa2y9wYa87yrcR6KChWdk9m6hBqSBbW/xlMeqjPaqY8W80SC9P8lMLiFvyuovf4Sl8d6Smu2TDrlDaFtib8h3ec1xvCs1ZKdjqd/mfkDIKrQK1CADo3Lca6S3HFcsvzZJfhQTjcKEAA1C6X5FudvjfXwiMLLU9a2H7VNGGQqwZVJQ2srJceXj43glbo43U/eKdil7MBc5dB2r+7e48CJcmZmjrH2dcW6zD08urElWHcw3v9fjLRxak3ZAqshJ1ygEnwFwbec5d9l1J6NVXZzkdiMltL5bB7nx0+E6D0zwwq0bEmysjm3crBj8gROR1eeWLqIw7Ovu6N+Keun9RnCV1oqyVjmKm4YgbHb2dD8JXul1YOFRBfMdttAReB47pzTV8gscoAvZQW5jQCRNQYjF3q02WmpBXKQcwF9wTt5ib1FslPJGO75Kxx9x1xtbQAEgAA2vbQaaCw+EjDLR/sTW9+n8/wAJo9B63v0/nNKpKjnSbk2ysXiTLQOhNb30+cQ3Qqt76fOStEaI6/8A4X+8P+toA23wlhp9FcVT9hx32B/gYDiuB4oatTdt9R2vpEmgordURnLJtuj+JP8AYVPSMtwDEj+wqekQwTAjQ+cnhsv/ANJV/wDWkWMDUpg9YjJfbMCITTxRA9kGysmt/ZbNcaH9ZvWPsIGpHWOExRqqTpTA/vMb+sTGAFjBt8f4QdhCcVsPj/CDsJEY3aYRFTVoAJtMirTIgO1osWogiVpta8rNAYgnROj9Eph0BFiQWP8AeJI+Vpz3g9Lra9OnvmYX/ZGrfIGdLq11BsSL90aZFlb6VcXeiUyBTc7G99wNAOXaEpvEFFQu9cEu5uuTslbC2X9YWAlh6d0AMtcG+QnNbcU2tnNudt/hIQjOCBfQ/wA27wQfnOT1jnr34KpEdgeKPhapp1DnXQAnYX27R5a89pKYgdaxBsc1mQjWxA8BqLEyp9Q9bEIKYc5VIdV7QI1yg321J/m0sfBcU+GromITJTckKxUrlJ/NN9OW4mfNNwVx3aV0LEnqTBMVw69qiqCykG21+8eFxePcP6O0yetp2sxvYjUHmD3EG4I750HG4dHF7XNtxv8A6wPC8LVRmSqCG1ykWs1tbG/MW9BNPReI48yrh/zg3ZY7Wc34/wAGu3Vp+dq/6qqb3+J0EI4HQdPya6pYhgdtd/W508Zc6/DVJJB1J7V9STygycPVdLkam+gnS8yC5ZRok+ERVfJSVbWULbLbw2AG5lr4djVxNJWF7MLEHcHYgiVriuHQkrUvYC6nUm/7K7nwA5wXhnG1w9UjUUzbMW3VtLMyjRAdrE5j3CxnM8WwS6nD5mFW49vVd1+qLMP+N6ZdyD450YOHxOU2CntU27Q07mO2njbbeSnCsW4OUjRtDqStv1RyP83MsvSp0r4fMD2kswtoxA9oKw1BI5iVLBVO2g1Y5tdiTl1N9tRbnr4nQnT4V1n9V09v8S2f7/Mqz43CRYlE2RHFqj3W+X4xSVU53HibfwnQKgciaySWTCAi41EUcFEFkQKc31ckmwsScPCgsjjTjNanpJJ6UYqU4qHZF4jBq/tqG8xeCVejOHfenb9kkfxk6KMeSjGIo2L6LYdNjXuC2bKAwCBLkjTfMQIJW6JqFv12VhRSqysvslj7BtsbWlzwRtiai3sbHS+tr7iJ69hSqMxvqCfJbFRrONPxKcZSjXDS+rr9Deuli4p+yKBj+iTLVp0uvo3d+rX2gb2VtrdxEkKn2X1x/b0tr7PE9JTeojjQjtCwsbklr+egnVm1UE80X5i86GDqHkjZTn6fymjk6/ZhXO1aj6P+Exvsyrj+2pej/hOtYelEYhNZo1Mz0jkh+zev+lpf834TJ1PJMhbCipqJsLFK02WkC4J4Piupr037jY+TAqT85f8ABUwzMzcjObXvOiYBqiUlQa1CBnY7XHfAQ1xrh3WjsgqQLA/iJWeFcGYr22yurMhAGnZOnPutLViqVQC7VrHusMvpvI3hF/yl7Xz30Nxqq6j0mbPFSW6LIRT5IrA9EVp12rCobtyygD67yaxKhlysuYbEHUH4GSQGkFqDWY5dPjclJxTZdHZUgak2VbAWAsAO4R25imTQxIlyVDbGKw/1iKqczzAPyhFVbiNZdBGIgekGGz09uRB8jIDFcBfqg9JjUCg3XLlZd7mkE0HPRQHPvS5YumCDeI4FTp58oJVm1Kkgqx2uAdjpylmLI4vYU4RktzlaVKqgqjsq63BPsi4BKrfcXAsNL31JvY08UOHRq4CsVAVFPZBzEBiLa2te3gAJM9PuDha3Woug0q259zEeH0lC48upOncANrcpsx6eYr8zFkTi6Z0zgXEhiKVJ2XKamW4BuBmz7X/ZkZX6W4C+QvXuGK6UxuDbe/fEdCb9RR8qX/rSQpcFoG7HD0s2VmvlS+fPvvLCBbsCRTAp3uFAAJ3MPuDIng2IpNUrLWVyVK2yhjYFfDxkbgsSMRVr08zBFDEEEhrBrDXlCgLKwEbIE5vxfGsrFUaplU6Eu99fjrAq/GKhbMKj3AGmoHxAaxiA6e9IGDVaEonD+O1lb2zryN2HwuZbOG8W6xO3YNre0ACHfKL5WbwUXPpMocVpE2Jsfdbst6HWPYVwYZUwKOLOisO5gD9YAcw48WXGV6mVyCy9W6tZqeWx7I7jqCPGaocYrOjYdlYGoey7qQcpGg020G86JiehmHdSVDIST7Juu3uPcekreP6G4ikb0h1q6EDNlv4Em9pmy9LDJu17/NF0OolFUUfjeNuwUEnKMpvyYZgR5XnaVN6aHvSn/wBInPsb0JxlQ3OGww3P9ceffanrDMVx/GIepOHSmygLpVOhAsCPydpLFhUFSHmzvI7Z0HBJcRrF09ZTejGJ4gKjFUpVLgXFSsQAL7jLS31l5rKSLkWPMd0trYpsjsk3COrm4hlMGHPdMOHPdJJbGLZR3yFlxFjDHul24VxUsCT7ZC9k7Ai+Y+WxlcC+MK4Y1qi+dvUQYLdljr0iRckk/wA7DlIXhelWqv7B+o/hLKguJC4jh7JWNVRdWXKwG4INw1uY1I9JmyLuaoS2aDb6RlzaB1saD2QwDd17G8TQxpuVaxtzlGoehhi84mYKoiVMdkaMy6GMqmhj5jbRgCV10kQ7hMxK5vDXQnYi3cRJx1lW6Qsyq+TU5SQL7ldQPlHFbjuglGv7XP8AnWUTpzwsqS9MAoB2gN113t3fSSvBekHX3GQqw5Xv5Hyj2OBF7i9wQfEHeaItwZXOskbE9Cj+Qo/s0/rVlupKLbbqe/3pWMBSGHy01uVQJqba2zXH/N8pJ1uOZQOwfXv+E2owDPDK7HF4wFioBQC1/wBGCBp4mB/ZtiGfHY2m2oUED41DBcH0noUsRiGqMi9ZZiC2oYIABa22gkZ0X43h6OOxTvWVFrJcOG0DZ81gw2OogMluleH6qtVS97Mv902vY+srRpDKdTsDvzymP8V4rhwz5cQtTMb5vDf4nxkXR4tRGrPmHu3tmHdfkJECwYHBPkWvYinfJmtoz2vlB74xiOJupYqfZsbbb39Yx/tan3Onhwy9io76jTtbWPrI/BucQ1Tq1vbIpsPazGwBgBcujfTFBZWXW4GbznRsJicyqe8KeWzC4uBtOFjg1SmwLBlsbEEd3cZrCdIa1Cp7TC2lr2OW/wBPlAD0RSXS3xhQTScz4L9oRCBqi9ZT5uvtp+0vOXzgnSLD4oXo1FJ929mHwgAY9KRfGOBU8QO1o49lxuPA948JYOrjRWAFVweH+5MTUIKFT2hoQEOZzbn2MzW/UMhukXSSth6mLW4ZVp9ZRNh2dtrbi+YfCXXjmFNSiwUAutnp32LpqqnwbVT4MZy7iafkyNWCr2C274SsSyBvGm/WUj4he+VZG1F0XYknJWMPw8A/l6+INX+0IcqM3MAW0A2+EyE56dX8o1QKzasDvm2PzF5k5j1WdVaQr71aODGxApp3zMqTo2cyh771MTHWIPcQfQzSqneYhlTvhYHQ8LX0B3BFxCi15U+E8aTKqE6qAuvMDQWk9TxYIlN1saNN7oH4pwqnV9pdeTDRh5EStV+D1qJzITUHPYNby2Mt/WzdxIOKZJSaK5h8bca6HmDoR5iO1eIBeW8mK2CR9wD48x5GQfFejbMPyVS1uTC49Rr9ZW8TXBNSi+Ta8VB0AJ8oUtUkXKkech8NhKlE9tT+0NR8toVxHiIFIkHcH5SG65G0nwBYjFvXcqjZaamxtux5m/dB+KUwnVhRzJ89r3jPBVKrnJAXnr/OsMOIV2FyNNte/wD9pZDncrnxsc2xlE0K7hTYozW8r6A/AiTNXGl6ZB0JHxBjPTvDhMS7LbtrTbzOXJf/AJZR2qODfNOm4qVSZz4zcLig1+E9qwd/3jFHhR9+p+834wzA4kOQTvz85Jra4B0vz8ZOiuyFw3C1JOYXPedT6x3hXC0aq2ZRYDQeMOSuoL3BFjYg7iOYLFUEJYM5uNsg0+OaK0MgsdglDEACA/dh3SexjUmJIdtf1R+MDNJPePp/rCwAWwYyg21vJbo7iBRD8rmmT5KdbDnvGerBFgT6f6x2jhwQV77a90WwyfwPGaZbKc120F10JkDSXri1OsrA3OSqFPZ12bvEmuE8PGHqKxWnVUhWIIupzMRY356eWss3FOBLVJenSCBkFtCVDeBUaeVpCWSMN5OgplV6KcBxQdilE1ERhcg2BNt1J0YWOo8fhLjw3oZh2VmUVqNUXNw7DITrYLtYSe4FXGHppQQBqSp2mB16zQm4PeSTAOIdJVoly1iXIVbMptYbkXvzPpPN5vE8+TLWFbb/AG+xrjiil8RXsH9oWLwdRqNa1dFNgxFiRyIaX3o909weKsM/Vv7j6a+Ble4Zw2l1L1WLZ6gDW1yqOWnxlE4k9qhCuCBsrhXFvAsLj1nZ6frFkSUlvRW8Db+FnoLfUajkRqJzLphwtw1enQ0qIGxWHGlnouy/fKGvLPkqW7zKzwjpZVw63FQKBcgByc3MDq9R4cpvjvTg46hlymlXVXGdDbNTcZXW/jpNTpqyGlxlpY1g0Sqi1FsAwuBc6d49bzUqVPBrlU52W4VsoIAGYBrWt4zJlfTvszUup24OlLRM01MyRtNWkrI0R1MGL6kmHWE2LQsVEW2G1klgeJ1E0btD5+vOMuI3eJ78jTrgtlPHgBc2mZQwv3MLiGU8SDzgfSDhgdVXmtNQPMC0GXggSkCKlUMqgGxBBPM2YGVzel0WwakrZOpVjy1ZV8NQxai+ek45BgVJHmNPlCxj6yi5okkC5CMp7++19olNEnH0LBa8C4jw2nUUh1HPUaEX7iJEYTpUjMFZXQ/rKw189vnJsVcw8JYpJ7EHFrcpXEuGVF0U5gNtF28rbwahVamRpY+IEuGJXSQ3FaAtmtfLqV7wN7eMg4K9iy7VHNOm/E2rYlr/AJoVfRRcaeJMrJQk2G50HmZb+OcGoOWq08TlDXYq9zqdTa2sq2GXtof1k/6hOjBpx2OZkhKMtxyrRai9mK32OVg1iLb5diJL0q4ZdfjIn7s1Sq4W2mdmJIUBRuSSQO6LwlQo2U2+BuPWNMiyYTDNWDKi5qgHLVnUbacyJHNgKq6NSqAje6sLeekJp1ypDKSGGxBsR5EQp+MVmNzWq/vt+MVBZDike4+hm1pG+xkk/Eqv6Wp+8fxjbcSq/pH/AHjChjFOnJbhyAlgBTL2BVXOW4BuSOXK0jDjanvt6mRvFWZ7EklgLXNzp3SE4uSpFuHIoTtqyxtxdVqNTZhYlCuX2UKsS6g92o9J1DhmIOIUJTsEW2Zh4jacB4fRIJuQSfpzl06NdLDhkNJiQCbg7jYAjw2mDrelnOC07129R5MqnPUlRbOkPBgKymjUZCWAc6kMNr5TsY5xngWGp0e06hmvqzXYnvtf6SpcT6XXZSjBmJGnx2geIxhJJ5Emw7l5D0nNh0mVL43Xp6/z8zV0fSvqpNXsiSPGjkyEE5RlBGzAbESq8QSpUe9hbzk9hcr6HMp8LEfO0km6N1iuZcrDxNj6GbsOJQdwR0X4Zjh+Jv6/8KC+DqXGmg8YRg0ZW1GhBB22MsrcLrLf8lf4qf8AzSLxD2JDWB2PeJq86SVNEJeGwk7Tf1X7CmwtHxNgB7fICw5eE3Ai475kfnexV/bl/s/sdbCeEw0/CVJaXFv02BP94fhFf/Fx/aYD99ZLR7nO1+xa8nhGzS8JWC/F/fwH76/jNZ+Le/gP31/GHlhr9iyGl4RJo+GvIDe/dK4Txb38B++v4yX6GNj/AL7SOIfCNT7ZYU2Be4RspA562h5b9Q1+x0LidzY2sba/hGQpYWHPc+EJxanc+ndImrj2QkLaw3+PjMuZpTbZfjVx2JJmVBl3tygtSozbC19/IbRmjxFfd8zeErj08RIaovuS0tdhIwiojVCASAT6AmC9Hq2WmKbm7DUE7lWN/kTb0j3FceholQwu1h8Of8+MguJcWpU3p5SXqKeyq9x7JzHutGpJPYlFNrcm8UpzG3OR+MqAIxuLrYst9bjaAY3pCSxC6W5jcn3RITi+MqVFIpOBWNmYmxCnutz2tLLt7E1GlbK30u4SUqmqBZKhv4BjuLeO/rB8dgKdOial7OMrKDckkEG1htrp4Xl9xl6tKmWVc4tmA1XbcXlBxobEYoYWmWBaoRVO1qVPX0AzN4kr3CbsU7x2znZ4actR77g3C6yNUzKpBIBOYhgSKlM6Cw2PnIrEYlmOZmLMTuTc67zsnGMLRpYbqwiqiL2drgj2e1528zOOcRwZQD2rEjVlK3sDfTWSRUF0a1xF55G4WrbQ/wAmGXkhD+eaJjQM2POAhZiSZtto1eAzWXtRnE0y3lCEMKpoCImwIzA0SGv2nyi4UC7HTWw52Fz8JK/eFaxU6Ha+htBK1Le242tA6dcgzLnjqOx4X1DxpotPDsQim73HkL/xl14f0joMAtyum50F/r8pzCnjVIsyX8jHw9LLenUdD7pOx+III+Mrx3Hg6efNDJyn8jo+HrIWIzDW9tfpec948fy1T9oxOH4viKWqlKg/WS49VtNYzpaH0fDUb96kj5G8m05IzrNCL7/QjTMhH9PUf0C/vD/tmRaGHn4vU7Z/RC/8Rh//AMep/mzX9Cp+nw3+BW/zZJLTEQ9AHlLL9jh/MjW4LS518N/g1v8ANiRwWj+nw/8AhV/82GPgx3RBwghfsP5jB4LR/T4f/Drf5sJ4Rw2jSqh1q0nIB7KpUVtRbQtUI+UZfCiPcGwn5dfJvpBP2FXuTuNclCUFzyGg+srOJLrfMgF/EX+Ut1TD+NvCB4nAq2+0ry4dbtlmPLpKcHI2ERUdztp5Wv8AO8sjcMA2EHrYO0z+RRd51lcFN9QST5kX+QEYbBW15/zuZZPukHrUN5JYkhPKyt1sFfv2laq4rq66sTlXUMTtY/yJdcWctNjbkZTKOLpiswqKGJRshKrUVatr0yabaN2gu/KX41RTkbkdT4WlPqQwZSpFywII9ZRuGm/Fw9MItOpTb2/6x0pjMrIu6hjltfcIeW9ew1Kr/UrnZ3JvSpnTxuB2QB37Dwlp4P0Y6qp94xFQ1MRuupIQkWvc6ubczp3Zt5p8zUqoo8vTvYj7TcXaiEB9tgD5C7H6CcwxGw8/4S09POJCrWCKbincHuzHf0AErRW4+kl2IjWGpN3EjaH2OXUG47uYg2DN7oTo3yb80+v1grggkHcaGCAPznuPymutPumRwaOgCFiDTWPun5RJr/qn5QXJM6sdwhYwkYo+6YocTA/NPqIH1flHadNe4eghYDrcXHuH1EYRr6jnJDB0aR9oKCARaw17jBMUgVrC1txaVZFsaujnpnXqKUR8KCNRr3wdGj6HSZztUmgZqZGxjTYxxoTceMLgdYSaZmnBrhifvngPQfhMjJWZJbFFz9T05NmZMgYRt4htpqZABp4fwD22/Z/iJkyNcg+CYrHSCLvMmRsSNtvAcRvNTJGQ0acaSPxXstNTImNEBxn+oby/Cc74X7TnnZjfne8yZEiS5OgdC6Y+6u1hmNVlLW7RUUrgE7kA62kXWxL/ANG587ZzSJLXOa/fm3vNTJYiuRzkn+fhMfb0mTJeUmDn5n+Ezi39YfJfoJqZIoYGY5SmTI2A8JgmTIgMmpuZABzCnUwHiJ7XpMmQHELo7R+nNzJkZ38fCNQSrMmQRGYwZkyZLDKf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" name="AutoShape 14" descr="http://christinascott.eu/wp-content/uploads/2014/03/crayola-for-kids-1.jpg"/>
          <p:cNvSpPr>
            <a:spLocks noChangeAspect="1" noChangeArrowheads="1"/>
          </p:cNvSpPr>
          <p:nvPr/>
        </p:nvSpPr>
        <p:spPr bwMode="auto">
          <a:xfrm>
            <a:off x="63500" y="-136525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1" name="AutoShape 16" descr="http://christinascott.eu/wp-content/uploads/2014/03/crayola-for-kids-1.jpg"/>
          <p:cNvSpPr>
            <a:spLocks noChangeAspect="1" noChangeArrowheads="1"/>
          </p:cNvSpPr>
          <p:nvPr/>
        </p:nvSpPr>
        <p:spPr bwMode="auto">
          <a:xfrm>
            <a:off x="215900" y="15875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28778" y="2188268"/>
            <a:ext cx="1525923" cy="1293605"/>
            <a:chOff x="1328778" y="2188268"/>
            <a:chExt cx="1525923" cy="1293605"/>
          </a:xfrm>
        </p:grpSpPr>
        <p:pic>
          <p:nvPicPr>
            <p:cNvPr id="1030" name="Picture 6" descr="https://encrypted-tbn2.gstatic.com/images?q=tbn:ANd9GcTGAciduwqhcsx_6q4eFsm_GZuA_FxqBfKUwXKy4W-0S2dLgij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78" y="2188268"/>
              <a:ext cx="1525923" cy="12501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328778" y="3310081"/>
              <a:ext cx="1525923" cy="1717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</a:rPr>
                <a:t>maestra</a:t>
              </a:r>
              <a:endParaRPr lang="es-MX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88229" y="2188268"/>
            <a:ext cx="1590988" cy="1250154"/>
            <a:chOff x="3788229" y="2188268"/>
            <a:chExt cx="1590988" cy="1250154"/>
          </a:xfrm>
        </p:grpSpPr>
        <p:pic>
          <p:nvPicPr>
            <p:cNvPr id="1036" name="Picture 12" descr="https://encrypted-tbn3.gstatic.com/images?q=tbn:ANd9GcQB7MtCBLQ2Yd04Qp9H_ZQa6fK_yaJNcWssbGdlFixEkFHRyRw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8" t="4372" r="13100" b="5955"/>
            <a:stretch/>
          </p:blipFill>
          <p:spPr bwMode="auto">
            <a:xfrm>
              <a:off x="3788229" y="2188268"/>
              <a:ext cx="1590988" cy="12501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796553" y="3266630"/>
              <a:ext cx="1582664" cy="1717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</a:rPr>
                <a:t>mamá</a:t>
              </a:r>
              <a:endParaRPr lang="es-MX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00" y="3610214"/>
            <a:ext cx="1485580" cy="1114185"/>
            <a:chOff x="3810000" y="3610214"/>
            <a:chExt cx="1485580" cy="1114185"/>
          </a:xfrm>
        </p:grpSpPr>
        <p:pic>
          <p:nvPicPr>
            <p:cNvPr id="27" name="Picture 2" descr="Little Adventures Preschool: February 20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610214"/>
              <a:ext cx="1485580" cy="1114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810000" y="4552607"/>
              <a:ext cx="1485580" cy="1717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</a:rPr>
                <a:t>tomar turnos</a:t>
              </a:r>
              <a:endParaRPr lang="es-MX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69167" y="3649774"/>
            <a:ext cx="1502633" cy="1113045"/>
            <a:chOff x="1426345" y="3611354"/>
            <a:chExt cx="1502633" cy="1113045"/>
          </a:xfrm>
        </p:grpSpPr>
        <p:sp>
          <p:nvSpPr>
            <p:cNvPr id="31" name="Rectangle 30"/>
            <p:cNvSpPr/>
            <p:nvPr/>
          </p:nvSpPr>
          <p:spPr>
            <a:xfrm>
              <a:off x="1426345" y="3611354"/>
              <a:ext cx="1502633" cy="1113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041" name="Picture 17" descr="C:\Users\Susan Richmond\AppData\Local\Microsoft\Windows\Temporary Internet Files\Content.IE5\3YMMCOFB\MC900232149[1].wmf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375" y="3611354"/>
              <a:ext cx="1040374" cy="1113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428750" y="4533215"/>
              <a:ext cx="1485580" cy="1717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</a:rPr>
                <a:t>hacer un dibujo</a:t>
              </a:r>
              <a:endParaRPr lang="es-MX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01473" y="4927845"/>
            <a:ext cx="1502633" cy="1113045"/>
            <a:chOff x="1426345" y="3611354"/>
            <a:chExt cx="1502633" cy="1113045"/>
          </a:xfrm>
        </p:grpSpPr>
        <p:sp>
          <p:nvSpPr>
            <p:cNvPr id="41" name="Rectangle 40"/>
            <p:cNvSpPr/>
            <p:nvPr/>
          </p:nvSpPr>
          <p:spPr>
            <a:xfrm>
              <a:off x="1426345" y="3611354"/>
              <a:ext cx="1502633" cy="1113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42" name="Picture 17" descr="C:\Users\Susan Richmond\AppData\Local\Microsoft\Windows\Temporary Internet Files\Content.IE5\3YMMCOFB\MC900232149[1].wmf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375" y="3611354"/>
              <a:ext cx="1040374" cy="1113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1428750" y="4533215"/>
              <a:ext cx="1485580" cy="1717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tx1"/>
                  </a:solidFill>
                </a:rPr>
                <a:t>hacer un dibujo</a:t>
              </a:r>
              <a:endParaRPr lang="es-MX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30616" r="62520" b="41597"/>
          <a:stretch/>
        </p:blipFill>
        <p:spPr bwMode="auto">
          <a:xfrm>
            <a:off x="1453724" y="4972972"/>
            <a:ext cx="1402660" cy="113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9" descr="data:image/jpeg;base64,/9j/4AAQSkZJRgABAQAAAQABAAD/2wCEAAkGBxMTEhUUEhQVFRIVFxcbGBYYGBQaGxUaGhcYFhcdHhUdHCggHBslHxYUIjEiJSorLi4uHCA0ODMsNygtLisBCgoKDg0OGxAQGywkICU0LCwsLSwsLCwsMCwsLCwsLC8sLCwsLCwsLCwsLCwsLCwsLCwsLCwsLCwsLCwsLCwsLP/AABEIAQ0AuwMBIgACEQEDEQH/xAAcAAEAAQUBAQAAAAAAAAAAAAAABwMEBQYIAgH/xABBEAABAwICCAMGAwUHBQEAAAABAAIDBBEFIQYHEjFBUWFxEyKBFCMyQpGhUmKCcpKxwdEzQ1ODouHwFSRjwvEI/8QAGQEBAAMBAQAAAAAAAAAAAAAAAAIDBAEF/8QAJREAAwACAgEEAgMBAAAAAAAAAAECAxESITEEIkFxQmFRgZET/9oADAMBAAIRAxEAPwCcUREAREQBERAEREAREQBERAEREAREQBERAEReZJA0EuIAAuScgB3QHpaTpzrLpMOIjdeaoP8AdMIu0c3O3N7b1pGsjXGBtU+Gm5zDqjgOFoxxP5voolpcNLiZJiS5xJIJuSTmS4qUy68EapSuzpfQrWPRYkSyJzo5hn4Ulg4jm0gkO9MwtwXGsDXsq4vZiWS7bNgje15dYW+y7Gpw4MaHG7rC55m2Zt3XGtM6ntbKiIi4dCIiAIiIAiIgCIiAIiIAiIgCIiAIi0zT/WJTYa3ZJEtSR5YWkXF9xeflb9ygNhx/HYKOIzVMgjYOe9x5NG8noFztp9rJqcUcYIA6Kl/AD5pOr3Dh+Xd3WDxfFKzFZjLUPOyNwzDGDkxv8/qrynpWRN2WDueJ7lXY8Trt+CnJmU9LyWNDhjYhc+Z/PgOyqSvVWZ6x1ZLZpPRXPUrSKFuntmZ1V4b7VjEN82xuMp7R5t/1bK6oUF//AJuwoF1VVHeA2Jp7+d/8GKdFjZtQREQBERAEREAREQBERAEREAREQBRbry02dSQNpad5ZUz5lzDZ0UYIzuMwXEEDoHKQ8cxaOlgkqJjaONpcevIDqTYDuuXIxU4tWT1bmeJs+8ey5tsjJsbcszYZDK9l1Lb0cb12X9LpzjkLbeLM5pGRewPIBGRvYn6rEUGCySuM1U5xc43IcSXPPNxOa272hr2hzTdpFwrSZ63L08p73swP1NtaS0UHWAsMgOA4Kzmeqsz1ZSvUqZGUUZnrE4nJ5bcyr6Z6xxiMszIm73ua0d3ODR/FZcldGrHPZ0rqUwrwMKhNvNMXSn9WTfsAt8VrhdGIYYom/DGxrB+loH8ldKg0BERAEREAREQBERAEREAREQBEWqaytLG4dRPlFvGf5IW83nj2aLn06oCK9fGlxqJ24dTklkbh4tvnlNtlvUNv9T0W06E6PNoqVseXiO80jubjw7DcoV0MxWOKvjnqfM0ucXOOey51/OedibroXxLgEZg7jzV+FfJnz0/BoWlmj7oXOngaXQuJdJGMzGeLmNAzacyRzzWrOmBFwbg7ipicVpWkeh4eTJS2Y83LozcMeeY/Ae2S0ptGZpPv5NGmerKZ6r1rXxuLJWljx8rv4g7iOoWPmeq6osmSlM9Z/VBhntOLwXHliLpT/l5t/wBRYtXnetm1SaTtoK9rpG3jmHhPPFgc5pDuwIF+iz2zTjWjqtEBRVlgREQBERAEREAREQBERAEREB8e4AEk2AzJPALlHWrpd/1Gtc5pvTxXZCOY+Z36iL9gFLOvjTL2enFHC601QPORvZFuPq7d2utO0G0CjfRPdUt89QAW/iiaDdpHUnPtkpTLp9EapStsiVSFq+089nDaepJMN/JJvMfQ/l/h2Wp6SaPTUcvhyjI/A8bnjmPru4LFIm5YaVI6abKHAFpBaRkRmCOhXhzlBeiumE9GbD3kPGImw53aeBUq4HpZTVeUb7P4xuyd6cD6XWvHkVGLJiqfoyGJYfFO3Zmja9vC43djvB7LUcR1fwuv4Mj4zyNnj75/dbo8qi4q5wn5KlkqfBEekWiD6WMyPmYWggAWcC4nkM1suonQ72qp9rmbeCmI2b7nzZFvo34u9lgdIamTE6+Olp8xt7DORPzPPQC/oF0xotgMdDSxU0XwxtsTxe7e5x6k3K8/Jrl7T0cfLj7vJlURFAmEREAREQBERAEREAREQBY/HsXjpKeSomNo4mlx5nkB1JsB3WQXP2vbS01NQ3D6c7TInDxLfPKcg3rs3+p6IDWsBp5cZxN9RUfBtbcg4BoyZGOmQHoVNBPAbuXJYPQ3AG0VM2PLxHeaR3Nx3+g3KrLj0NyGbctt5iY94B5bTRa/S61454rsx5KdPoqY5hUNVEYpm7TT6Fp5g8CoY0t0KmoyXi8kF8nje3ltDh33KaaLEGTM24zdu7cQQRvBBzB6L28/RTrErRCMrhnNaA/VS5pHq/gmu+D3MhzsPgP6fl9FH2KaJVcFy6IuaPmZ5h9swstYqk1Rlmvk9YdphWQ5NmLm8ngP+5z+6uqvTuskY5hLAHAglrLGx32N8lrBW0attE3YjWsiIPgt88zs8mA7r83HL/4uK6XyTeOX20SvqB0N8KI18zfeTDZhB+WPi7u4/YdVMK8QxNY1rWgBrQAANwAFgB6L2oEgiIgCIiAIiIAiIgCIiAIi8yPDQXOIDQCSTuAGZKA1TWdpaMOonyAjx5LshH5yPityaM/pzUH6tcKbtPxCqPkY47BdmXyHeRxcbmwtvJVtp/pEcWxHyutTRksj5BgPnfbm4/XyhSNgOEbLY3PbssjFoIT/AHQt8TucpzJPC9uZNuKdvZVlrS0VxTyVHmnBZF8sF8yOcpG/9gZc7rIgACwAAG4AAAei9OcqbitinRhdbMVG0Mq5LZCWJrj+0xxZfuQWj0CvnOWPY/aq5P8AxxRj1e57j9mj6q8e5dlHLZ8e5UnlfXOWH0lxhtLA6Q/FuYObju+m9TektsrSbekaTrIxBjpG08TGl4IL3NaNouPwtuM7/wBVOmqjRAYdRNa8D2iaz5jyPys7NGXcnmoq1H6JurKt1dUAmKF1233STHP6M39y3quiV5t1yrZ60TxnQREUCQREQBERAEREAREQBERAFE2vrTP2eAUULrTTi8hG9kW4joXnLsHcwpI0hxiOkp5aiU2ZE0uPNx4NHUmwHdc0YBTS4viMlRUXLNrbk5AX8kY6WsOwK6lt6RxtJbZmtV2iRA9rnBz/ALJh3dHkeuX15KSnOXywAsMgBYAcAtVxTTyjhlMTnuLgbOLW7TWniCb5+gK2yphdmGnVvo2VzlSc5eY5g9oc03a4Ag57iLjJY7HKksids/2j7MZ+087I+lyfRW/Gyn50UsFdtCSX/FkcR+y33bfs2/qr5zlSp4RGxrG/CxoaPQWRzlKV0Rp9nxzlF2NzS4nXx01PmC7YjGdid73noACb8gtk0/x3wIfDYbSygi/4W8T/ACW26gtDvBhNdK33kwtEDvbHfN3dx+wHNZfU5PxRr9Lj/N/0SXozgcdFTRU0Q8kbbXyu529zj1JuVlERZDYEREAREQBERAEREAREQBEWn60dLhh1E57T7+S7IR+Yg+bs0Z97DigIr16aWOqqluH052o4nDbt88+bdn9N7dyeS2bRHAm0dM2MfGfNIebiM/QbvRaLqrwEySOrZrmxOxfe55zc/wBLn1JUoOctWCOuTMme/wAUWOOzvZTzOj+Nsby3uGmyinA6ilqPZoZBHEyIOknkfsh0z75NDzmQcienZZzSDSquo6t7pYgaVxsxuViBxEgGTjvIP+6Ydg+FV7jJGC15zfFtFtjx8vLq3Jdr3Vpf4yMrhO3/AKjL4RWmqq3zxucKWJnhM3hsribudbiBuCvXO8Wq/JTjPkZXiw/daT+8q9TJHSweVoaxgs1jeJJAaB1JI+qp4VTGOIB+cjrukPN7s3eg3DoFel8FDr5X0i8cVaV1U2NjnvNmtFyVWc5R3rDxkvcKWO5sRtgZ3cbbLVLJaidkccO60fNDsEfjWJ+cHwAdqUgnyRj4Wg8C7d6krqSKMNaGtADWgAAZAAZAAclqGqzRAYdRNa8D2iWz5j1+VvZoNu9zxW5LzG9vbPVS0tIIiLh0IiIAiIgCIiAIiIAiIgPMsga0ucQGtBJJ3ADMlcv6Y4xJjeKBsV/BadiL8sYPmkI5u3/QcFI2vzTHwIBQxO97OLy2+WLMW7uIt2B5rXdWGj4gp/HeB4s4BH5YzYtHrv8Aop445PRDJfCdmbr8TpsOgiY8lseTGgAk5DNxG+2Vyeqx+l2IVL6VsmHEPu4Oc9haTsjPJp352uN/RZPSHBKeqZadoOzez72cy/J3LdkclHFRgtbhzjNRyeLBxLbEWHB8dzfL5h9lqt0vr9eTHCl/f78GTw/WDDLE+Kujs7ZINmlzX5bize0/8yV1q8wGOOJlSQfFkZbPgNo5jltDZ/4VQwWpo8UdeamtUMF3EbWy4XAzc21+zuu/NbPi1Z4UYDAPEdZkbfzHIZcgM+wXYW/c3s5kevbK1vyW8r/HqNm/uqexcPxSn4R+kZ9yOSyL3K2w+kEMYZe5zLncXOObnHuVUe5aJXyzPVfCMXpJi4poHSH4tzBzcd39VY6jNEnVVU6unBMULvLfdJKePZtwe5HIrVcVklxOvjpoMwXbEfLm956AAnsF1Bo5gsVHTR08IsyNturic3OPUkk+qwZ8nOuvB6Hp8XCe/LMkiIqDQEREAREQBERAEREAREQBY3SPGY6OmlqJTZkbSf2jua0dSbD1WSXPOvHSx1XVNoKc7UcThtW/vJjlbs29u5PJAaZSCbFcR8SW58WXaeeDWDPZHQNsPopH0w0q9g8FoiLw457wA0ZWDrW2unTqqOg+CNg2/wAUYEZPN+T5T9S1v6FsdbAyRpZI0PYd7SLgrZixtT15MWXInXfg0PGK2PFZKeCGYsiLZHyNt5g5uzYFvqbHMb+SxjcMqMKqoSyQvgmeGG2W1cgEFn4gDcEcld45oE+J3jUD3BzTcRl1iP2X8ex+qq6M+01krX1gs2kNgC3ZLpfxOHNosfoucW67Xf8AJ3klPT6/g3GKkiiL3MY1hebvIAF7cSsbh4Mz/aXfDYiEfk4v7utl0smIu8d/gNPu25zO65FsY6neeQtzWQPIZDktSW2ZG9L9sOctS08xvwYvCYfeSj91vE+u5bHXVTY2Oe82a0XK0fQnAn4ziV5AfAaQ+U/hjHwsB5u3fU8FX6jJxnS8ss9Nj51t+ESXqD0O8CA10rfezi0QO9kV9/d5sewHNS4vMUYaA1oAaAAANwAyAXpecemEREAREQBERAEREAREQBEXiWQNaXOIDWgkk5AAZkk8kBqOtPS8YdROe0/9xLdkI5OIzd2aM+9hxUI6t8I/tK+e5DA8sv8AM613PufUepVLS7F5MbxTZjJ8Bp2I/wAsYPmeert/0C37FKVkVJ4LBZlmRgdHOaw/xKuwxvsozXpcf5LjBYiyBl/icNt37Tztu+5V05yOyy5Kk4rdK6MFPbDnLFYpWOBEUWcz+PCNu4vd0FshxKqYlX7FmsG3M6+wz/2dyYOJ/mqdDSeGCXHakfm9/M8ABwaOAXfPSOLrtnujpmxMDG3Nt5O9xOZJPEkr05y+ucsNpJiwp4XP+Y5MHNx/pvU+pW2Q7p6Xk1XT7FzI8U0VzYjaAzLnH4W2G9T3qu0RGHUTWOA9oks+Y/mIybfk0ZfVRVqK0SNTUur5wTHC7yX+eU536ht79yOS6FXlZLd1tnr44USpQREUCYREQBERAEREAREQBERAFEOv3THwYRQwu95MLykb2xfh/UfsDzUlaTY3HRU0tRKfJG29uLjua0dSbBcg49i0lXUSVExvJK4uPT8IHQCwHZASlq30f9ng8V4tNMAc97WbwOhO8rPY+0mF2yCS0tfYbzsPD7DrYK00Sx5tVTtfceI0BsjeRGV7cjvWWcV6OOVx0jzMlPntlKOpa9oe0gtIuD0KxtRiRcSyns924v8A7tndw+I/lH2X1+C09yfDbmbkC4aScz5AbK5DQ0WaAANwAsB6KxJkG5LajoxHckl0jvie7e7p0byCqucvriqTirEtFTrfZ8e5RzXCXFK+OngzBdsM5AfO89ALnsFm9OsZ8KLwmn3km/8AK3j9dy37ULob4EBrZm++nFowd7IufQvtftbmsfqsn4I2+kxfm/6JJ0ewaKjp46eEWZG0Dq4/M49Sbk91kURYjcEREAREQBERAEREAREQBEWma1tLxh1E5zCPaJbshHX5ndmjPvYcUBFGvXS81VSKKAkwwHz7OfiS2z3bw0ZdyeQUUKQ9V+C7bnVcnmLSQy5udo/E49c/uvOnWhpBdUUzbtNy+McOZaOXEhW/8q48ir/tKriadgmLyUsokiNjxbweORCl3ANI4qtl2G0g+KMnMc+46qElVp53McHMcWuG4g2ITFlcfRzLiV/ZPbnKk4qPsG1gOFm1Ldof4jcj6t4+i2yhxynm/s5Wk8r2d+6c16GPLFeGefkxXHlGQe5WddVtiY57jZrQSVXcVoOnOKmWRtNFnmLgfM85Nb91LJkUTshixvJfEuNA8AfjGJXkB8BhD5TwDAfKzu7d9SupI4w0BrQA0AAAbgBkAtT1YaJDDqJsZHv5LPmP5yPhvyaMvqeK25eS3t7Z7CSS0giIuHQiIgCIiAIiIAiIgCIiA8TShrS5xAa0EkncAMyVyzpfjb8ZxIuaSKdnljH4Ym73W5uOfqOSnDXSJv8ApFR4JItseJbeY9sB47c+l1B+g4YIXkfGXWd2Hw+m9W4YV2kyrNbiG0Z6lqhSSbbR7lwDZGjgG5NeBxI3Hp2W3smDmhzSC05gjceq0yZ6tqLEn0xOwNuIm7ouXMsPA9Nx6Le/a/0ecvcu/Jc6V6FsmvJBZk28t+V5/keqjWtopIXbErCx3I8ex3FTXRYjHM3aicHDjwLTyLd4K8YhSRzNLJWh7eR4dQeBVV+nV9yWx6mo6ohBfFv2I6BMJJhkLfyuFx+9e61yr0VqmX93tAcWkEf1WWsFz5RsjPjrwzEipfa2263LaP8AVSvqE0O8ec10zbxQG0QPzy5ebqGg/Ujko20dwSSsqYqaIeeRwF+DB8zj0aLn0XX2AYRHSU8VPELMiaGjmeZPUm5Vey0yCIi4AiIgCIiAIiIAiIgCIiAIiIC2xGiZNFJFILska5rh0cLFcp4hQTYTWvgmF25eYbns+V4+v8V1qtQ1kaER4nT7OTaiO5ik5Hi082m3812acvaOVKpaZCrpgRcG4O481ZzPWGqWVOHzGnqWObs/KeV/iaeLSr0VIeNppuCts5VSMFYXD/R4e8h200lrxuc3I/7+qy1Fpg5vlnbtD8bN/qz+iwUz1YzSKPNz4LOCpaaJGgx2nk+GVt+RNj9CsHppjYZH4cbgXSbyDubax9StGmctp1WaInEa1rXD/t4rPmPAtByZ3ccu11y/VU54iPSSq5Er6hdDvZ6f22Vvvqhvu7/LCbEH9Vge1lLC8saAAALACwA4Abl6WQ2BERAEREAREQBERAEREAREQBERAEREBr+mWiVPiMBinaNoXLJABtRm28HfbmOK540o1a4jh5c4NM0ItaWK5v3j3hdTogOLhiB3OGf/ADgqb6gFda45oVQVec9NE534w0Nf++LFau/UthV/gmH+af6KXJkeCOa2Mc9wa0EucQABvJJsABzJXWGrPRJuHUTIiPfvs+Y83kDK/JoyHqeK+4Bq6w2kc10VO0yMILZH3e4HmCdx7La1EkEREAREQBERAEREAREQBERAEREAREQH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grpSp>
        <p:nvGrpSpPr>
          <p:cNvPr id="39" name="Group 38"/>
          <p:cNvGrpSpPr/>
          <p:nvPr/>
        </p:nvGrpSpPr>
        <p:grpSpPr>
          <a:xfrm>
            <a:off x="3999977" y="6894222"/>
            <a:ext cx="1789271" cy="963122"/>
            <a:chOff x="4003878" y="7131261"/>
            <a:chExt cx="1789271" cy="963122"/>
          </a:xfrm>
        </p:grpSpPr>
        <p:pic>
          <p:nvPicPr>
            <p:cNvPr id="1049" name="Picture 25" descr="http://t0.gstatic.com/images?q=tbn:ANd9GcQnOanEt6hADreZVOLg7dscKmcJDdVbYoyt6PmGMYqLlaKHvm3dD5a76Q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030" y="7131261"/>
              <a:ext cx="1632969" cy="891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4003878" y="7912119"/>
              <a:ext cx="1789271" cy="182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200" b="1" dirty="0" smtClean="0">
                  <a:solidFill>
                    <a:schemeClr val="tx1"/>
                  </a:solidFill>
                </a:rPr>
                <a:t>Él le dio a Elsa un dibujo.</a:t>
              </a:r>
              <a:endParaRPr lang="es-MX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52186" y="1699397"/>
            <a:ext cx="195579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e</a:t>
            </a:r>
            <a:r>
              <a:rPr lang="es-MX" sz="1200" b="1" dirty="0" smtClean="0"/>
              <a:t>n sus escritorios/pupitres</a:t>
            </a:r>
            <a:endParaRPr lang="es-MX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795693" y="1706924"/>
            <a:ext cx="1560278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e</a:t>
            </a:r>
            <a:r>
              <a:rPr lang="es-MX" sz="1200" b="1" dirty="0" smtClean="0"/>
              <a:t>n la misma mesa</a:t>
            </a:r>
            <a:endParaRPr lang="es-MX" sz="12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08158" y="6995313"/>
            <a:ext cx="2092109" cy="808882"/>
            <a:chOff x="1208158" y="6995313"/>
            <a:chExt cx="2092109" cy="808882"/>
          </a:xfrm>
        </p:grpSpPr>
        <p:grpSp>
          <p:nvGrpSpPr>
            <p:cNvPr id="46" name="Group 45"/>
            <p:cNvGrpSpPr/>
            <p:nvPr/>
          </p:nvGrpSpPr>
          <p:grpSpPr>
            <a:xfrm>
              <a:off x="1208158" y="6995313"/>
              <a:ext cx="2092109" cy="808882"/>
              <a:chOff x="1208158" y="6995313"/>
              <a:chExt cx="2092109" cy="808882"/>
            </a:xfrm>
          </p:grpSpPr>
          <p:pic>
            <p:nvPicPr>
              <p:cNvPr id="1047" name="Picture 23" descr="https://encrypted-tbn2.gstatic.com/images?q=tbn:ANd9GcTjmdtxq92TQU3XlmgpOoxqahqwpkCleR2BJY37KX-KaumBlr6I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01426">
                <a:off x="1253982" y="6995313"/>
                <a:ext cx="1881745" cy="617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1208158" y="7474036"/>
                <a:ext cx="2092109" cy="330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200" b="1" dirty="0" smtClean="0">
                    <a:solidFill>
                      <a:schemeClr val="tx1"/>
                    </a:solidFill>
                  </a:rPr>
                  <a:t>Él le dio a Elsa un crayón azul.</a:t>
                </a:r>
                <a:endParaRPr lang="es-MX" sz="12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7" name="Picture 23" descr="https://encrypted-tbn2.gstatic.com/images?q=tbn:ANd9GcTjmdtxq92TQU3XlmgpOoxqahqwpkCleR2BJY37KX-KaumBlr6I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0" t="16987" r="20084" b="50821"/>
            <a:stretch/>
          </p:blipFill>
          <p:spPr bwMode="auto">
            <a:xfrm>
              <a:off x="1890005" y="7204519"/>
              <a:ext cx="237033" cy="19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3" descr="https://encrypted-tbn2.gstatic.com/images?q=tbn:ANd9GcTjmdtxq92TQU3XlmgpOoxqahqwpkCleR2BJY37KX-KaumBlr6I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0" t="16987" r="20084" b="50821"/>
            <a:stretch/>
          </p:blipFill>
          <p:spPr bwMode="auto">
            <a:xfrm>
              <a:off x="2008521" y="7204519"/>
              <a:ext cx="237033" cy="19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3" descr="https://encrypted-tbn2.gstatic.com/images?q=tbn:ANd9GcTjmdtxq92TQU3XlmgpOoxqahqwpkCleR2BJY37KX-KaumBlr6I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0" t="16987" r="20084" b="50821"/>
            <a:stretch/>
          </p:blipFill>
          <p:spPr bwMode="auto">
            <a:xfrm>
              <a:off x="2121445" y="7204519"/>
              <a:ext cx="237033" cy="19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3" descr="https://encrypted-tbn2.gstatic.com/images?q=tbn:ANd9GcTjmdtxq92TQU3XlmgpOoxqahqwpkCleR2BJY37KX-KaumBlr6I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0" t="16987" r="20084" b="50821"/>
            <a:stretch/>
          </p:blipFill>
          <p:spPr bwMode="auto">
            <a:xfrm>
              <a:off x="2254212" y="7197587"/>
              <a:ext cx="237033" cy="19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3" descr="https://encrypted-tbn2.gstatic.com/images?q=tbn:ANd9GcTjmdtxq92TQU3XlmgpOoxqahqwpkCleR2BJY37KX-KaumBlr6I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0" t="16987" r="20084" b="50821"/>
            <a:stretch/>
          </p:blipFill>
          <p:spPr bwMode="auto">
            <a:xfrm rot="766481">
              <a:off x="2372728" y="7197587"/>
              <a:ext cx="237033" cy="19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008521" y="7099716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/>
                  </a:solidFill>
                </a:rPr>
                <a:t>AZUL</a:t>
              </a:r>
              <a:endParaRPr lang="es-MX" sz="20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177159" y="5858483"/>
            <a:ext cx="195579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e</a:t>
            </a:r>
            <a:r>
              <a:rPr lang="es-MX" sz="1200" b="1" dirty="0" smtClean="0"/>
              <a:t>n sus escritorios/pupitres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8933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76" y="336177"/>
            <a:ext cx="2209800" cy="26729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147" dirty="0" smtClean="0"/>
              <a:t>Fuente </a:t>
            </a:r>
            <a:r>
              <a:rPr lang="en-US" sz="1147" dirty="0"/>
              <a:t>#2 </a:t>
            </a:r>
            <a:r>
              <a:rPr lang="en-US" sz="1147" dirty="0" err="1"/>
              <a:t>T</a:t>
            </a:r>
            <a:r>
              <a:rPr lang="en-US" sz="1147" dirty="0" err="1" smtClean="0"/>
              <a:t>exto</a:t>
            </a:r>
            <a:r>
              <a:rPr lang="en-US" sz="1147" dirty="0" smtClean="0"/>
              <a:t> </a:t>
            </a:r>
            <a:r>
              <a:rPr lang="en-US" sz="1147" dirty="0" err="1" smtClean="0"/>
              <a:t>informativo</a:t>
            </a:r>
            <a:endParaRPr lang="en-US" sz="1147" dirty="0"/>
          </a:p>
        </p:txBody>
      </p:sp>
      <p:sp>
        <p:nvSpPr>
          <p:cNvPr id="3" name="Rectangle 2"/>
          <p:cNvSpPr/>
          <p:nvPr/>
        </p:nvSpPr>
        <p:spPr>
          <a:xfrm>
            <a:off x="3574677" y="1533427"/>
            <a:ext cx="3070412" cy="2181474"/>
          </a:xfrm>
          <a:prstGeom prst="rect">
            <a:avLst/>
          </a:prstGeom>
        </p:spPr>
        <p:txBody>
          <a:bodyPr wrap="square" lIns="89896" tIns="44948" rIns="89896" bIns="44948">
            <a:spAutoFit/>
          </a:bodyPr>
          <a:lstStyle/>
          <a:p>
            <a:r>
              <a:rPr lang="es-419" sz="1941" dirty="0" smtClean="0">
                <a:latin typeface="Calibri" pitchFamily="34" charset="0"/>
              </a:rPr>
              <a:t>Las </a:t>
            </a:r>
            <a:r>
              <a:rPr lang="es-419" sz="1941" dirty="0">
                <a:latin typeface="Calibri" pitchFamily="34" charset="0"/>
              </a:rPr>
              <a:t>abejas son insectos asombrosos.  Ellas trabajan duro para obtener comida.  Las abejas toman su comida de las flores.  Por eso es que las abejas zumban alrededor de las flores. </a:t>
            </a:r>
            <a:r>
              <a:rPr lang="en-US" sz="1941" dirty="0" smtClean="0">
                <a:latin typeface="Calibri" pitchFamily="34" charset="0"/>
              </a:rPr>
              <a:t>      </a:t>
            </a:r>
            <a:endParaRPr lang="en-US" sz="194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411" y="803390"/>
            <a:ext cx="2151529" cy="91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41" b="1" u="sng" dirty="0" err="1">
                <a:latin typeface="Calibri" pitchFamily="34" charset="0"/>
              </a:rPr>
              <a:t>Abejas</a:t>
            </a:r>
            <a:r>
              <a:rPr lang="en-US" sz="1941" b="1" u="sng" dirty="0">
                <a:latin typeface="Calibri" pitchFamily="34" charset="0"/>
              </a:rPr>
              <a:t> </a:t>
            </a:r>
            <a:r>
              <a:rPr lang="en-US" sz="1941" b="1" u="sng" dirty="0" err="1" smtClean="0">
                <a:latin typeface="Calibri" pitchFamily="34" charset="0"/>
              </a:rPr>
              <a:t>ocupadas</a:t>
            </a:r>
            <a:endParaRPr lang="en-US" sz="1941" b="1" u="sng" dirty="0" smtClean="0">
              <a:latin typeface="Calibri" pitchFamily="34" charset="0"/>
            </a:endParaRPr>
          </a:p>
          <a:p>
            <a:pPr algn="ctr"/>
            <a:r>
              <a:rPr lang="es-MX" sz="1600" dirty="0"/>
              <a:t>Readworks.org</a:t>
            </a:r>
          </a:p>
          <a:p>
            <a:pPr algn="ctr"/>
            <a:endParaRPr lang="en-US" sz="1588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49833"/>
            <a:ext cx="2622176" cy="1748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37029" y="4000743"/>
            <a:ext cx="2554941" cy="18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941" dirty="0">
                <a:latin typeface="Calibri" pitchFamily="34" charset="0"/>
              </a:rPr>
              <a:t>Las abejas hacen miel.  Primero ellas obtienen comida de las flores. Luego ellas hacen la miel.  A las abejas les encanta hacer miel. </a:t>
            </a:r>
            <a:endParaRPr lang="en-US" sz="1588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954" y="4102483"/>
            <a:ext cx="3361765" cy="168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29" y="6387353"/>
            <a:ext cx="2655794" cy="176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431625" y="6477560"/>
            <a:ext cx="2947147" cy="1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941" dirty="0">
                <a:latin typeface="Calibri" pitchFamily="34" charset="0"/>
              </a:rPr>
              <a:t> Las personas también toman la miel de las abejas.  Toda la miel viene de las abejas.  ¡La miel puede ser muy dulce! </a:t>
            </a:r>
            <a:endParaRPr lang="en-US" sz="1941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7"/>
            <a:ext cx="1600200" cy="486833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3848" y="3760699"/>
            <a:ext cx="5177118" cy="123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941" dirty="0">
                <a:latin typeface="Calibri" pitchFamily="34" charset="0"/>
              </a:rPr>
              <a:t>Las abejas viven en grupos grandes.  Miles de abejas viven en una colmena. La colmena tiene una sola abeja reina.  La reina es la mamá abeja. </a:t>
            </a:r>
          </a:p>
          <a:p>
            <a:endParaRPr lang="en-US" sz="1588" dirty="0"/>
          </a:p>
        </p:txBody>
      </p:sp>
      <p:sp>
        <p:nvSpPr>
          <p:cNvPr id="5" name="TextBox 4"/>
          <p:cNvSpPr txBox="1"/>
          <p:nvPr/>
        </p:nvSpPr>
        <p:spPr>
          <a:xfrm>
            <a:off x="881084" y="7411481"/>
            <a:ext cx="5109882" cy="128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941" dirty="0">
                <a:latin typeface="Calibri" pitchFamily="34" charset="0"/>
              </a:rPr>
              <a:t>Las abejas siempre están ocupadas. Tenemos suerte de que ellas hacen miel, pero ten cuidado alrededor de las abejas.  ¡Las abejas te pueden picar con su </a:t>
            </a:r>
            <a:r>
              <a:rPr lang="es-419" sz="1941" dirty="0" smtClean="0">
                <a:latin typeface="Calibri" pitchFamily="34" charset="0"/>
              </a:rPr>
              <a:t>aguijón! </a:t>
            </a:r>
            <a:endParaRPr lang="es-419" sz="194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78" y="672353"/>
            <a:ext cx="1933015" cy="2899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4" y="1285478"/>
            <a:ext cx="2765051" cy="1673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441" y="5009909"/>
            <a:ext cx="2891118" cy="2138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286000" y="6079108"/>
            <a:ext cx="806824" cy="616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7"/>
            <a:ext cx="1600200" cy="486833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92824" y="8750892"/>
            <a:ext cx="25336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Rev. Control:  07/01/15 – OSP and S. Richmond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20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387" y="3242322"/>
            <a:ext cx="982213" cy="10042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46" b="10617"/>
          <a:stretch/>
        </p:blipFill>
        <p:spPr>
          <a:xfrm>
            <a:off x="1638377" y="2202281"/>
            <a:ext cx="1146127" cy="8068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580" y="2128460"/>
            <a:ext cx="1346580" cy="100993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16464"/>
              </p:ext>
            </p:extLst>
          </p:nvPr>
        </p:nvGraphicFramePr>
        <p:xfrm>
          <a:off x="642940" y="768404"/>
          <a:ext cx="5572125" cy="7249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125"/>
              </a:tblGrid>
              <a:tr h="1338304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8.</a:t>
                      </a:r>
                    </a:p>
                    <a:p>
                      <a:endParaRPr lang="en-US" sz="1700" b="1" dirty="0" smtClean="0"/>
                    </a:p>
                    <a:p>
                      <a:endParaRPr lang="en-US" sz="1700" b="1" dirty="0"/>
                    </a:p>
                  </a:txBody>
                  <a:tcPr marL="85725" marR="85725" marT="42262" marB="42262"/>
                </a:tc>
              </a:tr>
              <a:tr h="1060076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9.</a:t>
                      </a:r>
                    </a:p>
                    <a:p>
                      <a:endParaRPr lang="en-US" sz="1700" b="1" dirty="0" smtClean="0"/>
                    </a:p>
                    <a:p>
                      <a:endParaRPr lang="en-US" sz="1700" b="1" dirty="0"/>
                    </a:p>
                  </a:txBody>
                  <a:tcPr marL="85725" marR="85725" marT="42262" marB="42262"/>
                </a:tc>
              </a:tr>
              <a:tr h="118334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10.     </a:t>
                      </a:r>
                    </a:p>
                    <a:p>
                      <a:r>
                        <a:rPr lang="en-US" sz="1700" b="1" dirty="0" smtClean="0"/>
                        <a:t>    </a:t>
                      </a:r>
                    </a:p>
                  </a:txBody>
                  <a:tcPr marL="85725" marR="85725" marT="42262" marB="42262"/>
                </a:tc>
              </a:tr>
              <a:tr h="118334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11.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      </a:t>
                      </a:r>
                    </a:p>
                  </a:txBody>
                  <a:tcPr marL="85725" marR="85725" marT="42262" marB="42262"/>
                </a:tc>
              </a:tr>
              <a:tr h="1183341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12.</a:t>
                      </a:r>
                    </a:p>
                    <a:p>
                      <a:endParaRPr lang="en-US" sz="1700" b="1" dirty="0" smtClean="0"/>
                    </a:p>
                    <a:p>
                      <a:endParaRPr lang="en-US" sz="1700" b="1" dirty="0"/>
                    </a:p>
                  </a:txBody>
                  <a:tcPr marL="85725" marR="85725" marT="42262" marB="42262"/>
                </a:tc>
              </a:tr>
              <a:tr h="591671">
                <a:tc>
                  <a:txBody>
                    <a:bodyPr/>
                    <a:lstStyle/>
                    <a:p>
                      <a:endParaRPr lang="en-US" sz="800" b="1" dirty="0" smtClean="0"/>
                    </a:p>
                    <a:p>
                      <a:r>
                        <a:rPr lang="en-US" sz="1700" b="1" dirty="0" smtClean="0"/>
                        <a:t>13.</a:t>
                      </a:r>
                      <a:r>
                        <a:rPr lang="en-US" sz="1700" b="1" baseline="0" dirty="0" smtClean="0"/>
                        <a:t> </a:t>
                      </a:r>
                      <a:r>
                        <a:rPr lang="es-419" sz="1700" b="1" baseline="0" dirty="0" smtClean="0"/>
                        <a:t> ¿Por qué las flores son importantes para las abejas?</a:t>
                      </a:r>
                    </a:p>
                  </a:txBody>
                  <a:tcPr marL="85725" marR="85725" marT="42262" marB="42262"/>
                </a:tc>
              </a:tr>
              <a:tr h="591671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14. </a:t>
                      </a:r>
                      <a:r>
                        <a:rPr kumimoji="0" lang="es-MX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pregunta #14 es una respuesta construida. Pida a los estudiantes que hagan dibujos y escriban palabras para mostrar todas las cosas que hacen las abejas.  </a:t>
                      </a:r>
                      <a:r>
                        <a:rPr kumimoji="0" lang="es-MX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Utilice la página provista para la respuesta construida. </a:t>
                      </a:r>
                    </a:p>
                  </a:txBody>
                  <a:tcPr marL="85725" marR="85725" marT="42262" marB="42262"/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4170648" y="2938735"/>
            <a:ext cx="1201524" cy="166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147" b="1" dirty="0" smtClean="0">
                <a:solidFill>
                  <a:schemeClr val="tx1"/>
                </a:solidFill>
              </a:rPr>
              <a:t>en una colmena</a:t>
            </a:r>
            <a:endParaRPr lang="es-419" sz="1147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B04D-AEB5-43ED-B9BA-B3D1EC9C9067}" type="slidenum">
              <a:rPr lang="es-419" smtClean="0"/>
              <a:pPr/>
              <a:t>8</a:t>
            </a:fld>
            <a:endParaRPr lang="es-419" dirty="0"/>
          </a:p>
        </p:txBody>
      </p:sp>
      <p:sp>
        <p:nvSpPr>
          <p:cNvPr id="3" name="Rectangle 2"/>
          <p:cNvSpPr/>
          <p:nvPr/>
        </p:nvSpPr>
        <p:spPr>
          <a:xfrm>
            <a:off x="693984" y="274475"/>
            <a:ext cx="5563015" cy="485964"/>
          </a:xfrm>
          <a:prstGeom prst="rect">
            <a:avLst/>
          </a:prstGeom>
        </p:spPr>
        <p:txBody>
          <a:bodyPr wrap="square" lIns="85023" tIns="42512" rIns="85023" bIns="42512">
            <a:spAutoFit/>
          </a:bodyPr>
          <a:lstStyle/>
          <a:p>
            <a:pPr lvl="0"/>
            <a:r>
              <a:rPr lang="es-419" sz="1300" b="1" dirty="0" smtClean="0">
                <a:solidFill>
                  <a:prstClr val="black"/>
                </a:solidFill>
              </a:rPr>
              <a:t>Preguntas de selección múltiple </a:t>
            </a:r>
            <a:endParaRPr lang="es-419" sz="1300" dirty="0" smtClean="0">
              <a:solidFill>
                <a:prstClr val="black"/>
              </a:solidFill>
            </a:endParaRPr>
          </a:p>
          <a:p>
            <a:pPr lvl="0"/>
            <a:r>
              <a:rPr lang="es-419" sz="1300" b="1" dirty="0" smtClean="0">
                <a:solidFill>
                  <a:prstClr val="black"/>
                </a:solidFill>
              </a:rPr>
              <a:t>Texto informativo: </a:t>
            </a:r>
            <a:r>
              <a:rPr lang="es-419" sz="1300" b="1" i="1" u="sng" dirty="0" smtClean="0">
                <a:solidFill>
                  <a:prstClr val="black"/>
                </a:solidFill>
              </a:rPr>
              <a:t>Abejas ocupadas</a:t>
            </a:r>
            <a:endParaRPr lang="es-419" sz="1300" b="1" i="1" u="sng" dirty="0">
              <a:solidFill>
                <a:prstClr val="black"/>
              </a:solidFill>
            </a:endParaRPr>
          </a:p>
        </p:txBody>
      </p:sp>
      <p:sp>
        <p:nvSpPr>
          <p:cNvPr id="10" name="AutoShape 23" descr="data:image/jpeg;base64,/9j/4AAQSkZJRgABAQAAAQABAAD/2wCEAAkGBxQTEhUUEhQUFRQXFRQVGBQUFRQUFBcUFBQWFxQWFBQYHCggGBolHBQUITEhJSkrLi4uFx8zODMsNygtLiwBCgoKDg0OGhAQGywkHCQsLCwsLCwsLCwsLCwsLCwsNCwsLCwsLCwsLCwsLCwsLCwsLCwsLCwsLCwsLCwsLCwsLP/AABEIAOEA4QMBIgACEQEDEQH/xAAcAAABBQEBAQAAAAAAAAAAAAAEAAIDBQYBBwj/xAA7EAABAwIEBAQDBgUDBQAAAAABAAIDBBEFEiExBkFRYRMicYEykaEUQrHB0fAHI1JicoLh8RUWM0OS/8QAGgEAAgMBAQAAAAAAAAAAAAAAAQIAAwQFBv/EACsRAAICAQQCAQIFBQAAAAAAAAABAhEDBBIhMRNBYRQiIzJCUXFSgZGhsf/aAAwDAQACEQMRAD8AqM6SlECkbClsAOGroYivCTgxKwoD8Nd8JF5AuWQsIG6FN8FGOCblTWAHZCuuiU0sgAPVVsldr17/AKckthoK8NCYY27z62+qrajEnHSOw6n9P1Q7MQlaCGC2vxj8irIivo1f8Qqi/gxjlr05WQdNbKBcLIVUsjyXOLnHTzOJP1KZne039NPxRktwIqjciJd8NZXC8ZMbxmcTGdHNOpaTzaVrqadkguxwd6fvRUuLQ92QlqrpGC6vHQKulp7G6aIGUNfGL7o2j+FQ4nCXG4CZTNeOSsFLRrk8OQkch5hTCZQhMU1N8YJeIEQCLUx0akzBdzBEhXzwoXwtVaS2QjggEg8JJT3CSATWWXU4MTsqQhHZIMUwC7lSsJDkXC1TZVG/RAJC5U2IY4xhLRqR02+aGxnGHOvHF3u7mewVd9kZbzXLzckcgPZPQB8tbJLcjysG5GntdQ2JIFibnlckjp6LR8O8Mmb+ZKHCFps2Nm73f0sHtq47fhrG4fUDSHwKRg+60tfJ/qdY/iklNRfBoxadzVt0jzmSlLCCWlt+bmkW6WB3UL4wT5iSPz6aL1CmhlJyVD2TxG4c1wFxpuCsJU0jWSyMbycRmP8ASDsApHJuBmweP3ZUNf0BaPW3z5/UKJz2nYN/E+1lZtbCLtOvU7D9+nzUEtK1zri/oBvb8Ansoop6ilO9r+ihpqt8LszMzT72PqOa1UWEB33vhGtj5QO5J1Kiq8KaB5XE9spt7G9wp5F0HaGYDxG2UZZS1r/k0+559lfEArDiOnaDnZr2e756I+lx2zcsY0HN7s1h6nVD+CUaOSFvRM8AdFUxcRC4D2knqzX5jcKyixCMkDMATyP67IgHGmHRNNGEe2NO8NGwFWaIJn2JWxYuZEbAVJokw0iufCTXRI2Qo30hQslKVonsQ0saFkKP7OUlb+CkpYS5ATrJrpANyB6lQuxGMfev6An8kjZZDDkl1FhIau5UF/1ZnR3/AMp7MUjP9Q9WlLuRb9Jm/pYVZZziPGmNDo2m7tnW5dR6onH8ULYyIg4uIIzNB8v+68/qSQRoepJBFydTunikyqWOce0w3xgDf92TxPv1JGvuP0CriXHqOmhRmF0Dpnho1vpz076JnSESdnubQY4msjG0Fm26tby7lYbDcV8N48USWdu6xuL87b+y2WDVjomxxyOBIaLO62FjfurKSlDpmva1n9xyjN2IP5rI+TqKe1VRUYfhxY1zy4uL/gBBFmnW5B1B/D3WIx7BHRPPmOpJJO+vQr2IRg7hAYxgkdQ0B4IIvlcNxfdMo7ejPknv7PIIaG3TTm61/wDZSMp37tHlv8Z006NB5916fTcLxM0sO36kncrk3DsZ1sjul6Kdh5bU08j3WYCG6AAXtpub8yTzVnQYc7LlINra8r9j1C9ChwRg5Lk+EtGoHJJJyoKijzLFMJaBdwzH+kaAKkmpXW0DWNuL2FjYdz+9V66MGYW2trqvPMYpfO9oGgcbexNz9UYTa7I4WZienLX+Z1trNG/Ukn93QtZIAbMJI6usD7DkrjGqAvtIf6Wg+23roqM0guA4m19banXp7LTBp8lMlXB6ZgbiYIy43JaDr05XPpZHFqz+B1L2xta0DKL/ABOucvIDmruKpvvofx9CgKS5UtE0rjVACLk0hS5EsqhCAsTHMCLso3RqETBcgSRHgpKBMuAeqcHd0zT+oJpI6rIevXBLmXM5UVuhTHFQG4IE5SM6Fc9Rl6NCuYWHNvq1vyCNm4kkjZ5C1thu1jAdO9lTCS6jmIOiKKZqLXSsOoOMpJLCU5tdHC2YHr3XrHCUTzGJHyNkDhdoZfKB3JOp/BeG1WHA+aMWP9PX06FbP+F3E5jk+zyn+XI7yk/dl5A9L7X9E+2L5Rz8kZqO2Xf/AE9gJTbpXTbomRHSmPKRcoJpEGGiTOmSvVWyqzOLSbWIF+52SqHubo7VvIo9rgWuaD3ELOYphLXPcSBYgfTdSjEMjw0m7T8J6Hoi5JrhVyW5DJUZbE6AW09Nv3yXnuL0uR+99b97d16pUt37/ivP+LqctcCBe5ufkpgbToXLHiwOmpbtvmIHPTb11R0McsVnNf4jDy1BHtzVZSVxA1FrDS2l/XurfCa1rnho5n9+x/JaXZnNNQzZ2B3t7hE2UFBF5pLDylwI9bea30RuRBCsiAKeGLoXQ9QhzIkWJ3iJZ0SDMqSddJAhgvCC4YQozVN5JvjLPTPUuURxYRsuCU80hKmueoC/2E9/RROK65yjc5FIrkxweoRLc3TJnaJjEyRU580WELk2rp//AGM3HxAcwOY7hRxBHQNKW6ZclvVM9T4G4i+1U4zG8sdmu6uH3X+9te4K0YevHeFqr7NWMdsyQljugz2+lw0r1sSJ07Obnx7JE11DOLhcdMAhZ6pRlSRj+Jp3NLm3LS4Xa4G1nsIcw+xCnouJBNC0nQltyOjxo4fNR8Tw+K3y/ENRb6rIYXSStJAabFxIPLXf6oY2ttAmvus0tZUXb7iyvKepuwX6BUMNOQ3zboyKSwt2QfA3ZNVz6LG8SzDS/fr+S0k0ixfFswBQxq5C5XUStZI0+XrubWt1I5omiFngNvmBBDhz10A6hVNO/ULRYDSufUMaBrfMSNmgHU/vqtTVGM9Bor5Re231RGVSxxWFhsE6yREBixMMSLITS1EAG6JRlpRxYmlihAJJF+EkjRDyg09kgwqwc2/dRlqz7j0jxJdA4T13KukIESGFRSKVz7IaV/NMhJtJEbjcpzQoGORkRCZ8FMOSPMQnsrnNRjIwV11GCk3L2XrHP9LFFiTXjK/S/PoeRXp9JjYfG1wINwL2PO2v1Xks+G3+FOwrEJKd9jfKdxyRpVwU5lKVKa/uesDFr6E2UFTK/kqaGlbUxksdZxbdpvs4bBH8K4g2VpjcbSt0LXHXTfL1S06Mj4JcPppHuva9t1cw4cBrYdwP3ugcahqGRk0hZnNrNeSG35nTsn8L4nNLAftTMkrXOY7le2xHUG6WKa5BJ7hmLRNHRUpeqzHsTcKl8d9G2t7gH806Gp0Rd9sirolqZrArEYo/OS8m4BtbsdloMcrQyMnnsFjRUZibC2mttb9+3orsMfZRnl0jmmhC9R4Dw4th8V48zxpffJfT56LPfw7wFs0hleCWxkWBAyEkHe41tcad16kIbBWyZnBlxEGNMMaUBEQmkKQtUZChBhC4U4tXFCDbJJy6iQ8lgnNkS2YFVzBZPEnRUNHoY5GuywdZDSzBDuf1KGlmUUATzcD5alCOlJ3TZT1XRa3O6uUaMMsjkyRj0S0nkq/xf3dEQ1Ft0JRDjyIK8YhTw4iRumQyg9FM6BpVTr2bI7u4sLirmO30UslK143B6dVUupwnRwkagpXFei1ZZPiSsuMKlkhdlvYXuPzQ0tZkqy/zalpBG26UFYdnap7KHzZmnMCRp94WRTrspzY+pQNFi/EDmBvhOcZHgusdgByuVXxY/O4Xk8jvUm/pdTNohIADsPncKr4mayFsYza5nak65QNT+CWNN17McnttkOJSlzjIdTp9BYfgkyvDW3cVS1eK3FmC/fkgDKTubLR47RkeanwW0kT6uQNaHOPJrQPqSbBanh/+G5JJnkaBb4GG7wejjaw9lU8HVszDaMNeL3LdnH0B3XqOESO1cWs13GXK8De2nxLNl1LxS21wV8ydheH4fHCwRxNDWjkPqT3U5ahaLG6eawZILnZrrsJ/xzbo9zFdDIpfD+QEBamlimyppCsAQOamFinLU0tUIDGNNMaJITcqhAXw0kVlSUAeHJ7LnYEqTwR6/gmSTEaKo7rW3lg8wtufYfqhPF9glNJcqIlXRiYcmTngV0nlK6jBTlDZNExWFPSXVc11k8Yg4bJJJvovxZMcPzF0MPHMp7KZw+FwI6O/VVkWIutqpIsQPRVOMjdHNh9Fpps9paeu7fmuimadnD62Q8NYeeyIDrj+WBfofhPt+aqaZpjKLRLHR9x7KUTBm2p2CqnVV7ggteDsCpoAb3Juf3oFHF+wxyLqJvMKwptRCXxWMgcM0Ze8G2twCCBryPqNFdUXC1O9v86mAI0GY5j3sbk9OevRVXAFC8EzHRti0DXzX3PpojuIcdZAyU1Lyw7Rta24d8VxbdwPl105rDkhl31E5OpUVNq+ALFeBmAF1IQHDZhyuBNtbXBF/VU1HwaJo3OLHxTsJFnXbHIbeV+W2gPMfRZz/veUkZbR2dcZXOA0FhcG4K1eB/xEuQ2osQR8bSAWu6Bp+JvyK3yw6mOP7XbX+TDLxqXHRmYrQTsMl7tLczGtcw2/zzG7m7cr5bb7+mxvcWskgcHNNnW0s9pGlidlmcWpqWreZm1McJLcpa9hF3XNng5huLaa7I2lqWRUXhCaJzmMeL57AgEloaN7WsAFk1ilkUZJPd01QMfDafQHjtF4Mpbl8j/Ozd3mAJMe41udO1uhUuHcTSxuEbnxvN2tDHEh4AaL+Yb2Jy3Nzoh5OKoJISypIkzahuW5BDQAT0Oa5WdgmjMjHuNmMOYRsYbDQNNnOtoSC7Xqt2COSUNuWPK9hilu46PSOI8d8CmfI2znWAbbVt3aAn0P5KDg2eZ8bTM7MXRtk1tcEucLacrZSsbxHxNGI2wwtD2X8zXt8rrm4AANwB681ueDoJBCJJWNjLmgNibfyMHw3vzP00TY4ZVH8T5/krbTfBdmNRliJumpxgYsTCEV4f7C54ahASx6FJGZUlCUeCv0VfVTclNVTqte9DHH2dPU5a4R0lNumkrmZXUYHIUr+S40q+wPg2qqiCGGNh+/ICNP7W7lbnC+BjTHMHtJ6mMX9Lm+nyWbLq8WPhvkVJvk8smhfa5aQFGwjmvZ8UpGyNLXNHyGy8nxTDTG9waLgbdUNNq1m9UCSadkDCDzR1MWDcqtZSuAzEWHyThGFfKNmjFla5o0EdTBtdOkxBrdGrPGw2XASUnhRq+ul1SLwuD/ADDfmOo/VXvDmG+O4EjyAjXbN27LOYTGXOA5c16VggDWiySUaJLU2qj37NXRgNaANABYKu4u4djrYsrgBI0ExyW1a48j1abC4REEyK8RVptO0Z2r7PAK2B0TnRytyvY6xHQ9jzH6qCwJ2Xov8U8HBZ9qYPMzK1/dhNmuPoSB6FeZseuhjyb1ZjnDa6CGOcNnH0TnSu08x6qESLherLEJ45XjTNop6Zkkrg1uZ5OzW6koVjiTYanstTwuZ4blrWtzbktu4jpfeyDnRKNFwhwhkc2apAzg3ZGdbHk53U9lvQ8/8qjwrEMw1bY/vqrqIgrPNtsZE7fmnhyYErpBiW6V1FnSDkrlQaJMySjzJJd4aPm2eW5UBKRK1HCfB0lX/McC2Ieznnla+ze6vlKMFbJKTkyiw3DXzHyizb2c83yt+WpPYL0rhnBcOhZnc98ko3e6OTynoxuWw/FNbhojtFYWY4HKDs61uW6sanAJHNeW5XRtle7KPiB2ddvPb1VWRwyR5k0izNgnip8NMvqKKOW5p6glw0N7G3+iwIVnUizddTbfZebSYg1k0Torska4NPwhxu8AsLemW97816NFIJb2uLOLSCLG4P4Lja7TeJqnaYIT3Hn/ABFjbYpww3ta5DdTY8yPw91XS1VGXnMZH2Ju4NLbA7NcDY6dkzEonunk8VodIx7rZzkyhrv5bW2tysdShWYU6Rwaxl3ueC4NGZxzbnPyA3sV1sOlxrHFy/b0yhzdnMcpojl8B+YO5Wd5R3uPoqDGcMMBHmaQ4XBaQQR2XpmPcDMZAXQucJGi/mdmaQNXA9OfyWJgjYx+VwbMC7LZnm5Xuw+nPbVPp54skfwm3Xp+wvdHszICIgiJRmM0TIgLuBeSTkb9wcs567IShqeqvXId5pMKjDQtVRT2AWMp6sK4o63ulnGyyEqNjT1asYqm6yMNWj4qxUOBemmXWIwiWN8bhcPa5p9CLLwTI4EtsSQSD6g2K9t+3ga32XldQ4+LK5hLQ6WRwt0LyR7I4pbbFyYnPoDp8Jmf92w6lW9Hwvf4iT2b+qko8Se0i4a8f3Aj6habDOJ4m2D4XN6uaQ4fI2Ku8iKXp8i9Cwnhi3wtDe/P5rUUOCtZvqV2ixynfo2RoPR3kP1VxGRuNuo1+qjkiva12Njph0U4hAXQ5K6qlMZREU0ldum5lRLIOonbrmZNJXC5Z55ixRH3SUeZJVeYO0xHCXCFFE5plkjmluNHuGUH+xvP3uvQm0DWg5GsIPIj8CsNQGAOLiXusD/LyjW40BOwHO/ZXfD3EIIZC4EkeXPcEacuvZX67BPbvTv4MmPPH9XBV13llBEZP8x5cxoFwzTLYXGbmo8P4jML8z2DLKC4gPPiHzG0nhnbS+gN9AtjikEZF3AXNhmA11039157ikTYKjwnkllhlda5AtZrb26X9/VWafPj1GPxyXJfnk3JSs28bKeYiRrWPcW5g62pB5g2/wCFYYbRtY0EAgkC99/fus3/AA8c+0jHMOQHMx55Zt2fS/utaXSX+EW9eXdcvPieObhfQ0HasFraLMb+FE4gbvFz6IXEqlsTAIwGnM3MGADQfEPRGzue2S4N2HcH7thy0VZi00OYPllbFl+I6ZnNOmX8FXCTbUexuFyUHE9QZYHxtc1rXZcz3nytF7u15EgbbrzTE8TYy4i30Bk2cbbZQAMrdPqrfjXitkp8OBoZEzRrQLX/ALnfosM9xcblej0mHw4+e2ZcklJjZJCTcrrHJBi7kWgULinVhS1pCpQ0p4zKUGzYU1fpui469Ylk7x1RtNWO6FK4jqdGlxLEiGEDc6Kkii/fqpooHv1OnRXNHh6rnhl6NOLUwXEivhpL8lYQUKtafDz0+SsIaKywZHKPaN8c0GuGU8NCrGkp3N1aS3/EkK0ipEVHTLM8rFlNMjpqyUc7/wCQ/NWEde47tHsVEyBStiS+aRnkov0ECoBXc6iDU4BK8jYlDrroXAF26rbsJ1dTMySBDP4dhAlzaHM05SQ4AoykwF8cgc0G4N7kj3ur3CfDIJjblvqRz91ZZR1RlqJ3tXRz8WjhGKvtEXgZgQUMcDY63iWcRzIG/XXmp/ON3tA621TYcQu4tPL73UdVQk4K0bOwh7mRMJcQ1jRck6AALJ4h/ESma0mPPIbgBrWm5vzFxslxnXOlhlgiBLi0XJ0YA483egXk9RW+CCDq7UX5jXXJ0HddHQaOOeLlIpyTcXSPTsf41ihjd96awtGbixOxJ7dF5LjfEEtQ673X5aaAf4jl6qunlfIb6n6/8lNEJB1uPVdXBpsWF/Z38lblJrkZa6kZGimUw6oqOm9ltjibK2wGKG6IZSXR7IrbKXItEcC9iuYB9j9F0Uf7CPC7l2VnhiLuYHHR6/7o6Cm7HokxqMpwUs4JINhtLBrsrqkgGiraRyuKR6wZZ7UPBWywhpwjI4FBTPRjHrj5dS3wbIwQ5sKkDEg9dzLHKVlqOJWXV2ySwjQE5JJAhy64SkuEokFdcSukgQtailYGuDTkcQQHDSxPMLFVeGPhJMoc4aWkuXbdea1VBi0NTHmbqBoQRqDzCosR4rYxzonRnK3S/Ii2lrq7S5MmObgo2/a9madNXZmMQxRoAJ8R2rsrQ437ENJ0VlQY8KeFolIaCCQwavuT05LO4zxDSiMtgiySk3MhIIGuvP6LG1mKPfoCe5OpP6LsywxzwrIqX+xY5NsNqZseKuODIPDiGRvNoNy49XkfgsG67zmdqSlHESj6ekK0QxbYqGNUiu1dsZSMcNjbstJQ4uweWaJpG2bQ78yCqyOjG5/EohkLW7D3Vn0Mp/mYzzxS+1Fliv2Pw7Qf+S+mRpN+ubkqiB5tqDbqb3+SKLk5acGl8Src2Z55Nz6I2ruRPDea4tlFdiEa7ZId04HVEBGVNHL7e6Y8oUutqqMqGiXUE6tKerHVZFlWpmYh3XKzw3KjTB0zcw1qMjrFhoMT7o+HE+65U9OzSpo2TKpTNqFlYsSHVFMxALO8LQ+40gnTxMqBlcpmVireNhsvBKu+IqltUpG1KVoNllmSQAqU4ToUSwu66hfGSQohlsGxWPDw/wAa5kfrkHK2wWK4q4nfVSZjZoGga3TTueZVJPUPkJLiSTuSbk+6dDTXXocWmjGe/uT9mFy4r0QAEoqGlKMhpNkfHEAt8MF8srcgWnpEayMBOBXA5bIwUeittscQkAmhOvqnFO5Ujqm3XWnpdQh264+Q6dFzMnFQhwj1T2lR5k7dREOyP7fVCyohwUczdFXNDRK6YId0hCLlCGfH2+iwZEi5DG1RCnjxAoUxHkD8kwwnoVQ0huS3jxI9UXFiR6qg8ErhuEjhFh3M1kOJd0ZFindYltSVMytKreBMZZGbpmJ90QzEe6wrK/uiosQVMtMhlkNwyuU7KtYuLEUVHifdUy0w6yI1/wBqSWV/6l3SSfTsO9GHh3VjDuupLvYjIywi2TuSSS3x6KWO5KNiSSYA8bJNSSRIOcmlJJQAm7rsq4koE70To0klPQGC16kpvhPskksuXsaIpd2o2HZ3+ISSWDKaYAz+SHlXElSOQSIGpSSViEZGzZcekkmFGhTsSSSsJPGiY0kkrCSpJJJQn//Z"/>
          <p:cNvSpPr>
            <a:spLocks noChangeAspect="1" noChangeArrowheads="1"/>
          </p:cNvSpPr>
          <p:nvPr/>
        </p:nvSpPr>
        <p:spPr bwMode="auto">
          <a:xfrm>
            <a:off x="571500" y="564431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13" name="AutoShape 25" descr="data:image/jpeg;base64,/9j/4AAQSkZJRgABAQAAAQABAAD/2wCEAAkGBxQTEhUUEhEVFBQVFhcYGBYYFhgYHBcYFxccFxgUGRUYHCggHx0lHBQXITEhJSksLi4uGB8zODMsNygtLisBCgoKDg0OGxAQGiwkHyUsLCwsLCwsLCwsLCwsLCwsLCwsLCwsLCwsLCwsLCwsLCwsLCwsLCwsLCwsLCwsLCwsLP/AABEIAJAA3AMBEQACEQEDEQH/xAAbAAABBQEBAAAAAAAAAAAAAAAAAgMEBQYBB//EAEEQAAEDAgQEAwUFBgUDBQAAAAEAAgMEEQUSITEGQVFhInGBEzKRobEHQlLB0RQjM2Lh8BVDcoKSFmPiRFNUg6L/xAAaAQEAAwEBAQAAAAAAAAAAAAAAAgMEAQUG/8QANBEAAgECBAMGBQMEAwAAAAAAAAECAxEEEiExBUFREyIyYYGRFHGxwdGh4fAVJDNCBiPx/9oADAMBAAIRAxEAPwD24a+X1QHQ0dEApACAEAIAQAgBACAEAIAQAgBACAEAIAQAgBACAEAIAQHCEBzJ00QHM/XRAdj2HkEApACAEAIAQAgBACAEAIAQAgBACAEAIAQAgBACAEAIAQAgBACAi1W/ogJEew8ggFIAQCJSQDYXNtB1PRcd7aHVa+pVx4lMAPaUzgeeXxfMLP2lVbxL+zpvaR1mPx3s67T0Oh+BXPi4rSSaO/DSezJTMTjOzgu/FQ5EXh5rkOioB+8E7a/Mg6bXIWD3Xcz6kbHbruZgLpmYscuVzNIWQB6l2jFhQcpKojljt1NO5w6ugEAIAQAgBACAEAIAQAgBARarf0QEiPYeQQCkAIAQFb+0mSV8bTZkVg8jdz3DNkvyABBPXMFVUk9kSSH5KVrveY13mAfqqLE1JojPweE/cA8tFF04vkSVaa5jRwVo91zh6qLoRLFiZcxIw6QbSH6/oo9i1syXbxe6FBsw+8D5gplqLZi9N8hYqJhuwO8iFK9UjkpPyA4o4e9E4ehXe1kt4jsYPaQk4y03tpYXN1x177BYdrcbwjG2zPLNLgX9ApUqmZ2ZGrSyq6LhXFBHgqCJDG7pma7qL2IPcG3xCujK5xkxSOAgBACAEAIAQAgBACAEBFqt/RASI9h5BAKQAgBAYWn4gbTYhUw1A9m2VzXsediS3Le/Q5R6gqmcWyasbKN4cLggg8xqqgxyy7YAu2OAlgcUDpzL2UkLiTGuncxXYvhRmbYOyutof1VdSnnLadXIyFw5w7+zlz3OzyOFr8gN7ALlOnlO1a2fQu56hsYzPeGtHMm31VpSZnB8WbWVxdG4+yhjIB/ESd/L9FbBEWbFWEQQAgBACAEAIAQAgBACAi1W/ogJEew8ggFIAQAgPOvtWomSeyOmdoeL8xcjQ9lmr1HBpnrcNwUMVGcXo1azMbwxilRBNGwTuEZcARvp0aToD5rka1OZDEcLxNDVxuuq1/8ADUu+0x0U0kcsJe2N5aJG6ZgNieV7HVTy3V0ee9NGXFJ9pdE/3nOYe4S0hoWUPGtE7apb63/Rcs+gF/8AV9D/APLi/wCQXLeQOScYUQGb9pZl6i5HxtZRszpFm+0Cgb/6lrvLVSV+gt5lZVfanRt93O89gu6ixn8R+1aVwPsIQ3u7+pARR6nUrvQz2P4o6qEJ9tI5xZeW58Oc2PhHbUW7Kvt4I9OhwnEVtdl1f4PTvsxo2R07izUucLu5mw/rsrqEnJNszcQw8aE1CPQ2KuMB1ACAEAIAQAgBACAEAICLVb+iAkR7DyCAhY1jMNLEZaiQRsHM8zyaANSewXG7HUm3ZHmOL/bRd2SipDIeTpL69xGzX5hRz9C1UepAjrOIq/3WmnjP3sogbY93XkPoud5nbU4iK3gSeib7Saq9tJKfH72mUaeJxJO5+CyYuGiPf4DiIqU426fcrHMsbFYD6tNNCHQhTjUlHZmarhKFXxwTIs1E0i58gNNT5nl3V0cVU8jzKvA8G9VdfJ/m5fvrv8PibFEGF8lnOswZyLg6uN7A7Ab2V86rjaz/AHPJoYONeUk47aLovbeXXkR8ZwhlZG+aP+KGmSMj/MY3+LA4H78ehB3LTzV/aZoZonmywjp1+xqu3n9GVf8Aicj6RtNdoaGhpdbUtBzBtttze6xvEO97HvR4DGzWf9Cp/wAO/nJ9AuPFvoWR/wCPUuc3+g42lA5n5Kt4qozTDgWFW6b+b/FhYjHS/mq3UlLdnoUcLQo+CCXoOB64maLHq/AOLR0+GSTzEiON7i42J0FhsF6mF1gfE8dX91byRCxDjmWaxgPs49wbau7nMPkF6NOEHzuzwaiqxV8rS+Q5Sca1Lfe9nJ5tsfi0/kpuhHkUqtIuaXjpp/iQuHdpB+tlB0HyZNV1zLrDuIoJjlY45t7FpHz2VU4OCvIshNTdkWTZmk2Dhfpf8lWndXRN6aMcXQCAEAIAQAgItVv6ICRHsPIIDD/azgj6mmjMcTpTG8khu4a5tiQ3nsNtQoyVyUZOLujIYRxi6kYGQ4VFFbo14JPU38V/NEG29x2b7TsRfpFRNH/1Sv8AoQl2cKrGMbxeZoM8L2Rg6fuMgue9rquootd81YWdeEn2O/uQZH5XRC5c6SMF99Mr9bst0FvmsdelC2aB9JwrHYl1XQxC5XTtYetr0WM+gJdPC1t5pR+6jAIB++77rfzV9KlbvzPHx2Nk/wC3w/jejfT+deRQTVDpZHSSG7nG57dAPJQnNt3NuFw0KMFCOy/ly0wCucx+UODcxBaTs2Qe6T2Ny09ircPVyytyZh4zgu3o54rvR+nMY4goRDKHxtLYpgXtb+BwNpIj3a7T4LuIp5ZeTOcJxjrUu94o6P7MgOcsrPZTEF6iduN51Ii2Gc8hddSM9bG0aCvVkl9fY2uDYrJ+y/s2RgjJJcLXL72Ot9BstlOUlDKj5SrxHBVcQ6lTM/TRem5Kv1UbNHs0a9Gsv+uSf86DUzGAEusANb7K2GJqw2ZTW4dhqvigvp9CznwVrWXE13gXLSPkCtkeINeJXPmp8NhOpam2l56kWhqpIHOczXO1rbX0GUk3HnfXyClUrUa9k5ZSS4bi8NfLBS+TG6rEHyODn6OAtoSNPNa8NShCNou55eKlUcu/HKP0+NTs92d47Xv8irnTg90Z1UmtmXNDxTWH/K9r/sIPxbp8lROFFbyt6miFSq9o3Ld3FT42h1RSvjBNrhzXa+W6pjGE3aEk2XSnKCvKNiwo+I4JG5w57W9XRvA/5Wt81yUHF2f1OxmpK6LGnrI3i7JGPH8rgfoouLW6JKSew+uHSLVb+iAkR7DyCAUgEujB3APogOhttggMtx5VNEbIifG8ucB2ZYE//sLPifAenwn/AD+h5hUDVeaz7Sn1FYfQ+1eLi7W6kdSdGt9fpddpUs8tdkZ+IY5YWlp4novu/Qh8T1udwiabsYTcjZz+Z8hsFZWnd2Rj4ThHCPaz8UtvJfuVYFlmPbOoDUQx/tdM6Pd/vM6iZjdR5SMHxZ3W+L7Wnbmj5Oov6djsy8Evo/wzGe0WJo+oi7DUkqKJ1yLKh4dqZhdrQxpGj3G2/MAalZqmNoUnZu76Ix1cSkrLc0lHwW5rP49392+H9VjfFW5aQ0/U+UrcMU7yc3mfM0WC8OMYxrqgnxbBh0077r2I1mop20MMeHbqTuy4OHwxtc+NmcdHHN8AVZ2rkrl1LDRpSutyrmwd0hNow1hGxIt30XU1bXc0/HYunKySlHz/ADv9To4ede8lQ0DpclV89z0Y4+ko3VKzHH0dMz35yfKwXc6IPiFR+GKGjXULdo3SeeY/0RVWtrkHLE11bl8iPU8VxxN8FMxncgBTdarLe/qyEOFO+x2bGMRMXtGQtAIuGl7Wut1yf2VFRlu2cVKhmyJ6+e3vqZoYxVykiobZmlrHMPMkL08D8PGWbPr56GDiOExiWXstOq1/f9C+o+KHNjawAHKA3QixHcLTLAucnJSWp50cYqcckotNFG12XW9jcm40tr2XpJWjaR5jd5XiaXgXHn+3cJZnexyGwe7QuuLEX7XXm4urBWselhaU2rs9BfKHWcNiPzKzp3Vy5qzsTI9h5BSOCkAIAQHnH2uF0Zpp2tJDS9jrbWeASD/wFvVUVoOSNvD68aNZSltszFh/tCMniLjYAcydgvMs27H3CnGMM7em9/Ita6cU0WVh8brgEczs+T091vqVqk1ShlR87RjLiOKdSfgX05L15mPY3W6xSPqoLmdIXCRwocLDAa72co8WUOsM34XA3Y/0P1KvozySPL4rhfiKDtutV9yPxlRZZw5jbCbxBo5PvZ7B/u+qnVilP5mXheL7TD5Zbx09OQ1/0fVlpORt7e7mBJ7aaX9VGxZLiFO9i/4T4jbpBIDHKwBuR2l7aaX59l4OPwMoN1I6r+bmdzjJ6G4p5Ny0i2Vwtbmdj6a/FZ8HVhSleSv0fQy1ovYiVVWQwtsDta593yXu37tim3euMxVvgsudokg4NspZ8akY7JUOdDr4XaOY7paQaDyNlZSSmr5jy8ViqlJ27P1OyVDTqZHO/wB2nyWlUYIwSx1eXO3oRRIHuDI4wXONhfr5lStBaWIU8TVzrLJ3JeKYTPE27Zo3295tjp681GS6H0cOKV6ML1YqSXTR/j6FCaQu/igi/Maj0I29VU1O9z2MLxnA4iOWMsrfJ6P32NA7EnusQR5jb4JmZ1cMp3vmGm6LpvsRK2Rg94Anpz+Ksp1JxfdbRnxFGjNWqRT+aGcLwqWR7jLdsOhbrqRbUDn8V6Xx77JJu7Pja2AprES7NWj8yzZEDLlaABmAAC89ycpXZssoxsj1VjLNYP5Qt8djzZbk+PYeQUjgpACAEBBxrCo6mF0Mo8LhuN2kbOHcFcaB5bRcKuoZ5DNIC0MJY5p0yfekLfukDS3dUTilK6Wpsp4mr2TpuXc6GZxCpfM39oDLRF2VuouGt0Ay/wB7rNVoyctD2+HcRw1OkoSunzfJv0IOYBZZRa3R9FSr0qi7kk/UC4KJaNSSIcGHPXSNzWUuWrpm3/iREXPRzbEHyc1vxatVs8b80fKV4vB4l28MvubPAagOBB1CrM0hrirgmGtbmH7uYDwyj5Bw5j5jkpRdiHaNaFfhNFPTRBs82eVt7m1rt7H731Xk4vAJtzoq3l+DVSru2Wpr5na9hkGaEi53G4PcLFTxMod2XsaVBEGmp5f8y3k0KXxcb90Sgi5o8GEjHZgMmxzag9rK6hCtiG3F2S5marKEFZq9+Rna7gzK4upJAx3/ALbiSx3YHdq0vE1KMslbXzR5lbh1Ksr09H05ECKtMMjRUxOp5AfC4+JhPUOC206sJK8Xc8OdGthZ3enmWjpHPBJeHMdva2va4V0SU8fWkrO3sACkZCHViNpu45Xfy+98B+aZUz0cJxDF0P8AHN26PVfr9isZiMpk9m1jnB3uuLdT8NCq3GzPuMHxB1sMqk7Jmgw3Bsvil8T+m4H6lSMGIxjnpHYtaiZsbbucB5oYkRMBZnlaerr/AJrsFdio7RPUJxaw7BekeYSo9h5BARcRxSKAAyvDQdtyT6DVcbBXHiqn8HidZ7soOU2v35jzsouaW5ZClKd7ciqxzjUNlbT01nyudlzH3WdSethqs1TFa2h7mqng3lzT9jS0srg0BzhIebhYX9F2FeXPUzygr6aFDxRRSOe2SHK7QNIcDpY31FjdpubgdlJzTaaZ2CSVmjN1/DjZI3M9j7NrzdzYXtLb9Qx9iNuS6rPY60tr+6/BlMR4Jc3+E+QdnRv+rcwUr9Tig/8AV/qQqLBjG/8AfxNmYQQWhwjcP5mnw6juoSUHyNFOtiae0pe7G8W4RksX0chlYN4yQJWemzx3B9FHLDmi74zEvw1GvJv7/n3GKHAXPpnXikM9zY3d2yjQ5QBY3vrqjhG+iIPG4naVSV/mWHCeB1cE93x/u5Blf4r25tdY9D9SrElyRlnVqT8cm/mbDh9xbLI07AZh6bj6LHOOV2NkZZoovOHcYFQwkNLCN2kg6HVpuOo/NRTT2LsThp0GlMsMToY54zHI0uaehsR3DhsumZHl2I4XU4W/M0malJ35t/1fhPfYrLicJCuukuv5L6VeUPNdDS4LjUU7czTfr1HZw/NfPVsPOlK1RWfXkzcmpq8C5aywIabBxuedza1/gFpo4upRjlWxRKCk7sTTUgaS65LiLXPToAoVsROr4gklsKroI3sLZWtcw7hwBHzUITlF3TsRlBTVpK6PP8XwxsLs1C9518Ud7gDsTv5FevhMROo8sl6ni43hKjHPS9hiKqqJtGtLbaGwy693FenF6annUMJUl/rr5lhR4E0ayOzHoNB8dymc9SlgYrWepbOnjiAGjQNgPyAXLNmyyirDFI+ed59iMjB4bu67l1uvJTjC5ZVlGFOOmr1+S5fk0FHwozeVxlcdy7X4DYK+NNIxOozR4TgMMRDmxgOHn9FYoLoVyqSelyzqt/RWlRJj2HkEBkeMeHRVF1p5InFtgWu0HQ5Toqpbk0ZGonkMkzHEAUxjii8VwHyNDXTlx7AeV3dVjxEm2onoYaCUcxkX1JiqB7K8ha85eZcNuSoyatI2OScFm0PUMFrp3MDnsykjYnUdrhT7Ka2MUpQehoIK8/eBS8luVOnF7Dwna7cBcUkzjptbDbsPa43a4jyt+auhUkvMrkjj8NP43eozD4K7tVzuQsRH4UAc2WDTmY2tP/IC6lni+YtIrcTwDMQ5wIP443uaT2NrZh5690cbFsK0krMr30bmg2M5IB1bKXDtma+5HzHdE0JS+XsT4qF1xIW2uLEcwD5clmnB7l0ZrYicN4CaaaVwfmje1gaOYyknX4qqMbG/F4x4iEU1qjSBTMIt4a8Frmgg6EHYjpZDmxjavgeOGQzU2Zv/AGw42b/pHMdj6KFaEakcs1dE6U3F3TE0VeWHKSD2/vYrwK+FlQ1WsfoejGcai6MRXY47MWsba3M7qqNPNsHG25UTzvf7ziVupYKT30+pB1UtghYAvRpUI09tzPOo5aDslY1u516DU/BXpNlTaW4gTSye6Mg+J/QKxQ6lbn0JlNhoY10j9Q1pcSdToL7lWpWK0nOSit2aTh2gLIWZveIzO/1O8R+ZUoo7iZqVR22Wi+S0NBCxWpGZssYGqaIMTVb+i6cFzS5Yy7o2+vYLjB56cdZkdPNI+skcHCOCEEtaDyze6D3vdQ+ZIx9ZjbG1FzGRFUwN9owm7wRs4n8Vjeyx4hJnqYS8o2NhwjhFJlGRzZHHd5tc/p5LtJxtbmU4lVL3exuoKBrRYBacqMeYH0YtoouJJTK+WhcNlRKiuRdGqJa1w52VfZNcyedMi1PE0cRy5y99vcZ4j8lFOSdkd7BSV3p8zHcUY/UzuEZjdBGXAXOm5tckKeVtrMWRUKcW4O5q+AmH9jbcuIzvyF2+TNp+a00/CZaz75ey0Idy9RoR8FJq5VcgOp5Ivc8Ten/j+nwKjaxJO4nMCA4NIB3b08v62WOdWmpWuaIXe4lsuvZLlling4jvVmBwGVxLGEb5mi5DvPW3kind2NtTAuFBVb+dvJl1W1oiYXvBIAG26kzAlcxOK1zJn5mRZDzN9XeYGl1CSLY3RAcVXCnGPhSRNybIktWAbDU9ArlFsrcktxt8rrXe7I3++f6KzKlqyMc9R5YIr6nFQ24ibyPiO9+w/MqLrRWiPRocMk9Z79OXqO4ZxE5os8tu3qL39eZ+C4qxrrcMpyleMfZ/sXTeJ2ytEbmjK5zc1tPCDctIOmtrb81JVovQz/03spZldNbc9fTX9Da02LBwzeyly9QGuHxY4/JaVK+p48sLZ2zxv6r6ovqB4cA5pBaRcEcwrEZJxcW4vdFowKZWMVW/ougddGHMykAgixBF+XQrjBR1tVHFo5puOjSfhYKlosMbXYBDXVkMhd7JjQ7OHAsMmoyhoNv5rqPZqT1LoV5U13RfGWJwU8ns4aYuyN8QYSzl4Q0tF7912SjLS2hCNSce9fUzcfGNVFLkjmkLCxrg2UeNmYXMbtbEjqss7wejZ6VGEK0byirlzh3GFdNLHE2RjXSOytJbe5sXbDoBdTpuc9mU16VKlui0xWDFBTmf9tjyhuYgMI06C2t1N06lvEVRrUE/Aef1+NVErfHUPNxfRxsbjQ6LNJa2Z6NNQaTiL4XhllhljidK0iaN5dE4Ne8hpytJdu1psct9SVppaIwY15pm6qJ/aSBlZG6O7LENYHMqXcnM/A4C92nXXQkC6sk421MsMyfdZosKqwGNDGlsYFmDbwjQaBEdepfQPuFMgxwtuhwhVNHzbv8AVYMRg1PvR0f83L6dW2jMtj9XJG5ojjJdzAG4uvOpwrRq5bW69DdFwy3bIdRw0H1MNTG/LZ4e9pvy/D3PO63qOtzR8dLsXRaurWRbcRj9w/0+qmzDEw9S8tFwLk6JludzWIZhe/3jYdBopqCRBzbHYqTLyXbkSp4njdmj3tY/G6y1qicnHoe/waKyy63HcE4ddNY5bN/E5RhDMejXxUaOm7JnE2EwwsaIw0uB1d1U6kVFaFODrVKkm5iosGjnjzMcGSNHu8nf1U4wUlpuRnXlTnaSuuvQn8BiRlSWAnIWkubfQEbG3IqdC6lYwcXUJUlLnfQ3rYzATLGCYzrLGNbf92MderRv577dtUeLGSrLs5vvf6v7P7Pl8jR08oc0OaQWkXBGoIOxBViMcouLs1qNVW/ounCRHsPIIBt8IKi0dM5xfw+yZsby1zvZk+6S11nWuQ4ai1r/AB6qDRJMguw2mgzTF/tC4D949+azBs1p5D5nmoMkefYlg76qr9pSsIZl1cbgOdfcEjyVUoN7GuhWUNyzwrhmsima8BrXC5Y7NoHN1A20Dvdv3XaUHDc5iq0alrCcNxPFJ5XUufLdpa9rmt/dtOhJAFxYHTqbWV19NTJoQYOHKZ0jryy2uQImMAtY21kcbcuQVOVNmuNZxjY1+F8PNhIfTMyaAFrjfNrfNm66qajYzzm5PUs8QhfODFJDaJ1s1zcnyI289/JdsQuXVHQWt0U0jly1YyynYjcVZLA4WrlhcakhB3AUXEmmRZ6UHbQ/VVTp3LIzsUPEn8B47j6rO1yNMWY4MzGy6jkmW1FgbnakWVqgylzLM4FYbKfZkc5BxDA2vble3TkeYXlY3C1HJVKW/TqbcLinSejsUEmCVMIIhkLm9A4j5HRYocQcdJpo9hYyE9ZxT8yjraSpOj43nyAV6xlKXM0wxlKOy/nudpqGq2axze5Ib/VSeMpx2ZXPGQfI23BmFmHM55zPeANNh6nU+a14KU5tzei5Hh4/EOq0jc0rV6iPLZ2goTE5+Uj2TvEGfgcfey8sp3tyN+q6lYtq1VUir+JaX6rl6+Y9U7+ikUEiPYeQQCkAh7LqLR0rJsAhcbujaba6jS/WyjlO3JMdC0aAADsEsLhUUeZpAJaeTha4PUXFkaFzNs4Xe2X2jHtjk5yNBzyDpISfGPPblZRszty0oeHYo9Q0X5my7lOZi2ZTNHJSscuL9kF2wuKDV2xwUugEAIDhC5YCCxRaJJkHE8MbM0tdex5jQ6KEqaluTjUcdiLR8PxR+40X6nU/Erqgkcc2yzjpgFOxC4swhdsLjEtEDyUHBM6pMrqrBA7a4PUaLNVwkKniSLo1misl4dfyld8AVkfC6XQt+JYmPhl1/FI4qyHD6ceRF4hsuaPCwxboU0iiU7lrFHZWpEGOrpwi1W/ogHxp5fRAdDggFIAQAgOLlgCWAJYHV0AgBACAEAIAQAgOWXLALLoOoAQAgOIAyrlgcyroO2QBdAcz9NUBz2fXVAf/2Q=="/>
          <p:cNvSpPr>
            <a:spLocks noChangeAspect="1" noChangeArrowheads="1"/>
          </p:cNvSpPr>
          <p:nvPr/>
        </p:nvSpPr>
        <p:spPr bwMode="auto">
          <a:xfrm>
            <a:off x="714375" y="705305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14" name="AutoShape 27" descr="data:image/jpeg;base64,/9j/4AAQSkZJRgABAQAAAQABAAD/2wCEAAkGBxQTEhUUExQWFRQWGBwYGBcYGBcaGhgXFxcXFxwWGBwaHCggGB0lHRcYITEhJSkrLi4uFx8zODMsNygtLisBCgoKDg0OGxAQGy8kHyQsLCwsLCwsLCwsLCwsLCwsLCwsLCwsLCwsLCwsLCwsLCwsLCwsLCwsLCwsLCwsLCwsLP/AABEIALUBFgMBIgACEQEDEQH/xAAcAAABBAMBAAAAAAAAAAAAAAAFAwQGBwABAgj/xABKEAACAQIEAwUFBAYHBwIHAAABAhEAAwQSITEFQVEGYXGBkRMiMqGxB8HR8CNCUnKCohQzYpKys+EVJENTc4PxY5MWNDVEwsPS/8QAGQEAAwEBAQAAAAAAAAAAAAAAAQIDAAQF/8QAMBEAAgIBBAADBQcFAAAAAAAAAAECEQMSITFBIlFhE3GxwdEEMoGCkaHwM0JE4fH/2gAMAwEAAhEDEQA/ALHw2MtuJR1bwIP0pyDXmi1bgyND1Gh9RRLD8VxC/DfvD/uP9Jryn9na4ZXR6noaaTu2g24BqjLXanGj/wC5uecH6inA7X43/nsfJfwpfYzGUZeZcwR1+FpHRvxrsY2PjEd/KqWParFne8/rH0pG5xy83xO58Wb8aPspDqLLvucRtqJNxQO8ihuJ7XYVP+JmPRdapz+mk7iadWcZbPxBh4QRW0PsOksDGdvh/wAK2fFjHyFAsb2qxFzd8o6LpQiz7FtroH7wIp9a4OW+FkbwNakgNUMrmJLakknvMn50kzmjA7OX+Sg+Yrr/AOGsR+x9KOpAVAMg1rJ30fXstiP2fnS9vsfd5lR51taDZGYFZFTC12RUf1lwAUmLvDLJIe6jsvIMJ9KGvyA2RZMOTsCfKiuD7NX7myEDqRFGcL25wak+zw5jkYWnGL7eyP0SDXqT+FFufkC35DXC9ksv9YaJWsThcLvBPhJqK8Q45fvfHcMdBoKGkUtN8jWL/af2oOIw621TKguhpO5IVh5b1F8NaORWnQA+MRNL9rB+hH74+hphhr5yAcoPkADV4rwo6sf3Ddm5AUjbc+ldWHnEabFDPoK4t25tKRoQo8xpTjg2GZnuQAMtouRP6uZdup1puLHT5GuKTXaIX1OmtchoCHoW+gpxxC2FzESc0DuHM0PvEwvjWRaNuDJz2dwt65aQ2wxHXYbnyqXYPgZibzjwA++oj2d4iEsKqsoyjdnaNddF5RNOMVxJW+PEAjoJj0Fc0rbOGWrU6DPE0w9vZ5PQa/Sha37Z/aHlQt+J2F2zt4CPrSFzjg/Ut+bH8KZRZk2uQ77h2b5VzcRQJLqB3mPrUWvcXutsQo6KIphdJbU6+OtOsb7DqJqsHZ1PmKw2u8eoqDhO6t+zNN7P1BqXkTX2Dfk1lQwI3IkVlb2fqDUvI0q0oqVtRXQIqjYqRsLXYWuwOpA8fw3rLNxDu2XvysR8hSjIxUrpbdLkKNM6n1HkcwFLJaqbY8Y2NRZrRs0RWxWNYpdZTQDGt1oKRtp8qevbpErTKQridWuIXl+G64/iP408t9o8Uv8AxW8zQ4rSNx6DSfQulBte1mJkDOTSfEe1t9Blzk3OYmQvj1PdSAtCxZFw/wBbcHuDmq/teOo9fGgXsSxPn68/ofSmjii92ickuEJY3iF6+0XbjvPJiSvku3yppdsEGI1inaYU+60bj5gmi/EuGSqXB4N3aSD9/nV7UdkIo2M+DWpI68zJH025a064riLltgDy1BHgOfPx+ddYPClStwTlbpyYcvofWm/G7wBA26SdI7o256UVuFqgtw7ja5RNkOecsQfQTpRa1x9OWFt+p/CoLhMeAwnUd3fz/IqVWLY9a5cmOKLYoxmNe2HFvbWfZCwiS6nMu+k6bd9BcPZAU6cm+SmpBj7HrTBsJdYOchHuEAabkePdWg9qRbQo7IQwFv3E/dH0FIW3IxLAH9U7cxH+lFbPDHVVEDQDSddNKC4hXXEmQV03jcDeOtUW9hTHXFU93uBBoZfSQsdfuozxJfcP55zQVbmvWNfurRLQlWNhLD2vdk7yfrSns6a2sQQI39edabFtyFMos4ZTVjvJWZKYPxIjdfpXdriqHQ6UdEhdcR5krWStWsQrbEUtFAPImErpUFdha2EoWA49nWUsErK1isYInXxj/XlXHtY5gDu5+H41viUoY5wJ+ojyimqyNf1jt3Dr3U6QLOXxJnUCOn31r+nN1rGtka/OmxFPsLuLPiW611guKNbaZJHNSdCPuPfSOSkbi1mkzW1uWHw66l5A6GR8weh6GnL2Kr/gvFjh7gO67MNpG/qKsmxdW4gdTKsJBrz80HjfoehhyKa9QXdsUzuWqN3bdMrtuljIaUQRdWBSeDsZnUHYkT4c/lT7EWdKa2hBFWsg0SDH4A3GUgTzj+ypyqPUzTa32dYFTG4G/ofqaRs4vEuo9kpMkTA2AbXU+tSE3sUEDPZOYchBnXU6dYPqKrTol2M04IFBEfrAehDfQ/y0SvcEiz4Sp8jAP55Gn9v3tSjKGA3GoPf0rMXxAorKwPI/Qfd86Wr5C76I9wjABWe2w91pjudROniD8hUH4phS951zBUQ+85khRO8DUkjZRv8AOpxjOJt7VQoClStwsdQqoVOY9dtBzOm01CeM4sM5y6Ivwidf3mPNj1/CrR24Ekr5HmFu4dfdw+F9s23tcSSwMbkWbZCx4zymu73EbhkZ1UAfDbRUUDooSJ8yaHYfEMLJQfCxl+/oumpG+n5L/hGDm27MwMkAdx10HXfyoSDEAY+4WM6+ZP8AoOtEODY11EC+bancsWb0GoHiBNN+JYbLpt3fneh6KSQAe/XbxNMqaEezJPe4soEFluA7Ehljw029KHXOINPIr0meUaTqKS9kiIGZgWbYAST4TtQ6/dnSPLn5xWSTC5NB9rwuW94jQ+PKuOE8JJljqJ0/PSgvDg7NCqW/aAnYdfzyqxOD2MwAiO6kn4FsWxTc9nwDl4TOppticBG1Tn+hqBTXEYAHlUVOVl9MKK3xOEoVew5H/ip9xDhVRriOFgz/AOfz+FdOOZy5sK5RHQ+U6GKK8L4oZCuw7jTTEjXamjKem3WrNKSORNxZMHuqBJIA74FINxK0P1x9ai7XC+8nxpJh+e+prCu2UebyRLP9rWv2x8/yayomayj7FC+0kWjieCi9rz089/uFKr2WBAPPb7h+e+pPZw6gZpgkRS9gTABBg8orm1M6tK6IHxbs6Ukge6BP3VE7tkg99XTjsPodJFQPinBoeRsT6A/+apFiSRD2TlSMc+n31I7vCYnv08oOv0pk2EH3+lURNgO5bzDw1qd9jbgNgrJJU6jpOundUWGHymekT5n8KfcExT2y+SJ0BkVL7RHVCimCWmVsmtym1wV1ZclRmiecda5c156PQbGtxaHumtE3rixbUnUZuev+lVRJhbhntmS2qwEIAkjkDq2ngT6VLsRBWO7QjemPDhkC+6DmUADpAkjuFPranaDHfBg9x5109EQVgsPeBP6Q5YEA6mRueR16Tp30dFuV97U/WstWgNa3irmlNuBorbjuty6F90NcW3A0lVbKAOgzZj4zUSe1LXQR72f5DSB+edS3GYZ3uEqpY2rpJ7/0pYeZ19aW4v2ZuNiC9lZVjJ1AidSD50Lo0o7ga1w9RaEkDSf9B1Ouvp1pbhtkxbzE5Z06AE6/n+1R3DcMIyh1ICrkYEcgZn1nyNPL3CNVQQVJ+vL60uqw7Ij3FOHDEhnUZYbnuQQCD476VEjgGRsrDUbDr3eoI8jVqWlyoBEFtPPUGPMyPCoj2qUBSAJZjmLHSDmnTuMkRTQbWwjpkQaTJOrNrPdroOgrV2xl1jQc/wA/nWi6cOzW1cbAQe6AdT5getI2rTNlQicx+YUAE92UE+VUTEaCPYxhBCjVveOnLbfoPvqacDtyzwNj86EdmuHXrIJsMwBBXN3H4oHKetHMMhtJ7u4qGVxvY6McZaaNYvDKWjNB28KSfCXbQzI5dBuCJ0+vzoJdZ7mLUByoZgCSoygEiTMjYZmM9I76keCx+W49kwcukjUMI+JTsy8p7tQDpTKLSvo1712DOJXAyhl2OoqFY9WLHMOcjTQcoPWpti8IQxj4Zn13oDxSxpttvr05R51oSphyRuJD8VcaYyx4D8/mKb+yPvFjt5+Wn50ohj7wDe6DPWh2IECCZPMV1o8+XI2G+mvlypwtqdPSm7LtOn3U9w5JAANMKcJa5+W3nWUtPQjXX8+daoALi4F/vGGVzoYiDPoZAnpP1pvwe7cD3Fe1bHs4iI96eSyok6HmduUij3DsOLdtU2getZg7BDGNia41JLo79LoeYVZG0UJ49gRBYaRv30emNqZY1c6kHWaNipEMfAlwNYB0J6TpPiNvSuOL9kxbsl7buWWZDFTmjUxAEd1SsYRQMoU66SOXPc7aimPaS6LeHcbMVyKOZYyoPlM+VFSY2ldlY3mBGmo0Jn8+NPuHYMqyKwILMsyOrAUhhFhgYzBCCw+QnxqXWbwMTDD4lJ7j8iDWzPohBHeMt5bjqNgxHoabMaWxdzM7Mf1jPrTcmuFKuT0E9hJ65wlzK6nkDMeGtdPXFpJIHXT13+VOgMkrcRdMPbdULsFylZ1JiZHjHzopwfib3QM+He2epKkfWR6UC4dd97X4WuRPIHRQB5aeVSzC2oGldUWmiDdIc8qa3j1pR7lDsdiwoJJgDnTAQxthf6Tk0IvKSRzDpAzd0qV/u99L8HFkMwVwWBggNMeU6b9K54Tgy1w4hlg5ciSPey7knmJMadFEwSQO1wobEZ2AJC5QYG0yfHl6UloLTJGkEdaZYzhhyk29946kdKe4dIFOBTE+Cu73FPaAk+7lMAHqPi+poXxNBcMkgg66dATr9PWpPxPgzXMQgVQLYJZztmJI0/lNE7fBLSEkKM24kA6A7Dp40XRkiBcOw9vKyKZkTEDYFdfI/JqS4LYXMx/VTQfxHT6fzVLu1vBfcF60ALw0kaZkb4g3WPiB7o51EOF38xuAg6Nr10BNDlbDJbonGAxByQoEdOo0mOnOPKunw267iTE9KYcIxavlIJgidRBH4ij9q2JneoSi+GWugDbwBDTlmnWJwwaDEEc6Lu6im2JcRW3S5NqtgfGoIJqB8bxBB0nWamPEcROgqJ4rhbXTHz8abHs7YZp6aRGWYLLEktyHTTehty5J0XL+PTWplxDsg6rKOrEaEExrEgAgRPcah+IUgkMsZSQVPIzBBrthJS4PPyQceRGCT+eu1LosDTakre/5/wDNO1qhIy3bB9KyuTmPw1qlGVl78PvKy6GfP7vvojZGlVz2PdLqqC7LctbZSVJUaKWjUxqpG2gncVYNhzA1nvO9cjVHZa6F3NN7hpRmpBtTQYRFGMkzAqD9tMa2dQoLe9tqSSdgOvPSp3ilhaAcL4U1/EswnKiHXKSoZiBE7Bok+E0Y8iy+62AuG8Fa3o+7hg3cSAVH8JEUtas5Qy7RDDz0I+lOePcS/o5uW3/rEZY7/hII8VIodc4qGMgbgCg4tsRNDl7snwUT4yfwrRplgLubMTuYP1FdY3Fi2ATzMCoTXio6oPwi1ylMMNSf2VJ+Uf8A5UNscTRzl1DeoNP7N2D4iD4H8g+VCqe4b1LY5v3nIgEypDKOmvL89TT+327yFluI0r+skGQOZBIjpz5eTBUltBr3baeI03PPyrrh/Y04i6QxyLpm/aCnoNhI0HU66gGr4lbojldEuW7dce6BrrJPI1q5wosAWYSrKwDfCSpBg+nrFPcFbCqADIX3Qe4aD6Vu/jQNNZ5RHkdaLdBjb4HGCxQZZykEEqe4gkGevjS+FsDeg/B+IZR7G+BbcbGd5OhM9evUwddz9gaUaM3Q4WtXNqwVpjRJiGG2BPIfMjWtAzqdZmNPhB2ExtETWNdM6Vu4rEa6DxrUwpoin2h8VdLEWozDcn9kgrp1OvoPCoR2SvAWrzMDI+pG5nxNWFx/ArdQqRPTz76i/ZrCZDdtxMPqJ/srGo5U3CDFpyV8BLh1tgLc6FAFy82n4vAa/KpKNBTLCYUIJhV6BfvPOnNy7pUskk3sUOS5mmPEL+h1pW9foDxHFE7VNIohB7omCdzA76MYbCyPZAROputooIPwTyPjUNcP7RWH6pkeINF8f2xNtTntgzE5TlJ7+YmqOL2SFcvMP4pURQJEApm10OXVgfIEzy86pjjeKF29duLorOzLp+qTpy00A076L9o+2VzEj2aILVs6GDLMN4JAAA5wN+dRq598fU9a6MONx3ZxZ8qlSR1hzt5/dy++nCU2sL1MDxHcKkOE4DdcD2dq687Zbbtvz0U+tWbokot8CPCcKWknbvHOsqV8P7M4vLH9FvadbbL/AIgJrKhLU3wdUVGKpsAdmOKLaxCOQZAKvG5VhB05wQDH9mrgTFzbVwj5WUMrZWgqwkHUaSDzqp+DcCvLirI/o5uEuGNkf8tGUsCWMBYMSx5gc6vPjduLV0jX3CR3lQSPmIpnBMjGdbEau4p9sreYNEeGYJ35E9/L1oj2VC3ULxMQBPKRPrtUhIpYY9StjTy6XVAlOCof6z3v7I2/E06a0AAqgADQACAO4U7UUk4irKKXBFyb5Ke+2nBqt3D3ZAzKyHXU5CGUx/EwnwqMYbAObYYgiSCF589+gj6ir44twy3ftvbuKHRhBDfUdCOo1qv+MdnnsSQC6R/EoEbj9bbcUk0VxU9mR9LQBkcwB6UI7VD9Gp10b6iKX4hxAWrZuASCQFHXvqLcQ41dugqSAp5AVyqDc7R2JeEzgzMb6hTruSegqd2rBYZo0nTvNQDs5bd8TaS2CzuwRRMSWIEEwYHXSrP4xxUC2uHtKpgZ8w09ottC/WQCRmjoyjvLZcdyRKMtKG2Cwcn9JiLOHUKWD3DlXTKPdM+8xB9JjutHguGsCypsENbb4XWSGjTNI+LbfbTSRVCcba415bVx5Mi0pAhUTNklZOgGsnx8vQl637G3bs2QFgC1aEaKFWM3gqKW74A510Y4KKOfI5SnpGuH4RZggFgoJHxaEj4o57yNNiCOVAcbw83PbCyY9n8IG7tO0+R18N6M8U7R4TCWxbN5SQNEQ57jbnZdZJnUxqSZqseN9pGZ7mTNas3DmZG3IUEKGjWNjA8NYoTgtjLI99w/g2tWro9oSz3CFHtPiDR8B5RoYiZ86l9k9NqqLgrXLjLiHE2luJcJ20RpzDqRuAOkDarTw+NQquQhswBEayCJBEb1OUWikZ6kEM1IXbwFJG1ebZCB/a92fAHWh7WLgch9CPp1HUVmmkZNMJ2TJmlcQdKQw4NLXBO1AzAOOeJqIcGz27ly4w/R3GkOGBAM5Qrc10gaxqI3NWVb7PG4ZuMUHQfEfuXznwozhOGW7SBEHuqIE6+s71SOO1uLLKovYhNnFgiZpniMXrpS3bnhqW8RZhhh7RsYh7jAQuZFX2fcDmPwiM2oqDcHx73rMs0sGIaI8Y08alLA49loZlLhEmvYoRqYoc19WOlbs8NB+IT4mjHDOzly7/VWzH7UQv8AeO/lSqPSK6q3YGvoANqB8Z4FiLti5iFVVw9r4ndiM7TAW2IlzJA6SYmZqzV7HRfs2rjg5gzuFB0tplHxcizOoGm2YzpQv7Sb63r9vAaWsHhra4nEvBgW1JQWkynRiDAG5LqRtr0YsTTtnPnzJql2UcxAn0/Hxpzw3ANfuJZtxmuNlGZsokgn3jy0HzrvFfpLjMqZfaO2RBEKWacoOghZA6bUT7O8FBx9ixdGcZxmFp0bMEBuHKytAPumefdNWOMlX2K4c2+IYhHC50tup0nKyXVUhW8j4iryDmqL+y1yOL4iCWn225MsPaEiTrJ2OuulXWbhA2H+prBHB76ymjXm6/SsoGOLGEW0DHxNu3M/6d1MuMpmtZBobjLb8nZVMd+UsfIUSuamk7djNeSdVthn/jPuL8muegoPgeHNse4XDhFhRAJLHxYkn6/KlGNbJpOiIYTXO9bFdRWCJXDSF61I1A++nNbYcz6VjFZ/aB2JN+0xsCLqnMEGgudw6MeXU+M1SDKRoQQRoQdCCOR6V6wxS7aDXSqa+2zs6tm5bxVtYF4lLkbe0ADK8dWGaf3AdyaXSujoxZXdMF/Y1hkbHNcuj3bOHu3T/LbP8txqFNxe6wuOzaXXzZD72UxEgnXRfdnnI76ffZ6cuH4rdkjLgXt6ftXTCn1X50DvnRV5Ks+ZP4fSmSTW5Ocmsmxxib73DLHWNTqTEk6knXfyEDQACnHFEyIljpDOOQdhISOWQECP2s1b4Wu90rK24YzsTMInm2sfsq3SmTXszFjqSSSTzJMk+Zk+dPSuhXN032/h/vj8GPeH8Uu2UZLbBc8SYEiPEaU4/phSCyrcYgNNyWAnVZUH3pENvswphw61nuAbZjBPRf1m8hJ8q7xt4M07SZA6DkPIQPKs4psjqfBJezxvcSxtizeYuhcM4Oo9lb99xGwBC5egzDz9DE+VU/8AYbhwb+JfSUtIo/7rMT/lVcBrSVbIIgglmJHMLHcBPqcx+VCONWxnB55fkCfxoo9yXEbQZ6GCIjwk699NsThy121EZfeL6dChGvT4hHeOlTkrVFIOnYjgeGGMzHKDrHPznailqyq6KNeu59ac+dYR01NZRSA5N8mkt1ttK6Z+lNLz60wpXX2uY6+uGxHs79lLbKltrJA9q4c5CwnWPeXpARt5o9w7geExWHw7iQgtKFVCFABAJWI5GfnVa/aabTYm6UIZ7roCtss5AtIDccqPdzkhQF1gWM2k6WD9mV5RYKIr+zVjGcg5ZZiLYI0MW/ZEkaZnaKLKRT0uS6r97+hJOHdnsNajLbDEc2JePDNoPKjQrhK5xd3JbdpAyqWk6AQCZJ6aVkTbcnuCMO83cViGMKsWVJ2C2QzO/d77uD/0hXn3tJxZruaRN7FOL90gam3oMNZUAkwVC3I3Oe3+zVu9vMd7Lh1rD3PcGKdLd1lDStpv0l98oBOaM2mvxc5iqq7N4lLmPe/icS2DfMzh1thilwsVywQVRU1BJGkDbcFDzdv+dEZeycxVlKlfdKkEERuCDqDOpqcdiPs7u40C7cJs4fkw+O4Qf1AdhP655jQGmVjD3uJ8QQXnVnuuLbXEXKGt2hBuAcpRC3iR4V6Kw2FVEVEUKigKqgQFVRAUDkAABTNaSZFOC9hsLhHFyyjLcAI9oWZmM7hgTDA9IGwiIFFbxiQ2h/E7jy+tGWSmHErE6/nSpsIzzjnWUzxFyTFZQCEbIkzS+EHvOe8L/dUH6ufSsw6aCucA0pm/aZm8mdiPlFYbpsXaubjhQWOwBJ8BrXZpHFYbOpQllmDKmCCNR84Pl0oinaXA2xB8D9a2aEvwhxGV1IBnUMpkREQYO3PqNwAK0lq+oSQ4gAEI2YAZ5O+/uqBMTD8yCawLC4Hyrnc9w+tNeG3mZSzEkzGqhSI0OgHWfKKegQKxhriTLL3VEvtfw4bhd4kfA1th3EXFH0MedS0CWmgP2mpPCsX3WwfR1NYKdMqbsTho4TxV4+MWkH8DA/8A7Kj+JTRttWgaj9UR176nvALQHAcWw1kEyOeVrU/NTUFVQ721JyqxLM37KSzMfJVJ9KEXsitXKT9Pi0vqOcamSxatjdv0r6r+sClrWeSZn/79C/YED4fQT9KV4pjPaOWjLnaQo2VQIVB3KuVR+7TZ2Ggp48WQlzt/KCeBw+VXYiCtuBOmtxltk+OR3jvg8qY3LQLeH5++ilm9FkwxBa6NjGltDP8AnL6CmQuyTIBHgJ9RB+dFckYvcsD7Fcatu/ibbHW5aVh/2WYsB10uE+CmrcJLb6DePx/CqG+z22LnEsKoBEMzGCYIS27x11ywdYIJBEVfF5p90ef4UJvctHgZ3veuA8kQx43CBPiFtsPC5RezZjxpjw63nOblM+I2X1iaKzFKNLyNZAK4kCuWed6E4bixylmUsNxlnNBOgKxofGNj0iiAK3W06Cqi7b9o72Mxv+zsLdFm2pK3brXMgLqCXDONVRYyRzaQdIq2sPcDw422HdtPnM1SfZjHn2t8W8AuLuNfN+5cZVZktFyTkJ2aSSBrmltDTRXYDXHcPjMDcw12yLK27ls2LBsCFRWRGZlnUu5zEuwMgA6EgLafY3B+xwdlN4Da9ZuOR46EVTuOxmFu4zCvhkuW7L37ClLjSAExCq7KCTAYgamD+iMgTV7YCzks215hFB8Qon50suR1LwuPqv2v6jxWob2ob/dmTU+2K2YHMXnW2f5WY+VE7S1WX2tdplVUt2Lv6W3cBLW2+Bo0UkaZokxuJHXUD4F40/Lf9Nxa9xdbt84y0hTFYYezxGGdRcvtZzIzLh0mQQHYZhCsZmQA1RLt/wBmrVm1K2UwyqLfsVzK12+126Td9owY+0a2iLrJA9pAJ5rdn79i5avX7ONu4XGBTnVytw3Q5TM65hDM+RtAfdLjQALUM43w3+j371r2ourZgKbZlNVViEGwOwMbka61VckWyw/sU4d7TEXb8HLaQIp5Zrhkx3hU9LnfVyUE7HcDXBYS3YHxATcb9q42rHwnQdwAo01LN2zHJM0ji10HcfxH30uBSV/Y+vprShAN/De/mG0R5/mfSt0/NnM7AdZ+SfjWUAnFu7ltlj+qGbyWT91bwNsratL0RQfEKBTXHH9AV/5hFv8A9xgp/lJPlRBDMUOx+Ie9/D/opWxWkrFokzo1y40rc1q6dKxji0ulZdNaRtBWEVjHNtaj32kf/S8Z/wBI/wCJaktR/t5bLYDEqBJZMoHUl1AHrWCuSKcEwHs+z7qRBOEuufFkZ59SKrC9bhc0atCL+6gUufUoJ/fq5+L2FtcNe07hUNoWnuGYRGXIXIAJjl58t6pnieUv+iuC5aj3DGUgSSQyHVSWZj361kyiklCXvXz+oOuCW8K5CgsK0gMk1lpiJMbD/Wq2qOfoI4tYt2hsQrsf4rjAE+Koh8CKHWUI50+4rdh2XfKqW/O2i2yPVTTS1cEVo0wIlP2WM3+1LHhc/wAm4Pvq8eJ3zbtOy/EBCz+23uoP7xFUZ9mVwDiNnXfOPWzd/Crv4j+kNhOrZ2/7Ylf5yhqc9mXxJOSvj6bhXhloIgA2EKPBRlH30uTzpGyIAFLga+H1oCM5cQKZ3eH22IJEMDIZSVO53jfc+p608cyaROp8KxhK0wt2SToqKWJ7gMxPyNeauD8RxNtyLF1rLXQAxUxoep5ASdfGvQ/aS77PA4lumHuf5bV57sBVFxgSdMi6agvIPP8AYDj+KmukK2MMQ03PdJCiApkyFWAp7jABPeSedWdZ+1u8bKr/AEe37UCGcs2UkcwggiR/a3qs7KAtMnccu/xpzhsqltM3jIE/wmfmK3oNT9nq9SQcW7bY3Egq99lQ7pai2PAke8fMmguOtBbdtes3D/EYBP8ACornDtmYKttJJga3NSdANbnWnXGMQRdcLlyqcg9xDonu7kE8utZu6Q8HpxyfnS+fy/cZYcBQx6oQfMqKTzKqyNW310XTXYax5ilHvkj3iT8I+pMDYfCKf9irAv8AEcLbI903ZM8wga4R55I86MeTnR6UsNKhiCCQDB3E6we+lIrSa61smlKGE0hc5+BpUUkdz4VgiWG+Jz3gfyifurK5w492ep+4D7qysYDXHzXLa8kK+BZle56qLS/+7RZPuphYsQQeZLsfEBLQ/linyc6VFcjVJIWtbVh3rm02ldNRJG65etg1rnWMJYcGPX0mlshrgXFA1IHiQPrSN3ilpd3HlJ+gNa0gpNjrJQ3j2FL2XUGCcpE/2XVvupC52os5gqh2JIGgAGviZ+VOXxmf3ckAjefHlHdQTT4C4tckd7doP9m4ga/Cp9Lid1UgcoWdRoTyq8/tCaOG4qP2B/mJVB4hzlPhT9EpI7sKuXc+n+tOuE2MzoJBBdQfCQDvHfQ32hC094RfhgYOi3G/u2rjD5gU0hJI6x6lyWKn3mLHmNZO403NNfZrFZduCRyil2vmN8w/tQ312rIEeB32TvewxWHuzol5C37mYB/5C1eibULcY8kQnyLmf8uvNoIKEZJJB0Un3t9IM6nur0OUK5Eks36BSeZNo3brE+OQz+9SSL4LeoL4Zvl9adqsCmeA1+v3fcfWnrHSgjCLHnXFvQE84NZdrph7p8KxgL2vScBi0/8AQujy9m0fhXnL+ke4dO/foCPvr1BjsOLlq4n7aMv95Sv315aVf0YJEEgT8qdK0LIX4Zq9tTsXUerCtNc1aP2mHXZmFd8PEXLf76/4q6ZPef8Aff8AxNWkvF+BZ/0PzfIV7PXCLwciRaV7xH/RRrg9WVR50PvM3MmeZ6mn/D7gW3e6sqoD0m4rkHxW0R5mmeLO1OobNiN1BL3v5fIc4ex+jVjzZ/QC2P8A+qmn2O9nzexrYgyLeGnX9q66lQvgFLE+K9ai10gWMP4XPX2rfdFXd9luEFnhtgje7mvE9faMSs/wZB5CltJE48kxJpKZNcZiaVAikHN0j+sfD7zS1NL9wL7RiYCpJPQAMSaxgdiscLdpDIUdSJ1MmIketZVU9tu2q4gLaw05EMm4RGaAQAo3C67mCeg57p0l2TcyycNfuLcCuyMHQOMqlcoOX3dWadxJ0mNqMRW6yuXFJu7Lz6NLvFdzWVlWFNFqQvXDMVlZWMiO3NHb94/U0y4hcIFZWVwT5Z6EOAPgcQRdB00kidto+/5UW7DcUu31ue0bMVuMJ0GmhAAEAAdBWVldOHhHPn5H/wBoc/7Nxep0tj/GtUHijpWVldS4OR/z9RJ9qf8AD1GW4f8A0j/MUQ/JzWVlNIWXQwvW5I8K4urWVlGlQY8IK9mlzYrCKT7rYiwpHc162D8ia9BXNb6dwdvMKi/S63rWVlQkX+zf3e5/AOYHbxJ+sUtdOlZWViYgBS3KsrKJjjDr7qnuH0rzBx63kxGJt7hMReQeC3nUfStVlFPkViOBf9LZ/wCon+IUpjDFxx/bf/Ga3WVpvx/gX/x/zfI3b/8Ak55tispPdbsAj/OahziWArKymT8JPJ17g7ibX+7WZ5PeHysN9WNXR9mGY8Ow+Zs0IQukQod1Ve+AAJ7qyspeiUHuTFVrBWVlAobbao720xJt4HGONxYbrzBXlrzrKyigHntMTpoqCP7Ct/jBNZWVlPpRzuTs/9k="/>
          <p:cNvSpPr>
            <a:spLocks noChangeAspect="1" noChangeArrowheads="1"/>
          </p:cNvSpPr>
          <p:nvPr/>
        </p:nvSpPr>
        <p:spPr bwMode="auto">
          <a:xfrm>
            <a:off x="857250" y="846178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15" name="AutoShape 33" descr="data:image/jpeg;base64,/9j/4AAQSkZJRgABAQAAAQABAAD/2wCEAAkGBxMTEhUUExQWFhUVFxgXFhcYFx0cHBcXFxQXFhcVFxgaHSggGBwlHBUVITEhJSkrLi4uFx8zODMsNygtLiwBCgoKDg0OFBAQGiwcHBwsLCwsLCwsLCwsLCwsLCwsLCwsLCwsLCwsLCwsLCwsNywsLCwsNzcrKysrLCsrKysrK//AABEIAKYBMAMBIgACEQEDEQH/xAAbAAADAAMBAQAAAAAAAAAAAAACAwQAAQUGB//EAD8QAAEDAgMFBQcDAgUDBQAAAAEAAhEDIQQxQRJRYXGBBRMikaEGMrHB0eHwFEJSYvEVcoKSojPC0gcWI0NT/8QAGQEBAQEBAQEAAAAAAAAAAAAAAQACAwQF/8QAHxEBAQEAAgIDAQEAAAAAAAAAAAERAiESMQNBURNx/9oADAMBAAIRAxEAPwDrG1yIRPgJjg12RlaNMFfSx49Axm8LX6Zs+6m1HNyDskxmIAyEqWhp4cDIQiFIFY/Ex+0o24s/x9EHQjCwllmaY7FuRMxbdSFLYSxrhkPRDUYdQrXYmR4SEh9YnOEpM6XDIea3hwBnCZVa0pNVzBopk3bJMonHMb0DKojJZUqRokgaIyMJorAjJaoAvzIT9kN0B4oMaNYAQTC2NmNOqBxBOQWqgaMzKFtGaoAWwG6glKaAMsk5+U36Kw7WgxoyWOcNEruJ1IS+4n3SZ5q6W38UMpnktPok6qeuS2xe0HXxA/Aoxt70Hv8AGMw7szBQnDPcZ2rbkwlwziEulVcCYlWAxtN0RPoie8tFylurE8Ft7JE5qITWJ4oqT3fxKUmNeRkpdjdVP8StTIjxBZ+qgwgrYknRCEGwMzC0bZEoRik4VxulQKFY6lZ3tyZlbe5pNxKRXos3OCkY+rO9KfbQomUW5F7hwVNKm0D3yTxQtJbS4ptSkIsVp5Yf7rHVaTrDTiujIaVMTvVD3bJtA6JTqrALJdGpJvJUFfeE3lqT+pDjAAVOyI0HNTmkYyB5ZohsF4f4glLeGi+yB0U5sf8Apnmq6VeRZvmnB7LDhrcck04mlllzCcKgjRKe5hzieSiWyvT1iFtuw8S2CjobM2jlCRiu2KTCGSA53uty2junJFsjU42jDNnJtyqW9mVH3LY52SGdrin7xaDwOSfT9oqe+Vy5fLnp24/B+nUewnj97PX6J3/td+feno0osH7Ri0NABOZvruXWHtD1HKPiuV+XlW/4xzR7NPj/AKmX9H3S6vs/Uj3mnmCPkum/2hN4gfnFR1O3Kn8x5BU+Tkv5RBU7HrD9sgboK5/azjQZt1WljN8HONF3B227UAptXtDvG7Njva4Wct/1o/lHy7tH2zIB7ltv5vz6N+q81W7Yr1CS97vP8AX0jtf2coVJIZsE2Ii3UacwvBdvdiPw7oNwbh28Lc5Ss8uNk6L7Pw1Ss4MbJcfQZlx5L6Rg9plJjHEmGgSdYtPOy817CM2Q6oWk32QRuF3esBetLgLnRajn5J31QVpmIAsnuE3aG8yUiQMwDySvKD70Kg1gRGSnp051RVaUaKxbANw98ymtokZ3WqDBqU9jNzpUthBpzkUt4I4q8UjlIK27DbwhOb3JPu5rVIuNnEQFc6ns3+Ch2xORKhaaaIzByS6lc6Ii4JtMBQ1MCTchNLBE6plVwOSEsMJWqKbKY/aJQ02Nm7R6JTmt0MLQZ/UQtYzpr2MmzZWxQnLwhAzZGqYCM5KkCrg7+8T1SKmCIMyfNVsrE8lv9QJglXayUtjDEbSYGwFlUi8WShh5MyVLoxzRmGrC1u5b2NNpc/t7tL9NRdUJvENG8o1qTUXavazWvLGmNkeJ3H+K892n7Ww3YYc7Ez6DcvM16lR8yT4jLkilgDMm6PDbtd5y8ZkVHG1XukOMcSujgqxbqSVMyiGjxEBNw+KYZ2SDGcaJ5eME5V3aHaD7QrHdo1YzPmVxsJiAdYV36hus9SuWRryM/wAYqDM+qdS7bnOfzgudWw4N1BW2m7jzVkp8q9P/AIjORlMpdqOF5Xk6HaQBuI3buS6WGxrDrbXllKzZIfJ7fs3tplQbL+qtxvYdOvTLDcHI5lp/kF8n7QxlSlVLmOlthwjevdexvtYHgAm4zHSQR0R/g1Z2H2d3FIUXAF1N7yY1l0zyiFdXYHaW1H4F1+0qAe3vGGJEOgXygFcvYgXLnLpxuxx5ce0pwjG3A5WQHAzcH0VbsPrskoe8i0Fb1nxiSnhiDmT0R17D9yqZWcOHNIqVAXeJoVq8Ubqu8mEYd/GQrwWmwgJFRrQbzPBOjxBTqDXNBVqO0fCPYBNymvpMOsFS8ambWMXcUQrHMEeS3UoCMpQ06OyCdn1QPGtF87vJNuI90gpBId+2OqHuY/c4KGKX5mGjgJU4qu/jHVGxv8XH0WOa4WO1zhXSsPqlo39At1XNgWPRN2CLbMInk/xS1hbGtOXwCB9B3DqEVWgTeI6pBxrmnZdEaaqHUV06VvEL7woKjPFl1hUGu8ZNtzT2OL4kWUslSnDtMeIyq20IbmEt9jZoKbBIyE6KWRptK2YXj/8A1ChopbZhsu6kDJeprYh1NhJZYAmZ4ar5l2tiauIqzUm3ugZALOz9dOEvtLh3yLNzVjMLUOQhW9mdmxouuMGRp1Wbz/DenlqvY5zJvuN0rs/sRtFzn3Jd6L1v+GON4QDs15Nh+c1i8tZ3HBZSE2twWqziDC7lXsl4uWWXBxDRtwJHH7LfHtSH0ayoqNDggp4Iv91wnjZNdhnsjaaeYuPMKvTWVxMbgzmFGKrmm4Xo+kpf6NrswrZWNscl1bvAAdAl4OadRuySL57rwunW7LAEtskOphwiIcM/krI15/r6R7Je0U//ABvcDOV9CLtI3Z35Lo4vs7YfIcdl128t2Wi+TUMQaZaRIIzj84eq+pdhdqjFUo/c24HS/msd8a6XOU2KWgxw4pdMyZsIWnVg3Q8fwoC1pAhrhG7zvvXZx1vEVeIPokYjEiBst5/aye7DsdAhyRUp7J8LQRzVi2spNk59IVBZBHiHkpXVhoITqTm7zfyVg0x1EZAjySH4PiSeKKo0k+E+qZkLuKjoadNwERPVadPEdJQOdeznTuJW6bjqPIKwaCN8zvj5JlVvCeaftM1MFA5ozDgfzioluMDxGPJAytOtkysZ0np80ruBaWkHmgWlveZuJ4lbqVbXE81ux/cY5InARnEZWXRjsvaMagbkinWYTYX4qtmyTBceq22nOQ6wpZRMceB/1ICC2+c8UQBbYmeAaipkEWPmg6S7Ld8UdMAXE9UZpmJkeS13R1iOR+KkLGirVZsF5AMH3QMuS5dPsMh0vO11sOmq6m0AM4jO6wBpEmIO4LF4RqcrmJm4bZPhA8j8U+nSIzW+9H7Yjet94DkQeqciec9p6VZrm1acwLOALob/AFQN68pisbWHia98tMxtETfKF9U2rRlPFc3EdjMcZNNh5nNF4prC1GvYHtbLagDgRGvEZrl9p+zoqAmmC1+eUA84+K61JhYA0bLWjICbDhayZ+ocMpPmnxHk+fvpVaDoqNLSd+R5HIrvdjYjbcGucACLzrwC9FiWd4IcGuaR7rh9V57G+zgLppOcz+k+IDkZkDzVymunH5J9r+0fZ0NG1RO03Uaj7LjnDkZgqulTx1EgNLKgjLag9QV0cG2pUk1aYY4WImZ8rLjlns8px5dxxaeGJyE2J6ASfRQ18INmR7xmRlGUGdZXramAMZQuXjsK0GATeRfTICXc5vwTrOPGYtxE2kiJMZXzXT9m+1+6cHACzpJm8XGyBMHMHoud2pR8UTe4J0IH7gdZ+Skws7RDsy7QamTpy9V0s2DjbK+yPrB4D2kw4TlN9Ul1YtymOQ5LzPsnjyS6i/XIE5EHNeoOHbNyBusfUdEcfWU859wxmJ1k9Aj70EzedJMKSoLwCWngDBEo+4fvBtxC0xp1avylSHFO/pPRUDK+yepQVAyNOhSCxUuJa3oqhVJGQIG+FLsRlEbpTWbJvsgHgpF7DZ9w+awYVpya4dfnKKo6LRPFDSrNHUTBv8FAz9K0aOnn90Zbwf5BStxVMn3SOYKYasZA8LR80HYJ1WLHaAWqZBm5MKd9Qm11lOpGVuqcZ1cabyPdAA1MpVOk+c2nhBTXzGh4SgvuhGt0x20c25cYC0Q45WQudxWyXRYkpQTLd5nUQUdJrM4M8vit02EJRa5AUVa7QLGBwlaY9oA8TiDpClqM4Dmt0hOcDqk6dUAJsXA7oj5LYaBq/wAx6JJ273HmtjayMZ758tylp9Z52bHpZKp1IzHk0ISTJEH86rKLntEnYPMpQ2VTkJ6t+6PviMxnlP8AdLdWJEwI3gmEYeRFnDlcIQa9IOizQN8ean7h+gad0K+s+flZJqPyBLIVFYjdSd/+YHl9Vl490Dpn6qixsI+PlK2WCLtBWgndePC4cdnd1VLTOczy0jXNR9+Wu90xyEBWYaqQSTrkPks8vR4XtTQfZzXAO1kWjkVzMdgw/Ia5+tt661MRJ8vTPzQGmTNt5vlPyXHHd84x/Z0kE2FwOmnASfivM41mydoEyJBI4GBBz39F9N7Z7PAktsIy4wdV4DtDCHbDQPE4wBIGe8mw6rXFy5T8T4HHgeKHGBYjTxCdvplGq+p9kY+nWpNqbM1C0Tlugn4L5BTp3LIdNwbztOmwA5c16r2NxhZVpsnMAb9kukxb8E8FX21x9WV7w0icmujmAUxuHGcnqQlu72bfIrO6qGZkdAumuYxTE5ieJ+yJzW5QzmA4o6eFfqCeJH3R02P1HwRpxIajbwG+qKkwHd0JEpuIpiNJ5D5KMMg+80f6R9FDFAo7MiBHNx9Eotm+7h9lql3kyCD5D5JrnONy6DwCliU4kgxsOI/P6U4PY7IuPNoMeiLEU5/eJSGFwNi1LOYoYGjcN1oW6rRP/wBZ3giClvo7WbgDwSjSg+84xuCDi4gfkINobneSEOjNbBOh9VLR7TTYISY/d6fZC6mZvfz+qFzeB/Oqlpm3uk8UDCePktMaQPz6rJ4+qka3mRzTG1I3JBDjlHmts2wDIalGQ4zEeSAyBcCPzilCu8T7kdVgxb5/Z6qxacWA5W4QtgNiNkjpZKp4x4MECOo8lt3aBketjlzUZTe6EQLcIW/05IufIfdBVxbRcBxk6NRP7Rbnsv8A9qlsLFI5D4fFacyAJPyK07tBpudsD/KfyVXQxFN2Tzyd91el1UNZgJkiT+ayiot3jPeSfmum/ZAADgOeqQ+i4XEO4XVpwru5tpzP0TKeGAAJJz0v8k2nQE3AGuXzQ7RAgEG/GctbeizaZD6bZkb/AM6IquHvJsOPmqOz6YkyZkiARvz6pmMdIIDbCZOoOQngue9un041enIIPlvuvnvtR2ae8EAkONraGT6fJfSzR1BLt5jJc/tPAtrs2CL3Adq1agfF8LU2XtcQIa8GZtmPejxEcl2exHgV6bgbbYjmXQT6yofaHs1+HqVGVGeJplu43ueoXa9jcCKzYa6Koe0taRZzCSHAf1QJjgFcvWrjPp9CDCM2k7rSsNKdSDuIKoMi21YHPNCMFtX2gY81vXNpuGc79zhOn4UFNuyYJfwk/GEL+z5MgGeBH90TcK4C/wB/gpdmsqnKZHFp9Cj7wGZjyM+q02Bd1+Vz6IKjGuu12yeIUdEWgkADS+YvvtoidTMWIB5fdTim/I1WngR91vu3DMNI4NhQ0VTDWg+gHrJU/uwDknDEnJrXE74FkTBUddwEf1NUiv1c5bXIA/NbqPt7zuUX9CmFov7oIytCQKjzoyN8fG6gwcSjYYylKZWZEzPQyl/qZNj6fdOM6qNYfgQseTnHkgHIoXPAzF+JUtUtYTojFDUwpaLzujknO29HeRQ1unfphEz5XWjhp/d6/JTis8G7nDr91ulinATrobKMsPFAZCZ4oXYffteQ+SS/GkEeKeFviU79aSLC3D7K7Ww0MJymeMoXGplAP0Uru0yDZo8yPiVQ3HTFiC4nI5jqYBR2uguoPdc/nol1MGev+aE52LkAbG1GZLhN9comUdDGsIuWyD7u0CR9FbV0mp4GxDg07hM+SVXokWNGeIjyVP6xgPuX3tPzGSfSY14n1klO0ZHN7r+kjdf7ptNhGtQDfNvgrtqmBBE7vDKAUabrgEEcPkrVhAbcDaeSb32Ux9YCRtNzi7QYMJlTCsdbbIiBuiMuC0MKyYlpPE35I1rKs7OdteGQdktNgQDvXQxDtZiTeDGepUXZ9DZfYC+dzJ3c43J2Jc8uJAhotJGi5Xuuk9JXtiTfaOcnVQ16sSczpHP7rpOftG0n80XF7YqOY7aERYnrYD1my1pzXK9o2U8VRuBtsJY4jUQDAOszqvBYfEPw1QhjgDILXQPDH7huNyOq9bWBo9+JmAHRNzsuByzuI8l46o/vXbRiXHy39Fm8sjpx4zX0D2a9ou+inX2dsiWPy2jo1w0J3rrupybbHIg+VyvnOFYdZ4EcAQF77sPGNrMh87QgO8RvYX6rfGuXycXRbAvsMtrtfZUDFjgORmymq4akJBd5klIGCpnIjoSt9OPag12E3m3n6lIYZMBwE/yagPYzSJiTxGnxTKOEIsIni0/VPQ2qTTEwHD/SPqkvLW2kdQT/ANyTUwtUXJA5IsKyoDd+0OMFC09ldoyM8NmySGhx8TfN7h8lRWe0GJM8AELmB2/qICCndSoC2xJ4OmPNY11ETbZPGSD6p7sCwXgnqFptMT7rvIfVKAwSD4COJaENSk+bA9IUDHskEvqEndPqnVcfo3vJ3zM/NLOmlrsiPOPmVlOMpHml0Krj7zXGeMfBtkOw0fsaOTiT6JCtp4yFlXETZovP7go2vdPhkD/K76ovHcyOgJ+aMOm7Jz8B4QtS7+Ijn90pjgRdt+O0EbLZN/2vn0hWJRTws3geaeyhs5gid30XL/VOab7YHTXojq4pjmyTVHCfWylLDcRcWZUJ4sHHVbpuAGTp3OZ/4qahVh0NqvHM26yrH49zfdO0d5HyClM9k1qZf7rnSdNkhJZ2cRHjfbh8iLqsY2tAkZm0ED4oH48giQHHUFwsfJXavj9m0sO0iTnwMehKA4WntA+Kd4BjzW6eKD5OywxnDhbmt1G2zaP9cH4lR2fRjhBgn/kJz81j6l77Ub4meoPyQYbCHM+LjIPmVUzCNvcZznEeqKYWxwI8D75XB424ZeiF7a1pczhZVd02wMc0TajQQLEZZxHNGtYbg9qASDI1yvciN9lRUeXyZI/NBlvTKLhtxERAnOTqBOllmIeZnS1uv3XG3t1kIpU/DAtuH5yUnaOAbVhr7gaZRxXYpCIjqhxVG0wRJ+SN7aeTf2AA4924gHMHxag63OUZ5Liv9gSHuBrjYsbM8QkZZxHVe+b4ROfDehddrREE52vBLiPiE3sS2PDVvYyvRbtUqjagsYPgJjzE8CQg9kMSGVngh12EERBlrhmDlEkL1+J72QBk2dkC2amZ2YxtR1fYIqOGy+5vYXiYkwPJbkxm89ObjwTEel0x7wRlHMEfRadU3gmwzaPiCge3e9w/OK25kVXNEggnfDvuklzAJDHA7/e9JVNRrv5T0CBlAu1I6A/NLNKbUdqY4bH3Q1KdICTM8Lesq3u4sXbUb2qOoWkkQ0X3KCX9RTHu1Hk7he3UwniuSLB3OD8nEJVSnrccAAspNJGb/MBLPZlOs8nOegHxTatYjMxPCfSUkOIyYTuJd62QOkm/LMfRB1Q+uRk9tt5nyCRicS8SQZnQWAWHs2RwGh3rVHs8jPZjgDl53WhdRsqVdBPM5ehXSovMSQS4HKRlvuLIzTa0XjzQU3uOWzHOPkq3VJh7mNdeB1An4pdLYdMRbPw/2QVaH8oPUhJZg2D3dk8nfRDWrHEWAFuAEDjGagxdSpMNEt56eSscxzcoPAmPiEtlQEw7Zn81CoL2hw+JqA634n81V7MQ6AC5u+XWJW62EBFovxn5qZnZZJM7PCBlzlPVZksVh0j3wepJHkl1Gtm7yDrP4Et2Di/iJ/NVQ3a2deNvqEN/6lxGEObZtqCD6rnU8CQ4m4mcxK7MEyIb/tKw0H6OHlZOs3hrhMwWzERZ20JF9LGbRwQ4jAyNqCd8aARnwXZq0njdbgtU4i+udoTv2z4T0XgKTaXdGlUkk+NhMMhw1Ji4tffzXQxOKaHQHNOXiHSw36pNKo3ItEAg2yneJHBbLKTiZsDpf4D4rnnbpOp0Z+qb7pfN8jmn0mBwDhsxPXqCAeqiPZ9NwGyREcfRPodnOknbcBGkNibmJ0jRV6jU16DD0ztQ73rXtuO7PNXOa2415Fc7CU9hrQH7XHW5nNVF8Lz13nptjbp2LaXOHL8ugpNk/FPN7SYGqy0jrMAb7uf5CTiKQjOdJzm98tytrMBuc9JtPDnxUrGQCCCNb56ed4WpWa5zKMuJG0DyMHcn1coEHW28Wnf/AHTiwZwLmL2nqPy6mfhwSDOS6SsWIalCfeH/ACj4Jhoi0Qbc4vlMJzKYaHbU7xrfmlOuLmJm/wBCtazgNgjKJ4j6FY0kSYBnyCU/Dtn3hA43+Ca2jBjbzAtAz5wkFte8EmB5fFA2vBv8Pgqdm0ee8HgELqbdZyGbo6wrQT4c9eI+6UzEAGC2/T6ppFPc0RxnigIGYIjI3AjnZIo+/aJzniljETcW8vqtU6Y0I8+qGrRPPlZS7VuoO2TJ92xjmQuePEdnjE3zgnKeCxYsTlcpsOOA2ah2ztAAbIyztfqmitTeHbLXNgOkB1iBfPzWLEW0yTtNQw9FwLWNcHGSJcIBbI3SRcqbs1jXFxc0QyDDbHO0ZzBWLEy3KxZN4qcP3Ic/Ya8Rcku3hpgAW1Ty6lVlgYQR4dom8xIJ8j5rFiztbwgYEspte4ySQAN0zs7tAU3BAvdmQSSNYtxm/ksWLe3KzncVig4uBm0gR/maTe17aoamHBaHtMhwsHAb4vGaxYsy10s6KwuGL6ZeCBsWdx1kcUBqENB/Py4W1iZbtZrKVQOAcJAkjPUZ2RS12cnoFixbCnu2hsAWmeqjrUQGzpwz/LBYsWYaLDVBYCdoSQZtAyXRFHRx0vG4/NYsWeVPFYGhsASBZU1qJsRAyWLFydofhnW+CY4rFiyQ4t1oOU6JTKfEza6xYmegkp1Rt7F5DoMG1/7LVd0ucMtkSY1nK/n5rFiQkxbtkW3xnlnv5Je2YExeSLbm6+Y9VixdJ6c77KmSdLaDd1Wm0yXEA5b+PC6xYtA52Ad4Q53C3EnVardnAOjQyONs/h6rFiJTkJx2Ba3IATewHxXJYGm184mNZ943vmsWLUvTHOQTg1ri1vW0A5TaShq1diJFiRkT8OUrFi1PTFf/2Q=="/>
          <p:cNvSpPr>
            <a:spLocks noChangeAspect="1" noChangeArrowheads="1"/>
          </p:cNvSpPr>
          <p:nvPr/>
        </p:nvSpPr>
        <p:spPr bwMode="auto">
          <a:xfrm>
            <a:off x="1000125" y="987053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17" name="AutoShape 35" descr="data:image/jpeg;base64,/9j/4AAQSkZJRgABAQAAAQABAAD/2wCEAAkGBxMTEhUUExQWFhUXFxQUGBgXFxUYGBcXFBQWFxQUFBgYHCggGBolHBQUITEhJSksLi4uFx8zODMsNygtLisBCgoKDg0OGhAQGywkICQsLCwsLCwsLCwsLCwsLCwsLCwsLCwsLCwsLCwsLCwsLCwsLCwsLCwsLCwsLCwsLCwsLP/AABEIAIoBbQMBEQACEQEDEQH/xAAbAAACAwEBAQAAAAAAAAAAAAACAwEEBQAGB//EAD4QAAEDAgMFBQcDAwIGAwAAAAEAAhEDIQQxQQUSUWFxE4GRofAGIjJCscHRFFLhYnLxB4IVFjNDosIjJJL/xAAaAQADAQEBAQAAAAAAAAAAAAAAAQIDBAUG/8QANREAAgEDAwICCQMEAwEBAAAAAAECAxEhBBIxQVEFExQiMkJhcYGRobHh8CNSwdEVM/FiNP/aAAwDAQACEQMRAD8A16+znTLQe9fWQrq1mfDPTNcIW2i9ti09QqcovKZm6VXsxbi/UHwVrYZ/1VyiQONu9F+xas+RjaY0qEH1wUtvrE1VJdJ2DmqMqm8p/pvlWHetHiVyf1372nql5X9rF6Q/fRxxDTk5wR5b6pCc4S6sggHKoe9LKxtM/VfEwjQcRZ6SqRTzEflyfEhDsNVGs962VSmyHTqoFtV7U3GMiPMnEt0drPyLgeThPmsZaaPY6Ya+osN/cf8AqabviaAeINln5c48M386lP2lb5EfpwbtenvfVB5MXmMhT6J/cFal8DN02uoHaRr5BPbcz3W6gmqDnHgntBzT5EVKYOUeC0UmuTGUV0Eua4fKrTT6meUAa/EJ7B7+4BeDxT2kNtcM6SMiiy7C3PuGKzktkR75dyHVEbA3yBD09iHukGKrhk4+JUulB8oqNepHiTD/AFjjnB6j8KPR4dMGvpdT3rP5oB1eLxHQn6KHRtm4/SN2LW+QQxTkKl8CHV6XBqVQc2ocZIFKNuciRHyu8UwlHuiHzrBVqTRHlroQWTl4LSNTuS7rkFriFbSaE1cY06qHBCfYltVJ0xq8S1RxY59xWc6TNo1rcjxUDtQs9riVKSl1ANPiPBWpfEylDuhJfH8q0rmd3HgIVknAHMLtVG0FUsE2uU9iNI1mWKWKcFlOCN46iUR4xlI/EBKjyqi4Z0LUUZe2irisY4GxkcQT53WlKmpLKOeWqmnhi6W1KnFaS08B+nVEWDtV2RDSPXJZrTrlFf8AISeGhFSuw5tHmFooSXUzdanL3RJe3QEd8q7PqZtx6HDERkUbLkqo08D27QBs4Ss3R7G61N/aR2+w6x1CLTQKdN9bEjcI0Prmpe+5LUGLdQObZHrkrU1xIzdNr2QP1FRtj5p+VTlwG+ceRn6kHMHxUqm48D81P2gHNbpKtOXUhxg+BREK73M3ghtSP4Q43HF2E4vbzcO+mXgvaZ3uIHIarzfEPMjT/puzPd8HhTnUbqK66fM9zs2th8VTDqYa9p5Dw5FfOR1FaEvadz6qemoVI2cU18jN2n7PwZpE/wBp/wDU/Ze1pfFU/Vq/c+e13gdvXofb/RjdkW5r1lNSV0fPunKLs+S3RwhPxe75k/7R94XFW11KnhO7PT03hNesrvC+P+i1S2W39jnf3HdHgPyvPn4rVfs4PYpeBUI5m2/x+hZZs2Pkpj/aCfOVzS1teXMmd0PD9NDiC+w39HxDP/wFn6VV/uf3NPQ6H9i+yE1Nm0zmxvdb6LaGvrx97/Jz1PC9LPmC+mCrV2C0/C4jrcfldtPxafvq/wAjza3gFN5pya+eUZ+J2U9mneF6VHXUqnDz2Z42o8L1FHLV13RSdTIXT5ke5xKjN9CNzgq3ENWwwCE9yQJENM2QpIGmsg4ge6lLgcORNIAjgoSNZSkmR2cZFTtaNFUi+RtEHU2QkRVfYffQynwYXXVAgdxVKV+RtdjnNlUpEptCiIWhVw2kpNIQxldwUOCY07FhsHNZtOPBe6MuSThJyKPNtyHldmQaBapctzM5U5IJjxqs5Rd8Ci0GH2Rm5optA2Oit3J5G/rP6QfJJU/ob+kW91CHYln7PD/C0UJdwdaD5iJfWacgVai+rM3tfQgJkYAKYImyAsRuTqi4BGmUbkJJkdmdUbkDQfbECxIU7IvlBFtcMOnjHa3HNS6Uehp5slh5JNRp0hFmiW4voSGcCEX7oFDsxrac5+IUOVuDVU08SOdgeBlCrDem7MztsbE7RmUkTbkRcLDUJVYW6ndoJPT1M8Pn/Z532Z2rUwNcC+4TBGYI4jn/ACvn6unbjg+tp1lc+vUMaKjQ8GQRNlxI6mKrMY83F9HRddEK9SMdqeDnnpqUpqcoq6CwrABGo8+hWJuWW1W6JiGtp72UIA44R3JIZWqYZ/JMCu9rxogBYxRFiFSZLQivg6dS7fdd5Fd9DVyhiWUebqfD4VE3HDMh4AcWPG64cfqDwXuQk5R3Rd0fL1qcYTcKisyvWw17H13IlUkKNCNsCHUOGfX7JNvlEQS9mRL6Nla1CfIPSSWUU+yIGWquFRNEVIbXkkHqqMmgw+OBSJ23+BwrTyKLsbi0MpmbT45qbmcu524tOVgFIkiVUcBwNpMWVWbRLuwoUqb6iTOt0+ivLReGsHTCWSbtBjEHW6FBM1VZ9Ti4It0JbiyADop2q/Itr6AGeC1VhWYIxBtMdYE/RPyzVTf8RYD6ZF3eULO01wjWOzqyDToxZ58P4QpVOw5RovqDTbSm7z4Km6nRCSpdZMI0KR/7w72u+ynfUXu/kry6b4n90SNnk/DUpu/3R9Ueeuqa+g/Rv7ZJ/Un/AIdV/aDzDvwUvPp9xS0tTlIgYKoPlPmh1YPqZPT1uzBdRePlcfP6qlOD6i21FymcY1Hkpu74M211QndGh+y1uwwSWehB+6LjcbAFUSd2h4pbUPczhUPE+aLILsa2sdTKlwXQpVJPlmbtzZLard4fF6uDy4LzdTp3ffFfNHveH66O3ypv5N/5I9l9tvw57Or8BgA8J1j9vHh9PH1OnuvMh9T6KhXz5c+eh7zeBALclxJnWwgfFUI51766/kIBoZh8SQfV0CNbC4231BRYRFVwKBlWo5MCtVIOd0AVKtHVqaYipi6IrN3XWcPhd9jyXbptTKlL4dTz9doo6iHx6MwHPcxxY6ZHrPgvejNTScXdM+SnCVKTjNWaOLgUWcWN7Zo4VS21+9EqSkuBU686bs3ga2sDmAFjCLizprTjNXYRYDqO/wDhdKk+p5zgnwxFXDg5jvCrdcm0oijh4V2QvMZG4mhXCBGqdrcE5C3YTuK5LXpSjdA0EXLNQSJsC1vNXKSih3C6pKSawFyUsPhgSUluuIhrzoraTLTaHNqSs3gpTZUa0/tWzs+oWJqchHrRKOORJdxW47mrvEqyCjkUriSZG6enVO6DggJgGyoREEjpZS4p9BqTXBbdtOqPmJHMlYrTwfQ0jqa39zCp7XqcfG6T00C1q6q6jmbWJsWtPULN6a2U2V6ZK2YpjG4ikfipgc2qNtRcSBV6EsTh9iH4Ck74XEdR901XqR5H5FKXsSt8yrU2c5vMLeNeLMp6aa4yVnUyMwtVJM52muRaoCSSlZAGKpCnamNNlXGYYPBLbOvwEyL3t7xyk2XDX0jvup/VdGevpPEtq8us3bo+qG7D232Ltx59ySIvNODFyRdtj4cF4Oo0rzKC45Xb9j6jT6tOyk1nhrh/ue2o7rwHNMzey4kztY1tO6YCMThy2+iYjqNbn3/YpiL9OtI5oAVWKAKr3oADfTAW9oKEwKm0MCKo4PA913H+k8l3aTVui85R52u0EdRHGJLhnmazKjHbrm+uK96LhUW6LwfKVIzotwnhruWab2uG67zunKE0vVJhUpt+vj9A24IDI25XCmM+4VIO108Elh0K0OVRJ3XDilhj9eJIeNQhprgacXyMODDhLShVmuS/IurxZXOHIVqqjKVOS6EQQq3RZDiyE+BBKbNcE8EhJ+sBBKahZ4CxO8l5eQsDvLSxViQ0HVK7QHBiNwXIcwnIlNNLkoWWuCq6HcNjH8ISbiFmGHkfMApsn0Gm+DjiBwDvFGx/Iak0+EyRWaf+2BzBS2yXvFOpG3shCmDlCW5omylwyThzGVkt93yKVKSyJdRjSFam7meVyKhaDGNcocUKxZwtGpUdFMFx5fcrCpOlRV6jSN9Pp61aVqSbfwD/AFlRhLXWIsQRB6FNU4TW6PBp59alLbLldyxT2g0/Eye5Zui1wzaOrjLEog1KFF/wmDwyTU6keRShRn7OGVK2AcOa2jWiznlp5RK1Sm4cVopIxtbkFp7k2ArF4MOhws4ZOAB7iDmOvcuetQjVWeTr0urqad3WV2/nDA2Ht1+FeKdQHdO40C7t4kHefSgfDIyzEhfOa3Rypu9v9H2Gh1sK0cP/AH9T6LgMWyq0OaQQdQvOT7no2LppyIKoRi4mkabuSpCZzaka9Dw5FMC22pvDnqkBWqtQBWKAJBTA5yEAnEUG1BDrHQrr02qnReOOxwa3Q09TG0uejMyts4ix7ja692jq41FdHymp8OqUJWlx0ZWdhnA5Hjb+Fs5RkcqjUp8EtOh807djNyu8hMqxr3ZhS0VGVuBjmtdpB/pI+mqm7RraL5/AplNwPunwsfAqtyayZ7JJ+qxgxByIn1wU7E+C1WksSRLMRykc/wApOmxqsuxFRjTceHrNUnJYZMlCWYimubqFav0ITh7yJNMH4Sn5ncHST9lgbpCu6Zk4tHbpOQQsYbElcGE7hZnEphY7fRYLFhtEnksnJI1VNsM0+cJbvgVsXcTUwx0Mq1URLgxDqJGYPgVpvTJsyNxvAhF2BxmLR4ox1FYggp4DAYCkSGtqFQ0g3C3wqTuJMFUBb9mvaBlOr2boaZcJ4mQB9F8n4tKU6r+HB954NThT08bcvLPfVcFSxDffAPA6joVw6fU1qErwf06HdqtJR1EdtSN/j1+55jaPsxUpyWAVGgE6h0AtAFs3EuOnyr6PT+KU6qSl6r/H/h8pqvBKtJt0/WX5/wDTHr0nNkOa5sFwORHumHXHAr0YTjLKaZ5VSlOm7Si1+3JzMSRaTHrRNwXIlVaw2OZim/MDHK48Fm6b6Giqw95HVG0TkSERdVEyjRfDsKOEacn+IhV51vaQlpt3sv8AB532tewYd4NWnvt95kObv7wPy65SO9cmsrUpUpZz0PR8NoaiGoi9rt1+RgeyntjUwzgDG57ogWaAJ3nEASXXHgvmpLcfYRwfaPZ72gpYlgcx2gkaiRqFnlFmni6IeFSEY76e6rQhQqFh5erJAXDDhIQBUqUygBSACTARUBCYg6bg4Qe5a06rpy3IxrUY1YOMhHaAEtOfL6r3IS3xUony1aKozdOaD7IEZT4KrtGflxkuCrX2aD8JI6i3iFaq9zCWlT4x8ynUwj26T0K1U4s55UZx6EMqaG/VJoIyfD/I8sac5HW/g5Tdrg1cYPm4urQGYKuM+jMp0lymI3yrSuY3aJ35TtbgL3BIV3T5JyTv8VOy3BW7udKrkho5xKFYL9wU7WC4MKh3CqOPFJJBe53an1KNqHkJuIKTgh3l0C7c8PJLYh72Qat/hA709vxByT6AOqcAPXemo9xXDF848B9kuBbu4zcB+Zvgfwou+zHZPqgey4QeiNzJcWAQqFZgFiu4zzG2sMWVt4SJO8DwOq8XxDTXlvR9R4Rq709j5R9C9kvaGWhr3XELwqlGzPoYVVJHrmY4HmsWjVMVi9nsrAw7dcdf4Gd4z4LSFaUeGTOlCas0eA26/F4cntsPvNh7y9l2hpdBc4wQ0kwbmbrsp6youJM4anh9GXMEzBd7T0j+5lwT7rCIiC0WMDWblbem1v7jD/jNMvcRn4vabz8GKjjusDTrJ0PCBryWc9TWlzI2p6PTw9mC+x5rF4h7/iqOfYSHFxuZkX4W8VzuUnyzqiox4RReOAhSXc1Nl7PHxPECNZkzw4JWLigqGLrYSp2lFxEHuPJw1COQlFrg+sexft/SxQFOpFOt+05O5tP2UuNuCbnp8TGaEDMrEujoqARg8buPjQ+pCQzd3Q4SECKtWggZVLIQB27KBC3UiE7isVdpUN4SMxcfcL0vD6+yW18M8bxjR+bT3x5RSw2OLbGe8eivYlTvwfNU67jhmjSx4OR7h+Fi6TR3Q1KY41AQSM1FmjW8ZZsU8RSkiG6X0PgtIN9WctbDwixRwzSMp62cOsKZzaZpSpxmuP8AaK9XCuHEt5/yrU0ZSoSWOgh9AnNsjiM/FaKS7mEqUr8XRXqUCPX1WiqGUqDWRSsx4wyYTTBq50qiCUAC9qaYIBo4ok30QO4aQHFie4YBpninuQ7nbiLiCc1JMSZwb0RcpsOB/hLIXViN1FxWCvFvsli47Mg1TqntQ9zJFY6ed0tqGpsr7RoiqzdcADmDGv3USpKSsbUdTOlNSSPPbr6ToNiPUheNW07i7M+o02qjUinFm/sr2ic0gPK4J0D0YVu57LZ212uAuuaVNo6FNM26eLDhDocDmDBB5EGxWbjYtSM/bPsvhMVvF9Mb5pupBzQAWBzt7eY2N3fkn3om5Su0PDPKbU/0npOLjQqlkmiGtdMMa0RWc43L3O+IAboBkdKVRhsR57E/6XYtpMODm71aNT2dO9Nzo+Z4yaNR4XvuT5djz20PZqrQO8+nUt2Z+Gw7UTTBjU8M5EIuilAz/wBSZIMggkQbEEWIjiOCLmiQFep/hK5QpjmN97dO8LjdkX0M6IRnLae09kvb8iKOKPJtT7O/KrBkexxeIBaSDIIkIAxsNiw4xPRNoEz0+y8XFj65hSBsPpyJQBSr0kAVggY9osgCviqNpVwlaSZM43Vii8DgL8QPuvoKE98LnyetpeXUt3AZTAM7rfD6QVs72tc5FFLNkMdVE6i3JTswab84CZVH8QltC+cj6Ef5+iymmb0pE1C5mV26jO2vckkpc8lScqfHAFKnSMQSOXG/OyG5x5CMaMuME1GmbNteOPrvTTXApRd7pFbF4IG4EHvutKdVx5yYVtPGplYZQdhi3MGPWq6lUUuDglQlDlEtpAnI+ae5oSgpMGrQI0KqM0+pEqTXQTKsm3wBcDomrEkylYVmkSECZBTQEdJQBxKYEGUYHY5rHIuh2CLTwU3QrMlpSYsgngqQWZwpHSU9y6lqMn0IDD/lF0J4Br4UOEOHrkokozVmVCrKm7xdjCx2DdTNrt48OvBebW0tso+g0mvVRWlhjcFjHNNlwTpHqQqnq9lbbmxK5Z0rcHZCrfk9HhcfOq53E3UjSpYxZuJVy3SxAU2K3FgEHXxQO4H6Rh0HgPwiyHvYvEbKpPEPYxw4OaCPMJ2QeYzzG2f9N8JWksHZO/pu3vaftCL2E5X5PB7c/wBKMSwE0t2qP6bO8D9ir3Ihpmb7KYutTqOwlYOGe6HAgtP7TKtO5LViadVzKzmnQrVrBmnk9hs7EbzRxWTRoj0uysXI3T3fhSMtYqkkNGW8XQMbRQA+tdsaoA89tnDSMsr/AJHkvZ8PrKLs+DwvF9M6kE48ox2VI0XuNXPk02i7hsYMjIOec5cJuuedJt4OqjqFGLUghtCNSeRA+uafk3I9IkutwsPtKXDetOunelOk0sGtLUbpWkXO2O9ncW6cO7yWLjg6N9nyOidL8vv5LO/Q2ceoL3gG/eIm3JNRb4M5zSb3HHabAIExwIT8mV7mfpMErIS3aTDxCt0mhKvF4ZZ7EO94RH9Iz/Cnc1j9S3RUvWXHwFGuxuZd9fEZqtkn0Rl5kYvNys5tNxzA4c1snOKMmoTfIp9H1f8ACpTIdNFQFbnLdoY2NR5/wofzHdPlBAs1BPkk9z4ZS2LlEhgOVuUE/SUXceR7Iy4BdSI9SCmppkuDjkBrh0PrKSm0ScX2RtyK5PanXykJbF0LUu5Dq95E+X1T2PqVvSyF+qeO/iJUunFlRrzi7/qFS2k8fyAVPo0Hk09MqrF8DH4oO+IQeIt32QqbjwRKtGftCwRcE/nzCHd9AioLN/59hFVsiLcL5EdCk1KxcZQUr/sYeOwDqfvtuyeMxOhXLVpduT19Nqbq0icNVXFKB6UJmxgMc5pzsuacLnTCbR6XCY+QFyygdUZXNXD4lZtFpmjTqSpaGPpuKQyw1IY0J2A6ECMjbPs/QxDmVHsHaMMteLO/tPEIWB3xY8L7VezsVd9tiQtYzM3EwGbR7GC7K/kE3kODd2DtxlW7XAnP/PBQ00UmmexwmMFQQcwoKKeIZBKBgMfCBDqZ9cUIGUdrkBpdwBPlAXTTlYxnG55SmJX1NBt04v4HwWsShXml3CpPueVoWyyc8lYgC9/XNTd3BtWJ6Jt3AsUHjImDobx0WTjY0U3Llmjhapym05X8RwWE4rk7KE2sN4HvcDa0jL1oVkrxZ0SSmrdSjiWDPLTvXRG5wziuxTLCDp64rTkztY0Nn1y0wRY2KxqQujpoVdrsDtGhuGQbFVRmpKzDU0nB3XBSa4arocTjUkhoP9XkPyoLv8SuCtjnJ3ylZAE2tCHEpSaC7SbzHQKdvQd7ktqnj/PXijauwb5LqMD50Hf9tVFgU/gjnUnwfdEcon6yjdC/JpsqNYQDZHHpJVOzMuHYHeHMeabTZSaXwOJbxJPWPKEvWXBaUHl3YDqg4evBTnm5oklhL+fYcyva+73j8kLCVSKdr/z8nTChJxuo4+X+2jhiRoGG/I/+ylTU/ea/nyLlRlTxsT+Wf8kVMWGn3mR4jxBU1JtYUjWjQUneVO34/BXNVrhAaL2ytdXDda8ngipGDdoL1uxj4vDFhkZfT+FlVUZZidenlOPqzHYeouKUT0YyNbB4ndhc843OiErHo9nYtrtVzSjY6YyTN/DvCzaNC2wqbDGtelYY5jkWAY1ABwkBg+0eE3mEgZIA+P8AtFQfuVGtEuYd8D91N4zHQiO9aJ5uSzy+yNoFrg4DdLT72hI1HVXyRwfYvZSqXhrtI+3rxWLRqng28eyyBmVv8UWAeysmgZmbZxAcNwXOv4W0EZSdkYYyhfV0E1Sin2PgNXLdXm13CpgQ48leUZrKyCBldBDOPBCQEzotLCsWqWRIBkZ/4hc0+bG9NY3IturvaZgHu6TkslCMlY6ZVZwd0N/XMcIc3ONPqp8qS4ZXpNOWJIXXZTvEyOOUfdXBz6mdSNN8fxFR4cDb89FrdMxs0aGCxPaDceOi5pw2vdE7aNVVFsmivWwEHktoVrqxy1aG2WAv+GkgEEEHy80nXzwUtO2rozTHErrycTRIQIkN4pXAIUxxS3MYbQBqpbfYpJPlkuc0DKba5TyjJR65qlST/wBhMr6cs5jxIz70eWwdW/TB1WqbDzB+sEoSX/oJyf7CH187iedvqo8yEWarT1prjHcy6m0gCQbmwAh0me5ZPU3usnctAkk8fz9Rf6urIypjUktBjlJ+yjy5za3YXzNPNhTUtmX0wIxW0vlpEvdqRLj0n8IqVI08UvqFGhOr62oWOi/YbgnvcIcyoTcxumB1uEqcn7yv8y61OPuOy+Fr/cQ7td6/ujMCBlx3ckmpSecGkNkI+q737g1S6we/MgZu3b8SRCNspNbmO8YJ7I/Yv0t3WJyNo6xOn1XVujH2VdnD5U5u820u1ym1zd47roPA27gspU4S5wdCq1KaVldFujiyfiN1yVNNJcHZT1cXyaWCrEGxK5J02uTtp1E+GeiwO0SPX1XNKKOqMzXo46eKzaNLl6liVNiizSxAOqljLVKopAe1IYmu0EJAeB9qPZslweyRExGk5jmDwVRYNXPNUPZyXDebbXgtCT2+ycK2kwAKWMPH19FJSMl7gLk24nJOwXKGI2oPhZ3n8K0iWytvxfUzu/Te6a8/Fdulo+bNR+552v1PkUnPr0ECBqvp1FJWPh5Nyd3ywWus4cYWbs8mkZOJJHBBATaYGZCpCbYbntGieSUmQyROk/RS1fktSa4GVq54evUKNtjTduQvtLJ2M7htxEJbS1Is0sSMjHiR+VMoPoWqncczFNGULN02y41EmMxOOBzbPMR91MKWeTWrVUuUVBXGnmt/LZxb+wVShT+V3dI+5v6slGc/eNJ04e6xRhaZMcAkJkg9nyuncdmSRpH1kJXDjAAuYF5yTbS5BRb4OcwjMfwmpJjcZLoVsTUa2C420Gck5QBmpm4pXZpSjUd4xM6riHw5x9y5MQC8j5SZIIXK3LL4/U9GnCF1C279CqcS193PFxDpcGg8/iH0WLzm9zsjDbhRt2srk/8A123Dxwhr6f1F/JUoxXDF/UfKLdPG0gPcqhsZNBDRPExBPeVd42wY7J7s/cY+sXEQC51h7tIvknKHBv0JzTsvoF2sYu/iDinV90nsKu6InfYKbZPNx5ZC6XmRbssscaTSvJ2X3/wZtBpnfMUwbkNDnP6e8YadU4wbzY0nNJWWX+AmVmT8w5ndv1sFajFEPzH2GOw7XmdZkcFnszkvzLJDOz43PNbLGDB2buTSrOb8LnN6FRKnF8o0hUkuGaeD2zVbm/e/uDT9p81yVNNTfQ7aepqLlmizbtQmYb0AOveuZ6SJ1x1cmP8A+YaoPvU5HEC2cSTNu9T6JF8Mr0uS5Rbw/tUwO3TujQ3jLnEFZvQytcuOui3Y9Ngdu0y2enzNPmCuWVBo641k1cvf8YZGaydNo0UgXbVZGpUbB3KOJ2m2Da3Mo2hcyqm0r2YHcsvPRUkBWO1zPvUwAOZv4J7UK7MjHbaeXHdaAOlh3lVtQrmfU7Spm6YzvA6cEATh6IHvPyvA4x9k0uiE3ZXZxqFx3syTp5D6eC+i0FOMYY5PkPFas5zs+AnNK9C6aPIRLTa4+/gswCkHRCAJwA0hCuHIrd/j+VQXJaUAc8osAMKQIKpICQEMLkb14HipaKTtlhByIxBybyGavBVZEJGy/sTIlg5ST4HRca8xdz1JKg78L4CHijPxffxVp1bcHPKGnvhld72ZST0F46rRKbMHsXGRbasZDxJnyVbL5YnUSVooIuGf49FKzIuhdRxuNLHKdb2P1lCjfJfmWVvwS1zsomIi5y6ZJtK4lLGCrjqDiCW5gSI3b8WiR6lZz4urnRQmk7O1n8zzOK2diKhuHQP3ECJ0HFccqVWbPXjqaFNcq/wBp+zb83ua0a3uPsqjo37zIl4lC9oK7Hf8usEEEu62HkJWq0cV8TH/AJCbw8Cjsfdc2XR7wyIYYn5TJM90oemdzVau8Xj/AD9zdpVarS5oqOaHboA3iSd20EgC1uErfyb+0cnnpetCPzIqYafiJJkXJJGWgP34LXy1YxWod79AauDbFxfLl53Ce1Aq8u5ndgJyhc88M74SuiwymouOwZampE7QWNztPf8AhEnccVYDszxUto0V2X6WJIYGlsgEOB920Zi4NuVuc6c8opyudUZPbYsU8aSAG2A3pgxJNiTHKyjZZ3ZfmNqyK5qUpyBPJv1V+vbn8md4X4/A+liWRHaAa3DhlwtkspRnzY2jUhxuNGrhKhpb1F53s/cfMz8O6CWiI5nNcMpx3ZO9QezDyYoxOJpXcyq7X3g4i/FNxpy6ohSqR6Md2tR94ew5wWgCeAdN9Vi7Lg2V3zgLAVnvdG9ln3aCMzyCmVki43bNEVBqIPAGfHhbkps2PckA0Nlo3fOe/mjax7uhZbhi6d0RzsBI4OSVguyvXcXtawMd7ojfPuzxsch+NMlrTSUjGo3tEmlwI6jKeS+j0ycIJSPjNdOM6zcM/IMCBK2bu7HDkUKnOesosUc6ueKW1DsLYRrnorBoYgkhyaAWCSVLeS3ZIkoSuScqYDCdB/lIAEJgcEAEmSMp1SMiQk4p8lqbXDLmHxJcQHhruG8B9ZWM6airxbR006zk7SSfzLowjX2AAI0GnAgFYeZKObnT5EaislZlCvgXNuBb1wW8a0XycNTTThmxTAW9zAKEuQUiCOXnPlohDbuIr1XWDGtcZvvEgARrBvpoVMk+htS2Wbn+4x9R4iGMgZtAN++R9EbfiCnB8/cJj5J05SCPpKNrXJNSSxYHd7pV8EXEUaDWgwAONhJ5mERilwjSdSUnl3JYzP1ZMUpcEVKoaPVuZSlLaXTpubK+IBMEHTjGWoCznJpJnVRhG7jz8SuKWXPofpzWUzppyvgburM2scGJXFtOY2eiTZaiOrUxAmIgHMRccVClcvbYzXN96AXAesrp8jLJDOBPX+EslWRPZxdsjmClv7hstxgr4hhcIEnpc+V+5ZTqYNYU89xuD2Yfds9hgmWFwcYm3ZuAvbQwuSdX6/zudcKX0/nY18DjHwW7znsEDecXh4OodNo0gLmqRX1OinJ8dCxiNx5B1iJJaCIG9NswIPis0mkatpiaGGdJhz92DJaDBNgWSOuaptEpMs0sIBG6CCZ4OLsriDa9kbu4bexqUdk33nNAlpEB1xcRkTGRWbqPhF7Fyya4JgRZggAwN0HOAOfHikVdIy8Y929AIj+m/rqvU0mnko7mvueJr9bBS2X6XuuPr+xOBpC8xy424SV01q06btF3OHTUIV4tzSj8e/yXJFfDkze2foZrSOsiva57I55+FzveDx3eMfIolpldcJuWbWOCpThDCd3+P3BY1adTN5Vzg26YnwWG+62Tnoi+Qti5Xc4m+Sd+wcAyeCVgwF0+qfABsQSwXJMaICXyAkJiCBVciLLqQ0PcVCk+qKko9GIc1aJkEhxGRKTSY1JlmjtRzR71/V/JZSoRfB109TNY5LHbUX5iDPQws9tWPBW6hPlWGVdltiWvkHp+bqVqZXs0VLRRteEicPs3j6HVZ1NV0SNqXh3WTGVMMwW3QTx/x+Eo1ZS6lz09OHu3+JUFG8bo4zLgOi2dRLl/g5VQcuIr7hnAAm1jwz80vSLLILROTssfkS7ZpvuuB6c1fpUVyC0FR8MrVsK4GM/XFWq8WsGT084vIurSc2DHrVWpp8MzdOS5VivW6eV+gnPNTJ5OikrL/fQr1hfSOUWWU+bI7KTw5S5/nY5hPOyzc3waKir7hxaDcgxBygXAHKNQsrs6FFWB3BlIBIm+udgePL7ov1BR6XBqYNwyz/ut0QqqB0mhLt8RMjqPpxTvFhaSAFITOp0UuXYtR7jn0oEn7rJzNVAbT2dUqNLqdJ7mj5g0keSxlWinZs1jSbV0is3DG+8zLORkeBnJZzqJ9TWFN9jRwGI3DvNgHKYHAiJ/C55ZOiOCRX90ZgnemOts9M1DWS08BUKZcSAAXEhtzDnXgg9wOSTdhpXH0cJVL5c4MaJkFx3eG6zPjlkjckg2u+TRbs9rwC+YOs/CBkLZRbNZ7muC9qZs4ipYmZMgXJ8Z7ioSLMXH48QQSHRORN+sGAPULv0ukqVPWjj4nma3X0aK2zy+xVw7C8TuwB82TR0GveuqVbyrpyd+Lcv79DijpvOs1BKPN+F9la/1GNqNa6WgERBdNsrRzWG2UoevLrx1+p1b4wqf04LjMuF8EitXcWxJJkQZi033brpo7W3tVkv/AC5w6hTSW93bw/nzYRWg5euq7qM5ZjI8vUUoYnHr/P5gQ0SQBrb1wW0qqirsxp0JTso9RrZBhTTqOplKyHXpRo3jJ3f6DBTJMnNaXscrd8BnDWBPhB81Knd2DZJLCIfRAHBUpMSUr5BZSixtf6J3G+RXZxmYR8guA7POVV7IaOhJdwCDDE6JoWAxSTTsiXIcfypCQJTJIdomhgOTQzPeffd/bRP/AJuSj7b+h2L2F85fojQCbOJj8BUJIBJiRqsq8VY6qEnusMxB/wDkKmC9UKje4ZVMEALJ8HRHDsh1Jx3c/W8Vgzshxcb8w9aLNewW/wDtKGyqrjVIJJucyVpWS2EadvzCxXPvlb00thxV5PzOSlUEm/D7FawxDBnLNTJmYg+u4LOp7Z2af/rIrPJOZtEX5BZJI6W2W8EJpvm8bscviWNTEkb0sxY7CUm7zhAjfNoEWYSom3ZG1OK3PHX/AAU2OO/64hW/ZM17RcxWo0kLGJvUEFgnIZflPoT1LWwhvPDXXbnBuJ4weiwr4V0b0MuzPb1MJTJaSxpMC5aJzGsLy9zs8nobV2PG+0Lz29a5/wCvU+q6IJWRjJu55+g4mSTJ3jn0K1Myzso372/b8qJ8Fw5PWkRg2EZw6/8AtJXL750+6ee2dVdxPzang1dMkYQZ6XDWp2tJBManiVg+TZcEe0FQii0gkEhswc+quiryIrO0GY2x2g1HSAYBXp66clSikzyfDqcHUk2lfBov/wChV6fcLi0X/wCiHzO3xLGln8intIwWAWApEjkd0XC3p+zN/H/JzVsTprptf6Ge/wCFvee/ivS0/tP5I8bXexF//TCIsnTbcRVoxTukAR73isuaeTotarjsPd912U/YR4mo/wC6XzHU05BR5CqGCIsmuDZuzwc4TM8kkSdGfU/RMl9SnUyPrVWuTDqIA+irqWiaeYT6hLqNq5hImPAwpkH/2Q=="/>
          <p:cNvSpPr>
            <a:spLocks noChangeAspect="1" noChangeArrowheads="1"/>
          </p:cNvSpPr>
          <p:nvPr/>
        </p:nvSpPr>
        <p:spPr bwMode="auto">
          <a:xfrm>
            <a:off x="1143000" y="1127927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18" name="AutoShape 37" descr="data:image/jpeg;base64,/9j/4AAQSkZJRgABAQAAAQABAAD/2wCEAAkGBhQSERUUEhMWFRQVFRQXFxQYFxgYFxcYFBYXFRgUGBcYHCYfFxkjGRYVHy8gJCcpLCwsFR8xNTAtNSYrLCkBCQoKDgwOGg8PGiogHCUpKSwpKSwsKSksKSwsKSwpKSkpKSwsLCkpKSkpKSwpLCwsKSwsLCwsKSwpKSwpLCwsKf/AABEIALcBEwMBIgACEQEDEQH/xAAbAAABBQEBAAAAAAAAAAAAAAAEAQIDBQYAB//EAEEQAAIBAwIEBAQDBgQFAwUAAAECEQADIRIxBAVBUSJhcZEGEzKBQqGxFFLB0eHwBxUjYjNykqLxFkOCJGNzwtL/xAAaAQADAQEBAQAAAAAAAAAAAAAAAQIDBAUG/8QAJBEAAgIBBAMAAwEBAAAAAAAAAAECEQMSITFBBBNRImFxQjL/2gAMAwEAAhEDEQA/AKdWPc+5/nT1Y9z7muC1IFr6E86xoY9z7mnaj3PuacFpdNIBoY9z7mllu59zT9NLopAM1Hufc/zpC57n3P8AOpNNNIoAZrPc+5prXG7n3NSaaaVoGRl27n3NNLt3PualKU3TTGM1Hufc12pv3j7mpNNJooAZrP7x9zTdR7n3NSaa7TQFkeo9z7mu1nufc1IUpNNA7I9Z/ePua7W3c+5p+mu00BZHrPc+5pNZ7n3NSFaTTQFjdZ7n3NJ8w9z7mnaa4rQA35h/ePuaUXD3Pua7TS6aAsT5h7n3Nd8w9z7ml00kUBYnzD3PuaT5h7n3NOikimFjS7dz7mk1t3PuacRSUgIy5/ePuaYzt+8fc1KwpjLTAHLt3Pua6nkV1BVluFp4WlC09RSMBAlO0VIq04LSCyMJXaKmCUumgVkBWkKVPppClAWQaKQpRGimlaCrIFBFc1mDH97UTbtSY/v0p7WzJmMZIMeWPOkAG1iI8xNNKUVxxhdaLO3hBJg9R3xUvIeYvPhRGboSNvTufWs5ZVHY1jByAClJorZcIt680tB+wCirZeXcPbguqM+/0j+VQ86XKH630YHguT3bv/Dts3nGPc4q94T/AA8ut9bqvkJY/wAq0l/n6qIUDyUVV8Z8S3F/2/35Vk88nxsWsa7Hp/hogHiuN/2qPzmmN8A2B/7jfZl//ms5x/xoxbBJ86D/APUzARqIJ/vpWXun2y/WjRcR8EWwfDdP3j+VCXfghvwXFPriqn/M7hzrPrU1n4pZcagT6imvIl9D1oZx3w3ftZZJHdfEPyqsKVeW/jRlwwIB6xPsan4q/wAPxC6lBR+u0T/Eetaw8nepESxfDN6K7TRV3hypg1GUrsTsxIIroqXRXFKYEJWkipdNJpoAiIphqYrTGWgCI00ipGWmMKYyE0tKRSUDLxVqRUpyrUqpUnOMVKkCU9UqQJSERqldoogW6X5dILBvl1xt0VopHtQf76UBYLopDaonTXFKAsFCVxWidFKlqSIEknA7+VA7BksEkACSTgedaXlnwroA1Y6mNzPTyFFcq5WthddyNUZPRR2HnWc+JP8AEHS3y7AycFjvXHly/DqxQfLNNxvMrdhdIieiiqe9dJU3Lri2vnue0VleI40W4bV824ZMnYEf7Zqo474kdmJ4m3qEyCv0jpscx5GuaU0joUTS8T8aWrZ0WELmd4knyFBcfxPF3bes6Vk4tlhrO+So22/FG9VfD/FlpVIREAjJCAHJjJj0FcfjBMkDvMYFRrvllVQFxvF3rZ0umkkbEb+YPWqluJYtJJBq95j8efNti2RqX/dn+FZ5b3zbo0rjsP4Cs3/Rht3mrwFEnz71Jw3D3WbttB8+lXXKeBSRqBkdI/WatrvB7FV6/wB9KQWZnjl4swH1sduhXyg1Ly61eVhqUgTmI261qrYVhBGR0YDNC8dydHyoFtuoH0nzHb2jyothY+0C694yD/PtUGiqXjDe4VtLbbhhEEbyCuD9iateXcet1d/FGR19a9Dxct/iznzw/wBIkKV2ip9FKbdd5y2ClKbookpTSlAWD6KjZKKKVGyUx2CMtRstEslROtBQMRXU8iloGaJVqQLSotTIlQc1iJbqUW6ei1KqUE2RC3ThbqbRS6aQrINFNKUUEppt0BYN8ukNuilt12mgLBRZJMAT5VdcHwi2RqaNcZPRR1in8Lw62kNx4Haen996xXxP8Vl1Kp1kHsIP9+9cmXL0jtw4u2N+M/jMt/p2SSNsdTsTVPyvlvy1+Zczcbbyn9KF5ahLSBLHbrHc+taa1wBiWMydyfzz7VyJ3udfBWLaJ2H3pW4ER4iIn3PcVZXFAws5A9/XtvQv7MzHvNZyuWyFqSKXiOX23P8Aw1650596iT4btET8v8zH61qLXI26gAR9/ail5OgyxJjucD+laQ8abMZeQlwZAclsj8AP6e5pP8ws2vpAkdB0+4qL4x+ILVxfk2CukEF2A307KO4nM+VZHUTWc0ouluaQi5K5HpXK/iy0WAZTJIA2OemN6093i5AGfyrIfB3wubai9eHjOUU7qD+I/wC49unrWrKV3YcFxuZy5MlSqJG7A9M96ntcfHQH2qMpTfl1t6Mfwj3T+g3M7C3QfCIPTp6isjxPKLlp5W22ncFen2BzW2KUmiol4sHxsXHyJIruWXC6GdRgkBmXQWHRtM4MVOVogrSFK6YqlTMpSt2Dss03RRBWm6KoQOUqNkoopTGWmFgT26gdaOdaguJQWmAla6pildQXZq7fAN2oyxypsTFSC7Uq8SaybZz7BVnkinr+dELyNPOgyrgAkEA7Uv7S3esvyfY7S5QTc5IOhIqA8sI6iI6jvSDi371zX2PWmlIluJBc4IqMxuPUVCbdFxMlp2MHz6T5VGUq0yH+iEpUnDcNJHvJ6AbmnFKp/ijnYs8MQpOu8IgEAhJznOYn/qrPNk0xN/Hx6nbKr4o+IP2m78mxlEEMw2G2Z/jWd4qI+XZ8UzqYCfQTQvG8Z8mz8q3Op83M5icL+X61efCPBH5qruGnABEwcYORXnXex6T2RZfDvKkVRnxtgY2Xsfy/sVetbUeBQDnJgGOpPtV3w3w9mYUCBtjHbHSlXkzqDpQDPlnz/StYQ+mM8lLZWZw8tUnUwn8hUy2AMAAelXtvl5Jm6pCgDyk0Y3DWwPoEY/s11pxh/wAo42pS3bMwLPkY9Kju8IHBUrqBBBG4IOCD9q1rcTpGBjsKWzcBBJCj0Ak+tP2uuBLGuLPMb3+H/CE/8Ir/AMrsPymjOX/C/DWDNu0oYfiMsw+7TH2rZcfdtHBXPcb0Dd4W2MhifLrTioc0EpT41FabdJ8uiNFJorazIHKU0pRQsk7Caf8AscEB2VfU59qTklyUk5cAHy6Q26P4riLNlQzKzg9Tgewqu434ttCNFy3bESfCNW8du/61i88UbxwSZxSmlKrLH+JF5bhHyjcQAbEAsCJBHhP6GjeE+N7Vwf8A1HDG1vmRPuoAn1FQvKjdMt+NLpk3ysE9qZooheKsuZsXg4idP03F6eJTn7jFKyf3610xkpK0c8k4umCFKjZKMNuont1VgBMlQOtHOlD3EqikAlaWpmSuoKNYvpRlvh2DAxn39+33pbKx12qT9pM/nXO3ZFUGji4aSJ8jmmuEbOnJ3qBrgOwipLN0DoDWdVwO7JG5cukEMZPfb8tqBZKsQ87mnPaB3H3oUmuQcU+CsC0RZ4FmEgCO5Me1GcPw6gzE9qlUTuYpSyfAjj+lFzS2UAHhluk5g4msBz7mKveZm8SWjpUAb6dyMTvP6ZrXc147/Vdj9KzHqJA9yKwvPbI0FVWZMntkz0wB0zXNlbZ3Y4qKog+F+BfiL4YAl2OpfUQ0nGwAr17kXIVtEFiNZwWP2JC/frv9hVH8F8jFiyCyj5jwSYyFIwBGBgyR/KtHeu5XMMpaf1EfanDHSInPcP8AnCe2mcx2qO7xxGxEelDG0dAfbpH6NSFtQz0B/v8AvvWiijFyY/ieN1LGe/3odNs7UpIIwAD/ACqJmitElVGTbbCrjqQBG3vTLfB9SYHqKF1Uq3c+VPTXA7vkS/wOoyuR3OKD+SZjrn8qtbd6cbVBzW0jWWVrjW1fwko0Nk7Ke52+9GtxJ0KXBRnmlnXoN1NQMFZlp7QJzRl9kRdVzUojAMBj9pOkeuaxnLTw/LiSg+dxLMwX/YMwPWI2k+lScbxd12m6dTbhYIVDOQR1NY++TOpeNHstuL+MAqkLbZLZM61KliNiBqKzOdqH4X414DCuLymCNTIDv/yzWb4rXcOZO0z2XYfah7XJ1O59q53OcmdCUYo9AbmnAXgC/HQjEj5bJpk7yZSQM1jfi3kdgXx+yul606SdEsLbDBH3xFPHKlVRjfaf4UTYcJjA8+/rVPFJ7yIeVLgq7XIWXT6YHp08qseG5MW2JXsD4hkHatDwXLg6h2ON1jH50bb4VV+kAef9a0XjWzF+RRiuY8RxtrFu69yCMMpYeW4nbzNXHw7zO9eQi/ZKMsePSVDdI0nqO9X+mmsldEMTg+TKeXWt0DlaidaMK1E9dNmKAXWoGt0a4qB6ZQK3Dmdq6i/25vKkpWxmhe7NIpod7VwZI/jT7J8JJncAYPXr9se9Z7JCaYWholbhIAAHXpQKNmBnsf6VOr467VLEtgq2etTpfIoM8RgdQNvenC6KhopbBmv+xTOI4jSjEdFJP2E1D840FzhyeHvATPy3j/pNS1sWnuYvjOKDtMyNWYnAGZPac/nTeD5ct2/ZRSGYnXcYT4VgHQcQCDOR+9VFb4ki0bkmPpkeeQD7Vs/8OOAPy34gkEM2kHqCMESRHXpO4ziByxlqdHdLZGwaCNjsFx0zg9v7I6UOzAkQDEsATsT0GcdutEC8J1biRjpBzBPqaH4lfECFA66SPCRJAIHX866kccibhQWOk7kR0wQMR5fzpIgwd9qGZ5IHQdc9u3sKKZpGrtAM+hG/XAmnVE9DSgBxsSfb+dRxU1u+Rsdvy/v+NNce/wDWnZFEUUmmpCw/L85oHmXMRZQs2ew7k/oPOm5UrYVeyE5hzFbIljk7AbmOvkPOsHzf4ivcQ5FszH4hhRJ6HtMULzfnD3nb90tBboRnHaPKi+R8i1nV+Gdzgt5f2K45TeV0uDuhjWNW+ReW8pVBqkPcManAMHGQJ/XrJou9ajDb9AK0NrlyqNKySN4xGKevw5mTicjr9/61uoIieSjK/wCXuw1aYUdYMf8Amj+E5MxjSJ8yMD3xWot8uRYwSR+9mPQbCiAPIzWkYJHNKcmYr4ssHhuEa7q8YZFGJA1NB38prz/lSXuNvraBJZz4nkyqjLP5QOn2r0b4z5BxXHOlldNrh7Z1F2Ml3IjCjMAE7xknyq3+F/hO3wSEWhLNGu431NHTyHkKxnFzl+jWElGP7DrHDKltUUQqKFA8lECuNujBwzHp+ddcttHT3roUkjBxbANFIUotOCY7R70y7wrLuPuM1WpE6WCOtQMtEsagZxVWNIGdKabSRljPpUrsKHuPTKSIGtCfq/I11IxFdTGH2+ep1M+U+dWHC/EFkR0EFjkAYB2mMV5c3ECZBlQJnGB2wcf1pycSsT4hgmTAB05MEkE9MVjKWMpKSPUD8R25MFZ9RtUnB80S40G4oJB0ycaiDE9h0nzFeX2uLQwA8EgwNOd8TJ2PcTVry2zbmbklG0ywI1AyYKicyQQeme8UVFrYVvs3lzilRoOPJsEeWaReJAG49x2n9KxHMbdy5eYu0kb+ME9xGT3mBtNCQYwzCIG8zIzEAdf1qlEluz0b9pHlWa51/iHw1higm643CxpHeXOJ8hJrEcd8SMztbVvDpKMwWS0xIWNj01SCapOJ5M9tPmlGFv5nyw0ELI1GAxwxgdNorkyZa2idMMXcixPM3v8AyODtpoDXhsNTs1wgAnAMBfwjtNe2cv5SvCWrdi22pbakMxGnUxMlj5mTjfavLf8ADrgkF67ca7w6vbR1VyznSXbQL66YEeMAEiCs7dbLk/xRddnDNqNp3Rhuzpq0fNESrmRJgkdRsKyxLc1ycG7t3iu0HVgzuQTme3qDipb6ATBJAAz2UnY/fv2rPWOY/wCqUDGRpi5A0wVGHLZmZ3BmR2muTibiu2SNZ0nUdWAdMruWiRgkZHWuzSzkbRdpvGJIEHp96mscX0EEGcGIPoTEGY/WqC7zQkPiBqhTBWCY0rOwwDiSJGYk1HwvEOSC6wPEWggDMqgGcjUMx23qnGydSRpLoWCQesQJwRgjz71LfYFB00sZBwYIBFVHBXXDBrg/0wFnqX2EiTiZmPI0RZ48srQohidPfuVPmAfuM1NDsTiOKCKzthVBJM7dBn1j3rB/EPMTdI1NGpUYAEGQ0kKCDAgFZBzMdslfF/NWuKLQICTNwk5DY0yo8UAEHAOWIyRio+HeUHiLm0Km+CMCML3O+9c2RuctKOjHHStTC+Q8ga4wbCiZC7nSMZwB2zW94TlyARtuT0GBPqTgVAlr5aBQhkwBAyfXG2KMLaFAABJMZ3wATj7sJxWygoqkJybZNYeMIseQGM+Q+1SHiirEGcY9aA4rnItBdBBZWkgE7bKsjfJJx3qv4rmJFxlMgRq1HYiNUmPI1cY2ZydF/wD5n5elK/Ngdxn1rHp8Rr2b2xUg+IE86v1Iz9jNLc4sE/TTTxQ8xWc/9SW8ZOad/n6byfan6w1MvG4qozxNU688Q9f78u9J/n1rq496ej9Cv9lyOJPQ10Meo9xVT/nVr96u/wA7t/vijSIsLlo+R+9CXBUR5vb/AHhTW5ih/GKdMYrComFK3GIfxD3qNr6n8Q96ooY1LTDdXuPeuoGYbg+XlmAcnTDEk4zGBv3j7jrVlwNnDBbDW2Yalu+J31JJ8IEDSRIkDzxBqrSyWCanyMfMllLgn6SQcnz3j0qy4LgXRvC90/TBi4ACGGkHIO/rvXEsSfRo5UJcTiLNzUviDqCylQq6cCNJBg+GO/50byzj3J8S2xrW4qK1mQSQf/cx1CjMjxT2pp4S8usLD6lgarjSpBH0hhAb/mMb0v7FxKtpPy3GDJ3zEwMGRkdNqfqS+k6/4VZ5lcJ+iCThQhkKcBRiDg4xJ79aFu8xbTGuDBklQCJJxnyg4jffFazguDZ2+W1olmuD5fji2wBJ0sN1ZsQRjpNU3H8qdIW4jZJkfSQVJkAEGfI7HO8UPG+mxxkuaDfhj4esPb+cQA1sBl8SsGMhdN0HYFp36DETVja5G16w63uJe7bbSVdkll+sas7wTsO570OOAtDQbGuGi3ocaWViCdEjM6hqn9K0vCErcVBbKqVRiFloL51MOglj7DtSjjo0crMeeRW7IZRe0sum27QVMBj4gdasVIIDACT4vQ98N8tdeOn/AIdtRphg2jU6QHgDBLqDGCD6RWs53yZbzNaJbARtekkhyJgnUAY38O+ZrN8Ly9kuhirEsCNBbLpMCG+lWHhB3wdzFJQqSoJSuLL5uHv51Q8ABSAM+o8s7jrUy8qZVAfXJHUeJWWQAuJAMDPSPuQeC465pjSwInTkqD4/EMZypGfFGkwBuam/8T3kIBZ9Pi1CdgYGDAb8Jz/Mmuq2cumy8ZmttEgmRNvfIwIG84ORVpwATiVAJg29GqSDAGkYH+4xg7Qe9Z3hfiYXNIN2cEdOoUwZEz9QJ2HSZxreV80UIAIEtMGASDLZVjLTEb9qicttioQ33L3i+VobejUQBG5kSOvY4P51UnhzaS67QSnjkr4ThoMnbeD6VYcV8QWbVlr1xtKoJIjaDGgTmSf1rF/DX+JNzieLuIQFR8Wo/DnCkDBBG56flXKpyWx1etPcy3FXBcvFbXi3ZrjDDEg6rksu2cDoBvJmt9yrlYs21TT4oA2AbJkyRGo5OSNqD434Ha1eQoT8uQ2mTgy0D6YMQsDy9J0/KuDVyZWMk53EiB/5pwpKxTtugOxwbq73CSqqdIgwe0GRkyftUL8O4XwwRlskSQfwnUYAnNaC5wgYMpjSG6eUEetVHGWVBAHcrjBJIxk+nXtWkZWQ1RnLvBsG1KAGBwOgA2IHU7Z/Kk5hYfWrXMkouSTuZHQ5G4metXV3g9IbO4wZ2n0BjtPvQd23FsATGwjxSSJnG4kdMZrfUYuJQ8Xy6TgQCZ3zmo05OxbSN4mCP4dRV6eF8AYEEgCeuO5jqDTL3GZ1CJjG0jyBIAiSfeq1k6EZ7iOX/LOc95iAc48tjQr2RuB/Z9D6VZc0uQqsLZ0sSNwNJGY28/PagE4u2NwRG5GfPGxn+dWpIzadgTWz29iJz6mucKNzB8/4biaJe/aYz/qA99GD67kes/aouIa0DLLM9Raz9x0q7Q9wY3uxwekTMd5rjMSNOfIEx5VG3HWhgLP/AMSB7Rv7VOy2d9YWRsUIM9gRNPUh0R32JAxAGevXtmogJP28/wCdQ3GtnrMYyCv9KYmnX9Mk/usJgbme3nSc0i0gr1DAT3rrjL3P2qK6BAzO+zTGdsD+FQJbInDY38U/bep9sboaiwo6epI+9dQZtznQ589P9K6r1Iqma7jf2izeC2NiSbSmG1JI0wCACF2MZznvT34vjDhrC6g2otLLBjKyJWB0yd6k5Vyt7Ntm4y+FN22llE/EiSG/CQynwjGQQc7RVvw/C2tS6hcOkLA1M0aoAZkMae0mN/vXnQk0ty5RRTcPy3iLqO2m2gMYNxi4jbQRESGIJ7dNq0XDcudLTaW+ZcaFUtqHgEMwI1OcQTIyRR/B8rf9oY/IKW9QXSRbCkCDrJgswO2+IitOOXAZxJmCAME7nHXMb/rSllHHHZi+FssWBXVOgkH5elSMnSpOVM9Z+wojjeA1+F7R+kEMDMLIUxIjV9O4jAM99LxILNDOpCjYw3323pvB8EGldR8QPcAdMUezsPX0jL8Pyp1VQWVCG/AcjTq32E5EwD9TQKPtckT5atcwwAgxBfSJ8+sH7UZc5O1v/htLhoJcA4YAHSRAGFHenWtZyRpHhgGcRiI65GIFGu+AUa5AeIgjJnsxA0ao6eW3t55ruX2WZ0Qor7hmXYB21fS0RBZtj12zVpxVlyhthVGAd40xMkmTPT3oDl/DEMNRKg7sWxAOwIiDHUTWkaoh3ZleO+FHNwqhgaiNMxOTER6jHfaaCPw22QzyZ/FqJA2Md8xv2zW35nwqKxdgWBgAADIWOomTI2Hl2oLjOfrdBUW7gKiNWkqUJ7QAZ28q01snTXZmbXwpaMwGOBPUe355q14fhxYGm2mwkEvO3bwmNztUnDXGBIL3ip2k4XyErT+KYadT32AH4mKx6QMfajYnf6A8eHuMlsqHQENHjjVmNRxAB9NhU3KuDWzdXTaW2wJOsEAbbgHO4Gw+1RLx7upFhy/ZggVNtiIM/lTOHe47AuiwoPiBEEzsBkDfaalxXwpTa7PSeC+IEYQJYRJI274J9RvS8DxdkEwxAbGkgiNsdawXAcw1mMprTdYQ7QNXRsjsNqOv8zCuzKwI3OoZbBmYInc5/lWLxGvtNfc4u2Ghbo3M521DAmqjmHFlBqTS3igQceuYjeKy3EcR8wAq0fhOjaB1LA98Y7+lT2bgtghNQPUliZIBMgnParUdJDnYbe5/cAJIDJsTEemc4JkfYU2zzfUGBslNhALMDsMEYBAjtiq67zEgqwX5pMaoZQcgiYbB/PbNCL8TNZuFGtaQQSSoZGJMRKbSQPw48zVWhblvwnGBbhWPCFIKkHIMuckZyIzO+9UV/wCZdPj6bb95/uatE54t1QZdR0UhY7E5YkD7eVDkq2zSw3IIMDtp/FWqXZk30iNGIXx6ip7KWHmPCDH9aX/L7bDYQciWK575zUV4MPpZsRhVA2/5SQaHv2bhMLcfSFBLh+u2mM5kjHnTuhU2EDk6agUNvvBLN+ZP8BTDZ0n/AFjakbaQdRAk6fvMSCIqvflFyNXzr5HX6saTuDMUouHWup8f/cQTPSSvi++dqOeR/wALpb/D3EwpUgARqDTAyQcn3HlVdd5SHkhl8j4dp2k7n/4iiDZCj67bE58D4z2BkfaKY3DAjI0nybUSPQ7H0qlGuxOQLd5HpOcj96VB/wC0/f71WXOVZKiM75YkxmDAx960XBwAPA0TJljO/bau4u5ayVAnYkgEgxGO35U2r2BSdmYtcEqySqCQQAHaQemqQSR6An9aVbFgg/MVYkAsFPhHcOpknfdanu2yoJVlM76l7fc+9QFU3P8Apk7MDuewA9djWEsa+mykVl63aDHQt0rODKbfauom5ag/8VT5gNH6GurDR+zWwjkPxM9q4WdiymCwY6gWH0s2uZithwnM3sXkNy8pR9DFUWF+WTqLMzQRJ0mMmsWqDwsiT1jeCAMHGe9GcUxuEC59TR9MBs7eTbg9PyreWJN2Kz0rkXFpfD3E4jBfwWy2klpkoFnKk4ztG1ad2IWIgCYg5IHTyEV5Jy/l623AXSXlSiAyVLAZkHAzEkjbGc1tLPHkErr1MoGrqc9vzNYSx7laqRanj01T8s7GMSDHcDE/yqwtczgACQSJJjHp6/wrHcbzQKRpJBGxPpmO1Nbn+lfLYnYmc+/1dqr1WRrNUPiMEkOQCCBBOJI64moV5mGQGRjbVux/hH8qp+H5jbOkvBIy05B1TnUkGfIzvvirDgrtgPA0QQDgsvU9yAc1OlIpNsZxvEaiCcLB2HUgfURnAxiPWheMdLJBXU5CzEQQTOfMTk+lXvGcDZuCFWNJBIEg4xkdRNUnG8iaYAEEnBBMyZ3LT3O/enFoUkwHieBW8kmBj8JIO07bRIpnC8o0pqLFEBURpLEyYwDMDzgx51cvysqi6QJB84g/UBOfQHtQ/GftDJI1gKZKrCgmTGqdxEYPbcGr1fCNP0yhsKLkMCBkl9SgdIkj8XSKO4Lh1doBwCykFlyW3EljMDaDUFzlDC5KM7DwvOpD4zs2FMkEESc59Z7l/Kbiv4LTwRqBYYzOcGf/ABWj4JS3Jhw1pbsG8QVB8UawpImIBIYSB7wKKscC5QP85G1tu0oCJ1HBAgjbUfP7D33uaj/p6mOrJOkAicBcCIk5ztR/KvnJ4Sxg/UNa6CCC2qGJbuYHcmpldbDVfAXjOEtqil2UvqbSqvIMrAllEQdsA79hWfu+CRgnxQywwZSSMzuIj0rU8QktptIXJLzpEIpB3JKmPP8ASpOFs+BtVoMgXcFCcmCCqAGhOuQ03wZM2/CCFYjHQgYiRiZiR07bVYW+YfLufLuarbY0mcExP1GY2Ikg+9aXhOKs21yCqj6UtqynzJzpAztMk4oXjb/D6ixJ+YCBJAYkYKzB9aWq3wPTRn+JS3ct3XB0X7csXAOp1Mifk4DyOoA7zWe4VrrkaSTcAkFbTKYHXcE1r+L5dYvAMTbJ6uWVSACIGckyOncUZZ+HbAOlbnigAr6gEHSScbGi6e46MMf2nSUDOA0T4HmJ6ntJJ3ozieVG6Mo4fYqDc0nbxCVIUzPX3rRcx5Q9u7AuKEK9bQCyIkAk5mDiOvpVfxnEPbIDjUpJyF0iOkMZBJHl1FONCakV1vlN9LZUIWUnKOwZfWImfMZpjcBcOCiQJIRtZ0zGVbUBOP50ceMtkL4SCRJLQRMHCgDT2996r+I5gtv8TgdYUlZ22gDO+Metafj2R+R1ospCyE/2yVPfB0xP3obm3Htr0lLgidzrAnqqgiPY05fixLYhWJB2Elt/9rDw+k9ajf4ssEHUt1mPkoI9MkEUnOP0FGXwGXmIH0q7QMhrSmM4iPvgxTP8yZj4SZ6j5Vv/AM0Xw3OLTRpW9OxEE4xIIBgjyAq04F7OQngneARMGRvH881S3BtLlFfwHGORkuzSPwDEbjwsP0o1+OuAiLOcwSoYbbwZM/ep73EMAQLvh88jE/feq5uLefBxCz+7rj8mBFPQuyVJvgc3M7oGnTA//HpI7bCPzoO5xDjBtSM7jb0NWHD8wumVC2nIyZdQRvnB9aV74PhJtkn90q8dxIJk/wAqdrhA7W9FA5M5srPoR+grqs3tW5yyDy0x/wDsKWlSDUN5fzL5RDBghYMPpLsVMHY+ED7zUp5qhuBkcKwIm7pYXGP7xIG/9O1dXVZT2Jf2q5kKyDURn5ayQe7RJaYzRd0POoXbhcjABRYiNIDBdh6CurqmkFgxNwwGa5r8RJZlIYR0GYMSJ8qeOPg4+kHIgEmNpkAHp29MV1dU0MP5RzZVBbUysAcgCMkAArEECJ++1Wac8uq7NcIu2/EvUNuAWIgA9P8Aq6xNLXVOlNjsK5R8SeF2CwJIClnZtTRGdt2gnfHWrSx8Uz9PjEtEAgDSQTOsyZWTjsK6uqZY4hqaJeH+KbdwNKsIDMZzgbj74/OmX+d2oIJaYZiAPwDHeIA6V1dUaEh62RjmtkFrYLM0aiAoUACSSZMMQBIqXiOaoiK9wIQwAEhtWkjwkEKdxvXV1Dih6mCDipA8FtgSJ3ACnH0lYJzORRF3jwYgaSJOqTExpkKNsT+ldXUOKHZXjiyjMSdeZM4kxGwAEDek5b8ThlgAgCWY/ug5g4BI3wJ/hXV1VSoV7hHF8Zw1+zpgkghic/izO0x6ZxVRxHKrbMAUCiB9JMGZHviftXV1EVQmx93kNvSFtyCM74/3A/lQXM+XfLyQp0iSQOkjMSIGBtnJ8q6upp7jfBDbvObXy2tq6GCFJ2k7gkyD0++Kg+QQT8stbgAadUnfuCARGIIrq6rSJbK25wLLlwfF0B36jrjpTG05OoiehUECBPfzrq6mFjDet6SxMgf7BUHC8bYY+AAHsbeR91NdXVnreqhuO1h9u+Dsrz0ZXNsemDNPuftASAEgbhmYn1kaSfekrq35MXsBDmUEf6gNyJKeNQDJwCVYH1mhr/P1Yw9lSe5Ib9Rikrq55ya7OhQj8B25j+6Ex0KD9aROYvq8IVj2Hh/WurqLdlaVQQ/MeInNv/vWurq6nqf0ml8P/9k="/>
          <p:cNvSpPr>
            <a:spLocks noChangeAspect="1" noChangeArrowheads="1"/>
          </p:cNvSpPr>
          <p:nvPr/>
        </p:nvSpPr>
        <p:spPr bwMode="auto">
          <a:xfrm>
            <a:off x="1285875" y="1268800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19" name="AutoShape 41" descr="data:image/jpeg;base64,/9j/4AAQSkZJRgABAQAAAQABAAD/2wCEAAkGBxQSEhUUExQUFBQXFxoaGBUWFxgUGRwbFxcXGh4aHBwYHCggGholHxkcITIhJSkrLy4uGB8zODMsNygtLisBCgoKDg0OGxAQGywmICYsLCwvLC8sLCwsLCwsLCwsLDc3NCwsLCw0LCwsLCwsLSwsLCwsNCwsLCwsLCwvLCwsLP/AABEIAOEA4QMBIgACEQEDEQH/xAAcAAEAAQUBAQAAAAAAAAAAAAAAAgEDBAYHBQj/xABDEAABAwIDBQQIAwcDAgcAAAABAAIRAyEEMUEFBhJRYSJxgfAHEzJCkaGxwSNS0RQzYnKC4fFTssKS0jVDVGNzoqP/xAAaAQACAwEBAAAAAAAAAAAAAAAABAIDBQEG/8QAMREAAgIBBAAEBAQGAwAAAAAAAAECAxEEEiExE0FRsQUiYXEyQoGhFJHR4fDxFTPB/9oADAMBAAIRAxEAPwDuKIiACLWd5d9cPgyWXq1f9NhFv5nGzfr0WnVfSlXJhtGlT6O4nn6tVUroR4bGatHdYsxXH8jq6Lkw9IGKdk6mB0p5fO6gd88af/NA/oZ/25f38IfxMC//AI276HXEXI274Y3/AFv/AM6f/botm3d2tj68O/D9XN3vZHgA0iTl0XY6iMnhJkLNDZXHdJr+ZuyKwKx6fRSFbmD5+avEi6igKo5/G31U0AEREAEREAEREAEREAEREAEREAEREAEREAEREAFpHpF3v/ZW+oouHr3iS7/Tadf5jp8eU7nXqhrXOOTQSfASvmzG7QfiKtSs8kuqEuPjkO4CB4Km6bjHgc0VKsnmXSLkSb3JMkm5Ockzmc1dDBaROcZz3gi4PT9VbpHLzr0KyWOGudv+I5dXDRZrPRotuoOF2S4Xt7wz0Gfh81mYDEFxDSJJsO+wjv5ZHRWcOwuIDQSSQABckyOXWD49F1Tdjdk0WCo8gYgtFwPZt7Lrw+/jnBU663Y8C+q1EaI5f6It7A3RDYfWuc/V8siOIg3jll9FtjWgWAAHIWCs061wHANdpyP8p+2avrShCMVwedttnY8yYhCi8rbe220BA7VQizOX8TuQ+Z+alKSSyyEISm8RMzH46nRbxVHBo05noBqVpG1t56z3fhE0Wg2iOIx+Y92kfFYmOxNSq7ie4uJFjoBGQGgHRYj6JPPusdbCNT5hJW3Sl1wjY02krhzPl/sexhN98RT/AHgZVHMjgd8Rb5ahbBs/fnD1IFTiou/iEtn+YfeFoNSkRzOR741/XlCxKlL5fPhP6u7raqCvsiXT0NE/LH2O20K7XtDmOa5pyLSCD4hXFw7CYqrh3cVJ7mHXhMAxa4yIJOvJbdsX0iEQ3FMkf6tMd93N+4+CYhqYvvgQu+HWQ5hyv3OhosbZ+0KddnHSe17ebTPgdQehWSmTPaxwwiIg4EREAEREAEREAEREAEREAeTvbX9XgsS7lQqf7CvnSiPPmfJXf/SE6Nm4r/44+JA+64A3L/KV1HaNX4cuGzIa7z5+CyaTibDnb5ad4CwmLqO4G6HBw4jEN7RvTpOHs3s9wPvWBHLvS0a3N4Ro26iNUN0v9mduJusaIFesIqkdhpvwggXMiz9Ol+a3RElaEIKCwjz11srZbpEajA4QRI5edVivc+lJvUZ0u5vf+YdRfoc1mStN343qNAijRd+IbvcLlgMADo4znoB1RZNQW5hTVK2ahEyt4N66dN3qabx6xzZ48w0OFo5uNu5altSlWu5ruJxzDiJMcnEZg6nlpr4eOotxJNRjuGsbkOPZccjcZHqqYDbz6ZLKrTbMH2hbrpIF+iz52ubybdWmVUcLvz+pn0HmoJbWedD2WCHZlpllnWOfVZjPWi4exwnJ7C2RmLtcNLyQRYqOHeMSeKhxOrNA/DEDjbIEGbDhvDsh4rP3k3fxdHDGpRa2s4QTSb2nAXMiYD4nLp0XYqUuiM5whxN4MB2OERVb6vTj9pnJriQJbpBcGkzmVLEQb6Ek56WOeXIh0iMisXDVS5rSQZMW1B4QTb8+pLrNDedlBreC9MTT7Rcxna4Q7IsP8zTmbxIAm8c5LVmJTEUvHP8A5adSMvksOuyJ8fo0/r5K9Uw4SDYiZE5OuDnOd5JtrYrErNj6/BtxHR17ZzaVW0MwkYuDxlWhU46LyxwObTYgOyIyIg5FdA3d9IbHwzFgUn2AqD92ba/k+ncueVKfy+zWmJHU3WPUbz0nvMGPCTIU67ZQ6IX6Wq5fMufXzPoVjgQCCCDcEXCquI7tb1V8EYH4lGb0iSRpJYfdMnLI8l1rYG3qOMp8dJ0x7TDZzTyI++RWhXdGfXZganSTofPK9T1ERFaKhERABERABERABERAGt+kb/w3E/yD/c1cAafNv1X0Hv8AsnZ2K6UnH/pv9lxncnd84ytBBFFkGoRInk1v8R+klLXrLRpaKajBtmx+jjdUVSMTWaDTafw2HJzh7xt7IPxPcurSsXDUw1oa0BrWgAACAI6A2GSvg+fNwrK4qKE77nbLLLkpKtk+YH6rwN7t5m4OnbhNZw7DTppxuv7InvPxIm5KKyyEISnJRj2Wt9N6RhW+rp3ruE5TwN1cbRxRJAOcTkL8krVCXgkhznFznEm5IzMga5/FTrV3VHue8lz3Ekk3JJnunIi2llbdUhze0QJNsw60yCQYIaMjyWdZY5vJ6GjTxphhd8ZZQVy0gO7L9YmPAgwbEEar2NnM/a3MoPplznO4WVBxBzTreIiBJBsvNZlFiOXZINoNsgeshdC3DwtDDUTWABqOEDh0Exwi/tOMTHRQgk5ehLU2OuvL59Pue/sLZlHAtbQY5pqvHaqPsXH9M4ZOh6la56RsLXaKbiX1cPxE1Dx8AbEcLS1hEjMkzeALCVnbH3mwtarUwlZzDXeZcJ4mkz7DXZFzIyGUWWzYekW/huPrKZs1zu0Y/I/83R2ut7l1JSjhf6MLe4z3S5fucqpFp9gcc6MHECNGtAcZabwLCxJJyVobTbUe5pMua6HBxgt4TlcRTGhIBcTIAXR8FsbDbPFWu5/C0SeKo61Nn5W9PmclomKxVGtiKmKpUBR9aWy50hzw02e4AENJPu3JgSCVRKrYuXz6GlXqfFliK49TDbVNMzm1zgeEgN4JNyGm7aMloIIm2UTF54iJk5TYyQDw3FyXHMNyHDKmW2ix6AF14EAthoc4ucSZOhnJea+r6qx7THF8OtLTwuMgwOIT2eIDsgRPKpjUeCbxzPec/eJc4/w9nPWFi1B0OuhkF0TP8VxbqOayqhm4OtoPZltMvEACOEEkiOl1jOaBllkM8oaRmBLiDJOgkhQaGYsx6jfDPuGX0CYLH1cPUFSi4se3UZfykZEdDyUqg8jqdAOvTMTkVju8j6Dv/vyQng60pLDOz7mb5U8aOB0U8QBLmaOA95nMcxmPmtpXzXSrOY8PY4tc0y1zTBBGo+a7LuJviMY31dWG4houMg8D3m9eY07loU3buH2YOs0XhfPDr2/sbeiImDOCIiACIiACIiAMDb2F9bhq9Ox46T23y7TCFrm7eymYWi2kyDAlzoEucc3HzbJbiQtcbYkcvsl7+MMnFvDRlNPmB9lcDvOf1hY7X+fPkrG2ntBlCm6rUMMaO8nQBoJu45dVGMuAUW3hEN49uswdLjeJJsxlgXO5TeBqT+q47jce+vUdUqkue43zGlgBoAJAU9ubXfiqxqvto1ujW3ho66k6lYY86Je2zc/ob+j0ypjl9svsvPX4X52iJ10JVvFTAIvBB7Uixz8YOesKoPnTP6HkhiI05W+MAzlMqpDcllA1DfMeM/GPuo4Evoiq2nUqhlVwJYXSBmIaYtM56gBY/EKduy2nFjxaybGfl9LK8038nxsu4a6IYjZ+Jcovt2QK5Yxre1xQzg7Lg4TEHMOEdBbMLs+y6j8JhabcVWFWo0Q6pHDxEmw6mIE6xOq41htrVsO5tWiwVOEw9heAeEg8UOJGUdblZu9G2zjjwu4vUibOIBNrl0SGgR1yVtVjghDV0O6xRiuvM7M3B+sBNcBwcIFJwlrQReZs5x1OmQ66Jtzc+ph3zhQalF5/dy41GOcYsSSCwyQCfZnllH0c711eNuDxHFVBkUa4BcYaJ4KpHIZP7gdCuhYvHMptknoALkk6AZk9E01CyBnKVunsx+xoO82572YEvp1QMSzhd2nRTIFjSA8YB1PetWs08MtJsCAQQeHhsS25a0AkiwvEkrafSHs3FVPV4hzpw7LuoNbxerccqlSD22gG5Hs30krWMOw1DwjjqOOTbniLiOEENbZsNLok2iQlLkk0kjT0c5Si5Sln/wAPPc00xDeHhgktJDS0ubNiTDTb2dAQJvCkKgc0uaDBBsZEZMa0w32rG0qtTFEVX0Yc19FxD2u7PCYceIho4WiXZ3PJYtdhB42iHgWvwy0NAHu8RdJniIsdVDHkxqLWMxeV/n+YMqpn/UQJyJEEuMWhsQO5YrvlplrJHibq5TqhwkD+iIyBPBe8DtcTpvZRe/WSebr63kTkXACB/Co4L08lhw895/RVwuKfTe2oxxa9pBa4Zg+fqhGnfYd4HerbvPnuC6jkllYO77l7zsx1GbNrMgVGcj+Yfwn9RothXzpsPa1TCVm1qR7Tcx7rm6tPQ/I30XfdibVp4qiytSMtcMtWkZtPIgrQps3rD7PPazTeFLK6ZnIiK4TCIiACIiAC17Ht4aju+fjdbCvF2+yC13MR8P8AKo1CzAlDsw31gGkkwAJJOQAuSen6Lk2928RxdWG2osJ4BzOr3dTeBoO8r1N+t4eOcNTPZH70jU27HcMz1toVpzUnng19Jp9vzy78ibCrgVsKagzURIHz4dFMjz/cKAKqD57vqokirr53GV4PxkahYpaWyW9oRZvELZ5f57lkz5kfdRJ8yD9lJMhKKZBtcOJEyQLgzInvGsZqbCOlteyfG/W6tVWA630IdH0EGM72UadQkkEEf9JF7WK7j0IbmuJHRdw9rYZtGq5rgazTFZzjLmNBPC2+TYE2tPdazsTfthxbjWaBSJ4aVQn2JMS6bBrvzfG2WgVabSSeFsnPhiXRoSAAfFXcPhHVXCm1vG5x4QILrm0RYTfUqcZYaEp6Xc5Ob7Poam4O5FpzGef2Xi4PYuEwJq1h2Bcy4yKYOYZ+UE6Z2AyACxdhUjgMGylWresLBd5vwjSmDm4NyBNz3L0cBTc8+tqwRHZp5hoIu46FxGfIGBqnNyk0sc+xkcxzh8dfc5TvDtiliqz8RSptph/CPWEQanACGvjN7uUWAiZOWDwHreJBJBJNw17iATA7TrgXW3717pfs/wCNhGO9WT2mMuaZdqwC5beAJ7PFlGVnGbkVf2Gq+eDFcJfTYXdloHaLHkm7nARMgCByKVlXNzaNirUVQpT/AEx55NJqNiXtHEIAcGg8JsTI4oAfAgRmJGcK8SZm0kkSMp1vJkNbbxUKtODDocRaSHG97NbYGTaBpdYzR6s8MGHTw5lw7N2wXSGG7pNrRlZVdje7a/oXiR1A01sfuc1D4KRdmZ1N8xPaH9RyysqO8+B6d0LhbnJSFs24W8xwVeHn8CoQHj8p0eO7Xp3Ba0VQhSjJxeUV21qyLjI+l2uBEi4ORVVz/wBFe8XrKZwtQ9umJpk5mn+Xvb9COS6AtKElJZR5q2p1zcGERFIrCIiAC8bfBj/2OsaX7xrC5neAcusTHWF7KoROa41lYOp4eT5iB1/v4qTR58+c16m9Gyv2XFVaMQGuln8jrt+RA8CvNAWbLh4PTVtSSkvMk0efgpAKgUgqy5BVVEKDpUec1Tz/AH0hAqz58/RAESfh3kfTIFWqtPi5gjIiJ7u7Q5q67zz+WZUSPPm5K6mRaTXJZp1eK5B5EG+XdY9ApVatUQ6hUbTqMILSQXCxiBAIGuY0hWa54TxXsIOWU5xnIv1urvF5PEc1P6lD+ZODPY25vLVxNNtMtDGx+JwuJ4nRBiQIbpzi3f7Xo83pfRezCVnF9NxDaNS7iwnKm8/l0B0yNoWmsPw+3WRqugbgDDhhrNipXDnNcS6fV+ByJF+LUW5qUJbWKaimuNfsdFq4ltNpuBFydB/ZaN6QK+Kq4YPpNIw5dFQiePh0JAuGE2J01ztj4je3DnFto1ndmYn3A6eyHzlOmgtOa3ttQRb2SILYtGWXLomYydieeDMS8KSbWThxpQciP6eEx4udE84klyxH8L+KnAseFzQCINgRA7RdaLrrez9yaNHFGuOH1cB1OjHsvnPq0ZgaE9Fou+bsOcZWdQb2yfxnA2NSIMHJtgJPMuS8q3BZZrw1MbZKEVxjk1hlXhIa4nQB0i5JyJzBExGferwd4fLlpy/uq1mhwg3BtFiDoQARMWA+Kw21OAwY4LQ6TY5Q6b9B5mGNwwm4d9GZPnz3qqo3yPhn+qkFAvMrZmPfQqsrUzD2OkdeYPQgkHvX0FsraDMRRZWZ7L2gjpzB6g28F86LpPok21BfhXGxmpT/AOTfof8AqTGnniW31M74jRuh4i7XsdNRETxhhERABERAHNvTFsXiZTxTRdn4dT+Vx7J8HW/rXLQvpLaeBbXpPpPEte0tPiM+8Zr532lgXUKz6L/apuLT15HuIg+KT1EMPcbPw63dHY/L2LLVMFQapJRmoisIqpC4dIAKqqVFdAq5QPnzzVfP6qh89+i6BD9VhnsSZJabixJByN5kt+iy3efD+6gVNMpnHJQDzBPQfdW6DjRc91EupOeIfwOInoQDE6+JVt1HhJLIkxYkwTflkUZVByixiOXxz7ypookk+JImKAI4SOLitFjM/cldh3EpYnD4eMXmCBSDjNQM5VOoyGsZ5X5HhcfVoPZVoNY5zHA8LiACIIIBte+emei23bu/ANPhw5fxOGbhHBP+53dZdUmnwK6mG/EUv1N/xGPdVeGNkD33jQHQEannouZ71bsnZ7+z28NUceB5Eua4gngqE2JzIcReOYXu+jjer1o/Z6xHr2ixNvWtHvR+YajxXQatFnAW1Wte0wQxwDhYggkHkQCFYo7ovd2KRsdE+Ecn2jupiG4QYn3i9pNI+0KJEccnKLHh/LK17hHy85+QFvXpK3oLHNwzA6aoPE+DwkDOm05F3PkD1WjDz46crwqZpR4RqaayVicpevXoY9KWnhOXum8ECLd4mDzzWQFZrukcQzF9DOpHS091lNj/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/RTRVJZ4IsqAidD58hU9XdWiOEz7pPzJ+6vg+brpX32bzufu/QY2li6jhVf7VINPYYcpcR7Tx+XIHOVsNPbAxFSpSp1QXsID7yWz9/ouVbMx1XDU3UqNRzKbiTw2MEgAlpIltgFa2Zi6mHrMq0yS4kDhEuLp0gZzMR1HJGG/MTlVJvdLs7VtDZNHFUP2aswQLtcM2u0e05zzE8x1WHsHcSlQw7xiYq1KjHsJE8LWPBb2Z96Lzp9fUwNUNYypUBa4gEUybgkXnp9bdFp+/wBvZxMdh6bgS8EVCD7Lciy2TjkRmB3q1Tjw32LQVjzCL4fZpFShTpH1dJxdTZ2WuJkuA97xN4GkLHwvsj4RPK0dwVmk8ss7iLdDEx0P6rIw2UzYkkfHn9lS0a8GuF6L+helb56PN2PWFuKrDsAzSYR7RHvkflGnM30v5G5O6xxdT1lQEYdh7Whe4e53cyMhYXNuvsAAAAgCwAsABaAOSuopz8zFNdq9q8OHfmZWEdfv/wArMXmU3QQV6acZjIIiLh0IiIAIiIA1nfvdkY2h2QPXU5NM8+bCeR+oC4eWkEgiCCQQbEEZg9ZX0sub+kzdEunF0Gy4D8ZgzIA9sAZuAz5juutfVuW5GloNVsfhy6fX0OZBVJVtpUpSJuFVQokoDJQqiqVWF04W3KLv1UiVQ+fPNdIstkefuoEKbj91B33+ymitlt7QRB1+6tUnZtOY+Y59f1V/z8laq05i8EZHvHzUkVSXmiZC2H0e7Vw1PE1BUhtZrJY98Bg/NBOT4NukrV21rw/snTke4/ZZLQu9FU4+IsJm17z73l7nU6Dv5qt5M/lnIfxd8c1pQBa4u93Xp1Uq7eEh+mTu7n4H6lX2mCuLhcBCtLgkw6r3t1N33YuqGN7NNt6j+QJNhzcbwNLnRYewtg1MS/gpQG2lzsm52MXJgEgdOi7Nu/slmFotpU9LucbFzjm4/ToAAp1w3v6Fep1PhRwvxexm4TDMpMbTY0NY0Q1oFgB9+qvqKrKeRivkqCvUpGQO5eDtLHsoUnVKhhrR4k6AA5k8lk7p7UOJwrKpABcX2F4h7gB1tC45LOPMkoPbu8uj2EREHAiIgAiIgAiIgDk3pD3JNIuxOGb+Eb1KY9w6uaPyakaZ5ZaAHL6XIXK9/dw/V8WIwrZZm+iBJb/EwD3ebdNLWSl1P5omto9b+Sx/ZnPkKgwqoSZr5KoqqkIApCipFUK6cZaIUI8+P0V0jz91AhTTK2iBHn6qBHmyuqhC7ki0Wi1Wjh23tE8iR9Dmr8pPm6lki4p9ln1A5uH9Rv8AE/Renu/sKrinilRFmgcTzPCwcydeg1V7d7YVTGVOCnZo9uoR2Wj4Xdyb/ldk2NsinhqQpUmwBcnVx1cep+GinFNieovjXxHsxNi7uUsPR9UyZNzVntl4FnSDaOQ0JGpn1sFUJBkQ4GHDQHO3QggjoVcHnzKx8U3hPrABYQ+1y3w1bn3SEwljlGW5OT5M1W69ZrGuc8hrWiS45ABVbUBEgiM5m0c5XLt+N5/2l3qqRPqWG5/O4HO3ui8c8+SlZaoxyToods8eXmYm9W8bsZUtLaLJ4G5f1O/iPyC6N6Kak4KPy1Xj48Lv+S400+b+fIXV/Q9UmhXboKoPxYP0SlEm7Ms0tZWo0bY9Jo6AiInjGCIiACIiACIiACIiAOd787gipxV8I0Cpm+iLB3Mt5O6ZHvz5WWkEgggixBsQeRHPovphanvhuRSxk1GRSr/njsu6PAz78+/JLW0Z5iaWk12z5bOvX0OJgqqzNsbHrYV/BXYWHQ5td1a4WP1WEEk01wzZjJSWUFRVKpCDpFyiVOFSF04WyFGFcKiVIiy2vY3Z3bqY2pDezSae3UiQJGTebjy0zKyd1t16mMfN2UW+1UjOPdbzd10+R69s7Z9OhTFOk0MY3ID6nmTqdVbCOeRDValQ+WPfsWtk7Lp4emKVJvC0eJJObicy46lZkefOanwoQmEjHcm3lkQqkeCOMXNhqTbxK5nvpvoanFQwxincPqixfpDeTeuZ7syUlFcllNMrZYiQ3x3o9vC0HfhcUOcIvmXUwfyTrrcZZ6cD5/wrBbIjL7KdJ8556hJy55N2qEa1tReauqehv93iP52f7SuVBdX9DY/Brn/3G/7P7qdH4yjXf9L/AEOhoiJ8wwiIgAiIgAiIgAiIgAiIgDHx2Cp1mFlVjajDm1wkf56rn23/AEXtMuwj+E/6VQkjwfmPGV0lFCUIy7Lar51PMGfOu19j1sMYr0n0+RIlp7nDsn4rz19L1qLXtLXtDmnMOAIPeCtO216NsLWk0uLDv/guzxYcv6SEtLTP8rNOr4knxNY+xxmVSVtG29wcZh5IZ65g96lcx1Z7Q8J71rBEGDYjMGxVEouPZoQtjYsxeSBK2HdHdR+MdxvllAGC4e04jNrfudO9ZW526bsSRVqgtoA9QakaDk3mfhzHVKFJrGhrQGtAAAAgADQBWVwzyxHV6vb8sO/YphMKymxrGNDWNENaMgFehAqymUY7yFF7wASSABck2AHM8go4iu1jS55DWtEucTAAGpPJcj303zdiiaVKW0BnNjUiDJ5CRYfFclNRLaaJWP6F/fbfE4gmjQJFDV1wanxuG9Nc1ppKjxKqWbbeWbNcIwjtiSCq63a8D3c/BRBVxpUWXIvBdh9EVGMG935qzvgGsH1lcdwFF73ilTa57zZjW3J6Du1K+gt0tkHCYWnRJBcAS8jLicS4x0BMeCu08XuyI/ELF4aj5tnsIiJwxwiIgAiIgAiIgAiIgAiIgAiIgAiIgAvL2ru9hsSZrUWPI94iHW0kXI6ZL1EQ1ns6m08owDs4D2TAGQj9MvgrTsG8aA9x/VeoijsQZZ4zqLh7p+Cxsbim0mOfUPAxokk+ZJ6LYkXNgZPnzfHfF2MdwNPBQabMJu4j3nfYad61niX1JVwzHe0xru9oP1WFX3fwr/aw1B3fSYfsq3S/UdhrIxWFH9/7HzOHKvGvoipuRs92eEo+DeH6KA3C2d/6Sl/9j91zwWT/AI1eh89esGpXtbA3cxOMcBRpOLTnUcC2mBzLjn3CSu9YLdrB0TNPDUGHmKbZ+MSvVAXVR6sjLXv8qPA3S3Uo4GnDQH1T7dUgcR6D8ren1K99EVySXCEZScnlhERdOBERABERABERABERABERABERABERABERABERABERABERABERABERABERABERAH//2Q=="/>
          <p:cNvSpPr>
            <a:spLocks noChangeAspect="1" noChangeArrowheads="1"/>
          </p:cNvSpPr>
          <p:nvPr/>
        </p:nvSpPr>
        <p:spPr bwMode="auto">
          <a:xfrm>
            <a:off x="1428750" y="1409674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20" name="AutoShape 43" descr="data:image/jpeg;base64,/9j/4AAQSkZJRgABAQAAAQABAAD/2wCEAAkGBxQSEhQUExQWFRUXFBQUFRcXFBcVFxcXFxUYGBUXFxQYHCggGBwlHBQVIjEhJSkrLi4uFx8zODMsNygtLisBCgoKDg0OGxAQGiwkICQsLywsLC8sLCwsLCwsLCwsLCwsLCwsLCwsLCwsLCwsLCwsLCwsLCwsLCwsLCwsLCwsLP/AABEIALcBEwMBIgACEQEDEQH/xAAcAAEAAQUBAQAAAAAAAAAAAAAABwECAwUGBAj/xABHEAABAwICBgcEBQkHBQEAAAABAAIDBBESIQUGMUFR8AciYXGBkaETMrHBFEJSYnIkY3OSoqOz0fEjNIKDssLSJUNUk+Ez/8QAGQEBAAMBAQAAAAAAAAAAAAAAAAECBAMF/8QAKREAAgEDAwMEAgMBAAAAAAAAAAECAxESBCExMkFREyJhcRSRI4GhM//aAAwDAQACEQMRAD8AnFERAEREAREQBERAEREAREQBERAEREAREQBERAEREAREQBERAEREAREQBERAEREAREQBERAEREAREQBERAEREARWySBoJcQANpJsB3krntI660sVwHGQ8GC4/WNh5XUNpckqLlwjo0Ua6Q6R5TlFGxna4l5+QHqudrdbquTbO8fgsz/QAubrRR3jppsmtzrbcl5JdKwN96aJvfI0fEqBqisc83c5zj94l3xWD2q5vUfB1Wk8sng6xUn/AJMP/sb/ADVzNP0p2VMP/tZ/NQIZVb7ZPX+B+IvJ9Ew1TH+49rvwuB+CzL5v9sthSax1EXuTyN7MZI/VOSsq68FXpH2Z9AIoeoOkmqZ7+CUfebhPm23wXUaN6TKd9hLG+I8R/aN9LH0KuqkWcZUZrsdyi8WjtLwVAvDKx/YD1h3tOY8QvauhyCIiAIiIAiIgCIiAIiIAiIgCIiAIiIAiIgCISsLpeCAVdUyJjnvcGtaLklcLpnpC2inZb778z4MHzPgrOk3SVhHADt/tHd2YYPPEfAKPHPWarVadkbKFBSWUjY6S0zLObyPc/hc5DubsHgtc6RYyVYefVZm2zcopcFz3LGXKjljc5QWLi9ULl55Kpo33O2wz7d3irfbn7LvQehN9ynFkZIzlytxLAZD9h37P/LsKtMttrXDwv3+6SlmRczlytxrAJ2nf8j5HvCYk3QunwZvaKolXmLlaX889ykhmwiqy0ggkEZgg2I7iut0J0iVUNg9wmZwf71uyQZ+d1wYkVRIrqTXBylCMuUfQOruudPVkNBMclr4Hb7bcLhkfQ9i6RfPWo9VhrYO1zm/rMI+YU1QVbmbMxwPyO5a6bclc8+tBQlZG7RYKWra/Zt3g7VnVzmEREAREQBERAEREAREQBERAFrdN6aipWYpDmfdaPed3Dh2rxa06zMpG2FnSkdVu4fed2dm/1US6S0k+Z5fI4ucd59ABuHYuVSrjsuTRRoOe74Ja1drZKlhnkyDyRGwbGtabX7STfPsW2Xm0VS+yhij+yxrfEDP1uvQ51s/FdorY4TavsQ9rxW+0rJeDSIx/hFj64vNc06a5s0XOwnYB3n5BV0rW45XOdiAe5zy4Ana4m1wMu/kbzUWhiq6lkVwWNaZHNB2tbbK24Elo8VgacpXtyerFxhCzfCNMaN2HG7GWk4QQC1hcNoBG0jhdXUWhnzlwhiMjmguIGZAva+Z4kdualbWXVA1ZjwSNhZGXANEeLLq2AAIAFwT5L0aq6pNonveJTIXtDT1Q0CxvlmV0VKWXwcXqYYXtuQxVaKMTyyRrmOH1S5wtn39h2LYU+p80kXtmQ3jsTic4G4abHIknaOClHSOpUFTK6aSSXE7KzS0ABpNgOqT2rbx6Ijipfo7S/wBnhc29+vZ7iTmBt6xtkrKk7u72KS1McVZK/wBEDU8Y3ADu8v5rbaS1XqYofbvYBEQ12IOBycLi4GY2qTodQaFoA9m898j/AJELbaU0XFNE2CRpMV2jCHObkwXaMQIO4b1Vad73Ly1i2x/sg/Q+i5KmVsUVsbr2xGw6oubkXtkObquntBTUbmtmABcDYtdcZAEi/Zdu7epp0Xq1S07/AGkUWB4BAON5yIsci4ppDQ1PUOJmhEhaSGk3yBDb2sfujyRaf2/JD1nu2WxCOi9X56vGIGB+AAuBc1pANwLB23YR5LV1ujTE90b2ljm5Obm23hfvX0HorV+mp3F8MQjcWlpIc49UkG1i4ja0LWaV1PpKmWSSVj/aEi7mvcNjQBls2din0JJbPcj8qLlutv8ASE2aDlMftRDKY+sfaDHg6ps7rX3EW8F5JKcAbXD/ABX+K+idG6GjpqYwRlxZ/aWxEEjFmRewyzK5SLo4pQ6N4llOEsdhd7NzXAEHC4YBkbWKOlLbcLUQ3uvohnGRvxDyd/8AfRXMlB2HnZ/NS50iaoU4p5amJgikY32jsHVY4NPWuzYDbO4tsULyTtvdhu7LIZg+WQKrKDTsXjVTV0dFqtNaspv00Y83AfNTsvn7V2S1VTn8/D2f9xu/wX0A/nyXfT8MzarqRacswbHjs9Vp9Aa/tEz6arIa5sjmNl2NNnEDGPqn72zuW4xc885KFNcDhrqgfnL/AKzQ75q9V2VznSipXTPpAFVUJ6idIDqYiGcl8Gwb3R/h4t+75cDM9LUNkY17HBzHC7XA3BHYVEZJkTg4vcyoiKxQIiIAiIgCIiALQa26yNo48rGVw6jeH3ndnx81s9LaQbTxOlfsaMhvJ3Ad6g7TelHTyvkkN3OPgBuA7AFyq1MUd6FLN78GKurXSOc97i5zjck7ysmgYfa1MDNuKVgPdiF/S608lUL2FyeAz/ot5qHG99fBmG2c52fWyaxzjkMswCNu8LJHeSPRn7YO3gnJxWr0vpFjYZcL2l4jfYBwJxFpDchszXsfTtd7wxXBBDswQdoLdhWm11sygqMPVu0DIW2vaD53K9GTsrnkRV5JEHmod9Vjj39X4rteiWoP02Rr8IJgdhAdc++y9/L4rhpHlz8F8IsCftOve9uAHHbmtxq/WfRJmSxtF2m5GfWBFnAnuJzz3LBC0Wmz1aic4tRJW1g1zp6HA2VkrnvdJgaxgN8JGLNxAHvt81dqxre2ufI1kMkYjDSS8sNy4kADCTn1So6150/HWOhcxpaWCS+K1xiwfZJH1Vh1I1n+hOkBYHNkw3OIAgsxWtfbk70Xf1ffbsZPx/48u50ulek2SComgZSNf7KRzMTpy2+8HCIzx4rrHaYe7R5qsDQ/6MZwy5LQQwvDb5EjLaoZ0zVNmqZ5mghskhcL8LW/28VuqDXKWOmfA/C5vs3RN6uYBaRm7FuvllsAUKtu78Ey0zxVlv3PdQdJVdLJE0R0zcb2N2SEjE5o+2M+suw6RdOS0dKJocBf7VjBjaXNs4EHIEfFQ5TSlha5psWkFp4Fpu3yt6Ldaf1tmq4GwyhptI15c0Yb4QRa1+3b2KI1tnctPTe5YrbudZqFrdW1lUY5jD7MRPe7BGWm4Ia3rF53n0Wv171zraWufDTuiDMEb+vHjN3NzzxDguT0LpiSlkEkRsbYXXGIEG1wRfjY7RsWPT2lnVc7pngAlrG2Gzqjbt3m6hVvb8kvTLPjYkPo41lrauWUVDojGyK/UiwuxlwDbnEcrB+5eTXLXypo618MTIXMDI3dcPxYnDPMHZs3LktWNZ30T3FoBa8WcDfd7tju28FrNZ9K/S6qSYjCHYAG7bNa0DPyJVvV9vyV/H/k42Jr1T03JWUbZ5WNYXGSzWkkWaS0G542K4Wn6YgA3HRPA2XZIHZcbYR5LBqxr62npfYPYbsbL7NwPvFxLgHA/ecc1H0LbBoJyyBOZ7zbxCmVWyVikdPdu+xPGv8AVgaOqS6wvTvbYnK7+q0X7S4ea+fQSPq+RB52ei7/AKStbo6qMU8GIsxNL3FpaC1nuANOZz63gFHhYWjq7OBPwO5RVs3YtQTjG5tNXAXVVOBt9tEc8rAPFyb+K+hXSAr541eqSKiBzSR/axdmRe2/ha/qvoKSBh+qPDLMAcO70C6UOGc9TyiuJQt0iG2kJ7fmj5wx3UwPgIvhedo96zhlt7c8lCvSBj+nzYrE9T3dlhG3Dkc/dw+qtW6Sun6jUxyrttQteH0T8D7vgcesze0/bZ28Rv8AVR42XnevRHKs6bRplFSVmfWVHVMlY2SNwcxwDmuGwgrMoI6M9dTSSCGV35PIc7n/APNx+uOziPHdnOwK0RldGKccXYqiIrFQiIgCIiAifpR1gL5vo7DlGBi4YyL3PcLDzUevbf3iXdgyHpmV0Gu2L6dUB232rtgtl9X9nCufIXn1G3JnrUYpQRW/DIdmS6rozbevj7Gyn924fNcmSut6Lj+XN/RyW8hsSl1otW/5v6JjJXOdILv+nz/5f8Ri6IrmOkM/kE/+X/EYvRn0v6PJp9a+0QrNGHWvkQbgjIjuKtM725EYxxbkfFp3+KriTEvMy7M9nHujA+oJ2Ru8bBCZT9lviSfiAs1+eQmLn+inNdkRg3yzEIHb5HbtgaB/TbvQtkGx99nvDPjtae9ZLqmLn+pTNjBfP7Zi9s8bWX/CR8+9Wuqvuv4+6fiL8grLfnntKtvzzzkmS8EYvyYhV/df2dXnsVj6l25h/wARt8+wLM5WE887eCnJeCMZeTATId7R4E85hWOY/wC2P1e1Zzzzx2qw8/1tzmpzIw8t/swFzxtAPGxseO/+axuqDva7yv8AC/Bek88+NlYeefBTku6K4Pszytk4Nce8W+PefNCwu9634Rs8Tv8Ags7lRTl4Ix8np0OL1EI/PRD94OfJfRBPPPevnzV7+9U/6eLfb67d6+guefVaNPwzHquUY3c8+ChTpJFtIS9rYj+7b/JTW/n4qE+kg/8AUJewRj921XrdJXTdZzBdxz71Sw7R6hUVFlNjM8UpHb3Kfuh/WM1NKYXm74MIBO0xuvg8sJHcGr58YpM6DajDXSMt79O7O9rYXsObd9+PYusHuZ6sdidURF3MoREQBFbdEBFnSvocsmbUtHUkAY88HtGV+9oH6pXAysX0LpfRrKmF8Ug6rha+8HaHDtBzUH6c0PJSyuikGYzadzm7nDsKyVqdnc36erdYvsaEhdX0YOtXs7Y5R+zf5LmnsW+6PX4a+Dt9oPOJ65U+tGiq7039E1rnOkFv5BUfhaf3jbLoQVpdc2YqGpH5px8s93cvRn0s8mHUvsgcnnkqhVxCpZeSe4WkpdUQlSQCeeQqXRLoCl0xc8lUKopIKOKtvz5K4jnnvVp558UIMZKtPPPkrnc8+FlYVJBbzzlzdUKvsrTz6KSDEQqLIVapKmz1V/vtN+nj32+txU9k88+CgnU1t66m/StPln8lOLjz5LXQ6WYNV1Iq93PPcoQ6QnX0hP8A5f8ACYppcVCWvP8Af6j8bf4bFat0kabqf0c/ZLK/CrmsWc1NlI2KS+hGkca57wOoyBwcd13ubhHecLj/AISuE0dQvlkZFG0ue9wa0DeT8t99wC+j9S9W20FM2EHE8nHK/wC08gXt2AAAdgXWCuzhVltY3yIi7GYIiIC1ERAFqNZtAR1kWB2Thcxvtm0/MHeFt0UNX2ZKbTuiANL6Kkp5HRyNs5vkRuIO8FXaqPwVtOfzrR+t1fmpl1l1fjrI8Lsni+B9s2ngeIPBQ9XaPkpJwJGlrmOa8cCAbgtO8G21ZZQwlc2wq5xa7kztK8eno8VNO3jDKP2CvU03FxsOatmZia4cQR5iy28owLZnzwVassrCDY7RkfBY3Lyj3EyyytVxKtKgC6oqhUQFqoVUq0qSLlCVQlVKoUILVYriqKSGUIVquKtKki5aVbZXlWqSpu9SR+XU/wCM/wChymh7lDeobL10PZjP7tymErZQ6TBqeoXUJ63m9bUH86R5AD5KbLKENYXYqqoP56X0eQPgprcEUOWasNWeGIkgAEkkAAC5JJsAAMySdwWagoZJntjiY6SRxs1rRcn+Q4k5Depy1A6P2UVpprSVJGW9kV9oZxdxd4C2d+MY3O05pFvRnqR9DZ7ecD6Q9uQ2+xafq3+0d58BvJ7xEWhKxlbu7sIiKSAiIgKEKiuVLICiIiALXab0LFVswSt44XDJzSeB+WxbFEauSnY1FLSOijYxxxYWhuLjYWBI3GwGSvJW0IXkmpfs+X8kIZ8+abgwTzN4SyDwxG3oteV13SDQezrHmxAeGv2WztZ3qPVco+NYJxs2epTneKZhKtKucFaVSx1uFaUQoLlpVFUq0lBcEq0lVKtKEXBVpQlUUlbhWqpVpUkXKFLIitYq2dN0csvWs7GSH9m3zUtqKujRt6wnhE8+rR81KRfuGZ3AZla6XSYK/UHlRFoPVyfSMzzE2zC9xfK6+Bt3Ekfedn7o8bbVMjdEe0BEtw0ixa0kEjeC4bPDzW+0bo9sbGsY0MY0Wa1oAAHAAbFMlkVhLE1upuqcFAy0Yu9w68rvfd2fdb90epzXSKgCqpSsQ3cIiKSAiIgCIiAIiIAqWVUQFqK5UsgKIiIDX6Y0NDVNwzMDrXsdjm3+y4ZhRxrB0bSsu6md7Vv2HWbIO4+6707lK5VhVJQUuS8ako8HzZW0j43Fr2uY4bWuBaR3g5rxuC+kNKaLhqG4Zo2yDdiGY7nbR4LhtM9GMTrmCR0Z+y8Y2+BycPG64ui1waY6hdyJirSuo0nqJWRbIxKOMbg79k2d6LmqqF0ZtI1zDwe1zT6hcnFo7xqJ8FixuVcStKrYtkFaVUlWEpYZFCioVbjCtYpcvVEha55sxrnng1pPwW7oNUKuW3UEY4vOf6rbnzVlFsq5pcmjur6eF0jg2NrnuOxrWlx8gpJ0L0aNyMpdIeHuN9M/VSJobVpkDcLGNYODWgefFdFSfc4yrLsR/wBHuqE8TnSzD2eJoa1tw51rgkm2Q2DfxUk0Wjw33R3nee8rZxUjQs4C7pWVjNJ3d2YYaYBZ0RSQEREAREQBERAEREAREQBERAEREAREQFLKharkQGMsWN0S9CIDxSUt14qnR2IWIDhwIBHkVulSyixNzha7Ummkvemjvxa3CfNtlpKjo2pz7rJG/he7/ddSrZMIUYInOXkhuTowadjpvNn/ABVo6LPvyebP+KmXAFWyYR8E+pLyRPTdFEX1sZ73kfCy3VF0Z0rP+00/iu//AFXXfopxXghyk+5oqXVuJgsGgDgAAvfFotjdy9yKSpYyIDYFe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1571625" y="1550548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21" name="AutoShape 45" descr="data:image/jpeg;base64,/9j/4AAQSkZJRgABAQAAAQABAAD/2wCEAAkGBxQTEhUTEhQVFRUVFRgaFRUYGBUYGRoWFxgYHRQXFhQYHiggGBolGxcYITEiJSorLi4uFx8zODMtNygtLisBCgoKDg0OGhAQGiwmICQtLS8sLywsLCwsLCwsLCwsLCwsLCwsLCwsNCwsKywsLCwsLCwsLCwsLCwsLCwsLCwsLP/AABEIAMIBAwMBIgACEQEDEQH/xAAcAAEAAgMBAQEAAAAAAAAAAAAABgcDBAUCCAH/xABBEAACAQIDBAYHBQYGAwEAAAAAAQIDEQQhMQUSQVEGEyJhcYEHMkKRobHwFFJicoIjM0NjksFTk6Ky0eE00uIW/8QAGQEBAAMBAQAAAAAAAAAAAAAAAAECAwQF/8QAIxEBAAICAgICAgMAAAAAAAAAAAECAxESITFBImEEURNCkf/aAAwDAQACEQMRAD8AvEAAAAAAAAAAAAAAAAAAAAAAAAAAAAAAAAAAAAAAAAAAAAAAAAAAAAAAAAAAAAAAAAAAAAAAAAAAAAAAAAAAAAAAAAAAAAAAAAAAAAAAAAAAAAAB4q1YxTlJqKWrbSS8WyObS6eYGjk6ym/u005/FZfEjaYrM+EmBXm1PSd1ai4YKu1P1JVH1Sl+Xsu5u47au1t2EqWHwr3tUqjk48rt7qa8BtbhMeU2BH6kMXaO7iYKXt3oJprlGKmms+cmbEdu029xVaTqPJJST7Vvup34aXJUdgFeQ9JM6VedDGYVw3JbsqlOTku6Sg4puNrPJ8ScYbaEJxUovsyScXwaeaaZETta1Zr5bYPyMk9D9JVAAAAAAAAAAAAAAAAAAAAAAAAAAABjxFeMIuc5KMVq3kivukHTedSfU4R7m80nUlk7N23vwRvx1yImYhetJt4TLa238Phl+1qRT+4s5v8ASs/N5EE2v6S5ye7haaV8t+falfwT3Y+bZ7o9AZ9cp1q8akbxk+y3vO93GUW81lq2730O/S2lhalWpDDqjVxGHhnGKimlmowVS1lmrWv2bq9rkatP0tulftEdp9D9oVpweJrRqJu8kqkt2OeazS4fdX/fexHQnAJqShKPVRvKEJSbaWackrybydrWucvYHTqdetUpYqEcPCScYWlJShJXUlObtZvg0lZrvIZsjaf2HFzq05Os96UZSlKTdWF3Zyk7tvJNMj4wvrJb6WNsjp5hsTiI4eEatmuxVnFKMpLSKu967V85JcuJx10zxNLaLoYvqY0YtxluKStvJOnUcpSeVmrr8T5Fd4/a6nWnVyg5zclGF8m3fK3G+dzDicRUqyc225SfanN3b4XfF+diJvK0YapbPpFUwm0pzWIqYiipWalNzXVytK0M7KUb2utbe7i7c2hQ+2VKuFahHfU4Oyi1Kycmlw7V35nLhhOefjb5aGxTw65IrNmtcWu3U6Y9IqeLqU6sE41FSUam677003ok81nbM6nQLpM6Mo0sQ7052V/8Ob4p8INt3XC9+d46qKPXUr/sry72t/HHHjPhfEouzSlJXWqea70yLT6cVcHWdDGw346wrQVnKD0k4aN87WzWjM/QHa7rUOrm71KNk3xlB33JfC3l3mTpzsJYnDtxV6lK8oc2vah5r4pG89xuHHWIrfjdKdlbVo4mHWUKkZx42eafKS1i+5m6fOWytp1sLUVWhNxa1XsyX3Zx4ourod0upY6GXYrRX7Sk+H4ov2o/Lj31rfa2XDNO48JGAC7AAAAAAAAAAAAAAAAAAAA8ylY/ZOxq1Z6t6ICD9M6WIlO9R3pX7G76q8V97vflyIFWxDipRVr3bk02kk32d+fs9myss8tS48bRWIg4TuqUlwylLRpp8I/HIqfbuzHQm6atFwd45XTTWUrcX38zK9dTt14r8o1+km2DtVYnDTweKla9HdU1eEnC1ndX9ZK2XFJ34ogWztqPBVVKlu70d6KildSjp6q4aPyRgr1Krycorwi7283/AGNaNJR0zfFvVkTZpGOImft+4mrVqzlOclFzk5Ssk223d9yMCwMHreX5m38NDYTDRXctOMPEMMlokvAzxpHmLMkeRC3T1CBmp0z9w9OU5KMYuUm7KKTbb5JLNndwWBhTqqk4rEYp5/Z4y/Z0klnLF1Voks91ebJis28K3vWkbli2N0fnWs29ynf13xtruL2rat6LizUr4eMZyjCW/FSajK1t5J5O3edra+2Lp0oT38rVayW6pW/h0Yr1KC4LjqzjWItqOoRSbT3b/HR6MY/7PiITb7L7M/yy1fk7PyLbKWtkWb0O2h12Gjd3lT7EvL1X/S17maYrenP+TT+yuum+yeoxM0l2Knbh+pvej5O/lYj+BxM6FWNalLdnB3i/mnzTWXmWr6RtndZhusS7VF3/AEyspL5PyKmrMpeNS3w2507fRWx8esRQp1o6VIKVuTazXk7ryNwivoxjJbOpb3Fza8N+ViVG8eHBeNWmAAEqgAAAAAAAAAAAAAY8RWjCLnJ2jFXbMhEulW0024XtCHrPg5LW/cvmRM6haleU6cvam2pOo68pOEYrs55RiufO/E7uxtorFUo1mrK+UHwa0k1qm+C5MriVXr5dZJPqk/2UH7TT/eTXLLsrjryO10c2v1VazfZqOz7nfsy9/wAzOlu3Rkx7r16TyTIl0+2V1tHroLt0ld99PWXu19/MlE5mCcjaY3GnLW01ncKKqT+vr695gudXpVs77PiZ016r7UPySvZeTuvI4yWatq9PFnPp6UW3G239le51mVm7JfN+F1YxqRneI362IoRz6qNNQS1appqq0ue/NvwMFOjKUlGKcpN6JNv3Im9dSpiycomXqLOlgdnOcZVZyjSoR9etP1V3RSznLlGN2auIxOHwn761atww8JdmL/n1Fp+WOfgc6l9q2nVvUmo0qSzk1u0KFPlGKyT5LWTLVx/tnk/IiOqu/hdqzrzeF2XF000+txU7RqOn7U3L+BS42XafO+RtqrToUnhsK24y/fV2rTry+caad7R46s1quMp06X2bCxcKKd5yfr1pr26r5coaI1qc/r6+tCLW9QnHjnfK/lnR6hPmYXUPzrDJ0tmUlwJN6Pcfu15Um8qkLr88c1/p3vcQ6VQybMx/VV6VS/qVIt+F1vLzVyazqdq5K8qzC6cdQVSnOm9JxcX+pWKDqxe9ue1e1u+9re8vxyK06L7IVfa87WdOlVnUk+FlN7i85W8kzbLG9OT8a/GLLZ2Jguow9Kiv4dOMX4pZv33N4AuwmdgACAAAAAAAAAAAAABo7axvVUnLi8o+L4+WpU20av2ibh/Bg+3/ADJLWF+MV7XN5Et9IOOk5Ro032n2U/uuSvOf6Y5+NuZFam7Sgox0irLn3vvbebfMyvO5deKuoYMXiLfXyONiMTmMbirtnOqVSjfwtro1tXr8PCTd5R7M/wA0bZ+as/edJyK49Hm0t2tKk3lUjdfmh/8AN/ciwHM6azuHnZa8bSifpLwG/RhWS7VOW7L8k/8AiSj/AFMr/ZrTq00+M4/7l/ct7bWH62hVp8ZQkl+a3Z+NilN9+DXwZnkjU7dGC266cfGVJwxFSScozjVn2k2mnvvRrM2q/SHEzjuutOz13bQb8XBJvzOntfCQxU3XVSFKrP8AewmmoSkvbhNJpXtdxa1NXDbIowd61Trbfw6d4p/mqvh4K/ea8o8ub+O29aYNibGde85S6ujF9uq88/uwXtzfLhqyR4jHLcjSox6uhF3jDjJ/fqy9ub58NEaOKxsp2VlGEFaEI+rFckvm+JhjL6+vrMxvbfTrxYor3Pluxn9fX1me41TTUz1Gb+uX9jNvtu9afjq88u/TLvb0Nfhzuk9eDvZ3/S/cZVT3mmo2au1m7W7Si1nbNO6fPRkxX9qzkjXxe1UvfuuuHrLVe5PLXK9rZmCc7mWdOMMs953ytxbu7Xd1dvz5cTWm1HXOXLVLvfN9wtr0nHNtfJPOlXTW1CNOhK0pU4uc1wvFNxi+fN/Smvo06OvC4XeqK1avaU+ajn1cPJO775MgPou6LvFVvtVZXo0pdm/8SqtF+WOr77LmXYaV3PcuTJMVjhUABdiAAAAAAAAAAAAAAAAqTbO0N7EVqj13pQj3RT7XvaS8IIjuNxVzvdO8E6FerJq0ZS3ovukr37le6/SyB1sUnxMPb0YmOMae8RVNaVQ1alVtmOVVltKzZ0tlY7qa9Or9ycW/DSXwuXG6hQ0ncuLYmL6zD0pt+tTjfxStL4pmuNy5/Uut1hTG3aHVYmtDlUlbwbvH4NFudYVf0+hu4yT+/CEvhuv/AGjJHSuCfk4u8IvkeIyurZe9LNN+ed/hwCaXf8vB8/DTnvFOMe5bzefUMjnom0r6JtK/gnmzLBvny0tx0zbS0z10MMHZWjKXDi45LJeq+Vj0lpwsksm1kr20twy8hqpE5JZm8rqMnpkoubu+aTSik+N34GXcaau0s7tc7rgnFu6ay0fa1Wpgpy3rJdq2iS092hngt19pqPcu1LPlbJe8ibRHiExjmY+Ut2SikpVbOy01evFN52d3m289eB4q1XqluJtPPOXkvN+/U1FiUvUXm835cEYatbVt38Ss2mV60rV7qYl+zdc29X/wdvoX0YqY+tuRvGlBp1qvJfdjzm+C4amLof0Sr7RqWh2KMX+0qtZL8MV7U3y4avv+gtibIpYWjGjQjuwj72+MpPjJ8y1aqZMuuoZ9n4KFGnClSiowhFRjFcEvm+82ADRyAAAAAAAAAAAAAAAAAAA4vSno5TxtLcm3CavuVI6xb1y9qL4oorpV0YxOCnatBSg32a0LqMteKyT7n8T6PMWJw8KkXCpGM4SVpRkk013pkTG165Jjp8p9b328Uv7WPEvGL96/sW/0q9EUZ3qYGe49epqN7nhCdm4+Dv5FVbc2FiMJLdxFGdPOyk12X+Wa7L8mV02i8S0nfkvJomvRnpNTo4eFOop70XL1VFqzk2s795A3I/N8mNwi0RaNStD/APZ4f+Z/Sv8AkinTHHwxFSE6Sk7Q3ZXstG2uPeRjeCkTMzKtaVrO4bLpy7l4yj8keoLnKPld/wBl3GqpH7vldNdt1SgtXKXglFcOdwqyT7MF53l88jUUz0qhGk8m5OvKWrfhovcjG5WNd1eHPJLv4JIl3Rv0dY7F2bp9RTetSqnF2/DT9Z+dl3jiTdF3Wd8uOSXPuLF6E+i+riN2tjVKlSeapZqpNd/Gmv8AV4alh9EvR9hMDaaj1tb/ABaiTaf8uOkPn3ktLRVjbLPpgwODp0acadKChCCtGMVZJGcAsxAAAAAAAAAAAAAAAAAAAAAAAADHXoRnFxnGMovWMkmn4p6mQAQfbXorwFduUYSoSfGk7L/Ld4+5IhG1PQpXjd0MRTqLgpxlTfm05J+ORd4C3KXzTjvRptOm/wDxXNfepzpSXu3lL4HKr9E8dD1sJiPKnN/JM+qwE85fJsejuMemExP+TV/9TdodCNoztu4Kv5pR+M2j6lAOcvnjZ3ok2lUt1kKVFfjqRk/dT3l8SXbH9CdOOeKxM6n4aUVTXhvScm/gWyAjlLh7C6IYPCW6ihCMl7b7c/65XZ3AAqAAAAAAAAAAAAAAAAAAAAAA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714500" y="1691422"/>
            <a:ext cx="285750" cy="2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030" tIns="42515" rIns="85030" bIns="42515" numCol="1" anchor="t" anchorCtr="0" compatLnSpc="1">
            <a:prstTxWarp prst="textNoShape">
              <a:avLst/>
            </a:prstTxWarp>
          </a:bodyPr>
          <a:lstStyle/>
          <a:p>
            <a:endParaRPr lang="es-419" sz="1588" dirty="0"/>
          </a:p>
        </p:txBody>
      </p:sp>
      <p:sp>
        <p:nvSpPr>
          <p:cNvPr id="26" name="Rectangle 25"/>
          <p:cNvSpPr/>
          <p:nvPr/>
        </p:nvSpPr>
        <p:spPr>
          <a:xfrm>
            <a:off x="4170648" y="1821768"/>
            <a:ext cx="1201525" cy="166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147" b="1" dirty="0" smtClean="0">
                <a:solidFill>
                  <a:schemeClr val="tx1"/>
                </a:solidFill>
              </a:rPr>
              <a:t>flores</a:t>
            </a:r>
            <a:endParaRPr lang="es-419" sz="1147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4183" y="2925735"/>
            <a:ext cx="1201524" cy="166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147" b="1" dirty="0" smtClean="0">
                <a:solidFill>
                  <a:schemeClr val="tx1"/>
                </a:solidFill>
              </a:rPr>
              <a:t>en un nido</a:t>
            </a:r>
            <a:endParaRPr lang="es-419" sz="1147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89507" y="3271194"/>
            <a:ext cx="1595077" cy="1035424"/>
            <a:chOff x="1419200" y="3299011"/>
            <a:chExt cx="1595077" cy="1066801"/>
          </a:xfrm>
        </p:grpSpPr>
        <p:pic>
          <p:nvPicPr>
            <p:cNvPr id="3081" name="Picture 9" descr="http://t3.gstatic.com/images?q=tbn:ANd9GcQihTKwbqtT2ddl8RzXnBrXHa-m9dJxb-8jUY4wdQ7JEIk7C40O0lMRCg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909" y="3299011"/>
              <a:ext cx="1201524" cy="1066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419200" y="4149064"/>
              <a:ext cx="1595077" cy="2052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147" b="1" dirty="0" smtClean="0">
                  <a:solidFill>
                    <a:schemeClr val="tx1"/>
                  </a:solidFill>
                </a:rPr>
                <a:t>Las abejas hacen miel.</a:t>
              </a:r>
              <a:endParaRPr lang="es-419" sz="1147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733800" y="4100721"/>
            <a:ext cx="2209800" cy="194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147" b="1" dirty="0" smtClean="0">
                <a:solidFill>
                  <a:schemeClr val="tx1"/>
                </a:solidFill>
              </a:rPr>
              <a:t>Las abejas viven en una colmena.</a:t>
            </a:r>
            <a:endParaRPr lang="es-419" sz="1147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33800" y="4424082"/>
            <a:ext cx="2133600" cy="1025636"/>
            <a:chOff x="1171689" y="4419600"/>
            <a:chExt cx="2133600" cy="1056716"/>
          </a:xfrm>
        </p:grpSpPr>
        <p:pic>
          <p:nvPicPr>
            <p:cNvPr id="3085" name="Picture 13" descr="http://t0.gstatic.com/images?q=tbn:ANd9GcS7Mc-T-Fi-uBmuAC5fdlGX41F-iLJlPfjp0GCXP54DCLbKBZr8Bqjb1I9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20064"/>
            <a:stretch/>
          </p:blipFill>
          <p:spPr bwMode="auto">
            <a:xfrm>
              <a:off x="1541929" y="4419600"/>
              <a:ext cx="1422587" cy="1047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171689" y="5288054"/>
              <a:ext cx="2133600" cy="188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147" b="1" dirty="0" smtClean="0">
                  <a:solidFill>
                    <a:schemeClr val="tx1"/>
                  </a:solidFill>
                </a:rPr>
                <a:t>Una abeja buscando comida.</a:t>
              </a:r>
              <a:endParaRPr lang="es-419" sz="1147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08450" y="4415836"/>
            <a:ext cx="1655534" cy="1033883"/>
            <a:chOff x="1408450" y="4411105"/>
            <a:chExt cx="1655534" cy="1065213"/>
          </a:xfrm>
        </p:grpSpPr>
        <p:pic>
          <p:nvPicPr>
            <p:cNvPr id="3087" name="Picture 15" descr="http://www.honeybeesuite.com/wp-content/themes/website/data/php/timthumb.php?src=wp-content/uploads/2013/01/Leafcutter.jpg&amp;q=90&amp;w=300&amp;h=133"/>
            <p:cNvPicPr>
              <a:picLocks noChangeAspect="1" noChangeArrowheads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6603" y="4411105"/>
              <a:ext cx="1437914" cy="10562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408450" y="5288056"/>
              <a:ext cx="1655534" cy="188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147" b="1" dirty="0" smtClean="0">
                  <a:solidFill>
                    <a:schemeClr val="tx1"/>
                  </a:solidFill>
                </a:rPr>
                <a:t>una abeja durmiendo</a:t>
              </a:r>
              <a:endParaRPr lang="es-419" sz="1147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47213" y="5607425"/>
            <a:ext cx="1618017" cy="1035424"/>
            <a:chOff x="1414795" y="3299011"/>
            <a:chExt cx="1618017" cy="1066801"/>
          </a:xfrm>
        </p:grpSpPr>
        <p:pic>
          <p:nvPicPr>
            <p:cNvPr id="44" name="Picture 9" descr="http://t3.gstatic.com/images?q=tbn:ANd9GcQihTKwbqtT2ddl8RzXnBrXHa-m9dJxb-8jUY4wdQ7JEIk7C40O0lMRCg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909" y="3299011"/>
              <a:ext cx="1201524" cy="1066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1414795" y="4173068"/>
              <a:ext cx="1618017" cy="19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147" b="1" dirty="0" smtClean="0">
                  <a:solidFill>
                    <a:schemeClr val="tx1"/>
                  </a:solidFill>
                </a:rPr>
                <a:t>Las abejas hacen miel.</a:t>
              </a:r>
              <a:endParaRPr lang="es-419" sz="1147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831" y="865032"/>
            <a:ext cx="1712306" cy="99884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541930" y="1848501"/>
            <a:ext cx="1522054" cy="221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147" b="1" dirty="0" smtClean="0">
                <a:solidFill>
                  <a:schemeClr val="tx1"/>
                </a:solidFill>
              </a:rPr>
              <a:t>tienda de mascotas</a:t>
            </a:r>
            <a:endParaRPr lang="es-419" sz="1147" b="1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1421" y="867015"/>
            <a:ext cx="1529603" cy="9533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43" t="13281"/>
          <a:stretch/>
        </p:blipFill>
        <p:spPr>
          <a:xfrm>
            <a:off x="1541930" y="5607424"/>
            <a:ext cx="1433155" cy="101746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382777" y="6432275"/>
            <a:ext cx="1739631" cy="192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147" b="1" dirty="0" smtClean="0">
                <a:solidFill>
                  <a:schemeClr val="tx1"/>
                </a:solidFill>
              </a:rPr>
              <a:t>Las abejas pueden picar.</a:t>
            </a:r>
            <a:endParaRPr lang="es-419" sz="1147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7225" y="2133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425" y="21240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11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32329"/>
              </p:ext>
            </p:extLst>
          </p:nvPr>
        </p:nvGraphicFramePr>
        <p:xfrm>
          <a:off x="228600" y="152400"/>
          <a:ext cx="6400800" cy="4541519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6019800"/>
              </a:tblGrid>
              <a:tr h="152399">
                <a:tc gridSpan="2"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Una nota sobre las respuestas construidas:  Las respuestas construidas no están escritas “en piedra.” No hay una manera perfecta en la que el estudiante debe responder. Busque la intención general de la pregunta y  la respuesta del estudiante y siga la rúbrica a continuación en la medida que sea posible. Utilice su mejor juicio. A diferencia de las preguntas de  DOK-1 donde  hay una respuesta correcta o incorrecta,  las respuestas construidas son más difíciles de evaluar. La coherencia global de la intención del estudiante, basada en la mayor parte de sus respuestas, puede servirle de guía. 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3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CFA  Trimestre 1: Clave para la  Respuesta construida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399">
                <a:tc gridSpan="2">
                  <a:txBody>
                    <a:bodyPr/>
                    <a:lstStyle/>
                    <a:p>
                      <a:r>
                        <a:rPr lang="es-MX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Estándar RL.K.3:   Rúbrica de 3 puntos: Respuesta Construida – Lectura </a:t>
                      </a:r>
                    </a:p>
                    <a:p>
                      <a:r>
                        <a:rPr lang="es-419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RL.K.3  Con sugerencias y apoyo, identifican personajes, escenarios y acontecimientos importantes en un cuento </a:t>
                      </a:r>
                      <a:endParaRPr lang="es-MX" sz="1000" b="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s-MX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Pregunta: #7</a:t>
                      </a:r>
                      <a:endParaRPr lang="es-MX" sz="1200" kern="12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Dibuja y escribe palabras para mostrar qué aprendió </a:t>
                      </a: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José</a:t>
                      </a: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 de la Srta. García.</a:t>
                      </a:r>
                      <a:endParaRPr lang="es-MX" sz="1400" b="1" kern="12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 gridSpan="2"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kumimoji="0" lang="es-419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Instrucciones para calificar:  Escriba una visión general de lo que los estudiantes podrían incluir en una respuesta competente, usando ejemplos del texto. 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Sea bien específico y  “extenso”.</a:t>
                      </a: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L</a:t>
                      </a: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enguaje del maestro y </a:t>
                      </a: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</a:t>
                      </a: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otas para calificar:</a:t>
                      </a: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MX" sz="1000" b="1" dirty="0" smtClean="0"/>
                        <a:t>Evidencia suficiente </a:t>
                      </a:r>
                      <a:r>
                        <a:rPr lang="es-MX" sz="1000" b="1" baseline="0" dirty="0" smtClean="0"/>
                        <a:t>(idea general)</a:t>
                      </a:r>
                      <a:r>
                        <a:rPr lang="es-MX" sz="1000" b="0" baseline="0" dirty="0" smtClean="0"/>
                        <a:t> </a:t>
                      </a: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la pregunta podría incluir dibujos o palabras para mostrar que José aprendió de la Srta.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García,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compartir y a tomar turnos.</a:t>
                      </a: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MX" sz="1000" b="1" dirty="0" smtClean="0"/>
                        <a:t>Las identificaciones específicas (los detalles de apoyo) </a:t>
                      </a:r>
                      <a:r>
                        <a:rPr lang="es-MX" sz="1000" b="0" dirty="0" smtClean="0"/>
                        <a:t>podrían incluir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dibujos o palabras que indican: (1) José compartiendo sus crayones azules con Elsa, (2) José sonriendo porque le gusta compartir, (3) José diciéndole a Elsa que a él le gusta compartir.</a:t>
                      </a: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kumimoji="0" lang="es-MX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Respaldo total específico 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C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/>
                          </a:uFill>
                          <a:latin typeface="+mn-lt"/>
                        </a:rPr>
                        <a:t>ualquier otro detalle encontrado explícitamente en el texto para respaldar la pregunta, es aceptable.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/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MX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El estudiante da una respuesta competente que incluye palabras o dibujos que indican una comprensión de que José aprendió de la Srta. García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 a 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compartir y a tomar turnos.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MX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El estudiante da una respuesta parcial que incluye palabras o dibujos que indican una comprensión parcial de que José aprendió de la Srta. García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 a 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compartir y tomar turnos.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MX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El estudiante da una respuesta mínima que incluye una palabra o dibujo que indica una comprensión mínima de que José aprendió de la Srta. 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García a 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compartir y tomar turnos.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s-MX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La respuesta del estudiante no muestra una comprensión de la pregunta.</a:t>
                      </a: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05400" y="8686800"/>
            <a:ext cx="1600200" cy="486833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24200" y="8610600"/>
            <a:ext cx="2286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28923"/>
              </p:ext>
            </p:extLst>
          </p:nvPr>
        </p:nvGraphicFramePr>
        <p:xfrm>
          <a:off x="228600" y="4724400"/>
          <a:ext cx="6400800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6019800"/>
              </a:tblGrid>
              <a:tr h="1523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CFA  Trimestre 1: Clave para la  Respuesta construida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399">
                <a:tc gridSpan="2">
                  <a:txBody>
                    <a:bodyPr/>
                    <a:lstStyle/>
                    <a:p>
                      <a:r>
                        <a:rPr lang="es-MX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Estándar RI.K.3:   Rúbrica de 3 puntos: Respuesta Construida – Lectura </a:t>
                      </a:r>
                    </a:p>
                    <a:p>
                      <a:r>
                        <a:rPr lang="es-419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RI.K3  Con sugerencias y apoyo, describen la relación entre dos personas, acontecimientos, ideas o elementos de información en un texto.</a:t>
                      </a:r>
                      <a:endParaRPr lang="es-MX" sz="1000" kern="12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s-MX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Pregunta: #14</a:t>
                      </a:r>
                      <a:endParaRPr lang="es-MX" sz="1200" kern="12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Dibuja y escribe palabras para mostrar todas las cosas que hacen las abejas.</a:t>
                      </a:r>
                      <a:endParaRPr kumimoji="0" lang="es-MX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 gridSpan="2">
                  <a:txBody>
                    <a:bodyPr/>
                    <a:lstStyle/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kumimoji="0" lang="es-419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Instrucciones para calificar:  Escriba una visión general de lo que los estudiantes podrían incluir en una respuesta competente, usando ejemplos del texto. 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Sea bien específico y  “extenso”.</a:t>
                      </a: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L</a:t>
                      </a: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enguaje del maestro y </a:t>
                      </a: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</a:t>
                      </a: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/>
                        </a:rPr>
                        <a:t>otas para calificar:</a:t>
                      </a: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MX" sz="1000" b="1" dirty="0" smtClean="0"/>
                        <a:t>Evidencia</a:t>
                      </a:r>
                      <a:r>
                        <a:rPr lang="es-MX" sz="1000" b="1" baseline="0" dirty="0" smtClean="0"/>
                        <a:t> s</a:t>
                      </a:r>
                      <a:r>
                        <a:rPr lang="es-MX" sz="1000" b="1" dirty="0" smtClean="0"/>
                        <a:t>uficiente </a:t>
                      </a:r>
                      <a:r>
                        <a:rPr lang="es-MX" sz="1000" b="1" baseline="0" dirty="0" smtClean="0"/>
                        <a:t>(idea general)</a:t>
                      </a:r>
                      <a:r>
                        <a:rPr lang="es-MX" sz="1000" b="0" baseline="0" dirty="0" smtClean="0"/>
                        <a:t> </a:t>
                      </a: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la pregunta podría incluir dibujos o palabras para mostrar qué hacen las abejas cada día.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s-MX" sz="1000" b="1" dirty="0" smtClean="0"/>
                        <a:t>Las identificaciones específicas (los detalles de apoyo) </a:t>
                      </a:r>
                      <a:r>
                        <a:rPr lang="es-MX" sz="1000" b="0" dirty="0" smtClean="0"/>
                        <a:t>podrían incluir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dibujos o palabras que indican: (1) las abejas toman su comida de las flores o zumban alrededor de las flores, (2) cualquier secuencia de cómo las abejas hacen la miel, (3) abejas en una colmena o la abeja reina, (5) las abejas pueden picar.</a:t>
                      </a:r>
                    </a:p>
                    <a:p>
                      <a:pPr marL="0" marR="0" lvl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kumimoji="0" lang="es-MX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Respaldo total específico </a:t>
                      </a: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/>
                          </a:uFill>
                          <a:latin typeface="+mn-lt"/>
                        </a:rPr>
                        <a:t>ualquier otro detalle encontrado explícitamente en el texto para respaldar la pregunta, es aceptable.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/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MX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El estudiante da una respuesta competente </a:t>
                      </a:r>
                      <a:r>
                        <a:rPr kumimoji="0" lang="es-419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que incluye palabras o dibujos que indican una comprensión de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 3-4 cosas que hacen las abejas .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MX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El estudiante da una respuesta parcial que incluye palabras o dibujos que indican una comprensión de 2 cosas que hacen las abejas .</a:t>
                      </a: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El estudiante da una respuesta mínima  que incluye palabras o dibujos  que indican una comprensión de 1 cosa que hacen las abejas.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Verdana"/>
                      </a:endParaRPr>
                    </a:p>
                  </a:txBody>
                  <a:tcPr marL="61619" marR="61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Verdana"/>
                        </a:rPr>
                        <a:t>La respuesta del estudiante no muestra una comprensión de la pregunta.</a:t>
                      </a:r>
                    </a:p>
                  </a:txBody>
                  <a:tcPr marL="61619" marR="61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5122</TotalTime>
  <Words>3194</Words>
  <Application>Microsoft Office PowerPoint</Application>
  <PresentationFormat>On-screen Show (4:3)</PresentationFormat>
  <Paragraphs>489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Bookman Old Style</vt:lpstr>
      <vt:lpstr>Calibri</vt:lpstr>
      <vt:lpstr>Gill Sans MT</vt:lpstr>
      <vt:lpstr>Helvetica</vt:lpstr>
      <vt:lpstr>Lucida Handwriting</vt:lpstr>
      <vt:lpstr>Symbol</vt:lpstr>
      <vt:lpstr>Times New Roman</vt:lpstr>
      <vt:lpstr>Verdana</vt:lpstr>
      <vt:lpstr>Wingdings 2</vt:lpstr>
      <vt:lpstr>Office Theme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Richmond</dc:creator>
  <cp:lastModifiedBy>Rosa, Zaida</cp:lastModifiedBy>
  <cp:revision>295</cp:revision>
  <cp:lastPrinted>2015-08-07T00:23:52Z</cp:lastPrinted>
  <dcterms:created xsi:type="dcterms:W3CDTF">2014-06-19T22:41:39Z</dcterms:created>
  <dcterms:modified xsi:type="dcterms:W3CDTF">2015-08-20T20:18:44Z</dcterms:modified>
</cp:coreProperties>
</file>