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 id="2147483684" r:id="rId5"/>
  </p:sldMasterIdLst>
  <p:notesMasterIdLst>
    <p:notesMasterId r:id="rId35"/>
  </p:notesMasterIdLst>
  <p:sldIdLst>
    <p:sldId id="343" r:id="rId6"/>
    <p:sldId id="379" r:id="rId7"/>
    <p:sldId id="380" r:id="rId8"/>
    <p:sldId id="384" r:id="rId9"/>
    <p:sldId id="378" r:id="rId10"/>
    <p:sldId id="330" r:id="rId11"/>
    <p:sldId id="347" r:id="rId12"/>
    <p:sldId id="348" r:id="rId13"/>
    <p:sldId id="349" r:id="rId14"/>
    <p:sldId id="350" r:id="rId15"/>
    <p:sldId id="383" r:id="rId16"/>
    <p:sldId id="352" r:id="rId17"/>
    <p:sldId id="310" r:id="rId18"/>
    <p:sldId id="354" r:id="rId19"/>
    <p:sldId id="355" r:id="rId20"/>
    <p:sldId id="356" r:id="rId21"/>
    <p:sldId id="357" r:id="rId22"/>
    <p:sldId id="358" r:id="rId23"/>
    <p:sldId id="359" r:id="rId24"/>
    <p:sldId id="360" r:id="rId25"/>
    <p:sldId id="361" r:id="rId26"/>
    <p:sldId id="315" r:id="rId27"/>
    <p:sldId id="363" r:id="rId28"/>
    <p:sldId id="364" r:id="rId29"/>
    <p:sldId id="365" r:id="rId30"/>
    <p:sldId id="366" r:id="rId31"/>
    <p:sldId id="367" r:id="rId32"/>
    <p:sldId id="371" r:id="rId33"/>
    <p:sldId id="382" r:id="rId34"/>
  </p:sldIdLst>
  <p:sldSz cx="7772400" cy="10058400"/>
  <p:notesSz cx="7010400" cy="92964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BD"/>
    <a:srgbClr val="FFFF8B"/>
    <a:srgbClr val="BCE292"/>
    <a:srgbClr val="FF6D6D"/>
    <a:srgbClr val="9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626" autoAdjust="0"/>
  </p:normalViewPr>
  <p:slideViewPr>
    <p:cSldViewPr>
      <p:cViewPr varScale="1">
        <p:scale>
          <a:sx n="44" d="100"/>
          <a:sy n="44" d="100"/>
        </p:scale>
        <p:origin x="1584" y="66"/>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D37F6B2-B980-42B2-B863-62AB0BA18E5D}" type="datetimeFigureOut">
              <a:rPr lang="en-US" smtClean="0"/>
              <a:t>8/31/2015</a:t>
            </a:fld>
            <a:endParaRPr lang="en-US" dirty="0"/>
          </a:p>
        </p:txBody>
      </p:sp>
      <p:sp>
        <p:nvSpPr>
          <p:cNvPr id="4" name="Slide Image Placeholder 3"/>
          <p:cNvSpPr>
            <a:spLocks noGrp="1" noRot="1" noChangeAspect="1"/>
          </p:cNvSpPr>
          <p:nvPr>
            <p:ph type="sldImg" idx="2"/>
          </p:nvPr>
        </p:nvSpPr>
        <p:spPr>
          <a:xfrm>
            <a:off x="2159000" y="696913"/>
            <a:ext cx="26924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1CEBE1F-24ED-42D9-B1FA-96E2AD20C1E2}" type="slidenum">
              <a:rPr lang="en-US" smtClean="0"/>
              <a:t>‹#›</a:t>
            </a:fld>
            <a:endParaRPr lang="en-US" dirty="0"/>
          </a:p>
        </p:txBody>
      </p:sp>
    </p:spTree>
    <p:extLst>
      <p:ext uri="{BB962C8B-B14F-4D97-AF65-F5344CB8AC3E}">
        <p14:creationId xmlns:p14="http://schemas.microsoft.com/office/powerpoint/2010/main" val="847985487"/>
      </p:ext>
    </p:extLst>
  </p:cSld>
  <p:clrMap bg1="lt1" tx1="dk1" bg2="lt2" tx2="dk2" accent1="accent1" accent2="accent2" accent3="accent3" accent4="accent4" accent5="accent5" accent6="accent6" hlink="hlink" folHlink="folHlink"/>
  <p:notesStyle>
    <a:lvl1pPr marL="0" algn="l" defTabSz="1018824" rtl="0" eaLnBrk="1" latinLnBrk="0" hangingPunct="1">
      <a:defRPr sz="1300" kern="1200">
        <a:solidFill>
          <a:schemeClr val="tx1"/>
        </a:solidFill>
        <a:latin typeface="+mn-lt"/>
        <a:ea typeface="+mn-ea"/>
        <a:cs typeface="+mn-cs"/>
      </a:defRPr>
    </a:lvl1pPr>
    <a:lvl2pPr marL="509412" algn="l" defTabSz="1018824" rtl="0" eaLnBrk="1" latinLnBrk="0" hangingPunct="1">
      <a:defRPr sz="1300" kern="1200">
        <a:solidFill>
          <a:schemeClr val="tx1"/>
        </a:solidFill>
        <a:latin typeface="+mn-lt"/>
        <a:ea typeface="+mn-ea"/>
        <a:cs typeface="+mn-cs"/>
      </a:defRPr>
    </a:lvl2pPr>
    <a:lvl3pPr marL="1018824" algn="l" defTabSz="1018824" rtl="0" eaLnBrk="1" latinLnBrk="0" hangingPunct="1">
      <a:defRPr sz="1300" kern="1200">
        <a:solidFill>
          <a:schemeClr val="tx1"/>
        </a:solidFill>
        <a:latin typeface="+mn-lt"/>
        <a:ea typeface="+mn-ea"/>
        <a:cs typeface="+mn-cs"/>
      </a:defRPr>
    </a:lvl3pPr>
    <a:lvl4pPr marL="1528237" algn="l" defTabSz="1018824" rtl="0" eaLnBrk="1" latinLnBrk="0" hangingPunct="1">
      <a:defRPr sz="1300" kern="1200">
        <a:solidFill>
          <a:schemeClr val="tx1"/>
        </a:solidFill>
        <a:latin typeface="+mn-lt"/>
        <a:ea typeface="+mn-ea"/>
        <a:cs typeface="+mn-cs"/>
      </a:defRPr>
    </a:lvl4pPr>
    <a:lvl5pPr marL="2037649" algn="l" defTabSz="1018824" rtl="0" eaLnBrk="1" latinLnBrk="0" hangingPunct="1">
      <a:defRPr sz="1300" kern="1200">
        <a:solidFill>
          <a:schemeClr val="tx1"/>
        </a:solidFill>
        <a:latin typeface="+mn-lt"/>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12975" y="708025"/>
            <a:ext cx="2740025" cy="35448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CEBE1F-24ED-42D9-B1FA-96E2AD20C1E2}" type="slidenum">
              <a:rPr lang="en-US" smtClean="0"/>
              <a:t>3</a:t>
            </a:fld>
            <a:endParaRPr lang="en-US" dirty="0"/>
          </a:p>
        </p:txBody>
      </p:sp>
    </p:spTree>
    <p:extLst>
      <p:ext uri="{BB962C8B-B14F-4D97-AF65-F5344CB8AC3E}">
        <p14:creationId xmlns:p14="http://schemas.microsoft.com/office/powerpoint/2010/main" val="527462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419"/>
          </a:p>
        </p:txBody>
      </p:sp>
      <p:sp>
        <p:nvSpPr>
          <p:cNvPr id="4" name="Slide Number Placeholder 3"/>
          <p:cNvSpPr>
            <a:spLocks noGrp="1"/>
          </p:cNvSpPr>
          <p:nvPr>
            <p:ph type="sldNum" sz="quarter" idx="10"/>
          </p:nvPr>
        </p:nvSpPr>
        <p:spPr/>
        <p:txBody>
          <a:bodyPr/>
          <a:lstStyle/>
          <a:p>
            <a:fld id="{91CEBE1F-24ED-42D9-B1FA-96E2AD20C1E2}" type="slidenum">
              <a:rPr lang="en-US" smtClean="0"/>
              <a:t>6</a:t>
            </a:fld>
            <a:endParaRPr lang="en-US" dirty="0"/>
          </a:p>
        </p:txBody>
      </p:sp>
    </p:spTree>
    <p:extLst>
      <p:ext uri="{BB962C8B-B14F-4D97-AF65-F5344CB8AC3E}">
        <p14:creationId xmlns:p14="http://schemas.microsoft.com/office/powerpoint/2010/main" val="2293959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21</a:t>
            </a:fld>
            <a:endParaRPr lang="en-US" dirty="0"/>
          </a:p>
        </p:txBody>
      </p:sp>
    </p:spTree>
    <p:extLst>
      <p:ext uri="{BB962C8B-B14F-4D97-AF65-F5344CB8AC3E}">
        <p14:creationId xmlns:p14="http://schemas.microsoft.com/office/powerpoint/2010/main" val="3058734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8"/>
            <a:ext cx="6606540" cy="21560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95EC14-78BE-470F-BC40-CD0BB159687F}" type="datetime1">
              <a:rPr lang="en-US" smtClean="0"/>
              <a:t>8/31/2015</a:t>
            </a:fld>
            <a:endParaRPr lang="en-US" dirty="0"/>
          </a:p>
        </p:txBody>
      </p:sp>
      <p:sp>
        <p:nvSpPr>
          <p:cNvPr id="5" name="Footer Placeholder 4"/>
          <p:cNvSpPr>
            <a:spLocks noGrp="1"/>
          </p:cNvSpPr>
          <p:nvPr>
            <p:ph type="ftr" sz="quarter" idx="11"/>
          </p:nvPr>
        </p:nvSpPr>
        <p:spPr/>
        <p:txBody>
          <a:bodyPr/>
          <a:lstStyle/>
          <a:p>
            <a:r>
              <a:rPr lang="en-US" smtClean="0"/>
              <a:t>Rev. Control: 07/04/15 - OSP and S. Richmond</a:t>
            </a:r>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15997578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EF81A8-970C-42D5-BB2B-8CA8C9E49E4C}" type="datetime1">
              <a:rPr lang="en-US" smtClean="0"/>
              <a:t>8/31/2015</a:t>
            </a:fld>
            <a:endParaRPr lang="en-US" dirty="0"/>
          </a:p>
        </p:txBody>
      </p:sp>
      <p:sp>
        <p:nvSpPr>
          <p:cNvPr id="5" name="Footer Placeholder 4"/>
          <p:cNvSpPr>
            <a:spLocks noGrp="1"/>
          </p:cNvSpPr>
          <p:nvPr>
            <p:ph type="ftr" sz="quarter" idx="11"/>
          </p:nvPr>
        </p:nvSpPr>
        <p:spPr/>
        <p:txBody>
          <a:bodyPr/>
          <a:lstStyle/>
          <a:p>
            <a:r>
              <a:rPr lang="en-US" smtClean="0"/>
              <a:t>Rev. Control: 07/04/15 - OSP and S. Richmond</a:t>
            </a:r>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3304070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6"/>
            <a:ext cx="1311593"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8" y="537846"/>
            <a:ext cx="3805238"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55047E-9FCD-4FF5-818D-EEAA703562DA}" type="datetime1">
              <a:rPr lang="en-US" smtClean="0"/>
              <a:t>8/31/2015</a:t>
            </a:fld>
            <a:endParaRPr lang="en-US" dirty="0"/>
          </a:p>
        </p:txBody>
      </p:sp>
      <p:sp>
        <p:nvSpPr>
          <p:cNvPr id="5" name="Footer Placeholder 4"/>
          <p:cNvSpPr>
            <a:spLocks noGrp="1"/>
          </p:cNvSpPr>
          <p:nvPr>
            <p:ph type="ftr" sz="quarter" idx="11"/>
          </p:nvPr>
        </p:nvSpPr>
        <p:spPr/>
        <p:txBody>
          <a:bodyPr/>
          <a:lstStyle/>
          <a:p>
            <a:r>
              <a:rPr lang="en-US" smtClean="0"/>
              <a:t>Rev. Control: 07/04/15 - OSP and S. Richmond</a:t>
            </a:r>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354000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217676" y="527850"/>
            <a:ext cx="6295644" cy="2159203"/>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217676" y="2713427"/>
            <a:ext cx="6295644" cy="2570480"/>
          </a:xfrm>
        </p:spPr>
        <p:txBody>
          <a:bodyPr tIns="0"/>
          <a:lstStyle>
            <a:lvl1pPr marL="30565" indent="0" algn="l">
              <a:buNone/>
              <a:defRPr sz="2900">
                <a:solidFill>
                  <a:schemeClr val="tx2">
                    <a:shade val="30000"/>
                    <a:satMod val="150000"/>
                  </a:schemeClr>
                </a:solidFill>
              </a:defRPr>
            </a:lvl1pPr>
            <a:lvl2pPr marL="509412" indent="0" algn="ctr">
              <a:buNone/>
            </a:lvl2pPr>
            <a:lvl3pPr marL="1018824" indent="0" algn="ctr">
              <a:buNone/>
            </a:lvl3pPr>
            <a:lvl4pPr marL="1528237" indent="0" algn="ctr">
              <a:buNone/>
            </a:lvl4pPr>
            <a:lvl5pPr marL="2037649" indent="0" algn="ctr">
              <a:buNone/>
            </a:lvl5pPr>
            <a:lvl6pPr marL="2547061" indent="0" algn="ctr">
              <a:buNone/>
            </a:lvl6pPr>
            <a:lvl7pPr marL="3056473" indent="0" algn="ctr">
              <a:buNone/>
            </a:lvl7pPr>
            <a:lvl8pPr marL="3565886" indent="0" algn="ctr">
              <a:buNone/>
            </a:lvl8pPr>
            <a:lvl9pPr marL="4075298"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BD1F1D22-0574-4F1D-A262-4EB013B60900}" type="datetime1">
              <a:rPr lang="en-US" smtClean="0"/>
              <a:t>8/31/2015</a:t>
            </a:fld>
            <a:endParaRPr lang="en-US" dirty="0"/>
          </a:p>
        </p:txBody>
      </p:sp>
      <p:sp>
        <p:nvSpPr>
          <p:cNvPr id="20" name="Footer Placeholder 19"/>
          <p:cNvSpPr>
            <a:spLocks noGrp="1"/>
          </p:cNvSpPr>
          <p:nvPr>
            <p:ph type="ftr" sz="quarter" idx="11"/>
          </p:nvPr>
        </p:nvSpPr>
        <p:spPr/>
        <p:txBody>
          <a:bodyPr/>
          <a:lstStyle>
            <a:extLst/>
          </a:lstStyle>
          <a:p>
            <a:r>
              <a:rPr lang="en-US" smtClean="0"/>
              <a:t>Rev. Control: 07/04/15 - OSP and S. Richmond</a:t>
            </a:r>
            <a:endParaRPr lang="en-US" dirty="0"/>
          </a:p>
        </p:txBody>
      </p:sp>
      <p:sp>
        <p:nvSpPr>
          <p:cNvPr id="10" name="Slide Number Placeholder 9"/>
          <p:cNvSpPr>
            <a:spLocks noGrp="1"/>
          </p:cNvSpPr>
          <p:nvPr>
            <p:ph type="sldNum" sz="quarter" idx="12"/>
          </p:nvPr>
        </p:nvSpPr>
        <p:spPr/>
        <p:txBody>
          <a:bodyPr/>
          <a:lstStyle>
            <a:extLst/>
          </a:lstStyle>
          <a:p>
            <a:fld id="{AF8359E8-5B63-4AE7-A26F-FE183B9DDE83}" type="slidenum">
              <a:rPr lang="en-US" smtClean="0"/>
              <a:t>‹#›</a:t>
            </a:fld>
            <a:endParaRPr lang="en-US" dirty="0"/>
          </a:p>
        </p:txBody>
      </p:sp>
      <p:sp>
        <p:nvSpPr>
          <p:cNvPr id="8" name="Oval 7"/>
          <p:cNvSpPr/>
          <p:nvPr/>
        </p:nvSpPr>
        <p:spPr>
          <a:xfrm>
            <a:off x="783218" y="2073576"/>
            <a:ext cx="178765" cy="308458"/>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01882" tIns="50941" rIns="101882" bIns="50941" anchor="ctr"/>
          <a:lstStyle>
            <a:extLst/>
          </a:lstStyle>
          <a:p>
            <a:pPr algn="ctr" eaLnBrk="1" latinLnBrk="0" hangingPunct="1"/>
            <a:endParaRPr kumimoji="0" lang="en-US" dirty="0"/>
          </a:p>
        </p:txBody>
      </p:sp>
      <p:sp>
        <p:nvSpPr>
          <p:cNvPr id="9" name="Oval 8"/>
          <p:cNvSpPr/>
          <p:nvPr/>
        </p:nvSpPr>
        <p:spPr>
          <a:xfrm>
            <a:off x="983600" y="1972691"/>
            <a:ext cx="54407" cy="9387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01882" tIns="50941" rIns="101882" bIns="50941" anchor="ctr"/>
          <a:lstStyle>
            <a:extLst/>
          </a:lstStyle>
          <a:p>
            <a:pPr algn="ctr" eaLnBrk="1" latinLnBrk="0" hangingPunct="1"/>
            <a:endParaRPr kumimoji="0"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7215D63-EFB6-4A1D-AF56-3CEFB8B4464B}" type="datetime1">
              <a:rPr lang="en-US" smtClean="0"/>
              <a:t>8/31/2015</a:t>
            </a:fld>
            <a:endParaRPr lang="en-US" dirty="0"/>
          </a:p>
        </p:txBody>
      </p:sp>
      <p:sp>
        <p:nvSpPr>
          <p:cNvPr id="5" name="Footer Placeholder 4"/>
          <p:cNvSpPr>
            <a:spLocks noGrp="1"/>
          </p:cNvSpPr>
          <p:nvPr>
            <p:ph type="ftr" sz="quarter" idx="11"/>
          </p:nvPr>
        </p:nvSpPr>
        <p:spPr/>
        <p:txBody>
          <a:bodyPr/>
          <a:lstStyle>
            <a:extLst/>
          </a:lstStyle>
          <a:p>
            <a:r>
              <a:rPr lang="en-US" smtClean="0"/>
              <a:t>Rev. Control: 07/04/15 - OSP and S. Richmond</a:t>
            </a:r>
            <a:endParaRPr lang="en-US" dirty="0"/>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940457" y="-79"/>
            <a:ext cx="5829300" cy="10058479"/>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2" name="Title 1"/>
          <p:cNvSpPr>
            <a:spLocks noGrp="1"/>
          </p:cNvSpPr>
          <p:nvPr>
            <p:ph type="title"/>
          </p:nvPr>
        </p:nvSpPr>
        <p:spPr>
          <a:xfrm>
            <a:off x="2191633" y="3813810"/>
            <a:ext cx="5440680" cy="3352800"/>
          </a:xfrm>
        </p:spPr>
        <p:txBody>
          <a:bodyPr anchor="t"/>
          <a:lstStyle>
            <a:lvl1pPr algn="l">
              <a:lnSpc>
                <a:spcPts val="5014"/>
              </a:lnSpc>
              <a:buNone/>
              <a:defRPr sz="45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191633" y="1564641"/>
            <a:ext cx="5440680" cy="2214244"/>
          </a:xfrm>
        </p:spPr>
        <p:txBody>
          <a:bodyPr anchor="b"/>
          <a:lstStyle>
            <a:lvl1pPr marL="20376" indent="0">
              <a:lnSpc>
                <a:spcPts val="2563"/>
              </a:lnSpc>
              <a:spcBef>
                <a:spcPts val="0"/>
              </a:spcBef>
              <a:buNone/>
              <a:defRPr sz="2200">
                <a:solidFill>
                  <a:schemeClr val="tx2">
                    <a:shade val="30000"/>
                    <a:satMod val="150000"/>
                  </a:schemeClr>
                </a:solidFill>
              </a:defRPr>
            </a:lvl1pPr>
            <a:lvl2pPr>
              <a:buNone/>
              <a:defRPr sz="2000">
                <a:solidFill>
                  <a:schemeClr val="tx1">
                    <a:tint val="75000"/>
                  </a:schemeClr>
                </a:solidFill>
              </a:defRPr>
            </a:lvl2pPr>
            <a:lvl3pPr>
              <a:buNone/>
              <a:defRPr sz="1800">
                <a:solidFill>
                  <a:schemeClr val="tx1">
                    <a:tint val="75000"/>
                  </a:schemeClr>
                </a:solidFill>
              </a:defRPr>
            </a:lvl3pPr>
            <a:lvl4pPr>
              <a:buNone/>
              <a:defRPr sz="1600">
                <a:solidFill>
                  <a:schemeClr val="tx1">
                    <a:tint val="75000"/>
                  </a:schemeClr>
                </a:solidFill>
              </a:defRPr>
            </a:lvl4pPr>
            <a:lvl5pPr>
              <a:buNone/>
              <a:defRPr sz="16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07FBD1E-F14D-4A81-B83C-EAC5023501E4}" type="datetime1">
              <a:rPr lang="en-US" smtClean="0"/>
              <a:t>8/31/2015</a:t>
            </a:fld>
            <a:endParaRPr lang="en-US" dirty="0"/>
          </a:p>
        </p:txBody>
      </p:sp>
      <p:sp>
        <p:nvSpPr>
          <p:cNvPr id="5" name="Footer Placeholder 4"/>
          <p:cNvSpPr>
            <a:spLocks noGrp="1"/>
          </p:cNvSpPr>
          <p:nvPr>
            <p:ph type="ftr" sz="quarter" idx="11"/>
          </p:nvPr>
        </p:nvSpPr>
        <p:spPr/>
        <p:txBody>
          <a:bodyPr/>
          <a:lstStyle>
            <a:extLst/>
          </a:lstStyle>
          <a:p>
            <a:r>
              <a:rPr lang="en-US" smtClean="0"/>
              <a:t>Rev. Control: 07/04/15 - OSP and S. Richmond</a:t>
            </a:r>
            <a:endParaRPr lang="en-US" dirty="0"/>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dirty="0"/>
          </a:p>
        </p:txBody>
      </p:sp>
      <p:sp>
        <p:nvSpPr>
          <p:cNvPr id="10" name="Rectangle 9"/>
          <p:cNvSpPr/>
          <p:nvPr/>
        </p:nvSpPr>
        <p:spPr bwMode="invGray">
          <a:xfrm>
            <a:off x="1943100" y="0"/>
            <a:ext cx="64770"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8" name="Oval 7"/>
          <p:cNvSpPr/>
          <p:nvPr/>
        </p:nvSpPr>
        <p:spPr>
          <a:xfrm>
            <a:off x="1846473" y="4128162"/>
            <a:ext cx="178765" cy="308458"/>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01882" tIns="50941" rIns="101882" bIns="50941" anchor="ctr"/>
          <a:lstStyle>
            <a:extLst/>
          </a:lstStyle>
          <a:p>
            <a:pPr algn="ctr" eaLnBrk="1" latinLnBrk="0" hangingPunct="1"/>
            <a:endParaRPr kumimoji="0" lang="en-US" dirty="0"/>
          </a:p>
        </p:txBody>
      </p:sp>
      <p:sp>
        <p:nvSpPr>
          <p:cNvPr id="9" name="Oval 8"/>
          <p:cNvSpPr/>
          <p:nvPr/>
        </p:nvSpPr>
        <p:spPr>
          <a:xfrm>
            <a:off x="2046854" y="4027276"/>
            <a:ext cx="54407" cy="9387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01882" tIns="50941" rIns="101882" bIns="50941" anchor="ctr"/>
          <a:lstStyle>
            <a:extLst/>
          </a:lstStyle>
          <a:p>
            <a:pPr algn="ctr" eaLnBrk="1" latinLnBrk="0" hangingPunct="1"/>
            <a:endParaRPr kumimoji="0"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20267" y="402336"/>
            <a:ext cx="6373368" cy="1676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220267" y="2235200"/>
            <a:ext cx="3108960" cy="6839712"/>
          </a:xfrm>
        </p:spPr>
        <p:txBody>
          <a:bodyPr/>
          <a:lstStyle>
            <a:lvl1pPr>
              <a:defRPr sz="3100"/>
            </a:lvl1pPr>
            <a:lvl2pPr>
              <a:defRPr sz="2700"/>
            </a:lvl2pPr>
            <a:lvl3pPr>
              <a:defRPr sz="22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484675" y="2235200"/>
            <a:ext cx="3108960" cy="6839712"/>
          </a:xfrm>
        </p:spPr>
        <p:txBody>
          <a:bodyPr/>
          <a:lstStyle>
            <a:lvl1pPr>
              <a:defRPr sz="3100"/>
            </a:lvl1pPr>
            <a:lvl2pPr>
              <a:defRPr sz="2700"/>
            </a:lvl2pPr>
            <a:lvl3pPr>
              <a:defRPr sz="22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4ED7005-972E-4610-B1C8-79EF7BE0F8E3}" type="datetime1">
              <a:rPr lang="en-US" smtClean="0"/>
              <a:t>8/31/2015</a:t>
            </a:fld>
            <a:endParaRPr lang="en-US" dirty="0"/>
          </a:p>
        </p:txBody>
      </p:sp>
      <p:sp>
        <p:nvSpPr>
          <p:cNvPr id="6" name="Footer Placeholder 5"/>
          <p:cNvSpPr>
            <a:spLocks noGrp="1"/>
          </p:cNvSpPr>
          <p:nvPr>
            <p:ph type="ftr" sz="quarter" idx="11"/>
          </p:nvPr>
        </p:nvSpPr>
        <p:spPr/>
        <p:txBody>
          <a:bodyPr/>
          <a:lstStyle>
            <a:extLst/>
          </a:lstStyle>
          <a:p>
            <a:r>
              <a:rPr lang="en-US" smtClean="0"/>
              <a:t>Rev. Control: 07/04/15 - OSP and S. Richmond</a:t>
            </a:r>
            <a:endParaRPr lang="en-US" dirty="0"/>
          </a:p>
        </p:txBody>
      </p:sp>
      <p:sp>
        <p:nvSpPr>
          <p:cNvPr id="7" name="Slide Number Placeholder 6"/>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7568493"/>
            <a:ext cx="6995160" cy="1676400"/>
          </a:xfrm>
        </p:spPr>
        <p:txBody>
          <a:bodyPr anchor="ctr"/>
          <a:lstStyle>
            <a:lvl1pPr algn="ctr">
              <a:defRPr sz="50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88620" y="481474"/>
            <a:ext cx="3419856" cy="938784"/>
          </a:xfrm>
          <a:solidFill>
            <a:schemeClr val="bg1"/>
          </a:solidFill>
          <a:ln w="10795">
            <a:solidFill>
              <a:schemeClr val="bg1"/>
            </a:solidFill>
            <a:miter lim="800000"/>
          </a:ln>
        </p:spPr>
        <p:txBody>
          <a:bodyPr anchor="ctr"/>
          <a:lstStyle>
            <a:lvl1pPr marL="71318" indent="0" algn="l">
              <a:lnSpc>
                <a:spcPct val="100000"/>
              </a:lnSpc>
              <a:spcBef>
                <a:spcPts val="111"/>
              </a:spcBef>
              <a:buNone/>
              <a:defRPr sz="2100" b="0">
                <a:solidFill>
                  <a:schemeClr val="tx1"/>
                </a:solidFill>
              </a:defRPr>
            </a:lvl1pPr>
            <a:lvl2pPr>
              <a:buNone/>
              <a:defRPr sz="2200" b="1"/>
            </a:lvl2pPr>
            <a:lvl3pPr>
              <a:buNone/>
              <a:defRPr sz="2000" b="1"/>
            </a:lvl3pPr>
            <a:lvl4pPr>
              <a:buNone/>
              <a:defRPr sz="1800" b="1"/>
            </a:lvl4pPr>
            <a:lvl5pPr>
              <a:buNone/>
              <a:defRPr sz="18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963924" y="481474"/>
            <a:ext cx="3419856" cy="938784"/>
          </a:xfrm>
          <a:solidFill>
            <a:schemeClr val="bg1"/>
          </a:solidFill>
          <a:ln w="10795">
            <a:solidFill>
              <a:schemeClr val="bg1"/>
            </a:solidFill>
            <a:miter lim="800000"/>
          </a:ln>
        </p:spPr>
        <p:txBody>
          <a:bodyPr anchor="ctr"/>
          <a:lstStyle>
            <a:lvl1pPr marL="71318" indent="0" algn="l">
              <a:lnSpc>
                <a:spcPct val="100000"/>
              </a:lnSpc>
              <a:spcBef>
                <a:spcPts val="111"/>
              </a:spcBef>
              <a:buNone/>
              <a:defRPr sz="2100" b="0">
                <a:solidFill>
                  <a:schemeClr val="tx1"/>
                </a:solidFill>
              </a:defRPr>
            </a:lvl1pPr>
            <a:lvl2pPr>
              <a:buNone/>
              <a:defRPr sz="2200" b="1"/>
            </a:lvl2pPr>
            <a:lvl3pPr>
              <a:buNone/>
              <a:defRPr sz="2000" b="1"/>
            </a:lvl3pPr>
            <a:lvl4pPr>
              <a:buNone/>
              <a:defRPr sz="1800" b="1"/>
            </a:lvl4pPr>
            <a:lvl5pPr>
              <a:buNone/>
              <a:defRPr sz="18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8620" y="1421693"/>
            <a:ext cx="3419856" cy="6035040"/>
          </a:xfrm>
          <a:ln w="10795">
            <a:solidFill>
              <a:schemeClr val="bg1"/>
            </a:solidFill>
            <a:prstDash val="dash"/>
            <a:miter lim="800000"/>
          </a:ln>
        </p:spPr>
        <p:txBody>
          <a:bodyPr/>
          <a:lstStyle>
            <a:lvl1pPr marL="438095" indent="-305647">
              <a:lnSpc>
                <a:spcPct val="100000"/>
              </a:lnSpc>
              <a:spcBef>
                <a:spcPts val="780"/>
              </a:spcBef>
              <a:defRPr sz="2700"/>
            </a:lvl1pPr>
            <a:lvl2pPr>
              <a:lnSpc>
                <a:spcPct val="100000"/>
              </a:lnSpc>
              <a:spcBef>
                <a:spcPts val="780"/>
              </a:spcBef>
              <a:defRPr sz="2200"/>
            </a:lvl2pPr>
            <a:lvl3pPr>
              <a:lnSpc>
                <a:spcPct val="100000"/>
              </a:lnSpc>
              <a:spcBef>
                <a:spcPts val="780"/>
              </a:spcBef>
              <a:defRPr sz="2000"/>
            </a:lvl3pPr>
            <a:lvl4pPr>
              <a:lnSpc>
                <a:spcPct val="100000"/>
              </a:lnSpc>
              <a:spcBef>
                <a:spcPts val="780"/>
              </a:spcBef>
              <a:defRPr sz="1800"/>
            </a:lvl4pPr>
            <a:lvl5pPr>
              <a:lnSpc>
                <a:spcPct val="100000"/>
              </a:lnSpc>
              <a:spcBef>
                <a:spcPts val="780"/>
              </a:spcBef>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963924" y="1421693"/>
            <a:ext cx="3419856" cy="6035040"/>
          </a:xfrm>
          <a:ln w="10795">
            <a:solidFill>
              <a:schemeClr val="bg1"/>
            </a:solidFill>
            <a:prstDash val="dash"/>
            <a:miter lim="800000"/>
          </a:ln>
        </p:spPr>
        <p:txBody>
          <a:bodyPr/>
          <a:lstStyle>
            <a:lvl1pPr marL="438095" indent="-305647">
              <a:lnSpc>
                <a:spcPct val="100000"/>
              </a:lnSpc>
              <a:spcBef>
                <a:spcPts val="780"/>
              </a:spcBef>
              <a:defRPr sz="2700"/>
            </a:lvl1pPr>
            <a:lvl2pPr>
              <a:lnSpc>
                <a:spcPct val="100000"/>
              </a:lnSpc>
              <a:spcBef>
                <a:spcPts val="780"/>
              </a:spcBef>
              <a:defRPr sz="2200"/>
            </a:lvl2pPr>
            <a:lvl3pPr>
              <a:lnSpc>
                <a:spcPct val="100000"/>
              </a:lnSpc>
              <a:spcBef>
                <a:spcPts val="780"/>
              </a:spcBef>
              <a:defRPr sz="2000"/>
            </a:lvl3pPr>
            <a:lvl4pPr>
              <a:lnSpc>
                <a:spcPct val="100000"/>
              </a:lnSpc>
              <a:spcBef>
                <a:spcPts val="780"/>
              </a:spcBef>
              <a:defRPr sz="1800"/>
            </a:lvl4pPr>
            <a:lvl5pPr>
              <a:lnSpc>
                <a:spcPct val="100000"/>
              </a:lnSpc>
              <a:spcBef>
                <a:spcPts val="780"/>
              </a:spcBef>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B760A2F-210A-4FF5-A465-4598A2FF4450}" type="datetime1">
              <a:rPr lang="en-US" smtClean="0"/>
              <a:t>8/31/2015</a:t>
            </a:fld>
            <a:endParaRPr lang="en-US" dirty="0"/>
          </a:p>
        </p:txBody>
      </p:sp>
      <p:sp>
        <p:nvSpPr>
          <p:cNvPr id="8" name="Footer Placeholder 7"/>
          <p:cNvSpPr>
            <a:spLocks noGrp="1"/>
          </p:cNvSpPr>
          <p:nvPr>
            <p:ph type="ftr" sz="quarter" idx="11"/>
          </p:nvPr>
        </p:nvSpPr>
        <p:spPr/>
        <p:txBody>
          <a:bodyPr/>
          <a:lstStyle>
            <a:extLst/>
          </a:lstStyle>
          <a:p>
            <a:r>
              <a:rPr lang="en-US" smtClean="0"/>
              <a:t>Rev. Control: 07/04/15 - OSP and S. Richmond</a:t>
            </a:r>
            <a:endParaRPr lang="en-US" dirty="0"/>
          </a:p>
        </p:txBody>
      </p:sp>
      <p:sp>
        <p:nvSpPr>
          <p:cNvPr id="9" name="Slide Number Placeholder 8"/>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20267" y="402336"/>
            <a:ext cx="6373368" cy="16764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BC01AA7-A649-47F2-9CF8-76C7FB430E00}" type="datetime1">
              <a:rPr lang="en-US" smtClean="0"/>
              <a:t>8/31/2015</a:t>
            </a:fld>
            <a:endParaRPr lang="en-US" dirty="0"/>
          </a:p>
        </p:txBody>
      </p:sp>
      <p:sp>
        <p:nvSpPr>
          <p:cNvPr id="4" name="Footer Placeholder 3"/>
          <p:cNvSpPr>
            <a:spLocks noGrp="1"/>
          </p:cNvSpPr>
          <p:nvPr>
            <p:ph type="ftr" sz="quarter" idx="11"/>
          </p:nvPr>
        </p:nvSpPr>
        <p:spPr/>
        <p:txBody>
          <a:bodyPr/>
          <a:lstStyle>
            <a:extLst/>
          </a:lstStyle>
          <a:p>
            <a:r>
              <a:rPr lang="en-US" smtClean="0"/>
              <a:t>Rev. Control: 07/04/15 - OSP and S. Richmond</a:t>
            </a:r>
            <a:endParaRPr lang="en-US" dirty="0"/>
          </a:p>
        </p:txBody>
      </p:sp>
      <p:sp>
        <p:nvSpPr>
          <p:cNvPr id="5" name="Slide Number Placeholder 4"/>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862736" y="0"/>
            <a:ext cx="6909664" cy="100584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6069EC27-AC9C-41AD-B034-B3E4E1AA67A7}" type="datetime1">
              <a:rPr lang="en-US" smtClean="0"/>
              <a:t>8/31/2015</a:t>
            </a:fld>
            <a:endParaRPr lang="en-US" dirty="0"/>
          </a:p>
        </p:txBody>
      </p:sp>
      <p:sp>
        <p:nvSpPr>
          <p:cNvPr id="3" name="Footer Placeholder 2"/>
          <p:cNvSpPr>
            <a:spLocks noGrp="1"/>
          </p:cNvSpPr>
          <p:nvPr>
            <p:ph type="ftr" sz="quarter" idx="11"/>
          </p:nvPr>
        </p:nvSpPr>
        <p:spPr/>
        <p:txBody>
          <a:bodyPr/>
          <a:lstStyle>
            <a:extLst/>
          </a:lstStyle>
          <a:p>
            <a:r>
              <a:rPr lang="en-US" smtClean="0"/>
              <a:t>Rev. Control: 07/04/15 - OSP and S. Richmond</a:t>
            </a:r>
            <a:endParaRPr lang="en-US" dirty="0"/>
          </a:p>
        </p:txBody>
      </p:sp>
      <p:sp>
        <p:nvSpPr>
          <p:cNvPr id="4" name="Slide Number Placeholder 3"/>
          <p:cNvSpPr>
            <a:spLocks noGrp="1"/>
          </p:cNvSpPr>
          <p:nvPr>
            <p:ph type="sldNum" sz="quarter" idx="12"/>
          </p:nvPr>
        </p:nvSpPr>
        <p:spPr/>
        <p:txBody>
          <a:bodyPr/>
          <a:lstStyle>
            <a:extLst/>
          </a:lstStyle>
          <a:p>
            <a:fld id="{AF8359E8-5B63-4AE7-A26F-FE183B9DDE83}" type="slidenum">
              <a:rPr lang="en-US" smtClean="0"/>
              <a:t>‹#›</a:t>
            </a:fld>
            <a:endParaRPr lang="en-US" dirty="0"/>
          </a:p>
        </p:txBody>
      </p:sp>
      <p:sp>
        <p:nvSpPr>
          <p:cNvPr id="6" name="Rectangle 5"/>
          <p:cNvSpPr/>
          <p:nvPr/>
        </p:nvSpPr>
        <p:spPr bwMode="invGray">
          <a:xfrm>
            <a:off x="862737" y="-79"/>
            <a:ext cx="62179"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317941"/>
            <a:ext cx="3238500" cy="1704340"/>
          </a:xfrm>
          <a:ln>
            <a:noFill/>
          </a:ln>
        </p:spPr>
        <p:txBody>
          <a:bodyPr anchor="b"/>
          <a:lstStyle>
            <a:lvl1pPr algn="l">
              <a:lnSpc>
                <a:spcPts val="2228"/>
              </a:lnSpc>
              <a:buNone/>
              <a:defRPr sz="25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388620" y="2063548"/>
            <a:ext cx="3238500" cy="1024466"/>
          </a:xfrm>
        </p:spPr>
        <p:txBody>
          <a:bodyPr/>
          <a:lstStyle>
            <a:lvl1pPr marL="50941" indent="0">
              <a:lnSpc>
                <a:spcPct val="100000"/>
              </a:lnSpc>
              <a:spcBef>
                <a:spcPts val="0"/>
              </a:spcBef>
              <a:buNone/>
              <a:defRPr sz="1600"/>
            </a:lvl1pPr>
            <a:lvl2pPr>
              <a:buNone/>
              <a:defRPr sz="1300"/>
            </a:lvl2pPr>
            <a:lvl3pPr>
              <a:buNone/>
              <a:defRPr sz="1100"/>
            </a:lvl3pPr>
            <a:lvl4pPr>
              <a:buNone/>
              <a:defRPr sz="1000"/>
            </a:lvl4pPr>
            <a:lvl5pPr>
              <a:buNone/>
              <a:defRPr sz="10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88620" y="3129282"/>
            <a:ext cx="6930390" cy="5855759"/>
          </a:xfrm>
        </p:spPr>
        <p:txBody>
          <a:bodyPr/>
          <a:lstStyle>
            <a:lvl1pPr>
              <a:defRPr sz="3600"/>
            </a:lvl1pPr>
            <a:lvl2pPr>
              <a:defRPr sz="3100"/>
            </a:lvl2pPr>
            <a:lvl3pPr>
              <a:defRPr sz="2700"/>
            </a:lvl3pPr>
            <a:lvl4pPr>
              <a:defRPr sz="2200"/>
            </a:lvl4pPr>
            <a:lvl5pPr>
              <a:defRPr sz="2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11BD70D-4DA3-447B-AADF-6FF221FD53A0}" type="datetime1">
              <a:rPr lang="en-US" smtClean="0"/>
              <a:t>8/31/2015</a:t>
            </a:fld>
            <a:endParaRPr lang="en-US" dirty="0"/>
          </a:p>
        </p:txBody>
      </p:sp>
      <p:sp>
        <p:nvSpPr>
          <p:cNvPr id="6" name="Footer Placeholder 5"/>
          <p:cNvSpPr>
            <a:spLocks noGrp="1"/>
          </p:cNvSpPr>
          <p:nvPr>
            <p:ph type="ftr" sz="quarter" idx="11"/>
          </p:nvPr>
        </p:nvSpPr>
        <p:spPr/>
        <p:txBody>
          <a:bodyPr/>
          <a:lstStyle>
            <a:extLst/>
          </a:lstStyle>
          <a:p>
            <a:r>
              <a:rPr lang="en-US" smtClean="0"/>
              <a:t>Rev. Control: 07/04/15 - OSP and S. Richmond</a:t>
            </a:r>
            <a:endParaRPr lang="en-US" dirty="0"/>
          </a:p>
        </p:txBody>
      </p:sp>
      <p:sp>
        <p:nvSpPr>
          <p:cNvPr id="7" name="Slide Number Placeholder 6"/>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578A66-E6E4-469E-9FD2-EF2B9CF35E60}" type="datetime1">
              <a:rPr lang="en-US" smtClean="0"/>
              <a:t>8/31/2015</a:t>
            </a:fld>
            <a:endParaRPr lang="en-US" dirty="0"/>
          </a:p>
        </p:txBody>
      </p:sp>
      <p:sp>
        <p:nvSpPr>
          <p:cNvPr id="8" name="Footer Placeholder 7"/>
          <p:cNvSpPr>
            <a:spLocks noGrp="1"/>
          </p:cNvSpPr>
          <p:nvPr>
            <p:ph type="ftr" sz="quarter" idx="11"/>
          </p:nvPr>
        </p:nvSpPr>
        <p:spPr/>
        <p:txBody>
          <a:bodyPr/>
          <a:lstStyle>
            <a:lvl1pPr>
              <a:defRPr sz="900"/>
            </a:lvl1pPr>
          </a:lstStyle>
          <a:p>
            <a:r>
              <a:rPr lang="en-US" dirty="0" smtClean="0"/>
              <a:t>Rev. Control: 07/04/15 - OSP and S. Richmond</a:t>
            </a:r>
            <a:endParaRPr lang="en-US" dirty="0"/>
          </a:p>
        </p:txBody>
      </p:sp>
      <p:sp>
        <p:nvSpPr>
          <p:cNvPr id="9" name="Slide Number Placeholder 8"/>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260257546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03862" y="1564640"/>
            <a:ext cx="2331720" cy="2905760"/>
          </a:xfrm>
        </p:spPr>
        <p:txBody>
          <a:bodyPr anchor="b">
            <a:noAutofit/>
          </a:bodyPr>
          <a:lstStyle>
            <a:lvl1pPr algn="l">
              <a:buNone/>
              <a:defRPr sz="23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B5AD72D1-2A38-447F-9302-F9B72A4CF423}" type="datetime1">
              <a:rPr lang="en-US" smtClean="0"/>
              <a:t>8/31/2015</a:t>
            </a:fld>
            <a:endParaRPr lang="en-US" dirty="0"/>
          </a:p>
        </p:txBody>
      </p:sp>
      <p:sp>
        <p:nvSpPr>
          <p:cNvPr id="6" name="Footer Placeholder 5"/>
          <p:cNvSpPr>
            <a:spLocks noGrp="1"/>
          </p:cNvSpPr>
          <p:nvPr>
            <p:ph type="ftr" sz="quarter" idx="11"/>
          </p:nvPr>
        </p:nvSpPr>
        <p:spPr/>
        <p:txBody>
          <a:bodyPr/>
          <a:lstStyle>
            <a:extLst/>
          </a:lstStyle>
          <a:p>
            <a:r>
              <a:rPr lang="en-US" smtClean="0"/>
              <a:t>Rev. Control: 07/04/15 - OSP and S. Richmond</a:t>
            </a:r>
            <a:endParaRPr lang="en-US" dirty="0"/>
          </a:p>
        </p:txBody>
      </p:sp>
      <p:sp>
        <p:nvSpPr>
          <p:cNvPr id="7" name="Slide Number Placeholder 6"/>
          <p:cNvSpPr>
            <a:spLocks noGrp="1"/>
          </p:cNvSpPr>
          <p:nvPr>
            <p:ph type="sldNum" sz="quarter" idx="12"/>
          </p:nvPr>
        </p:nvSpPr>
        <p:spPr/>
        <p:txBody>
          <a:bodyPr/>
          <a:lstStyle>
            <a:extLst/>
          </a:lstStyle>
          <a:p>
            <a:fld id="{AF8359E8-5B63-4AE7-A26F-FE183B9DDE83}" type="slidenum">
              <a:rPr lang="en-US" smtClean="0"/>
              <a:t>‹#›</a:t>
            </a:fld>
            <a:endParaRPr lang="en-US" dirty="0"/>
          </a:p>
        </p:txBody>
      </p:sp>
      <p:sp>
        <p:nvSpPr>
          <p:cNvPr id="8" name="Rectangle 7"/>
          <p:cNvSpPr/>
          <p:nvPr/>
        </p:nvSpPr>
        <p:spPr>
          <a:xfrm>
            <a:off x="647700" y="1564640"/>
            <a:ext cx="3886200" cy="67056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101882" tIns="305647" rIns="101882" bIns="50941" rtlCol="0" anchor="t">
            <a:normAutofit/>
          </a:bodyPr>
          <a:lstStyle>
            <a:extLst/>
          </a:lstStyle>
          <a:p>
            <a:pPr marL="0" indent="-315836" algn="l" rtl="0" eaLnBrk="1" latinLnBrk="0" hangingPunct="1">
              <a:lnSpc>
                <a:spcPts val="3343"/>
              </a:lnSpc>
              <a:spcBef>
                <a:spcPts val="669"/>
              </a:spcBef>
              <a:buClr>
                <a:schemeClr val="accent1"/>
              </a:buClr>
              <a:buSzPct val="80000"/>
              <a:buFont typeface="Wingdings 2"/>
              <a:buNone/>
            </a:pPr>
            <a:endParaRPr kumimoji="0" lang="en-US" sz="3600" kern="1200" dirty="0">
              <a:solidFill>
                <a:schemeClr val="tx1"/>
              </a:solidFill>
              <a:latin typeface="+mn-lt"/>
              <a:ea typeface="+mn-ea"/>
              <a:cs typeface="+mn-cs"/>
            </a:endParaRPr>
          </a:p>
        </p:txBody>
      </p:sp>
      <p:sp>
        <p:nvSpPr>
          <p:cNvPr id="3" name="Picture Placeholder 2"/>
          <p:cNvSpPr>
            <a:spLocks noGrp="1"/>
          </p:cNvSpPr>
          <p:nvPr>
            <p:ph type="pic" idx="1"/>
          </p:nvPr>
        </p:nvSpPr>
        <p:spPr>
          <a:xfrm>
            <a:off x="712470" y="1676406"/>
            <a:ext cx="3756660" cy="5154645"/>
          </a:xfrm>
          <a:prstGeom prst="roundRect">
            <a:avLst>
              <a:gd name="adj" fmla="val 783"/>
            </a:avLst>
          </a:prstGeom>
          <a:solidFill>
            <a:schemeClr val="bg2"/>
          </a:solidFill>
          <a:ln w="127000">
            <a:noFill/>
            <a:miter lim="800000"/>
          </a:ln>
          <a:effectLst/>
        </p:spPr>
        <p:txBody>
          <a:bodyPr lIns="101882" tIns="305647" anchor="t"/>
          <a:lstStyle>
            <a:lvl1pPr marL="0" indent="0" algn="l" eaLnBrk="1" latinLnBrk="0" hangingPunct="1">
              <a:buNone/>
              <a:defRPr sz="36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37217" y="1399701"/>
            <a:ext cx="582930" cy="299654"/>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10" name="Flowchart: Process 9"/>
          <p:cNvSpPr/>
          <p:nvPr/>
        </p:nvSpPr>
        <p:spPr>
          <a:xfrm rot="2103354" flipH="1">
            <a:off x="4253117" y="1373954"/>
            <a:ext cx="551840" cy="299654"/>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712470" y="7040880"/>
            <a:ext cx="3756660" cy="1117600"/>
          </a:xfrm>
        </p:spPr>
        <p:txBody>
          <a:bodyPr anchor="ctr"/>
          <a:lstStyle>
            <a:lvl1pPr marL="0" indent="0" algn="l">
              <a:lnSpc>
                <a:spcPts val="1783"/>
              </a:lnSpc>
              <a:spcBef>
                <a:spcPts val="0"/>
              </a:spcBef>
              <a:buNone/>
              <a:defRPr sz="1600">
                <a:solidFill>
                  <a:srgbClr val="777777"/>
                </a:solidFill>
              </a:defRPr>
            </a:lvl1pPr>
            <a:lvl2pPr>
              <a:defRPr sz="1300"/>
            </a:lvl2pPr>
            <a:lvl3pPr>
              <a:defRPr sz="1100"/>
            </a:lvl3pPr>
            <a:lvl4pPr>
              <a:defRPr sz="1000"/>
            </a:lvl4pPr>
            <a:lvl5pPr>
              <a:defRPr sz="1000"/>
            </a:lvl5pPr>
            <a:extLst/>
          </a:lstStyle>
          <a:p>
            <a:pPr lvl="0" eaLnBrk="1" latinLnBrk="0" hangingPunct="1"/>
            <a:r>
              <a:rPr kumimoji="0"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69C828E-1980-4FC0-A893-60E6B6054DC2}" type="datetime1">
              <a:rPr lang="en-US" smtClean="0"/>
              <a:t>8/31/2015</a:t>
            </a:fld>
            <a:endParaRPr lang="en-US" dirty="0"/>
          </a:p>
        </p:txBody>
      </p:sp>
      <p:sp>
        <p:nvSpPr>
          <p:cNvPr id="5" name="Footer Placeholder 4"/>
          <p:cNvSpPr>
            <a:spLocks noGrp="1"/>
          </p:cNvSpPr>
          <p:nvPr>
            <p:ph type="ftr" sz="quarter" idx="11"/>
          </p:nvPr>
        </p:nvSpPr>
        <p:spPr/>
        <p:txBody>
          <a:bodyPr/>
          <a:lstStyle>
            <a:extLst/>
          </a:lstStyle>
          <a:p>
            <a:r>
              <a:rPr lang="en-US" smtClean="0"/>
              <a:t>Rev. Control: 07/04/15 - OSP and S. Richmond</a:t>
            </a:r>
            <a:endParaRPr lang="en-US" dirty="0"/>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29300" y="402805"/>
            <a:ext cx="1554480" cy="8582236"/>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71550" y="402808"/>
            <a:ext cx="4728210" cy="8582236"/>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28ADFB7-83D3-46F0-8E2E-336FB788E032}" type="datetime1">
              <a:rPr lang="en-US" smtClean="0"/>
              <a:t>8/31/2015</a:t>
            </a:fld>
            <a:endParaRPr lang="en-US" dirty="0"/>
          </a:p>
        </p:txBody>
      </p:sp>
      <p:sp>
        <p:nvSpPr>
          <p:cNvPr id="5" name="Footer Placeholder 4"/>
          <p:cNvSpPr>
            <a:spLocks noGrp="1"/>
          </p:cNvSpPr>
          <p:nvPr>
            <p:ph type="ftr" sz="quarter" idx="11"/>
          </p:nvPr>
        </p:nvSpPr>
        <p:spPr/>
        <p:txBody>
          <a:bodyPr/>
          <a:lstStyle>
            <a:extLst/>
          </a:lstStyle>
          <a:p>
            <a:r>
              <a:rPr lang="en-US" smtClean="0"/>
              <a:t>Rev. Control: 07/04/15 - OSP and S. Richmond</a:t>
            </a:r>
            <a:endParaRPr lang="en-US" dirty="0"/>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4"/>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943D41-408C-482D-8BD5-88C0F2BF678C}" type="datetime1">
              <a:rPr lang="en-US" smtClean="0"/>
              <a:t>8/31/2015</a:t>
            </a:fld>
            <a:endParaRPr lang="en-US" dirty="0"/>
          </a:p>
        </p:txBody>
      </p:sp>
      <p:sp>
        <p:nvSpPr>
          <p:cNvPr id="5" name="Footer Placeholder 4"/>
          <p:cNvSpPr>
            <a:spLocks noGrp="1"/>
          </p:cNvSpPr>
          <p:nvPr>
            <p:ph type="ftr" sz="quarter" idx="11"/>
          </p:nvPr>
        </p:nvSpPr>
        <p:spPr/>
        <p:txBody>
          <a:bodyPr/>
          <a:lstStyle/>
          <a:p>
            <a:r>
              <a:rPr lang="en-US" smtClean="0"/>
              <a:t>Rev. Control: 07/04/15 - OSP and S. Richmond</a:t>
            </a:r>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21924389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8" y="3129282"/>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3" y="3129282"/>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A2DC67-BD3C-49AF-ACC2-080D841E508E}" type="datetime1">
              <a:rPr lang="en-US" smtClean="0"/>
              <a:t>8/31/2015</a:t>
            </a:fld>
            <a:endParaRPr lang="en-US" dirty="0"/>
          </a:p>
        </p:txBody>
      </p:sp>
      <p:sp>
        <p:nvSpPr>
          <p:cNvPr id="6" name="Footer Placeholder 5"/>
          <p:cNvSpPr>
            <a:spLocks noGrp="1"/>
          </p:cNvSpPr>
          <p:nvPr>
            <p:ph type="ftr" sz="quarter" idx="11"/>
          </p:nvPr>
        </p:nvSpPr>
        <p:spPr/>
        <p:txBody>
          <a:bodyPr/>
          <a:lstStyle/>
          <a:p>
            <a:r>
              <a:rPr lang="en-US" smtClean="0"/>
              <a:t>Rev. Control: 07/04/15 - OSP and S. Richmond</a:t>
            </a:r>
            <a:endParaRPr lang="en-US" dirty="0"/>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2495185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3"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3"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5"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5"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EF7F97-FB3C-4E2B-9D27-DA87039DA159}" type="datetime1">
              <a:rPr lang="en-US" smtClean="0"/>
              <a:t>8/31/2015</a:t>
            </a:fld>
            <a:endParaRPr lang="en-US" dirty="0"/>
          </a:p>
        </p:txBody>
      </p:sp>
      <p:sp>
        <p:nvSpPr>
          <p:cNvPr id="8" name="Footer Placeholder 7"/>
          <p:cNvSpPr>
            <a:spLocks noGrp="1"/>
          </p:cNvSpPr>
          <p:nvPr>
            <p:ph type="ftr" sz="quarter" idx="11"/>
          </p:nvPr>
        </p:nvSpPr>
        <p:spPr/>
        <p:txBody>
          <a:bodyPr/>
          <a:lstStyle/>
          <a:p>
            <a:r>
              <a:rPr lang="en-US" smtClean="0"/>
              <a:t>Rev. Control: 07/04/15 - OSP and S. Richmond</a:t>
            </a:r>
            <a:endParaRPr lang="en-US" dirty="0"/>
          </a:p>
        </p:txBody>
      </p:sp>
      <p:sp>
        <p:nvSpPr>
          <p:cNvPr id="9" name="Slide Number Placeholder 8"/>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10993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77F76D-91E7-4154-9041-42F81DBB204A}" type="datetime1">
              <a:rPr lang="en-US" smtClean="0"/>
              <a:t>8/31/2015</a:t>
            </a:fld>
            <a:endParaRPr lang="en-US" dirty="0"/>
          </a:p>
        </p:txBody>
      </p:sp>
      <p:sp>
        <p:nvSpPr>
          <p:cNvPr id="4" name="Footer Placeholder 3"/>
          <p:cNvSpPr>
            <a:spLocks noGrp="1"/>
          </p:cNvSpPr>
          <p:nvPr>
            <p:ph type="ftr" sz="quarter" idx="11"/>
          </p:nvPr>
        </p:nvSpPr>
        <p:spPr/>
        <p:txBody>
          <a:bodyPr/>
          <a:lstStyle/>
          <a:p>
            <a:r>
              <a:rPr lang="en-US" smtClean="0"/>
              <a:t>Rev. Control: 07/04/15 - OSP and S. Richmond</a:t>
            </a:r>
            <a:endParaRPr lang="en-US" dirty="0"/>
          </a:p>
        </p:txBody>
      </p:sp>
      <p:sp>
        <p:nvSpPr>
          <p:cNvPr id="5" name="Slide Number Placeholder 4"/>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2340963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DFE206-49F4-4D5B-9A7A-03FEE0BB9165}" type="datetime1">
              <a:rPr lang="en-US" smtClean="0"/>
              <a:t>8/31/2015</a:t>
            </a:fld>
            <a:endParaRPr lang="en-US" dirty="0"/>
          </a:p>
        </p:txBody>
      </p:sp>
      <p:sp>
        <p:nvSpPr>
          <p:cNvPr id="3" name="Footer Placeholder 2"/>
          <p:cNvSpPr>
            <a:spLocks noGrp="1"/>
          </p:cNvSpPr>
          <p:nvPr>
            <p:ph type="ftr" sz="quarter" idx="11"/>
          </p:nvPr>
        </p:nvSpPr>
        <p:spPr/>
        <p:txBody>
          <a:bodyPr/>
          <a:lstStyle/>
          <a:p>
            <a:r>
              <a:rPr lang="en-US" smtClean="0"/>
              <a:t>Rev. Control: 07/04/15 - OSP and S. Richmond</a:t>
            </a:r>
            <a:endParaRPr lang="en-US" dirty="0"/>
          </a:p>
        </p:txBody>
      </p:sp>
      <p:sp>
        <p:nvSpPr>
          <p:cNvPr id="4" name="Slide Number Placeholder 3"/>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4049602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3" y="400474"/>
            <a:ext cx="2557066"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5" y="400478"/>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3" y="2104818"/>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E70AD1-9930-49CD-89DF-F8B1236E92B8}" type="datetime1">
              <a:rPr lang="en-US" smtClean="0"/>
              <a:t>8/31/2015</a:t>
            </a:fld>
            <a:endParaRPr lang="en-US" dirty="0"/>
          </a:p>
        </p:txBody>
      </p:sp>
      <p:sp>
        <p:nvSpPr>
          <p:cNvPr id="6" name="Footer Placeholder 5"/>
          <p:cNvSpPr>
            <a:spLocks noGrp="1"/>
          </p:cNvSpPr>
          <p:nvPr>
            <p:ph type="ftr" sz="quarter" idx="11"/>
          </p:nvPr>
        </p:nvSpPr>
        <p:spPr/>
        <p:txBody>
          <a:bodyPr/>
          <a:lstStyle/>
          <a:p>
            <a:r>
              <a:rPr lang="en-US" smtClean="0"/>
              <a:t>Rev. Control: 07/04/15 - OSP and S. Richmond</a:t>
            </a:r>
            <a:endParaRPr lang="en-US" dirty="0"/>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4116055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2"/>
            <a:ext cx="4663440" cy="831216"/>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dirty="0"/>
          </a:p>
        </p:txBody>
      </p:sp>
      <p:sp>
        <p:nvSpPr>
          <p:cNvPr id="4" name="Text Placeholder 3"/>
          <p:cNvSpPr>
            <a:spLocks noGrp="1"/>
          </p:cNvSpPr>
          <p:nvPr>
            <p:ph type="body" sz="half" idx="2"/>
          </p:nvPr>
        </p:nvSpPr>
        <p:spPr>
          <a:xfrm>
            <a:off x="1523445" y="7872098"/>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230A3C-808B-4A7D-B625-E93186BCBB10}" type="datetime1">
              <a:rPr lang="en-US" smtClean="0"/>
              <a:t>8/31/2015</a:t>
            </a:fld>
            <a:endParaRPr lang="en-US" dirty="0"/>
          </a:p>
        </p:txBody>
      </p:sp>
      <p:sp>
        <p:nvSpPr>
          <p:cNvPr id="6" name="Footer Placeholder 5"/>
          <p:cNvSpPr>
            <a:spLocks noGrp="1"/>
          </p:cNvSpPr>
          <p:nvPr>
            <p:ph type="ftr" sz="quarter" idx="11"/>
          </p:nvPr>
        </p:nvSpPr>
        <p:spPr/>
        <p:txBody>
          <a:bodyPr/>
          <a:lstStyle/>
          <a:p>
            <a:r>
              <a:rPr lang="en-US" smtClean="0"/>
              <a:t>Rev. Control: 07/04/15 - OSP and S. Richmond</a:t>
            </a:r>
            <a:endParaRPr lang="en-US" dirty="0"/>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806499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5"/>
            <a:ext cx="6995160" cy="6638079"/>
          </a:xfrm>
          <a:prstGeom prst="rect">
            <a:avLst/>
          </a:prstGeom>
        </p:spPr>
        <p:txBody>
          <a:bodyPr vert="horz" lIns="101882" tIns="50941" rIns="101882"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51"/>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C0EBD8F9-885E-41DA-A98E-42EC7FA437D4}" type="datetime1">
              <a:rPr lang="en-US" smtClean="0"/>
              <a:t>8/31/2015</a:t>
            </a:fld>
            <a:endParaRPr lang="en-US" dirty="0"/>
          </a:p>
        </p:txBody>
      </p:sp>
      <p:sp>
        <p:nvSpPr>
          <p:cNvPr id="5" name="Footer Placeholder 4"/>
          <p:cNvSpPr>
            <a:spLocks noGrp="1"/>
          </p:cNvSpPr>
          <p:nvPr>
            <p:ph type="ftr" sz="quarter" idx="3"/>
          </p:nvPr>
        </p:nvSpPr>
        <p:spPr>
          <a:xfrm>
            <a:off x="2655570" y="9316439"/>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r>
              <a:rPr lang="en-US" smtClean="0"/>
              <a:t>Rev. Control: 07/04/15 - OSP and S. Richmond</a:t>
            </a:r>
            <a:endParaRPr lang="en-US" dirty="0"/>
          </a:p>
        </p:txBody>
      </p:sp>
      <p:sp>
        <p:nvSpPr>
          <p:cNvPr id="6" name="Slide Number Placeholder 5"/>
          <p:cNvSpPr>
            <a:spLocks noGrp="1"/>
          </p:cNvSpPr>
          <p:nvPr>
            <p:ph type="sldNum" sz="quarter" idx="4"/>
          </p:nvPr>
        </p:nvSpPr>
        <p:spPr>
          <a:xfrm>
            <a:off x="5570220" y="9322651"/>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AF8359E8-5B63-4AE7-A26F-FE183B9DDE83}" type="slidenum">
              <a:rPr lang="en-US" smtClean="0"/>
              <a:t>‹#›</a:t>
            </a:fld>
            <a:endParaRPr lang="en-US" dirty="0"/>
          </a:p>
        </p:txBody>
      </p:sp>
    </p:spTree>
    <p:extLst>
      <p:ext uri="{BB962C8B-B14F-4D97-AF65-F5344CB8AC3E}">
        <p14:creationId xmlns:p14="http://schemas.microsoft.com/office/powerpoint/2010/main" val="17706293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dt="0"/>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693537" y="-1196685"/>
            <a:ext cx="1393054" cy="2403701"/>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8" name="Oval 7"/>
          <p:cNvSpPr/>
          <p:nvPr/>
        </p:nvSpPr>
        <p:spPr>
          <a:xfrm>
            <a:off x="143495" y="30951"/>
            <a:ext cx="1446862" cy="249654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11" name="Donut 10"/>
          <p:cNvSpPr/>
          <p:nvPr/>
        </p:nvSpPr>
        <p:spPr>
          <a:xfrm rot="2315675">
            <a:off x="155449" y="1547447"/>
            <a:ext cx="956860" cy="1617182"/>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12" name="Rectangle 11"/>
          <p:cNvSpPr/>
          <p:nvPr/>
        </p:nvSpPr>
        <p:spPr>
          <a:xfrm>
            <a:off x="860943" y="-79"/>
            <a:ext cx="6911458" cy="10058479"/>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5" name="Title Placeholder 4"/>
          <p:cNvSpPr>
            <a:spLocks noGrp="1"/>
          </p:cNvSpPr>
          <p:nvPr>
            <p:ph type="title"/>
          </p:nvPr>
        </p:nvSpPr>
        <p:spPr>
          <a:xfrm>
            <a:off x="1220267" y="402802"/>
            <a:ext cx="6373368" cy="1676400"/>
          </a:xfrm>
          <a:prstGeom prst="rect">
            <a:avLst/>
          </a:prstGeom>
        </p:spPr>
        <p:txBody>
          <a:bodyPr lIns="101882" tIns="50941" rIns="101882" bIns="50941"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220267" y="2123440"/>
            <a:ext cx="6373368" cy="7040880"/>
          </a:xfrm>
          <a:prstGeom prst="rect">
            <a:avLst/>
          </a:prstGeom>
        </p:spPr>
        <p:txBody>
          <a:bodyPr lIns="101882" tIns="50941" rIns="101882" bIns="50941">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044190" y="9248140"/>
            <a:ext cx="1813560" cy="698500"/>
          </a:xfrm>
          <a:prstGeom prst="rect">
            <a:avLst/>
          </a:prstGeom>
        </p:spPr>
        <p:txBody>
          <a:bodyPr lIns="101882" tIns="50941" rIns="101882" bIns="50941" anchor="b"/>
          <a:lstStyle>
            <a:lvl1pPr algn="r" eaLnBrk="1" latinLnBrk="0" hangingPunct="1">
              <a:defRPr kumimoji="0" sz="1300">
                <a:solidFill>
                  <a:schemeClr val="bg2">
                    <a:shade val="50000"/>
                    <a:satMod val="200000"/>
                  </a:schemeClr>
                </a:solidFill>
              </a:defRPr>
            </a:lvl1pPr>
            <a:extLst/>
          </a:lstStyle>
          <a:p>
            <a:fld id="{AEE53958-3B8C-4E36-B756-66C2DC70F8B3}" type="datetime1">
              <a:rPr lang="en-US" smtClean="0"/>
              <a:t>8/31/2015</a:t>
            </a:fld>
            <a:endParaRPr lang="en-US" dirty="0"/>
          </a:p>
        </p:txBody>
      </p:sp>
      <p:sp>
        <p:nvSpPr>
          <p:cNvPr id="10" name="Footer Placeholder 9"/>
          <p:cNvSpPr>
            <a:spLocks noGrp="1"/>
          </p:cNvSpPr>
          <p:nvPr>
            <p:ph type="ftr" sz="quarter" idx="3"/>
          </p:nvPr>
        </p:nvSpPr>
        <p:spPr>
          <a:xfrm>
            <a:off x="4857750" y="9248140"/>
            <a:ext cx="2461260" cy="698500"/>
          </a:xfrm>
          <a:prstGeom prst="rect">
            <a:avLst/>
          </a:prstGeom>
        </p:spPr>
        <p:txBody>
          <a:bodyPr lIns="101882" tIns="50941" rIns="101882" bIns="50941" anchor="b"/>
          <a:lstStyle>
            <a:lvl1pPr eaLnBrk="1" latinLnBrk="0" hangingPunct="1">
              <a:defRPr kumimoji="0" sz="1300">
                <a:solidFill>
                  <a:schemeClr val="bg2">
                    <a:shade val="50000"/>
                    <a:satMod val="200000"/>
                  </a:schemeClr>
                </a:solidFill>
                <a:effectLst/>
              </a:defRPr>
            </a:lvl1pPr>
            <a:extLst/>
          </a:lstStyle>
          <a:p>
            <a:r>
              <a:rPr lang="en-US" smtClean="0"/>
              <a:t>Rev. Control: 07/04/15 - OSP and S. Richmond</a:t>
            </a:r>
            <a:endParaRPr lang="en-US" dirty="0"/>
          </a:p>
        </p:txBody>
      </p:sp>
      <p:sp>
        <p:nvSpPr>
          <p:cNvPr id="22" name="Slide Number Placeholder 21"/>
          <p:cNvSpPr>
            <a:spLocks noGrp="1"/>
          </p:cNvSpPr>
          <p:nvPr>
            <p:ph type="sldNum" sz="quarter" idx="4"/>
          </p:nvPr>
        </p:nvSpPr>
        <p:spPr>
          <a:xfrm>
            <a:off x="7321601" y="9248140"/>
            <a:ext cx="388620" cy="698500"/>
          </a:xfrm>
          <a:prstGeom prst="rect">
            <a:avLst/>
          </a:prstGeom>
        </p:spPr>
        <p:txBody>
          <a:bodyPr lIns="101882" tIns="50941" rIns="101882" bIns="50941" anchor="b"/>
          <a:lstStyle>
            <a:lvl1pPr algn="ctr" eaLnBrk="1" latinLnBrk="0" hangingPunct="1">
              <a:defRPr kumimoji="0" sz="1300">
                <a:solidFill>
                  <a:schemeClr val="bg2">
                    <a:shade val="50000"/>
                    <a:satMod val="200000"/>
                  </a:schemeClr>
                </a:solidFill>
                <a:effectLst/>
              </a:defRPr>
            </a:lvl1pPr>
            <a:extLst/>
          </a:lstStyle>
          <a:p>
            <a:fld id="{AF8359E8-5B63-4AE7-A26F-FE183B9DDE83}" type="slidenum">
              <a:rPr lang="en-US" smtClean="0"/>
              <a:t>‹#›</a:t>
            </a:fld>
            <a:endParaRPr lang="en-US" dirty="0"/>
          </a:p>
        </p:txBody>
      </p:sp>
      <p:sp>
        <p:nvSpPr>
          <p:cNvPr id="15" name="Rectangle 14"/>
          <p:cNvSpPr/>
          <p:nvPr/>
        </p:nvSpPr>
        <p:spPr bwMode="invGray">
          <a:xfrm>
            <a:off x="862737" y="-79"/>
            <a:ext cx="62179"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rtl="0" eaLnBrk="1" latinLnBrk="0" hangingPunct="1">
        <a:spcBef>
          <a:spcPct val="0"/>
        </a:spcBef>
        <a:buNone/>
        <a:defRPr kumimoji="0" sz="48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407530" indent="-315836" algn="l" rtl="0" eaLnBrk="1" latinLnBrk="0" hangingPunct="1">
        <a:lnSpc>
          <a:spcPct val="100000"/>
        </a:lnSpc>
        <a:spcBef>
          <a:spcPts val="669"/>
        </a:spcBef>
        <a:buClr>
          <a:schemeClr val="accent1"/>
        </a:buClr>
        <a:buSzPct val="80000"/>
        <a:buFont typeface="Wingdings 2"/>
        <a:buChar char=""/>
        <a:defRPr kumimoji="0" sz="3600" kern="1200">
          <a:solidFill>
            <a:schemeClr val="tx1"/>
          </a:solidFill>
          <a:latin typeface="+mn-lt"/>
          <a:ea typeface="+mn-ea"/>
          <a:cs typeface="+mn-cs"/>
        </a:defRPr>
      </a:lvl1pPr>
      <a:lvl2pPr marL="713177" indent="-264894" algn="l" rtl="0" eaLnBrk="1" latinLnBrk="0" hangingPunct="1">
        <a:lnSpc>
          <a:spcPct val="100000"/>
        </a:lnSpc>
        <a:spcBef>
          <a:spcPts val="613"/>
        </a:spcBef>
        <a:buClr>
          <a:schemeClr val="accent1"/>
        </a:buClr>
        <a:buFont typeface="Verdana"/>
        <a:buChar char="◦"/>
        <a:defRPr kumimoji="0" sz="3100" kern="1200">
          <a:solidFill>
            <a:schemeClr val="tx1"/>
          </a:solidFill>
          <a:latin typeface="+mn-lt"/>
          <a:ea typeface="+mn-ea"/>
          <a:cs typeface="+mn-cs"/>
        </a:defRPr>
      </a:lvl2pPr>
      <a:lvl3pPr marL="988260" indent="-254706" algn="l" rtl="0" eaLnBrk="1" latinLnBrk="0" hangingPunct="1">
        <a:lnSpc>
          <a:spcPct val="100000"/>
        </a:lnSpc>
        <a:spcBef>
          <a:spcPct val="20000"/>
        </a:spcBef>
        <a:buClr>
          <a:schemeClr val="accent2"/>
        </a:buClr>
        <a:buFont typeface="Wingdings 2"/>
        <a:buChar char=""/>
        <a:defRPr kumimoji="0" sz="2700" kern="1200">
          <a:solidFill>
            <a:schemeClr val="tx1"/>
          </a:solidFill>
          <a:latin typeface="+mn-lt"/>
          <a:ea typeface="+mn-ea"/>
          <a:cs typeface="+mn-cs"/>
        </a:defRPr>
      </a:lvl3pPr>
      <a:lvl4pPr marL="1222589" indent="-193577" algn="l" rtl="0" eaLnBrk="1" latinLnBrk="0" hangingPunct="1">
        <a:lnSpc>
          <a:spcPct val="100000"/>
        </a:lnSpc>
        <a:spcBef>
          <a:spcPct val="20000"/>
        </a:spcBef>
        <a:buClr>
          <a:schemeClr val="accent3"/>
        </a:buClr>
        <a:buFont typeface="Wingdings 2"/>
        <a:buChar char=""/>
        <a:defRPr kumimoji="0" sz="2200" kern="1200">
          <a:solidFill>
            <a:schemeClr val="tx1"/>
          </a:solidFill>
          <a:latin typeface="+mn-lt"/>
          <a:ea typeface="+mn-ea"/>
          <a:cs typeface="+mn-cs"/>
        </a:defRPr>
      </a:lvl4pPr>
      <a:lvl5pPr marL="1446731" indent="-203765" algn="l" rtl="0" eaLnBrk="1" latinLnBrk="0" hangingPunct="1">
        <a:lnSpc>
          <a:spcPct val="100000"/>
        </a:lnSpc>
        <a:spcBef>
          <a:spcPct val="20000"/>
        </a:spcBef>
        <a:buClr>
          <a:schemeClr val="accent4"/>
        </a:buClr>
        <a:buFont typeface="Wingdings 2"/>
        <a:buChar char=""/>
        <a:defRPr kumimoji="0" sz="2200" kern="1200">
          <a:solidFill>
            <a:schemeClr val="tx1"/>
          </a:solidFill>
          <a:latin typeface="+mn-lt"/>
          <a:ea typeface="+mn-ea"/>
          <a:cs typeface="+mn-cs"/>
        </a:defRPr>
      </a:lvl5pPr>
      <a:lvl6pPr marL="1681060" indent="-203765" algn="l" rtl="0" eaLnBrk="1" latinLnBrk="0" hangingPunct="1">
        <a:lnSpc>
          <a:spcPct val="100000"/>
        </a:lnSpc>
        <a:spcBef>
          <a:spcPct val="20000"/>
        </a:spcBef>
        <a:buClr>
          <a:schemeClr val="accent5"/>
        </a:buClr>
        <a:buFont typeface="Wingdings 2"/>
        <a:buChar char=""/>
        <a:defRPr kumimoji="0" sz="2200" kern="1200">
          <a:solidFill>
            <a:schemeClr val="tx1"/>
          </a:solidFill>
          <a:latin typeface="+mn-lt"/>
          <a:ea typeface="+mn-ea"/>
          <a:cs typeface="+mn-cs"/>
        </a:defRPr>
      </a:lvl6pPr>
      <a:lvl7pPr marL="1915390" indent="-203765" algn="l" rtl="0" eaLnBrk="1" latinLnBrk="0" hangingPunct="1">
        <a:lnSpc>
          <a:spcPct val="100000"/>
        </a:lnSpc>
        <a:spcBef>
          <a:spcPct val="20000"/>
        </a:spcBef>
        <a:buClr>
          <a:schemeClr val="accent6"/>
        </a:buClr>
        <a:buFont typeface="Wingdings 2"/>
        <a:buChar char=""/>
        <a:defRPr kumimoji="0" sz="2200" kern="1200">
          <a:solidFill>
            <a:schemeClr val="tx1"/>
          </a:solidFill>
          <a:latin typeface="+mn-lt"/>
          <a:ea typeface="+mn-ea"/>
          <a:cs typeface="+mn-cs"/>
        </a:defRPr>
      </a:lvl7pPr>
      <a:lvl8pPr marL="2139531" indent="-203765" algn="l" rtl="0" eaLnBrk="1" latinLnBrk="0" hangingPunct="1">
        <a:lnSpc>
          <a:spcPct val="100000"/>
        </a:lnSpc>
        <a:spcBef>
          <a:spcPct val="20000"/>
        </a:spcBef>
        <a:buClr>
          <a:schemeClr val="accent6"/>
        </a:buClr>
        <a:buFont typeface="Wingdings 2"/>
        <a:buChar char=""/>
        <a:defRPr kumimoji="0" sz="2200" kern="1200">
          <a:solidFill>
            <a:schemeClr val="tx1"/>
          </a:solidFill>
          <a:latin typeface="+mn-lt"/>
          <a:ea typeface="+mn-ea"/>
          <a:cs typeface="+mn-cs"/>
        </a:defRPr>
      </a:lvl8pPr>
      <a:lvl9pPr marL="2373861" indent="-203765" algn="l" rtl="0" eaLnBrk="1" latinLnBrk="0" hangingPunct="1">
        <a:lnSpc>
          <a:spcPct val="100000"/>
        </a:lnSpc>
        <a:spcBef>
          <a:spcPct val="20000"/>
        </a:spcBef>
        <a:buClr>
          <a:schemeClr val="accent6"/>
        </a:buClr>
        <a:buFont typeface="Wingdings 2"/>
        <a:buChar char=""/>
        <a:defRPr kumimoji="0" sz="22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509412" algn="l" rtl="0" eaLnBrk="1" latinLnBrk="0" hangingPunct="1">
        <a:defRPr kumimoji="0" kern="1200">
          <a:solidFill>
            <a:schemeClr val="tx1"/>
          </a:solidFill>
          <a:latin typeface="+mn-lt"/>
          <a:ea typeface="+mn-ea"/>
          <a:cs typeface="+mn-cs"/>
        </a:defRPr>
      </a:lvl2pPr>
      <a:lvl3pPr marL="1018824" algn="l" rtl="0" eaLnBrk="1" latinLnBrk="0" hangingPunct="1">
        <a:defRPr kumimoji="0" kern="1200">
          <a:solidFill>
            <a:schemeClr val="tx1"/>
          </a:solidFill>
          <a:latin typeface="+mn-lt"/>
          <a:ea typeface="+mn-ea"/>
          <a:cs typeface="+mn-cs"/>
        </a:defRPr>
      </a:lvl3pPr>
      <a:lvl4pPr marL="1528237" algn="l" rtl="0" eaLnBrk="1" latinLnBrk="0" hangingPunct="1">
        <a:defRPr kumimoji="0" kern="1200">
          <a:solidFill>
            <a:schemeClr val="tx1"/>
          </a:solidFill>
          <a:latin typeface="+mn-lt"/>
          <a:ea typeface="+mn-ea"/>
          <a:cs typeface="+mn-cs"/>
        </a:defRPr>
      </a:lvl4pPr>
      <a:lvl5pPr marL="2037649" algn="l" rtl="0" eaLnBrk="1" latinLnBrk="0" hangingPunct="1">
        <a:defRPr kumimoji="0" kern="1200">
          <a:solidFill>
            <a:schemeClr val="tx1"/>
          </a:solidFill>
          <a:latin typeface="+mn-lt"/>
          <a:ea typeface="+mn-ea"/>
          <a:cs typeface="+mn-cs"/>
        </a:defRPr>
      </a:lvl5pPr>
      <a:lvl6pPr marL="2547061" algn="l" rtl="0" eaLnBrk="1" latinLnBrk="0" hangingPunct="1">
        <a:defRPr kumimoji="0" kern="1200">
          <a:solidFill>
            <a:schemeClr val="tx1"/>
          </a:solidFill>
          <a:latin typeface="+mn-lt"/>
          <a:ea typeface="+mn-ea"/>
          <a:cs typeface="+mn-cs"/>
        </a:defRPr>
      </a:lvl6pPr>
      <a:lvl7pPr marL="3056473" algn="l" rtl="0" eaLnBrk="1" latinLnBrk="0" hangingPunct="1">
        <a:defRPr kumimoji="0" kern="1200">
          <a:solidFill>
            <a:schemeClr val="tx1"/>
          </a:solidFill>
          <a:latin typeface="+mn-lt"/>
          <a:ea typeface="+mn-ea"/>
          <a:cs typeface="+mn-cs"/>
        </a:defRPr>
      </a:lvl7pPr>
      <a:lvl8pPr marL="3565886" algn="l" rtl="0" eaLnBrk="1" latinLnBrk="0" hangingPunct="1">
        <a:defRPr kumimoji="0" kern="1200">
          <a:solidFill>
            <a:schemeClr val="tx1"/>
          </a:solidFill>
          <a:latin typeface="+mn-lt"/>
          <a:ea typeface="+mn-ea"/>
          <a:cs typeface="+mn-cs"/>
        </a:defRPr>
      </a:lvl8pPr>
      <a:lvl9pPr marL="4075298"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hsd.k12.or.us/Departments/PrintShop/WebSubmissionForms.aspx" TargetMode="Externa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hsd.k12.or.us/Departments/PrintShop/WebSubmissionForms.asp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corestandards.org/assets/Appendix_A.pdf"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360190" y="1920477"/>
            <a:ext cx="2687589" cy="2117527"/>
            <a:chOff x="442427" y="484909"/>
            <a:chExt cx="2371402" cy="1925024"/>
          </a:xfrm>
        </p:grpSpPr>
        <p:sp>
          <p:nvSpPr>
            <p:cNvPr id="24" name="Parallelogram 23"/>
            <p:cNvSpPr/>
            <p:nvPr/>
          </p:nvSpPr>
          <p:spPr>
            <a:xfrm rot="1584430" flipH="1">
              <a:off x="442427" y="608614"/>
              <a:ext cx="2336104" cy="1801319"/>
            </a:xfrm>
            <a:prstGeom prst="parallelogram">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Parallelogram 24"/>
            <p:cNvSpPr/>
            <p:nvPr/>
          </p:nvSpPr>
          <p:spPr>
            <a:xfrm>
              <a:off x="605118" y="484909"/>
              <a:ext cx="2208711" cy="1707958"/>
            </a:xfrm>
            <a:prstGeom prst="parallelogram">
              <a:avLst/>
            </a:prstGeom>
            <a:gradFill>
              <a:gsLst>
                <a:gs pos="0">
                  <a:srgbClr val="DDEBCF"/>
                </a:gs>
                <a:gs pos="50000">
                  <a:srgbClr val="9CB86E"/>
                </a:gs>
                <a:gs pos="100000">
                  <a:srgbClr val="156B1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13" name="Table 12"/>
          <p:cNvGraphicFramePr>
            <a:graphicFrameLocks noGrp="1"/>
          </p:cNvGraphicFramePr>
          <p:nvPr>
            <p:extLst>
              <p:ext uri="{D42A27DB-BD31-4B8C-83A1-F6EECF244321}">
                <p14:modId xmlns:p14="http://schemas.microsoft.com/office/powerpoint/2010/main" val="1731980658"/>
              </p:ext>
            </p:extLst>
          </p:nvPr>
        </p:nvGraphicFramePr>
        <p:xfrm>
          <a:off x="1856833" y="4114354"/>
          <a:ext cx="4713191" cy="1072896"/>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60571"/>
                <a:gridCol w="1297774"/>
                <a:gridCol w="2504622"/>
                <a:gridCol w="550224"/>
              </a:tblGrid>
              <a:tr h="268224">
                <a:tc gridSpan="4">
                  <a:txBody>
                    <a:bodyPr/>
                    <a:lstStyle/>
                    <a:p>
                      <a:pPr algn="ctr"/>
                      <a:r>
                        <a:rPr lang="es-GT" sz="1100" b="1" noProof="0" dirty="0" smtClean="0">
                          <a:solidFill>
                            <a:schemeClr val="tx1"/>
                          </a:solidFill>
                        </a:rPr>
                        <a:t>Lectura: Texto literario</a:t>
                      </a:r>
                      <a:endParaRPr lang="es-GT" sz="1100" b="1" noProof="0"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68224">
                <a:tc gridSpan="2">
                  <a:txBody>
                    <a:bodyPr/>
                    <a:lstStyle/>
                    <a:p>
                      <a:pPr algn="ctr"/>
                      <a:r>
                        <a:rPr lang="es-GT" sz="1100" b="1" noProof="0" dirty="0" smtClean="0">
                          <a:solidFill>
                            <a:schemeClr val="tx1"/>
                          </a:solidFill>
                        </a:rPr>
                        <a:t>Objetivos</a:t>
                      </a:r>
                      <a:endParaRPr lang="es-GT" sz="1100" b="1" noProof="0"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s-GT" sz="1100" b="1" noProof="0" dirty="0" smtClean="0">
                          <a:solidFill>
                            <a:schemeClr val="tx1"/>
                          </a:solidFill>
                        </a:rPr>
                        <a:t>Estándares</a:t>
                      </a:r>
                      <a:endParaRPr lang="es-GT" sz="1100" b="1" noProof="0" dirty="0">
                        <a:solidFill>
                          <a:schemeClr val="tx1"/>
                        </a:solidFill>
                      </a:endParaRPr>
                    </a:p>
                  </a:txBody>
                  <a:tcPr marL="103632" marR="103632" marT="50292" marB="50292">
                    <a:solidFill>
                      <a:schemeClr val="bg1"/>
                    </a:solidFill>
                  </a:tcPr>
                </a:tc>
                <a:tc>
                  <a:txBody>
                    <a:bodyPr/>
                    <a:lstStyle/>
                    <a:p>
                      <a:pPr algn="ctr"/>
                      <a:r>
                        <a:rPr lang="es-GT" sz="1100" b="1" noProof="0" dirty="0" smtClean="0"/>
                        <a:t>DOK</a:t>
                      </a:r>
                      <a:endParaRPr lang="es-GT" sz="1100" b="1" noProof="0" dirty="0"/>
                    </a:p>
                  </a:txBody>
                  <a:tcPr marL="103632" marR="103632" marT="50292" marB="50292">
                    <a:solidFill>
                      <a:schemeClr val="bg1"/>
                    </a:solidFill>
                  </a:tcPr>
                </a:tc>
              </a:tr>
              <a:tr h="268224">
                <a:tc>
                  <a:txBody>
                    <a:bodyPr/>
                    <a:lstStyle/>
                    <a:p>
                      <a:r>
                        <a:rPr lang="es-GT" sz="1100" b="1" noProof="0" dirty="0" smtClean="0"/>
                        <a:t>1</a:t>
                      </a:r>
                      <a:endParaRPr lang="es-GT" sz="1100" b="1" noProof="0" dirty="0"/>
                    </a:p>
                  </a:txBody>
                  <a:tcPr marL="103632" marR="103632" marT="50292" marB="50292">
                    <a:solidFill>
                      <a:srgbClr val="FFFFBD"/>
                    </a:solidFill>
                  </a:tcPr>
                </a:tc>
                <a:tc>
                  <a:txBody>
                    <a:bodyPr/>
                    <a:lstStyle/>
                    <a:p>
                      <a:r>
                        <a:rPr lang="es-GT" sz="1100" b="1" noProof="0" dirty="0" smtClean="0">
                          <a:solidFill>
                            <a:schemeClr val="tx1"/>
                          </a:solidFill>
                        </a:rPr>
                        <a:t>Detalles clave</a:t>
                      </a:r>
                      <a:endParaRPr lang="es-GT" sz="1100" b="1" noProof="0" dirty="0">
                        <a:solidFill>
                          <a:schemeClr val="tx1"/>
                        </a:solidFill>
                      </a:endParaRPr>
                    </a:p>
                  </a:txBody>
                  <a:tcPr marL="103632" marR="103632" marT="50292" marB="50292">
                    <a:solidFill>
                      <a:srgbClr val="FFFFBD"/>
                    </a:solidFill>
                  </a:tcPr>
                </a:tc>
                <a:tc>
                  <a:txBody>
                    <a:bodyPr/>
                    <a:lstStyle/>
                    <a:p>
                      <a:r>
                        <a:rPr lang="es-GT" sz="1100" b="1" noProof="0" dirty="0" smtClean="0">
                          <a:solidFill>
                            <a:schemeClr val="tx1"/>
                          </a:solidFill>
                        </a:rPr>
                        <a:t>RL.6.1</a:t>
                      </a:r>
                      <a:r>
                        <a:rPr lang="es-GT" sz="1100" b="1" baseline="0" noProof="0" dirty="0" smtClean="0">
                          <a:solidFill>
                            <a:schemeClr val="tx1"/>
                          </a:solidFill>
                        </a:rPr>
                        <a:t>   </a:t>
                      </a:r>
                      <a:r>
                        <a:rPr lang="es-GT" sz="1100" b="1" noProof="0" dirty="0" smtClean="0">
                          <a:solidFill>
                            <a:schemeClr val="tx1"/>
                          </a:solidFill>
                        </a:rPr>
                        <a:t>RL.6.3 </a:t>
                      </a:r>
                      <a:r>
                        <a:rPr lang="es-GT" sz="1000" b="0" i="1" noProof="0" dirty="0" smtClean="0">
                          <a:solidFill>
                            <a:schemeClr val="tx1"/>
                          </a:solidFill>
                        </a:rPr>
                        <a:t>(se puede</a:t>
                      </a:r>
                      <a:r>
                        <a:rPr lang="es-GT" sz="1000" b="0" i="1" baseline="0" noProof="0" dirty="0" smtClean="0">
                          <a:solidFill>
                            <a:schemeClr val="tx1"/>
                          </a:solidFill>
                        </a:rPr>
                        <a:t> mover a</a:t>
                      </a:r>
                      <a:r>
                        <a:rPr lang="es-GT" sz="1000" b="0" i="1" noProof="0" dirty="0" smtClean="0">
                          <a:solidFill>
                            <a:schemeClr val="tx1"/>
                          </a:solidFill>
                        </a:rPr>
                        <a:t> DOK 3)</a:t>
                      </a:r>
                      <a:endParaRPr lang="es-GT" sz="1100" b="1" noProof="0" dirty="0">
                        <a:solidFill>
                          <a:schemeClr val="tx1"/>
                        </a:solidFill>
                      </a:endParaRPr>
                    </a:p>
                  </a:txBody>
                  <a:tcPr marL="103632" marR="103632" marT="50292" marB="50292">
                    <a:solidFill>
                      <a:srgbClr val="FFFFBD"/>
                    </a:solidFill>
                  </a:tcPr>
                </a:tc>
                <a:tc>
                  <a:txBody>
                    <a:bodyPr/>
                    <a:lstStyle/>
                    <a:p>
                      <a:pPr algn="ctr"/>
                      <a:r>
                        <a:rPr lang="es-GT" sz="1100" b="1" noProof="0" dirty="0" smtClean="0"/>
                        <a:t>1-2</a:t>
                      </a:r>
                      <a:endParaRPr lang="es-GT" sz="1100" b="1" noProof="0" dirty="0"/>
                    </a:p>
                  </a:txBody>
                  <a:tcPr marL="103632" marR="103632" marT="50292" marB="50292" anchor="ctr">
                    <a:solidFill>
                      <a:srgbClr val="FFFFBD"/>
                    </a:solidFill>
                  </a:tcPr>
                </a:tc>
              </a:tr>
              <a:tr h="268224">
                <a:tc>
                  <a:txBody>
                    <a:bodyPr/>
                    <a:lstStyle/>
                    <a:p>
                      <a:r>
                        <a:rPr lang="es-GT" sz="1100" b="1" noProof="0" dirty="0" smtClean="0"/>
                        <a:t>2</a:t>
                      </a:r>
                      <a:endParaRPr lang="es-GT" sz="1100" b="1" noProof="0" dirty="0"/>
                    </a:p>
                  </a:txBody>
                  <a:tcPr marL="103632" marR="103632" marT="50292" marB="50292">
                    <a:solidFill>
                      <a:srgbClr val="FFFFBD"/>
                    </a:solidFill>
                  </a:tcPr>
                </a:tc>
                <a:tc>
                  <a:txBody>
                    <a:bodyPr/>
                    <a:lstStyle/>
                    <a:p>
                      <a:r>
                        <a:rPr lang="es-GT" sz="1100" b="1" noProof="0" dirty="0" smtClean="0">
                          <a:solidFill>
                            <a:schemeClr val="tx1"/>
                          </a:solidFill>
                        </a:rPr>
                        <a:t>Ideas</a:t>
                      </a:r>
                      <a:r>
                        <a:rPr lang="es-GT" sz="1100" b="1" baseline="0" noProof="0" dirty="0" smtClean="0">
                          <a:solidFill>
                            <a:schemeClr val="tx1"/>
                          </a:solidFill>
                        </a:rPr>
                        <a:t> centrales</a:t>
                      </a:r>
                      <a:endParaRPr lang="es-GT" sz="1100" b="1" noProof="0" dirty="0">
                        <a:solidFill>
                          <a:schemeClr val="tx1"/>
                        </a:solidFill>
                      </a:endParaRPr>
                    </a:p>
                  </a:txBody>
                  <a:tcPr marL="103632" marR="103632" marT="50292" marB="50292">
                    <a:solidFill>
                      <a:srgbClr val="FFFFBD"/>
                    </a:solidFill>
                  </a:tcPr>
                </a:tc>
                <a:tc>
                  <a:txBody>
                    <a:bodyPr/>
                    <a:lstStyle/>
                    <a:p>
                      <a:r>
                        <a:rPr lang="es-GT" sz="1100" b="1" noProof="0" dirty="0" smtClean="0">
                          <a:solidFill>
                            <a:schemeClr val="tx1"/>
                          </a:solidFill>
                        </a:rPr>
                        <a:t>RL.6.2</a:t>
                      </a:r>
                      <a:endParaRPr lang="es-GT" sz="1100" b="1" noProof="0" dirty="0">
                        <a:solidFill>
                          <a:schemeClr val="tx1"/>
                        </a:solidFill>
                      </a:endParaRPr>
                    </a:p>
                  </a:txBody>
                  <a:tcPr marL="103632" marR="103632" marT="50292" marB="50292">
                    <a:solidFill>
                      <a:srgbClr val="FFFFBD"/>
                    </a:solidFill>
                  </a:tcPr>
                </a:tc>
                <a:tc>
                  <a:txBody>
                    <a:bodyPr/>
                    <a:lstStyle/>
                    <a:p>
                      <a:pPr algn="ctr"/>
                      <a:r>
                        <a:rPr lang="es-GT" sz="1100" b="1" noProof="0" dirty="0" smtClean="0"/>
                        <a:t>2</a:t>
                      </a:r>
                      <a:endParaRPr lang="es-GT" sz="1100" b="1" noProof="0" dirty="0"/>
                    </a:p>
                  </a:txBody>
                  <a:tcPr marL="103632" marR="103632" marT="50292" marB="50292" anchor="ctr">
                    <a:solidFill>
                      <a:srgbClr val="FFFFBD"/>
                    </a:solid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4192090851"/>
              </p:ext>
            </p:extLst>
          </p:nvPr>
        </p:nvGraphicFramePr>
        <p:xfrm>
          <a:off x="1853185" y="5334000"/>
          <a:ext cx="4749800" cy="1072896"/>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56615"/>
                <a:gridCol w="1370585"/>
                <a:gridCol w="2439415"/>
                <a:gridCol w="583185"/>
              </a:tblGrid>
              <a:tr h="268224">
                <a:tc gridSpan="4">
                  <a:txBody>
                    <a:bodyPr/>
                    <a:lstStyle/>
                    <a:p>
                      <a:pPr algn="ctr"/>
                      <a:r>
                        <a:rPr lang="es-GT" sz="1100" b="1" dirty="0" smtClean="0">
                          <a:solidFill>
                            <a:schemeClr val="tx1"/>
                          </a:solidFill>
                        </a:rPr>
                        <a:t>Lectura: Texto informativo</a:t>
                      </a:r>
                      <a:endParaRPr lang="es-GT" sz="1100" b="1"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68224">
                <a:tc gridSpan="2">
                  <a:txBody>
                    <a:bodyPr/>
                    <a:lstStyle/>
                    <a:p>
                      <a:pPr algn="ctr"/>
                      <a:r>
                        <a:rPr lang="es-GT" sz="1100" b="1" dirty="0" smtClean="0">
                          <a:solidFill>
                            <a:schemeClr val="tx1"/>
                          </a:solidFill>
                        </a:rPr>
                        <a:t>Objetivos</a:t>
                      </a:r>
                      <a:endParaRPr lang="es-GT" sz="1100" b="1"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s-GT" sz="1100" b="1" dirty="0" smtClean="0">
                          <a:solidFill>
                            <a:schemeClr val="tx1"/>
                          </a:solidFill>
                        </a:rPr>
                        <a:t>Estándares</a:t>
                      </a:r>
                      <a:endParaRPr lang="es-GT" sz="1100" b="1" dirty="0">
                        <a:solidFill>
                          <a:schemeClr val="tx1"/>
                        </a:solidFill>
                      </a:endParaRPr>
                    </a:p>
                  </a:txBody>
                  <a:tcPr marL="103632" marR="103632" marT="50292" marB="50292">
                    <a:solidFill>
                      <a:schemeClr val="bg1"/>
                    </a:solidFill>
                  </a:tcPr>
                </a:tc>
                <a:tc>
                  <a:txBody>
                    <a:bodyPr/>
                    <a:lstStyle/>
                    <a:p>
                      <a:pPr algn="ctr"/>
                      <a:r>
                        <a:rPr lang="es-GT" sz="1100" b="1" dirty="0" smtClean="0">
                          <a:solidFill>
                            <a:schemeClr val="tx1"/>
                          </a:solidFill>
                        </a:rPr>
                        <a:t>DOK</a:t>
                      </a:r>
                      <a:endParaRPr lang="es-GT" sz="1100" b="1" dirty="0">
                        <a:solidFill>
                          <a:schemeClr val="tx1"/>
                        </a:solidFill>
                      </a:endParaRPr>
                    </a:p>
                  </a:txBody>
                  <a:tcPr marL="103632" marR="103632" marT="50292" marB="50292">
                    <a:solidFill>
                      <a:schemeClr val="bg1"/>
                    </a:solidFill>
                  </a:tcPr>
                </a:tc>
              </a:tr>
              <a:tr h="268224">
                <a:tc>
                  <a:txBody>
                    <a:bodyPr/>
                    <a:lstStyle/>
                    <a:p>
                      <a:r>
                        <a:rPr lang="es-GT" sz="1100" b="1" dirty="0" smtClean="0"/>
                        <a:t>8</a:t>
                      </a:r>
                      <a:endParaRPr lang="es-GT" sz="1100" b="1" dirty="0"/>
                    </a:p>
                  </a:txBody>
                  <a:tcPr marL="103632" marR="103632" marT="50292" marB="50292">
                    <a:solidFill>
                      <a:srgbClr val="FFFFBD"/>
                    </a:solidFill>
                  </a:tcPr>
                </a:tc>
                <a:tc>
                  <a:txBody>
                    <a:bodyPr/>
                    <a:lstStyle/>
                    <a:p>
                      <a:r>
                        <a:rPr lang="es-GT" sz="1100" b="1" dirty="0" smtClean="0">
                          <a:solidFill>
                            <a:schemeClr val="tx1"/>
                          </a:solidFill>
                        </a:rPr>
                        <a:t>Detalles</a:t>
                      </a:r>
                      <a:r>
                        <a:rPr lang="es-GT" sz="1100" b="1" baseline="0" dirty="0" smtClean="0">
                          <a:solidFill>
                            <a:schemeClr val="tx1"/>
                          </a:solidFill>
                        </a:rPr>
                        <a:t> clave</a:t>
                      </a:r>
                      <a:endParaRPr lang="es-GT" sz="1100" b="1" dirty="0">
                        <a:solidFill>
                          <a:schemeClr val="tx1"/>
                        </a:solidFill>
                      </a:endParaRPr>
                    </a:p>
                  </a:txBody>
                  <a:tcPr marL="103632" marR="103632" marT="50292" marB="50292">
                    <a:solidFill>
                      <a:srgbClr val="FFFFBD"/>
                    </a:solidFill>
                  </a:tcPr>
                </a:tc>
                <a:tc>
                  <a:txBody>
                    <a:bodyPr/>
                    <a:lstStyle/>
                    <a:p>
                      <a:r>
                        <a:rPr lang="es-GT" sz="1100" b="1" dirty="0" smtClean="0">
                          <a:solidFill>
                            <a:schemeClr val="tx1"/>
                          </a:solidFill>
                        </a:rPr>
                        <a:t>RI.6.1     RI.3 </a:t>
                      </a:r>
                      <a:r>
                        <a:rPr kumimoji="0" lang="es-GT" sz="1000" b="0" i="1" u="none" strike="noStrike" kern="1200" cap="none" spc="0" normalizeH="0" baseline="0" noProof="0" dirty="0" smtClean="0">
                          <a:ln>
                            <a:noFill/>
                          </a:ln>
                          <a:solidFill>
                            <a:schemeClr val="tx1"/>
                          </a:solidFill>
                          <a:effectLst/>
                          <a:uLnTx/>
                          <a:uFillTx/>
                          <a:latin typeface="+mn-lt"/>
                        </a:rPr>
                        <a:t>(se puede mover a DOK 3)</a:t>
                      </a:r>
                      <a:endParaRPr lang="es-GT" sz="1100" b="1" dirty="0">
                        <a:solidFill>
                          <a:schemeClr val="tx1"/>
                        </a:solidFill>
                      </a:endParaRPr>
                    </a:p>
                  </a:txBody>
                  <a:tcPr marL="103632" marR="103632" marT="50292" marB="50292">
                    <a:solidFill>
                      <a:srgbClr val="FFFFBD"/>
                    </a:solidFill>
                  </a:tcPr>
                </a:tc>
                <a:tc>
                  <a:txBody>
                    <a:bodyPr/>
                    <a:lstStyle/>
                    <a:p>
                      <a:pPr algn="ctr"/>
                      <a:r>
                        <a:rPr lang="es-GT" sz="1100" b="1" dirty="0" smtClean="0">
                          <a:solidFill>
                            <a:schemeClr val="tx1"/>
                          </a:solidFill>
                        </a:rPr>
                        <a:t>1-2</a:t>
                      </a:r>
                      <a:endParaRPr lang="es-GT" sz="1100" b="1" dirty="0">
                        <a:solidFill>
                          <a:schemeClr val="tx1"/>
                        </a:solidFill>
                      </a:endParaRPr>
                    </a:p>
                  </a:txBody>
                  <a:tcPr marL="103632" marR="103632" marT="50292" marB="50292" anchor="ctr">
                    <a:solidFill>
                      <a:srgbClr val="FFFFBD"/>
                    </a:solidFill>
                  </a:tcPr>
                </a:tc>
              </a:tr>
              <a:tr h="268224">
                <a:tc>
                  <a:txBody>
                    <a:bodyPr/>
                    <a:lstStyle/>
                    <a:p>
                      <a:r>
                        <a:rPr lang="es-GT" sz="1100" b="1" dirty="0" smtClean="0"/>
                        <a:t>9</a:t>
                      </a:r>
                      <a:endParaRPr lang="es-GT" sz="1100" b="1" dirty="0"/>
                    </a:p>
                  </a:txBody>
                  <a:tcPr marL="103632" marR="103632" marT="50292" marB="50292">
                    <a:solidFill>
                      <a:srgbClr val="FFFFBD"/>
                    </a:solidFill>
                  </a:tcPr>
                </a:tc>
                <a:tc>
                  <a:txBody>
                    <a:bodyPr/>
                    <a:lstStyle/>
                    <a:p>
                      <a:r>
                        <a:rPr lang="es-GT" sz="1100" b="1" dirty="0" smtClean="0">
                          <a:solidFill>
                            <a:schemeClr val="tx1"/>
                          </a:solidFill>
                        </a:rPr>
                        <a:t>Ideas</a:t>
                      </a:r>
                      <a:r>
                        <a:rPr lang="es-GT" sz="1100" b="1" baseline="0" dirty="0" smtClean="0">
                          <a:solidFill>
                            <a:schemeClr val="tx1"/>
                          </a:solidFill>
                        </a:rPr>
                        <a:t> centrales</a:t>
                      </a:r>
                      <a:endParaRPr lang="es-GT" sz="1100" b="1" dirty="0">
                        <a:solidFill>
                          <a:schemeClr val="tx1"/>
                        </a:solidFill>
                      </a:endParaRPr>
                    </a:p>
                  </a:txBody>
                  <a:tcPr marL="103632" marR="103632" marT="50292" marB="50292">
                    <a:solidFill>
                      <a:srgbClr val="FFFFBD"/>
                    </a:solidFill>
                  </a:tcPr>
                </a:tc>
                <a:tc>
                  <a:txBody>
                    <a:bodyPr/>
                    <a:lstStyle/>
                    <a:p>
                      <a:r>
                        <a:rPr lang="es-GT" sz="1100" b="1" dirty="0" smtClean="0">
                          <a:solidFill>
                            <a:schemeClr val="tx1"/>
                          </a:solidFill>
                        </a:rPr>
                        <a:t>RI.6.2</a:t>
                      </a:r>
                      <a:endParaRPr lang="es-GT" sz="1100" b="1" dirty="0">
                        <a:solidFill>
                          <a:schemeClr val="tx1"/>
                        </a:solidFill>
                      </a:endParaRPr>
                    </a:p>
                  </a:txBody>
                  <a:tcPr marL="103632" marR="103632" marT="50292" marB="50292">
                    <a:solidFill>
                      <a:srgbClr val="FFFFBD"/>
                    </a:solidFill>
                  </a:tcPr>
                </a:tc>
                <a:tc>
                  <a:txBody>
                    <a:bodyPr/>
                    <a:lstStyle/>
                    <a:p>
                      <a:pPr algn="ctr"/>
                      <a:r>
                        <a:rPr lang="es-GT" sz="1100" b="1" dirty="0" smtClean="0">
                          <a:solidFill>
                            <a:schemeClr val="tx1"/>
                          </a:solidFill>
                        </a:rPr>
                        <a:t>2</a:t>
                      </a:r>
                      <a:endParaRPr lang="es-GT" sz="1100" b="1" dirty="0">
                        <a:solidFill>
                          <a:schemeClr val="tx1"/>
                        </a:solidFill>
                      </a:endParaRPr>
                    </a:p>
                  </a:txBody>
                  <a:tcPr marL="103632" marR="103632" marT="50292" marB="50292" anchor="ctr">
                    <a:solidFill>
                      <a:srgbClr val="FFFFBD"/>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759410165"/>
              </p:ext>
            </p:extLst>
          </p:nvPr>
        </p:nvGraphicFramePr>
        <p:xfrm>
          <a:off x="1297710" y="7077456"/>
          <a:ext cx="6093689" cy="1609344"/>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48066"/>
                <a:gridCol w="2061100"/>
                <a:gridCol w="2957232"/>
                <a:gridCol w="627291"/>
              </a:tblGrid>
              <a:tr h="268224">
                <a:tc gridSpan="4">
                  <a:txBody>
                    <a:bodyPr/>
                    <a:lstStyle/>
                    <a:p>
                      <a:pPr algn="ctr"/>
                      <a:r>
                        <a:rPr lang="es-GT" sz="1100" b="1" noProof="0" dirty="0" smtClean="0">
                          <a:solidFill>
                            <a:schemeClr val="tx1"/>
                          </a:solidFill>
                        </a:rPr>
                        <a:t>Escritura</a:t>
                      </a:r>
                      <a:endParaRPr lang="es-GT" sz="1100" b="1" noProof="0"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68224">
                <a:tc gridSpan="2">
                  <a:txBody>
                    <a:bodyPr/>
                    <a:lstStyle/>
                    <a:p>
                      <a:pPr algn="ctr"/>
                      <a:r>
                        <a:rPr lang="es-GT" sz="1100" b="1" noProof="0" dirty="0" smtClean="0">
                          <a:solidFill>
                            <a:schemeClr val="tx1"/>
                          </a:solidFill>
                        </a:rPr>
                        <a:t>Objetivos</a:t>
                      </a:r>
                      <a:endParaRPr lang="es-GT" sz="1100" b="1" noProof="0"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s-GT" sz="1100" b="1" noProof="0" dirty="0" smtClean="0">
                          <a:solidFill>
                            <a:schemeClr val="tx1"/>
                          </a:solidFill>
                        </a:rPr>
                        <a:t>Estándares</a:t>
                      </a:r>
                      <a:endParaRPr lang="es-GT" sz="1100" b="1" noProof="0" dirty="0">
                        <a:solidFill>
                          <a:schemeClr val="tx1"/>
                        </a:solidFill>
                      </a:endParaRPr>
                    </a:p>
                  </a:txBody>
                  <a:tcPr marL="103632" marR="103632" marT="50292" marB="50292">
                    <a:solidFill>
                      <a:schemeClr val="bg1"/>
                    </a:solidFill>
                  </a:tcPr>
                </a:tc>
                <a:tc>
                  <a:txBody>
                    <a:bodyPr/>
                    <a:lstStyle/>
                    <a:p>
                      <a:pPr algn="ctr"/>
                      <a:r>
                        <a:rPr lang="es-GT" sz="1100" b="1" noProof="0" dirty="0" smtClean="0"/>
                        <a:t>DOK</a:t>
                      </a:r>
                      <a:endParaRPr lang="es-GT" sz="1100" b="1" noProof="0" dirty="0"/>
                    </a:p>
                  </a:txBody>
                  <a:tcPr marL="103632" marR="103632" marT="50292" marB="50292">
                    <a:solidFill>
                      <a:schemeClr val="bg1"/>
                    </a:solidFill>
                  </a:tcPr>
                </a:tc>
              </a:tr>
              <a:tr h="268224">
                <a:tc>
                  <a:txBody>
                    <a:bodyPr/>
                    <a:lstStyle/>
                    <a:p>
                      <a:r>
                        <a:rPr lang="es-GT" sz="1100" b="1" noProof="0" dirty="0" smtClean="0"/>
                        <a:t>6a</a:t>
                      </a:r>
                      <a:endParaRPr lang="es-GT" sz="1100" b="1" noProof="0" dirty="0"/>
                    </a:p>
                  </a:txBody>
                  <a:tcPr marL="103632" marR="103632" marT="50292" marB="50292">
                    <a:solidFill>
                      <a:srgbClr val="FFFFBD"/>
                    </a:solidFill>
                  </a:tcPr>
                </a:tc>
                <a:tc>
                  <a:txBody>
                    <a:bodyPr/>
                    <a:lstStyle/>
                    <a:p>
                      <a:r>
                        <a:rPr lang="es-GT" sz="1100" b="1" noProof="0" dirty="0" smtClean="0">
                          <a:solidFill>
                            <a:schemeClr val="tx1"/>
                          </a:solidFill>
                        </a:rPr>
                        <a:t>Escribir una opinión breve</a:t>
                      </a:r>
                      <a:endParaRPr lang="es-GT" sz="1100" b="1" noProof="0" dirty="0">
                        <a:solidFill>
                          <a:schemeClr val="tx1"/>
                        </a:solidFill>
                      </a:endParaRPr>
                    </a:p>
                  </a:txBody>
                  <a:tcPr marL="103632" marR="103632" marT="50292" marB="50292">
                    <a:solidFill>
                      <a:srgbClr val="FFFFBD"/>
                    </a:solidFill>
                  </a:tcPr>
                </a:tc>
                <a:tc>
                  <a:txBody>
                    <a:bodyPr/>
                    <a:lstStyle/>
                    <a:p>
                      <a:r>
                        <a:rPr lang="es-GT" sz="1100" b="1" noProof="0" dirty="0" smtClean="0">
                          <a:solidFill>
                            <a:schemeClr val="tx1"/>
                          </a:solidFill>
                        </a:rPr>
                        <a:t>W-1a, W-1b, W-1c, W-1d, W-8</a:t>
                      </a:r>
                      <a:endParaRPr lang="es-GT" sz="1100" b="1" noProof="0" dirty="0">
                        <a:solidFill>
                          <a:schemeClr val="tx1"/>
                        </a:solidFill>
                      </a:endParaRPr>
                    </a:p>
                  </a:txBody>
                  <a:tcPr marL="103632" marR="103632" marT="50292" marB="50292">
                    <a:solidFill>
                      <a:srgbClr val="FFFFBD"/>
                    </a:solidFill>
                  </a:tcPr>
                </a:tc>
                <a:tc>
                  <a:txBody>
                    <a:bodyPr/>
                    <a:lstStyle/>
                    <a:p>
                      <a:pPr algn="ctr"/>
                      <a:r>
                        <a:rPr lang="es-GT" sz="1100" b="1" noProof="0" dirty="0" smtClean="0"/>
                        <a:t>3</a:t>
                      </a:r>
                      <a:endParaRPr lang="es-GT" sz="1100" b="1" noProof="0" dirty="0"/>
                    </a:p>
                  </a:txBody>
                  <a:tcPr marL="103632" marR="103632" marT="50292" marB="50292" anchor="ctr">
                    <a:solidFill>
                      <a:srgbClr val="FFFFBD"/>
                    </a:solidFill>
                  </a:tcPr>
                </a:tc>
              </a:tr>
              <a:tr h="268224">
                <a:tc>
                  <a:txBody>
                    <a:bodyPr/>
                    <a:lstStyle/>
                    <a:p>
                      <a:r>
                        <a:rPr lang="es-GT" sz="1100" b="1" noProof="0" dirty="0" smtClean="0"/>
                        <a:t>6b</a:t>
                      </a:r>
                      <a:endParaRPr lang="es-GT" sz="1100" b="1" noProof="0" dirty="0"/>
                    </a:p>
                  </a:txBody>
                  <a:tcPr marL="103632" marR="103632" marT="50292" marB="50292">
                    <a:solidFill>
                      <a:srgbClr val="FFFFBD"/>
                    </a:solidFill>
                  </a:tcPr>
                </a:tc>
                <a:tc>
                  <a:txBody>
                    <a:bodyPr/>
                    <a:lstStyle/>
                    <a:p>
                      <a:r>
                        <a:rPr lang="es-GT" sz="1100" b="1" noProof="0" dirty="0" smtClean="0">
                          <a:solidFill>
                            <a:schemeClr val="tx1"/>
                          </a:solidFill>
                        </a:rPr>
                        <a:t>Escribir-Revisar opinión </a:t>
                      </a:r>
                      <a:endParaRPr lang="es-GT" sz="1100" b="1" noProof="0" dirty="0">
                        <a:solidFill>
                          <a:schemeClr val="tx1"/>
                        </a:solidFill>
                      </a:endParaRPr>
                    </a:p>
                  </a:txBody>
                  <a:tcPr marL="103632" marR="103632" marT="50292" marB="50292">
                    <a:solidFill>
                      <a:srgbClr val="FFFFBD"/>
                    </a:solidFill>
                  </a:tcPr>
                </a:tc>
                <a:tc>
                  <a:txBody>
                    <a:bodyPr/>
                    <a:lstStyle/>
                    <a:p>
                      <a:r>
                        <a:rPr lang="es-GT" sz="1100" b="1" noProof="0" dirty="0" smtClean="0">
                          <a:solidFill>
                            <a:schemeClr val="tx1"/>
                          </a:solidFill>
                        </a:rPr>
                        <a:t>W-1a, W-1b, W-1c, W-1d,  W-1e W-8</a:t>
                      </a:r>
                      <a:endParaRPr lang="es-GT" sz="1100" b="1" noProof="0" dirty="0">
                        <a:solidFill>
                          <a:schemeClr val="tx1"/>
                        </a:solidFill>
                      </a:endParaRPr>
                    </a:p>
                  </a:txBody>
                  <a:tcPr marL="103632" marR="103632" marT="50292" marB="50292">
                    <a:solidFill>
                      <a:srgbClr val="FFFFBD"/>
                    </a:solidFill>
                  </a:tcPr>
                </a:tc>
                <a:tc>
                  <a:txBody>
                    <a:bodyPr/>
                    <a:lstStyle/>
                    <a:p>
                      <a:pPr algn="ctr"/>
                      <a:r>
                        <a:rPr lang="es-GT" sz="1100" b="1" noProof="0" dirty="0" smtClean="0"/>
                        <a:t>2</a:t>
                      </a:r>
                      <a:endParaRPr lang="es-GT" sz="1100" b="1" noProof="0" dirty="0"/>
                    </a:p>
                  </a:txBody>
                  <a:tcPr marL="103632" marR="103632" marT="50292" marB="50292" anchor="ctr">
                    <a:solidFill>
                      <a:srgbClr val="FFFFBD"/>
                    </a:solidFill>
                  </a:tcPr>
                </a:tc>
              </a:tr>
              <a:tr h="268224">
                <a:tc>
                  <a:txBody>
                    <a:bodyPr/>
                    <a:lstStyle/>
                    <a:p>
                      <a:r>
                        <a:rPr lang="es-GT" sz="1100" b="1" noProof="0" dirty="0" smtClean="0"/>
                        <a:t>8</a:t>
                      </a:r>
                      <a:endParaRPr lang="es-GT" sz="1100" b="1" noProof="0" dirty="0"/>
                    </a:p>
                  </a:txBody>
                  <a:tcPr marL="103632" marR="103632" marT="50292" marB="50292">
                    <a:solidFill>
                      <a:srgbClr val="FFFFBD"/>
                    </a:solidFill>
                  </a:tcPr>
                </a:tc>
                <a:tc>
                  <a:txBody>
                    <a:bodyPr/>
                    <a:lstStyle/>
                    <a:p>
                      <a:r>
                        <a:rPr lang="es-GT" sz="1100" b="1" noProof="0" dirty="0" smtClean="0">
                          <a:solidFill>
                            <a:schemeClr val="tx1"/>
                          </a:solidFill>
                        </a:rPr>
                        <a:t>Uso de lenguaje-vocabulario</a:t>
                      </a:r>
                      <a:endParaRPr lang="es-GT" sz="1100" b="1" noProof="0" dirty="0">
                        <a:solidFill>
                          <a:schemeClr val="tx1"/>
                        </a:solidFill>
                      </a:endParaRPr>
                    </a:p>
                  </a:txBody>
                  <a:tcPr marL="103632" marR="103632" marT="50292" marB="50292">
                    <a:solidFill>
                      <a:srgbClr val="FFFFBD"/>
                    </a:solidFill>
                  </a:tcPr>
                </a:tc>
                <a:tc>
                  <a:txBody>
                    <a:bodyPr/>
                    <a:lstStyle/>
                    <a:p>
                      <a:r>
                        <a:rPr lang="es-GT" sz="1100" b="1" noProof="0" dirty="0" smtClean="0">
                          <a:solidFill>
                            <a:schemeClr val="tx1"/>
                          </a:solidFill>
                        </a:rPr>
                        <a:t>L.6.3a</a:t>
                      </a:r>
                      <a:endParaRPr lang="es-GT" sz="1100" b="1" noProof="0" dirty="0">
                        <a:solidFill>
                          <a:schemeClr val="tx1"/>
                        </a:solidFill>
                      </a:endParaRPr>
                    </a:p>
                  </a:txBody>
                  <a:tcPr marL="103632" marR="103632" marT="50292" marB="50292">
                    <a:solidFill>
                      <a:srgbClr val="FFFFBD"/>
                    </a:solidFill>
                  </a:tcPr>
                </a:tc>
                <a:tc>
                  <a:txBody>
                    <a:bodyPr/>
                    <a:lstStyle/>
                    <a:p>
                      <a:pPr algn="ctr"/>
                      <a:r>
                        <a:rPr lang="es-GT" sz="1100" b="1" noProof="0" dirty="0" smtClean="0"/>
                        <a:t>1-2</a:t>
                      </a:r>
                      <a:endParaRPr lang="es-GT" sz="1100" b="1" noProof="0" dirty="0"/>
                    </a:p>
                  </a:txBody>
                  <a:tcPr marL="103632" marR="103632" marT="50292" marB="50292" anchor="ctr">
                    <a:solidFill>
                      <a:srgbClr val="FFFFBD"/>
                    </a:solidFill>
                  </a:tcPr>
                </a:tc>
              </a:tr>
              <a:tr h="268224">
                <a:tc>
                  <a:txBody>
                    <a:bodyPr/>
                    <a:lstStyle/>
                    <a:p>
                      <a:r>
                        <a:rPr lang="es-GT" sz="1100" b="1" noProof="0" dirty="0" smtClean="0"/>
                        <a:t>9</a:t>
                      </a:r>
                      <a:endParaRPr lang="es-GT" sz="1100" b="1" noProof="0" dirty="0"/>
                    </a:p>
                  </a:txBody>
                  <a:tcPr marL="103632" marR="103632" marT="50292" marB="50292">
                    <a:solidFill>
                      <a:srgbClr val="FFFFBD"/>
                    </a:solidFill>
                  </a:tcPr>
                </a:tc>
                <a:tc>
                  <a:txBody>
                    <a:bodyPr/>
                    <a:lstStyle/>
                    <a:p>
                      <a:r>
                        <a:rPr lang="es-GT" sz="1100" b="1" noProof="0" dirty="0" smtClean="0">
                          <a:solidFill>
                            <a:schemeClr val="tx1"/>
                          </a:solidFill>
                        </a:rPr>
                        <a:t>Editar y clarificar</a:t>
                      </a:r>
                      <a:r>
                        <a:rPr lang="es-GT" sz="1100" b="1" baseline="0" noProof="0" dirty="0" smtClean="0">
                          <a:solidFill>
                            <a:schemeClr val="tx1"/>
                          </a:solidFill>
                        </a:rPr>
                        <a:t> </a:t>
                      </a:r>
                      <a:endParaRPr lang="es-GT" sz="1100" b="1" noProof="0" dirty="0">
                        <a:solidFill>
                          <a:schemeClr val="tx1"/>
                        </a:solidFill>
                      </a:endParaRPr>
                    </a:p>
                  </a:txBody>
                  <a:tcPr marL="103632" marR="103632" marT="50292" marB="50292">
                    <a:solidFill>
                      <a:srgbClr val="FFFFBD"/>
                    </a:solidFill>
                  </a:tcPr>
                </a:tc>
                <a:tc>
                  <a:txBody>
                    <a:bodyPr/>
                    <a:lstStyle/>
                    <a:p>
                      <a:r>
                        <a:rPr lang="es-GT" sz="1100" b="1" noProof="0" dirty="0" smtClean="0">
                          <a:solidFill>
                            <a:schemeClr val="tx1"/>
                          </a:solidFill>
                        </a:rPr>
                        <a:t>L.6.2a</a:t>
                      </a:r>
                      <a:endParaRPr lang="es-GT" sz="1100" b="1" noProof="0" dirty="0">
                        <a:solidFill>
                          <a:schemeClr val="tx1"/>
                        </a:solidFill>
                      </a:endParaRPr>
                    </a:p>
                  </a:txBody>
                  <a:tcPr marL="103632" marR="103632" marT="50292" marB="50292">
                    <a:solidFill>
                      <a:srgbClr val="FFFFBD"/>
                    </a:solidFill>
                  </a:tcPr>
                </a:tc>
                <a:tc>
                  <a:txBody>
                    <a:bodyPr/>
                    <a:lstStyle/>
                    <a:p>
                      <a:pPr algn="ctr"/>
                      <a:r>
                        <a:rPr lang="es-GT" sz="1100" b="1" noProof="0" dirty="0" smtClean="0"/>
                        <a:t>1-2</a:t>
                      </a:r>
                      <a:endParaRPr lang="es-GT" sz="1100" b="1" noProof="0" dirty="0"/>
                    </a:p>
                  </a:txBody>
                  <a:tcPr marL="103632" marR="103632" marT="50292" marB="50292" anchor="ctr">
                    <a:solidFill>
                      <a:srgbClr val="FFFFBD"/>
                    </a:solidFill>
                  </a:tcPr>
                </a:tc>
              </a:tr>
            </a:tbl>
          </a:graphicData>
        </a:graphic>
      </p:graphicFrame>
      <p:sp>
        <p:nvSpPr>
          <p:cNvPr id="7" name="TextBox 6"/>
          <p:cNvSpPr txBox="1"/>
          <p:nvPr/>
        </p:nvSpPr>
        <p:spPr>
          <a:xfrm>
            <a:off x="3797990" y="2875006"/>
            <a:ext cx="2907610" cy="903096"/>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82" tIns="50941" rIns="101882" bIns="50941" rtlCol="0">
            <a:spAutoFit/>
          </a:bodyPr>
          <a:lstStyle/>
          <a:p>
            <a:r>
              <a:rPr lang="es-GT" sz="2700" b="1" dirty="0" smtClean="0">
                <a:solidFill>
                  <a:schemeClr val="accent1">
                    <a:lumMod val="75000"/>
                  </a:schemeClr>
                </a:solidFill>
                <a:latin typeface="Bookman Old Style" pitchFamily="18" charset="0"/>
              </a:rPr>
              <a:t>Trimestre Uno</a:t>
            </a:r>
          </a:p>
          <a:p>
            <a:r>
              <a:rPr lang="es-GT" sz="2500" b="1" dirty="0" smtClean="0">
                <a:latin typeface="Bookman Old Style" pitchFamily="18" charset="0"/>
              </a:rPr>
              <a:t>CFA- ELA</a:t>
            </a:r>
            <a:endParaRPr lang="es-GT" sz="2500" b="1" dirty="0">
              <a:latin typeface="Bookman Old Style" pitchFamily="18" charset="0"/>
            </a:endParaRPr>
          </a:p>
        </p:txBody>
      </p:sp>
      <p:sp>
        <p:nvSpPr>
          <p:cNvPr id="3" name="Rectangle 2"/>
          <p:cNvSpPr/>
          <p:nvPr/>
        </p:nvSpPr>
        <p:spPr>
          <a:xfrm>
            <a:off x="4343400" y="7610856"/>
            <a:ext cx="431800" cy="25146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p>
        </p:txBody>
      </p:sp>
      <p:sp>
        <p:nvSpPr>
          <p:cNvPr id="12" name="Rectangle 11"/>
          <p:cNvSpPr/>
          <p:nvPr/>
        </p:nvSpPr>
        <p:spPr>
          <a:xfrm>
            <a:off x="3878193" y="7862316"/>
            <a:ext cx="465207" cy="25146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p>
        </p:txBody>
      </p:sp>
      <p:sp>
        <p:nvSpPr>
          <p:cNvPr id="17" name="Rectangle 16"/>
          <p:cNvSpPr/>
          <p:nvPr/>
        </p:nvSpPr>
        <p:spPr>
          <a:xfrm>
            <a:off x="2214887" y="1072559"/>
            <a:ext cx="1858201" cy="877163"/>
          </a:xfrm>
          <a:prstGeom prst="rect">
            <a:avLst/>
          </a:prstGeom>
        </p:spPr>
        <p:txBody>
          <a:bodyPr wrap="none">
            <a:spAutoFit/>
          </a:bodyPr>
          <a:lstStyle/>
          <a:p>
            <a:r>
              <a:rPr lang="es-GT" sz="5100" b="1" kern="0" dirty="0" smtClean="0">
                <a:ln w="11430"/>
                <a:solidFill>
                  <a:srgbClr val="002060"/>
                </a:solidFill>
                <a:effectLst>
                  <a:outerShdw blurRad="80000" dist="40000" dir="5040000" algn="tl">
                    <a:srgbClr val="000000">
                      <a:alpha val="30000"/>
                    </a:srgbClr>
                  </a:outerShdw>
                </a:effectLst>
                <a:latin typeface="Calibri" panose="020F0502020204030204" pitchFamily="34" charset="0"/>
              </a:rPr>
              <a:t>Grado</a:t>
            </a:r>
            <a:endParaRPr lang="es-GT" sz="5100" dirty="0">
              <a:solidFill>
                <a:srgbClr val="002060"/>
              </a:solidFill>
              <a:latin typeface="Calibri" panose="020F0502020204030204" pitchFamily="34" charset="0"/>
            </a:endParaRPr>
          </a:p>
        </p:txBody>
      </p:sp>
      <p:sp>
        <p:nvSpPr>
          <p:cNvPr id="20" name="Rectangle 19"/>
          <p:cNvSpPr/>
          <p:nvPr/>
        </p:nvSpPr>
        <p:spPr>
          <a:xfrm>
            <a:off x="1864794" y="1975662"/>
            <a:ext cx="1337786" cy="923330"/>
          </a:xfrm>
          <a:prstGeom prst="rect">
            <a:avLst/>
          </a:prstGeom>
          <a:solidFill>
            <a:schemeClr val="accent3">
              <a:lumMod val="20000"/>
              <a:lumOff val="80000"/>
            </a:schemeClr>
          </a:solidFill>
          <a:ln>
            <a:solidFill>
              <a:srgbClr val="002060"/>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dirty="0" smtClean="0">
                <a:ln w="11430"/>
                <a:solidFill>
                  <a:srgbClr val="002060"/>
                </a:solidFill>
                <a:effectLst>
                  <a:outerShdw blurRad="80000" dist="40000" dir="5040000" algn="tl">
                    <a:srgbClr val="000000">
                      <a:alpha val="30000"/>
                    </a:srgbClr>
                  </a:outerShdw>
                </a:effectLst>
                <a:uLnTx/>
                <a:uFillTx/>
                <a:latin typeface="Franklin Gothic Book"/>
              </a:rPr>
              <a:t>6</a:t>
            </a:r>
          </a:p>
        </p:txBody>
      </p:sp>
      <p:sp>
        <p:nvSpPr>
          <p:cNvPr id="21" name="Rectangle 20"/>
          <p:cNvSpPr/>
          <p:nvPr/>
        </p:nvSpPr>
        <p:spPr>
          <a:xfrm>
            <a:off x="4812440" y="453559"/>
            <a:ext cx="2883760" cy="588949"/>
          </a:xfrm>
          <a:prstGeom prst="rect">
            <a:avLst/>
          </a:prstGeom>
          <a:solidFill>
            <a:schemeClr val="accent3">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7351" tIns="53675" rIns="107351" bIns="53675" rtlCol="0" anchor="t"/>
          <a:lstStyle/>
          <a:p>
            <a:r>
              <a:rPr lang="es-GT" sz="1300" b="1" dirty="0" smtClean="0">
                <a:solidFill>
                  <a:schemeClr val="tx1"/>
                </a:solidFill>
              </a:rPr>
              <a:t>Ordenar en la imprenta de HSD…</a:t>
            </a:r>
          </a:p>
          <a:p>
            <a:r>
              <a:rPr lang="es-GT" sz="900" dirty="0" smtClean="0">
                <a:solidFill>
                  <a:srgbClr val="0070C0"/>
                </a:solidFill>
                <a:hlinkClick r:id="rId2"/>
              </a:rPr>
              <a:t>http://www.hsd.k12.or.us/Departments/PrintShop/WebSubmissionForms.aspx</a:t>
            </a:r>
            <a:endParaRPr lang="es-GT" sz="900" dirty="0" smtClean="0">
              <a:solidFill>
                <a:srgbClr val="0070C0"/>
              </a:solidFill>
            </a:endParaRPr>
          </a:p>
          <a:p>
            <a:endParaRPr lang="es-GT" sz="900" dirty="0">
              <a:solidFill>
                <a:schemeClr val="tx1"/>
              </a:solidFill>
            </a:endParaRPr>
          </a:p>
        </p:txBody>
      </p:sp>
      <p:sp>
        <p:nvSpPr>
          <p:cNvPr id="15" name="Rectangle 14"/>
          <p:cNvSpPr/>
          <p:nvPr/>
        </p:nvSpPr>
        <p:spPr>
          <a:xfrm>
            <a:off x="1447800" y="6629400"/>
            <a:ext cx="54864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1000" i="1" dirty="0" smtClean="0">
                <a:solidFill>
                  <a:schemeClr val="tx1"/>
                </a:solidFill>
              </a:rPr>
              <a:t>Los estándares de lectura que son evaluados en esta evaluación están en una casilla. </a:t>
            </a:r>
            <a:endParaRPr lang="es-GT" sz="1000" i="1" dirty="0">
              <a:solidFill>
                <a:schemeClr val="tx1"/>
              </a:solidFill>
            </a:endParaRPr>
          </a:p>
        </p:txBody>
      </p:sp>
    </p:spTree>
    <p:extLst>
      <p:ext uri="{BB962C8B-B14F-4D97-AF65-F5344CB8AC3E}">
        <p14:creationId xmlns:p14="http://schemas.microsoft.com/office/powerpoint/2010/main" val="24375978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5570220" y="9322651"/>
            <a:ext cx="1813560" cy="535516"/>
          </a:xfrm>
        </p:spPr>
        <p:txBody>
          <a:bodyPr/>
          <a:lstStyle/>
          <a:p>
            <a:fld id="{F177B04D-AEB5-43ED-B9BA-B3D1EC9C9067}" type="slidenum">
              <a:rPr lang="en-US" smtClean="0"/>
              <a:pPr/>
              <a:t>10</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912889034"/>
              </p:ext>
            </p:extLst>
          </p:nvPr>
        </p:nvGraphicFramePr>
        <p:xfrm>
          <a:off x="228600" y="523609"/>
          <a:ext cx="7391400" cy="6654683"/>
        </p:xfrm>
        <a:graphic>
          <a:graphicData uri="http://schemas.openxmlformats.org/drawingml/2006/table">
            <a:tbl>
              <a:tblPr firstRow="1" firstCol="1" bandRow="1"/>
              <a:tblGrid>
                <a:gridCol w="875927"/>
                <a:gridCol w="6515473"/>
              </a:tblGrid>
              <a:tr h="333833">
                <a:tc gridSpan="2">
                  <a:txBody>
                    <a:bodyPr/>
                    <a:lstStyle/>
                    <a:p>
                      <a:pPr marL="0" marR="0" indent="0" algn="ctr" defTabSz="1018824" rtl="0" eaLnBrk="1" fontAlgn="auto" latinLnBrk="0" hangingPunct="1">
                        <a:lnSpc>
                          <a:spcPct val="100000"/>
                        </a:lnSpc>
                        <a:spcBef>
                          <a:spcPts val="0"/>
                        </a:spcBef>
                        <a:spcAft>
                          <a:spcPts val="0"/>
                        </a:spcAft>
                        <a:buClrTx/>
                        <a:buSzTx/>
                        <a:buFontTx/>
                        <a:buNone/>
                        <a:tabLst/>
                        <a:defRPr/>
                      </a:pPr>
                      <a:r>
                        <a:rPr lang="es-MX" sz="1600" b="1" u="none" dirty="0" smtClean="0">
                          <a:effectLst>
                            <a:outerShdw blurRad="38100" dist="38100" dir="2700000" algn="tl">
                              <a:srgbClr val="000000">
                                <a:alpha val="43137"/>
                              </a:srgbClr>
                            </a:outerShdw>
                          </a:effectLst>
                        </a:rPr>
                        <a:t>CFA  Trimestre 1: Clave de </a:t>
                      </a:r>
                      <a:r>
                        <a:rPr lang="es-MX" sz="1600" b="1" u="sng" dirty="0" smtClean="0">
                          <a:effectLst>
                            <a:outerShdw blurRad="38100" dist="38100" dir="2700000" algn="tl">
                              <a:srgbClr val="000000">
                                <a:alpha val="43137"/>
                              </a:srgbClr>
                            </a:outerShdw>
                          </a:effectLst>
                        </a:rPr>
                        <a:t>Escribir</a:t>
                      </a:r>
                      <a:r>
                        <a:rPr lang="es-MX" sz="1600" b="1" u="sng" baseline="0" dirty="0" smtClean="0">
                          <a:effectLst>
                            <a:outerShdw blurRad="38100" dist="38100" dir="2700000" algn="tl">
                              <a:srgbClr val="000000">
                                <a:alpha val="43137"/>
                              </a:srgbClr>
                            </a:outerShdw>
                          </a:effectLst>
                        </a:rPr>
                        <a:t> para revisar un texto</a:t>
                      </a:r>
                      <a:endParaRPr lang="es-MX" sz="1600" b="1" u="sng" dirty="0" smtClean="0">
                        <a:effectLst>
                          <a:outerShdw blurRad="38100" dist="38100" dir="2700000" algn="tl">
                            <a:srgbClr val="000000">
                              <a:alpha val="43137"/>
                            </a:srgbClr>
                          </a:outerShdw>
                        </a:effectLst>
                      </a:endParaRPr>
                    </a:p>
                    <a:p>
                      <a:pPr algn="ctr"/>
                      <a:endParaRPr lang="es-ES" sz="800" b="1" noProof="0" dirty="0" smtClean="0">
                        <a:solidFill>
                          <a:srgbClr val="00B050"/>
                        </a:solidFill>
                        <a:effectLst/>
                      </a:endParaRPr>
                    </a:p>
                  </a:txBody>
                  <a:tcPr marL="58597" marR="58597" marT="7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r>
              <a:tr h="417292">
                <a:tc gridSpan="2">
                  <a:txBody>
                    <a:bodyPr/>
                    <a:lstStyle/>
                    <a:p>
                      <a:pPr marL="0" marR="0" algn="ctr">
                        <a:lnSpc>
                          <a:spcPct val="100000"/>
                        </a:lnSpc>
                        <a:spcBef>
                          <a:spcPts val="0"/>
                        </a:spcBef>
                        <a:spcAft>
                          <a:spcPts val="0"/>
                        </a:spcAft>
                      </a:pPr>
                      <a:r>
                        <a:rPr lang="es-ES" sz="1100" b="1" kern="1200" noProof="0" dirty="0" smtClean="0">
                          <a:solidFill>
                            <a:srgbClr val="000000"/>
                          </a:solidFill>
                          <a:effectLst/>
                          <a:latin typeface="+mn-lt"/>
                          <a:ea typeface="Times New Roman"/>
                          <a:cs typeface="Times New Roman"/>
                        </a:rPr>
                        <a:t>Estándar W.6.1a </a:t>
                      </a:r>
                      <a:r>
                        <a:rPr lang="es-419" sz="1100" noProof="0" dirty="0" smtClean="0"/>
                        <a:t>Presenta afirmaciones y organiza las razones y argumentos con claridad. </a:t>
                      </a:r>
                    </a:p>
                    <a:p>
                      <a:pPr marL="0" marR="0" algn="ctr">
                        <a:lnSpc>
                          <a:spcPct val="100000"/>
                        </a:lnSpc>
                        <a:spcBef>
                          <a:spcPts val="0"/>
                        </a:spcBef>
                        <a:spcAft>
                          <a:spcPts val="0"/>
                        </a:spcAft>
                      </a:pPr>
                      <a:r>
                        <a:rPr lang="es-ES" sz="1300" b="1" kern="1200" noProof="0" dirty="0" smtClean="0">
                          <a:solidFill>
                            <a:srgbClr val="000000"/>
                          </a:solidFill>
                          <a:effectLst/>
                          <a:latin typeface="+mn-lt"/>
                          <a:ea typeface="Times New Roman"/>
                          <a:cs typeface="Times New Roman"/>
                        </a:rPr>
                        <a:t>Escribir una opinión</a:t>
                      </a:r>
                      <a:r>
                        <a:rPr lang="es-ES" sz="1300" b="1" kern="1200" baseline="0" noProof="0" dirty="0" smtClean="0">
                          <a:solidFill>
                            <a:srgbClr val="000000"/>
                          </a:solidFill>
                          <a:effectLst/>
                          <a:latin typeface="+mn-lt"/>
                          <a:ea typeface="Times New Roman"/>
                          <a:cs typeface="Times New Roman"/>
                        </a:rPr>
                        <a:t> - Escritura</a:t>
                      </a:r>
                      <a:r>
                        <a:rPr lang="es-ES" sz="1300" b="1" kern="1200" noProof="0" dirty="0" smtClean="0">
                          <a:solidFill>
                            <a:srgbClr val="000000"/>
                          </a:solidFill>
                          <a:effectLst/>
                          <a:latin typeface="+mn-lt"/>
                          <a:ea typeface="Times New Roman"/>
                          <a:cs typeface="Times New Roman"/>
                        </a:rPr>
                        <a:t>:</a:t>
                      </a:r>
                      <a:r>
                        <a:rPr lang="es-ES" sz="1300" b="1" kern="1200" baseline="0" noProof="0" dirty="0" smtClean="0">
                          <a:solidFill>
                            <a:schemeClr val="tx1"/>
                          </a:solidFill>
                          <a:effectLst/>
                          <a:latin typeface="+mn-lt"/>
                          <a:ea typeface="Times New Roman"/>
                          <a:cs typeface="Times New Roman"/>
                        </a:rPr>
                        <a:t> </a:t>
                      </a:r>
                      <a:r>
                        <a:rPr lang="es-ES" sz="1300" b="1" kern="1200" baseline="0" noProof="0" dirty="0" smtClean="0">
                          <a:solidFill>
                            <a:srgbClr val="000000"/>
                          </a:solidFill>
                          <a:effectLst/>
                          <a:latin typeface="+mn-lt"/>
                          <a:ea typeface="Times New Roman"/>
                          <a:cs typeface="Times New Roman"/>
                        </a:rPr>
                        <a:t>Objetivo</a:t>
                      </a:r>
                      <a:r>
                        <a:rPr lang="es-ES" sz="1300" b="1" kern="1200" noProof="0" dirty="0" smtClean="0">
                          <a:solidFill>
                            <a:srgbClr val="000000"/>
                          </a:solidFill>
                          <a:effectLst/>
                          <a:latin typeface="+mn-lt"/>
                          <a:ea typeface="Times New Roman"/>
                          <a:cs typeface="Times New Roman"/>
                        </a:rPr>
                        <a:t> 6b</a:t>
                      </a:r>
                      <a:endParaRPr lang="es-ES" sz="1300" b="1" noProof="0" dirty="0">
                        <a:effectLst/>
                        <a:latin typeface="+mn-lt"/>
                        <a:ea typeface="Calibri"/>
                        <a:cs typeface="Times New Roman"/>
                      </a:endParaRPr>
                    </a:p>
                  </a:txBody>
                  <a:tcPr marL="58597" marR="58597" marT="7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hMerge="1">
                  <a:txBody>
                    <a:bodyPr/>
                    <a:lstStyle/>
                    <a:p>
                      <a:pPr marL="0" marR="0" algn="ctr">
                        <a:lnSpc>
                          <a:spcPct val="115000"/>
                        </a:lnSpc>
                        <a:spcBef>
                          <a:spcPts val="0"/>
                        </a:spcBef>
                        <a:spcAft>
                          <a:spcPts val="0"/>
                        </a:spcAft>
                      </a:pPr>
                      <a:endParaRPr lang="en-US" sz="1400" b="1" dirty="0">
                        <a:effectLst/>
                        <a:latin typeface="Calibri"/>
                        <a:ea typeface="Calibri"/>
                        <a:cs typeface="Times New Roman"/>
                      </a:endParaRPr>
                    </a:p>
                  </a:txBody>
                  <a:tcPr marL="51703" marR="51703" marT="71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10265">
                <a:tc gridSpan="2">
                  <a:txBody>
                    <a:bodyPr/>
                    <a:lstStyle/>
                    <a:p>
                      <a:pPr marL="0" indent="0">
                        <a:buNone/>
                      </a:pPr>
                      <a:r>
                        <a:rPr lang="es-ES" sz="1500" b="1" kern="1200" noProof="0" dirty="0" smtClean="0">
                          <a:solidFill>
                            <a:srgbClr val="000000"/>
                          </a:solidFill>
                          <a:effectLst/>
                          <a:latin typeface="+mn-lt"/>
                          <a:ea typeface="Times New Roman"/>
                          <a:cs typeface="Times New Roman"/>
                        </a:rPr>
                        <a:t>Pregunta</a:t>
                      </a:r>
                      <a:r>
                        <a:rPr lang="es-ES" sz="1500" b="1" kern="1200" baseline="0" noProof="0" dirty="0" smtClean="0">
                          <a:solidFill>
                            <a:srgbClr val="000000"/>
                          </a:solidFill>
                          <a:effectLst/>
                          <a:latin typeface="+mn-lt"/>
                          <a:ea typeface="Times New Roman"/>
                          <a:cs typeface="Times New Roman"/>
                        </a:rPr>
                        <a:t> #18 </a:t>
                      </a:r>
                      <a:r>
                        <a:rPr lang="es-ES" sz="1500" b="1" noProof="0" dirty="0" smtClean="0">
                          <a:latin typeface="+mn-lt"/>
                          <a:cs typeface="Helvetica" pitchFamily="34" charset="0"/>
                        </a:rPr>
                        <a:t>Lee el párrafo final del texto </a:t>
                      </a:r>
                      <a:r>
                        <a:rPr lang="es-ES" sz="1500" b="1" i="1" u="sng" noProof="0" dirty="0" smtClean="0">
                          <a:latin typeface="+mn-lt"/>
                          <a:cs typeface="Helvetica" pitchFamily="34" charset="0"/>
                        </a:rPr>
                        <a:t>El misterioso monstruo del lago Ness</a:t>
                      </a:r>
                      <a:r>
                        <a:rPr lang="es-ES" sz="1500" b="1" noProof="0" dirty="0" smtClean="0">
                          <a:latin typeface="+mn-lt"/>
                          <a:cs typeface="Helvetica" pitchFamily="34" charset="0"/>
                        </a:rPr>
                        <a:t>. </a:t>
                      </a:r>
                      <a:endParaRPr lang="es-ES" sz="1500" b="1" noProof="0" dirty="0" smtClean="0">
                        <a:latin typeface="+mn-lt"/>
                      </a:endParaRPr>
                    </a:p>
                    <a:p>
                      <a:pPr marL="0" indent="0">
                        <a:buNone/>
                      </a:pPr>
                      <a:endParaRPr lang="es-ES" sz="700" b="1" noProof="0" dirty="0" smtClean="0">
                        <a:solidFill>
                          <a:srgbClr val="FF0000"/>
                        </a:solidFill>
                        <a:latin typeface="Helvetica" pitchFamily="34" charset="0"/>
                        <a:cs typeface="Helvetica" pitchFamily="34" charset="0"/>
                      </a:endParaRPr>
                    </a:p>
                    <a:p>
                      <a:pPr marL="433917"/>
                      <a:r>
                        <a:rPr lang="es-419" sz="1500" b="0" noProof="0" dirty="0" smtClean="0">
                          <a:latin typeface="+mn-lt"/>
                          <a:cs typeface="Helvetica" pitchFamily="34" charset="0"/>
                        </a:rPr>
                        <a:t>Sin embargo, algunas fotos y videos parecen ser auténticos. Los avistamientos reportados de </a:t>
                      </a:r>
                      <a:r>
                        <a:rPr lang="es-419" sz="1500" b="0" noProof="0" dirty="0" err="1" smtClean="0">
                          <a:latin typeface="+mn-lt"/>
                          <a:cs typeface="Helvetica" pitchFamily="34" charset="0"/>
                        </a:rPr>
                        <a:t>Nessie</a:t>
                      </a:r>
                      <a:r>
                        <a:rPr lang="es-419" sz="1500" b="0" noProof="0" dirty="0" smtClean="0">
                          <a:latin typeface="+mn-lt"/>
                          <a:cs typeface="Helvetica" pitchFamily="34" charset="0"/>
                        </a:rPr>
                        <a:t> ahora son más de 3,000 y se siguen contando. Después de todo, tal vez hay más verdad en esos viejos cuentos de lo que imaginamos.</a:t>
                      </a:r>
                    </a:p>
                    <a:p>
                      <a:pPr marL="433917"/>
                      <a:endParaRPr lang="es-ES" sz="700" b="1" noProof="0" dirty="0" smtClean="0">
                        <a:latin typeface="+mn-lt"/>
                        <a:cs typeface="Helvetica" pitchFamily="34" charset="0"/>
                      </a:endParaRPr>
                    </a:p>
                    <a:p>
                      <a:pPr marL="60325" indent="0" algn="ctr"/>
                      <a:r>
                        <a:rPr lang="es-ES" sz="1500" b="1" noProof="0" dirty="0" smtClean="0">
                          <a:latin typeface="+mn-lt"/>
                          <a:cs typeface="Helvetica" pitchFamily="34" charset="0"/>
                        </a:rPr>
                        <a:t>Escribe una parte adicional apropiada a este párrafo final.</a:t>
                      </a:r>
                    </a:p>
                  </a:txBody>
                  <a:tcPr marL="58597" marR="58597" marT="7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1200" b="1" dirty="0">
                        <a:effectLst/>
                        <a:latin typeface="Calibri"/>
                        <a:ea typeface="Calibri"/>
                        <a:cs typeface="Times New Roman"/>
                      </a:endParaRPr>
                    </a:p>
                  </a:txBody>
                  <a:tcPr marL="51703" marR="51703" marT="71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534601">
                <a:tc gridSpan="2">
                  <a:txBody>
                    <a:bodyPr/>
                    <a:lstStyle/>
                    <a:p>
                      <a:pPr marL="0" marR="0" algn="l">
                        <a:lnSpc>
                          <a:spcPct val="100000"/>
                        </a:lnSpc>
                        <a:spcBef>
                          <a:spcPts val="0"/>
                        </a:spcBef>
                        <a:spcAft>
                          <a:spcPts val="0"/>
                        </a:spcAft>
                      </a:pPr>
                      <a:r>
                        <a:rPr lang="es-ES" sz="1200" b="1" u="sng" kern="1200" dirty="0" smtClean="0">
                          <a:solidFill>
                            <a:schemeClr val="tx1"/>
                          </a:solidFill>
                          <a:effectLst/>
                          <a:latin typeface="+mn-lt"/>
                          <a:ea typeface="Times New Roman"/>
                          <a:cs typeface="Arial"/>
                        </a:rPr>
                        <a:t>Notas para calificar</a:t>
                      </a:r>
                      <a:r>
                        <a:rPr lang="es-ES" sz="1200" kern="1200" dirty="0" smtClean="0">
                          <a:solidFill>
                            <a:schemeClr val="tx1"/>
                          </a:solidFill>
                          <a:effectLst/>
                          <a:latin typeface="+mn-lt"/>
                          <a:ea typeface="Times New Roman"/>
                          <a:cs typeface="Arial"/>
                        </a:rPr>
                        <a:t>:</a:t>
                      </a:r>
                    </a:p>
                    <a:p>
                      <a:pPr marL="0" marR="0" algn="l">
                        <a:lnSpc>
                          <a:spcPct val="100000"/>
                        </a:lnSpc>
                        <a:spcBef>
                          <a:spcPts val="0"/>
                        </a:spcBef>
                        <a:spcAft>
                          <a:spcPts val="0"/>
                        </a:spcAft>
                      </a:pPr>
                      <a:r>
                        <a:rPr lang="es-ES" sz="1100" b="1" dirty="0" smtClean="0">
                          <a:solidFill>
                            <a:schemeClr val="tx1"/>
                          </a:solidFill>
                          <a:effectLst/>
                          <a:latin typeface="+mn-lt"/>
                          <a:ea typeface="Calibri"/>
                          <a:cs typeface="Times New Roman"/>
                        </a:rPr>
                        <a:t>La respuesta proporciona elementos esenciales de una interpretación completa de la pregunta </a:t>
                      </a:r>
                      <a:r>
                        <a:rPr lang="es-ES" sz="1100" b="0" dirty="0" smtClean="0">
                          <a:solidFill>
                            <a:schemeClr val="tx1"/>
                          </a:solidFill>
                          <a:effectLst/>
                          <a:latin typeface="+mn-lt"/>
                          <a:ea typeface="Calibri"/>
                          <a:cs typeface="Times New Roman"/>
                        </a:rPr>
                        <a:t>la cual que</a:t>
                      </a:r>
                      <a:r>
                        <a:rPr lang="es-ES" sz="1100" b="0" baseline="0" dirty="0" smtClean="0">
                          <a:solidFill>
                            <a:schemeClr val="tx1"/>
                          </a:solidFill>
                          <a:effectLst/>
                          <a:latin typeface="+mn-lt"/>
                          <a:ea typeface="Calibri"/>
                          <a:cs typeface="Times New Roman"/>
                        </a:rPr>
                        <a:t> sería responder añadiendo </a:t>
                      </a:r>
                      <a:r>
                        <a:rPr lang="es-ES" sz="1100" dirty="0" smtClean="0">
                          <a:solidFill>
                            <a:schemeClr val="tx1"/>
                          </a:solidFill>
                          <a:effectLst/>
                          <a:latin typeface="+mn-lt"/>
                          <a:ea typeface="Calibri"/>
                          <a:cs typeface="Times New Roman"/>
                        </a:rPr>
                        <a:t>una o más oraciones para apoyar la opinión enfatizada en el párrafo.</a:t>
                      </a:r>
                    </a:p>
                    <a:p>
                      <a:pPr marL="0" marR="0" algn="l">
                        <a:lnSpc>
                          <a:spcPct val="100000"/>
                        </a:lnSpc>
                        <a:spcBef>
                          <a:spcPts val="0"/>
                        </a:spcBef>
                        <a:spcAft>
                          <a:spcPts val="0"/>
                        </a:spcAft>
                      </a:pPr>
                      <a:r>
                        <a:rPr lang="es-ES" sz="1100" b="1" dirty="0" smtClean="0">
                          <a:solidFill>
                            <a:schemeClr val="tx1"/>
                          </a:solidFill>
                          <a:effectLst/>
                          <a:latin typeface="+mn-lt"/>
                          <a:ea typeface="Calibri"/>
                          <a:cs typeface="Times New Roman"/>
                        </a:rPr>
                        <a:t>La respuesta aborda muchos aspectos de la tarea y proporciona suficientes evidencias relevantes para apoyar el desarrollo</a:t>
                      </a:r>
                      <a:r>
                        <a:rPr lang="es-ES" sz="1100" dirty="0" smtClean="0">
                          <a:solidFill>
                            <a:schemeClr val="tx1"/>
                          </a:solidFill>
                          <a:effectLst/>
                          <a:latin typeface="+mn-lt"/>
                          <a:ea typeface="Calibri"/>
                          <a:cs typeface="Times New Roman"/>
                        </a:rPr>
                        <a:t>, el cual incluiría aspectos de la interpretación de la idea central del párrafo. Los estudiantes deben ser capaces de inferir que en el párrafo se indica que pueden haber pruebas o razones para creer que los cuentos son verdaderos.</a:t>
                      </a:r>
                    </a:p>
                    <a:p>
                      <a:pPr marL="0" marR="0" algn="l">
                        <a:lnSpc>
                          <a:spcPct val="100000"/>
                        </a:lnSpc>
                        <a:spcBef>
                          <a:spcPts val="0"/>
                        </a:spcBef>
                        <a:spcAft>
                          <a:spcPts val="0"/>
                        </a:spcAft>
                      </a:pPr>
                      <a:r>
                        <a:rPr lang="es-ES" sz="1100" b="1" kern="1200" dirty="0" smtClean="0">
                          <a:solidFill>
                            <a:schemeClr val="tx1"/>
                          </a:solidFill>
                          <a:effectLst/>
                          <a:latin typeface="+mn-lt"/>
                          <a:ea typeface="Times New Roman"/>
                          <a:cs typeface="Times New Roman"/>
                        </a:rPr>
                        <a:t>La respuesta está centrada y organizada, abordando sistemáticamente el propósito, la audiencia y la tarea </a:t>
                      </a:r>
                      <a:r>
                        <a:rPr lang="es-ES" sz="1100" b="0" kern="1200" dirty="0" smtClean="0">
                          <a:solidFill>
                            <a:schemeClr val="tx1"/>
                          </a:solidFill>
                          <a:effectLst/>
                          <a:latin typeface="+mn-lt"/>
                          <a:ea typeface="Times New Roman"/>
                          <a:cs typeface="Times New Roman"/>
                        </a:rPr>
                        <a:t>sin información externa.</a:t>
                      </a:r>
                    </a:p>
                    <a:p>
                      <a:pPr marL="0" marR="0" algn="l">
                        <a:lnSpc>
                          <a:spcPct val="100000"/>
                        </a:lnSpc>
                        <a:spcBef>
                          <a:spcPts val="0"/>
                        </a:spcBef>
                        <a:spcAft>
                          <a:spcPts val="0"/>
                        </a:spcAft>
                      </a:pPr>
                      <a:r>
                        <a:rPr lang="es-ES" sz="1100" b="1" kern="1200" dirty="0" smtClean="0">
                          <a:solidFill>
                            <a:schemeClr val="tx1"/>
                          </a:solidFill>
                          <a:effectLst/>
                          <a:latin typeface="+mn-lt"/>
                          <a:ea typeface="Times New Roman"/>
                          <a:cs typeface="Times New Roman"/>
                        </a:rPr>
                        <a:t>La respuesta incluye frases de longitud y estructura variada </a:t>
                      </a:r>
                      <a:r>
                        <a:rPr lang="es-ES" sz="1100" b="0" kern="1200" dirty="0" smtClean="0">
                          <a:solidFill>
                            <a:schemeClr val="tx1"/>
                          </a:solidFill>
                          <a:effectLst/>
                          <a:latin typeface="+mn-lt"/>
                          <a:ea typeface="Times New Roman"/>
                          <a:cs typeface="Times New Roman"/>
                        </a:rPr>
                        <a:t>como se espera de un estudiante de sexto grado.</a:t>
                      </a:r>
                    </a:p>
                  </a:txBody>
                  <a:tcPr marL="58597" marR="58597" marT="7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1100" dirty="0">
                        <a:effectLst/>
                        <a:latin typeface="Calibri"/>
                        <a:ea typeface="Calibri"/>
                        <a:cs typeface="Times New Roman"/>
                      </a:endParaRPr>
                    </a:p>
                  </a:txBody>
                  <a:tcPr marL="51703" marR="51703" marT="71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08915">
                <a:tc>
                  <a:txBody>
                    <a:bodyPr/>
                    <a:lstStyle/>
                    <a:p>
                      <a:pPr marL="0" marR="0" algn="ctr">
                        <a:lnSpc>
                          <a:spcPct val="100000"/>
                        </a:lnSpc>
                        <a:spcBef>
                          <a:spcPts val="0"/>
                        </a:spcBef>
                        <a:spcAft>
                          <a:spcPts val="0"/>
                        </a:spcAft>
                      </a:pPr>
                      <a:r>
                        <a:rPr lang="en-US" sz="2600" b="1" dirty="0" smtClean="0">
                          <a:solidFill>
                            <a:schemeClr val="tx1"/>
                          </a:solidFill>
                          <a:effectLst/>
                          <a:latin typeface="+mn-lt"/>
                          <a:ea typeface="Calibri"/>
                          <a:cs typeface="Times New Roman"/>
                        </a:rPr>
                        <a:t>3</a:t>
                      </a:r>
                      <a:endParaRPr lang="en-US" sz="2600" b="1" dirty="0">
                        <a:solidFill>
                          <a:schemeClr val="tx1"/>
                        </a:solidFill>
                        <a:effectLst/>
                        <a:latin typeface="+mn-lt"/>
                        <a:ea typeface="Calibri"/>
                        <a:cs typeface="Times New Roman"/>
                      </a:endParaRPr>
                    </a:p>
                  </a:txBody>
                  <a:tcPr marL="58597" marR="58597" marT="78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s-ES" sz="1100" b="0" i="1" kern="1200" dirty="0" smtClean="0">
                          <a:solidFill>
                            <a:schemeClr val="tx1"/>
                          </a:solidFill>
                          <a:effectLst/>
                          <a:latin typeface="+mn-lt"/>
                          <a:ea typeface="Times New Roman"/>
                          <a:cs typeface="Times New Roman"/>
                        </a:rPr>
                        <a:t>La respuesta del estudiante está apoyando que los cuentos del monstruo del lago Ness pueden ser verdaderos. La respuesta es una continuación lógica del párrafo.</a:t>
                      </a:r>
                    </a:p>
                    <a:p>
                      <a:pPr marL="0" marR="0" algn="l">
                        <a:lnSpc>
                          <a:spcPct val="100000"/>
                        </a:lnSpc>
                        <a:spcBef>
                          <a:spcPts val="0"/>
                        </a:spcBef>
                        <a:spcAft>
                          <a:spcPts val="0"/>
                        </a:spcAft>
                      </a:pPr>
                      <a:r>
                        <a:rPr lang="es-ES" sz="1200" i="0" dirty="0" smtClean="0">
                          <a:solidFill>
                            <a:schemeClr val="tx1"/>
                          </a:solidFill>
                          <a:effectLst/>
                          <a:latin typeface="+mn-lt"/>
                          <a:ea typeface="Times New Roman"/>
                          <a:cs typeface="Times New Roman"/>
                        </a:rPr>
                        <a:t>Después de todo, ¿por qué 3,000 personas iban a tener la misma historia? Los cuentos antiguos tuvieron que comenzar en alguna parte, y probablemente, con verdades que pueden haber sido exageradas. Pero aún así, pueden seguir siendo verdades.</a:t>
                      </a:r>
                      <a:r>
                        <a:rPr lang="es-ES" sz="1200" i="0" baseline="0" dirty="0" smtClean="0">
                          <a:solidFill>
                            <a:schemeClr val="tx1"/>
                          </a:solidFill>
                          <a:effectLst/>
                          <a:latin typeface="+mn-lt"/>
                          <a:ea typeface="Times New Roman"/>
                          <a:cs typeface="Times New Roman"/>
                        </a:rPr>
                        <a:t>  </a:t>
                      </a:r>
                      <a:endParaRPr lang="es-ES" sz="1200" i="0" dirty="0">
                        <a:solidFill>
                          <a:schemeClr val="tx1"/>
                        </a:solidFill>
                        <a:effectLst/>
                        <a:latin typeface="+mn-lt"/>
                        <a:ea typeface="Times New Roman"/>
                        <a:cs typeface="Times New Roman"/>
                      </a:endParaRPr>
                    </a:p>
                  </a:txBody>
                  <a:tcPr marL="58597" marR="58597" marT="7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92523">
                <a:tc>
                  <a:txBody>
                    <a:bodyPr/>
                    <a:lstStyle/>
                    <a:p>
                      <a:pPr marL="0" marR="0" algn="ctr">
                        <a:lnSpc>
                          <a:spcPct val="100000"/>
                        </a:lnSpc>
                        <a:spcBef>
                          <a:spcPts val="0"/>
                        </a:spcBef>
                        <a:spcAft>
                          <a:spcPts val="0"/>
                        </a:spcAft>
                      </a:pPr>
                      <a:r>
                        <a:rPr lang="en-US" sz="2600" b="1" dirty="0" smtClean="0">
                          <a:solidFill>
                            <a:schemeClr val="tx1"/>
                          </a:solidFill>
                          <a:effectLst/>
                          <a:latin typeface="+mn-lt"/>
                          <a:ea typeface="Calibri"/>
                          <a:cs typeface="Times New Roman"/>
                        </a:rPr>
                        <a:t>2</a:t>
                      </a:r>
                      <a:endParaRPr lang="en-US" sz="2600" b="1" dirty="0">
                        <a:solidFill>
                          <a:schemeClr val="tx1"/>
                        </a:solidFill>
                        <a:effectLst/>
                        <a:latin typeface="+mn-lt"/>
                        <a:ea typeface="Calibri"/>
                        <a:cs typeface="Times New Roman"/>
                      </a:endParaRPr>
                    </a:p>
                  </a:txBody>
                  <a:tcPr marL="58597" marR="58597" marT="78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100" b="0" i="1" u="none" strike="noStrike" kern="1200" cap="none" spc="0" normalizeH="0" baseline="0" noProof="0" dirty="0" smtClean="0">
                          <a:ln>
                            <a:noFill/>
                          </a:ln>
                          <a:solidFill>
                            <a:schemeClr val="tx1"/>
                          </a:solidFill>
                          <a:effectLst/>
                          <a:uLnTx/>
                          <a:uFillTx/>
                          <a:latin typeface="+mn-lt"/>
                          <a:ea typeface="Times New Roman"/>
                          <a:cs typeface="Times New Roman"/>
                        </a:rPr>
                        <a:t>La respuesta del estudiante está apoyando que los cuentos del monstruo del lago Ness pueden ser verdaderos, pero no está organizado de forma lógica e incluye información personal externa.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smtClean="0">
                          <a:ln>
                            <a:noFill/>
                          </a:ln>
                          <a:solidFill>
                            <a:schemeClr val="tx1"/>
                          </a:solidFill>
                          <a:effectLst/>
                          <a:uLnTx/>
                          <a:uFillTx/>
                          <a:latin typeface="+mn-lt"/>
                          <a:ea typeface="Times New Roman"/>
                          <a:cs typeface="Times New Roman"/>
                        </a:rPr>
                        <a:t>¡Los cuentos antiguos son más verdaderos de lo que sabemos! ¿Has oído a alguien decir un viejo cuento o fábula y preguntarte si es verdadero? Me gustan mucho las fábulas. Este cuento es probablemente cierto, porque mucha gente ha visto al monstruo.</a:t>
                      </a:r>
                    </a:p>
                  </a:txBody>
                  <a:tcPr marL="58597" marR="58597" marT="7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08465">
                <a:tc>
                  <a:txBody>
                    <a:bodyPr/>
                    <a:lstStyle/>
                    <a:p>
                      <a:pPr marL="0" marR="0" algn="ctr">
                        <a:lnSpc>
                          <a:spcPct val="100000"/>
                        </a:lnSpc>
                        <a:spcBef>
                          <a:spcPts val="0"/>
                        </a:spcBef>
                        <a:spcAft>
                          <a:spcPts val="0"/>
                        </a:spcAft>
                      </a:pPr>
                      <a:r>
                        <a:rPr lang="en-US" sz="2600" b="1" dirty="0" smtClean="0">
                          <a:solidFill>
                            <a:schemeClr val="tx1"/>
                          </a:solidFill>
                          <a:effectLst/>
                          <a:latin typeface="+mn-lt"/>
                          <a:ea typeface="Calibri"/>
                          <a:cs typeface="Times New Roman"/>
                        </a:rPr>
                        <a:t>1</a:t>
                      </a:r>
                      <a:endParaRPr lang="en-US" sz="2600" b="1" dirty="0">
                        <a:solidFill>
                          <a:schemeClr val="tx1"/>
                        </a:solidFill>
                        <a:effectLst/>
                        <a:latin typeface="+mn-lt"/>
                        <a:ea typeface="Calibri"/>
                        <a:cs typeface="Times New Roman"/>
                      </a:endParaRPr>
                    </a:p>
                  </a:txBody>
                  <a:tcPr marL="58597" marR="58597" marT="78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100" b="0" i="1" u="none" strike="noStrike" kern="1200" cap="none" spc="0" normalizeH="0" baseline="0" noProof="0" dirty="0" smtClean="0">
                          <a:ln>
                            <a:noFill/>
                          </a:ln>
                          <a:solidFill>
                            <a:schemeClr val="tx1"/>
                          </a:solidFill>
                          <a:effectLst/>
                          <a:uLnTx/>
                          <a:uFillTx/>
                          <a:latin typeface="+mn-lt"/>
                          <a:ea typeface="Times New Roman"/>
                          <a:cs typeface="Times New Roman"/>
                        </a:rPr>
                        <a:t>La respuesta del estudiante está apoyando que los cuentos del monstruo del lago Ness son verdaderos, pero sin razones.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smtClean="0">
                          <a:ln>
                            <a:noFill/>
                          </a:ln>
                          <a:solidFill>
                            <a:schemeClr val="tx1"/>
                          </a:solidFill>
                          <a:effectLst/>
                          <a:uLnTx/>
                          <a:uFillTx/>
                          <a:latin typeface="+mn-lt"/>
                          <a:ea typeface="Times New Roman"/>
                          <a:cs typeface="Times New Roman"/>
                        </a:rPr>
                        <a:t>Los cuentos antiguos son verdaderos.</a:t>
                      </a:r>
                      <a:endParaRPr kumimoji="0" lang="es-ES" sz="1100" b="0" i="0" u="none" strike="noStrike" kern="1200" cap="none" spc="0" normalizeH="0" baseline="0" noProof="0" dirty="0" smtClean="0">
                        <a:ln>
                          <a:noFill/>
                        </a:ln>
                        <a:solidFill>
                          <a:schemeClr val="tx1"/>
                        </a:solidFill>
                        <a:effectLst/>
                        <a:uLnTx/>
                        <a:uFillTx/>
                        <a:latin typeface="+mn-lt"/>
                        <a:ea typeface="Times New Roman"/>
                        <a:cs typeface="Times New Roman"/>
                      </a:endParaRPr>
                    </a:p>
                  </a:txBody>
                  <a:tcPr marL="58597" marR="58597" marT="7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08465">
                <a:tc>
                  <a:txBody>
                    <a:bodyPr/>
                    <a:lstStyle/>
                    <a:p>
                      <a:pPr marL="0" marR="0" algn="ctr">
                        <a:lnSpc>
                          <a:spcPct val="100000"/>
                        </a:lnSpc>
                        <a:spcBef>
                          <a:spcPts val="0"/>
                        </a:spcBef>
                        <a:spcAft>
                          <a:spcPts val="0"/>
                        </a:spcAft>
                      </a:pPr>
                      <a:r>
                        <a:rPr lang="en-US" sz="2600" b="1" dirty="0" smtClean="0">
                          <a:solidFill>
                            <a:schemeClr val="tx1"/>
                          </a:solidFill>
                          <a:effectLst/>
                          <a:latin typeface="+mn-lt"/>
                          <a:ea typeface="Calibri"/>
                          <a:cs typeface="Times New Roman"/>
                        </a:rPr>
                        <a:t>0</a:t>
                      </a:r>
                      <a:endParaRPr lang="en-US" sz="2600" b="1" dirty="0">
                        <a:solidFill>
                          <a:schemeClr val="tx1"/>
                        </a:solidFill>
                        <a:effectLst/>
                        <a:latin typeface="+mn-lt"/>
                        <a:ea typeface="Calibri"/>
                        <a:cs typeface="Times New Roman"/>
                      </a:endParaRPr>
                    </a:p>
                  </a:txBody>
                  <a:tcPr marL="58597" marR="58597" marT="78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100" b="0" i="1" u="none" strike="noStrike" kern="1200" cap="none" spc="0" normalizeH="0" baseline="0" noProof="0" dirty="0" smtClean="0">
                          <a:ln>
                            <a:noFill/>
                          </a:ln>
                          <a:solidFill>
                            <a:schemeClr val="tx1"/>
                          </a:solidFill>
                          <a:effectLst/>
                          <a:uLnTx/>
                          <a:uFillTx/>
                          <a:latin typeface="+mn-lt"/>
                          <a:ea typeface="Times New Roman"/>
                          <a:cs typeface="Times New Roman"/>
                        </a:rPr>
                        <a:t>La respuesta del estudiante no apoya a la pregunta.</a:t>
                      </a:r>
                    </a:p>
                    <a:p>
                      <a:pPr marL="0" marR="0" lvl="0" indent="0" algn="l" defTabSz="914400" rtl="0" eaLnBrk="1" fontAlgn="auto" latinLnBrk="0" hangingPunct="1">
                        <a:lnSpc>
                          <a:spcPct val="100000"/>
                        </a:lnSpc>
                        <a:spcBef>
                          <a:spcPts val="0"/>
                        </a:spcBef>
                        <a:spcAft>
                          <a:spcPts val="0"/>
                        </a:spcAft>
                        <a:buClrTx/>
                        <a:buSzTx/>
                        <a:buFontTx/>
                        <a:buNone/>
                        <a:tabLst/>
                        <a:defRPr/>
                      </a:pPr>
                      <a:r>
                        <a:rPr lang="es-ES" sz="1200" i="0" dirty="0" smtClean="0">
                          <a:solidFill>
                            <a:schemeClr val="tx1"/>
                          </a:solidFill>
                          <a:effectLst/>
                          <a:latin typeface="+mn-lt"/>
                          <a:ea typeface="Calibri"/>
                          <a:cs typeface="Times New Roman"/>
                        </a:rPr>
                        <a:t>No</a:t>
                      </a:r>
                      <a:r>
                        <a:rPr lang="es-ES" sz="1200" i="0" baseline="0" dirty="0" smtClean="0">
                          <a:solidFill>
                            <a:schemeClr val="tx1"/>
                          </a:solidFill>
                          <a:effectLst/>
                          <a:latin typeface="+mn-lt"/>
                          <a:ea typeface="Calibri"/>
                          <a:cs typeface="Times New Roman"/>
                        </a:rPr>
                        <a:t> me gustaría ver al monstruo del lago N</a:t>
                      </a:r>
                      <a:r>
                        <a:rPr lang="es-ES" sz="1200" i="0" dirty="0" smtClean="0">
                          <a:solidFill>
                            <a:schemeClr val="tx1"/>
                          </a:solidFill>
                          <a:effectLst/>
                          <a:latin typeface="+mn-lt"/>
                          <a:ea typeface="Calibri"/>
                          <a:cs typeface="Times New Roman"/>
                        </a:rPr>
                        <a:t>ess.  </a:t>
                      </a:r>
                      <a:endParaRPr lang="es-ES" sz="1200" i="0" dirty="0">
                        <a:solidFill>
                          <a:schemeClr val="tx1"/>
                        </a:solidFill>
                        <a:effectLst/>
                        <a:latin typeface="+mn-lt"/>
                        <a:ea typeface="Calibri"/>
                        <a:cs typeface="Times New Roman"/>
                      </a:endParaRPr>
                    </a:p>
                  </a:txBody>
                  <a:tcPr marL="58597" marR="58597" marT="7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3" name="Footer Placeholder 2"/>
          <p:cNvSpPr>
            <a:spLocks noGrp="1"/>
          </p:cNvSpPr>
          <p:nvPr>
            <p:ph type="ftr" sz="quarter" idx="11"/>
          </p:nvPr>
        </p:nvSpPr>
        <p:spPr/>
        <p:txBody>
          <a:bodyPr/>
          <a:lstStyle/>
          <a:p>
            <a:r>
              <a:rPr lang="en-US" smtClean="0"/>
              <a:t>Rev. Control: 07/04/15 - OSP and S. Richmond</a:t>
            </a:r>
            <a:endParaRPr lang="en-US" dirty="0"/>
          </a:p>
        </p:txBody>
      </p:sp>
    </p:spTree>
    <p:extLst>
      <p:ext uri="{BB962C8B-B14F-4D97-AF65-F5344CB8AC3E}">
        <p14:creationId xmlns:p14="http://schemas.microsoft.com/office/powerpoint/2010/main" val="15942391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5570220" y="9322651"/>
            <a:ext cx="1813560" cy="535516"/>
          </a:xfrm>
        </p:spPr>
        <p:txBody>
          <a:bodyPr/>
          <a:lstStyle/>
          <a:p>
            <a:fld id="{F177B04D-AEB5-43ED-B9BA-B3D1EC9C9067}" type="slidenum">
              <a:rPr lang="en-US" smtClean="0"/>
              <a:pPr/>
              <a:t>11</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973229622"/>
              </p:ext>
            </p:extLst>
          </p:nvPr>
        </p:nvGraphicFramePr>
        <p:xfrm>
          <a:off x="323851" y="419100"/>
          <a:ext cx="7043738" cy="8738191"/>
        </p:xfrm>
        <a:graphic>
          <a:graphicData uri="http://schemas.openxmlformats.org/drawingml/2006/table">
            <a:tbl>
              <a:tblPr firstRow="1" bandRow="1">
                <a:effectLst>
                  <a:innerShdw blurRad="114300">
                    <a:prstClr val="black"/>
                  </a:innerShdw>
                </a:effectLst>
                <a:tableStyleId>{5C22544A-7EE6-4342-B048-85BDC9FD1C3A}</a:tableStyleId>
              </a:tblPr>
              <a:tblGrid>
                <a:gridCol w="6381749"/>
                <a:gridCol w="661989"/>
              </a:tblGrid>
              <a:tr h="397547">
                <a:tc gridSpan="2">
                  <a:txBody>
                    <a:bodyPr/>
                    <a:lstStyle/>
                    <a:p>
                      <a:pPr algn="ctr"/>
                      <a:r>
                        <a:rPr lang="es-GT" sz="2000" b="1" kern="1200" noProof="0" dirty="0" smtClean="0">
                          <a:solidFill>
                            <a:schemeClr val="tx1"/>
                          </a:solidFill>
                          <a:effectLst>
                            <a:outerShdw blurRad="38100" dist="38100" dir="2700000" algn="tl">
                              <a:srgbClr val="000000">
                                <a:alpha val="43137"/>
                              </a:srgbClr>
                            </a:outerShdw>
                          </a:effectLst>
                          <a:latin typeface="+mn-lt"/>
                          <a:ea typeface="+mn-ea"/>
                          <a:cs typeface="+mn-cs"/>
                        </a:rPr>
                        <a:t>CFA Trimestre 1  </a:t>
                      </a:r>
                    </a:p>
                    <a:p>
                      <a:pPr algn="ctr"/>
                      <a:r>
                        <a:rPr lang="es-GT" sz="2000" b="1" kern="1200" noProof="0" dirty="0" smtClean="0">
                          <a:solidFill>
                            <a:schemeClr val="tx1"/>
                          </a:solidFill>
                          <a:effectLst>
                            <a:outerShdw blurRad="38100" dist="38100" dir="2700000" algn="tl">
                              <a:srgbClr val="000000">
                                <a:alpha val="43137"/>
                              </a:srgbClr>
                            </a:outerShdw>
                          </a:effectLst>
                          <a:latin typeface="+mn-lt"/>
                          <a:ea typeface="+mn-ea"/>
                          <a:cs typeface="+mn-cs"/>
                        </a:rPr>
                        <a:t>Clave para</a:t>
                      </a:r>
                      <a:r>
                        <a:rPr lang="es-GT" sz="2000" b="1" kern="1200" baseline="0" noProof="0" dirty="0" smtClean="0">
                          <a:solidFill>
                            <a:schemeClr val="tx1"/>
                          </a:solidFill>
                          <a:effectLst>
                            <a:outerShdw blurRad="38100" dist="38100" dir="2700000" algn="tl">
                              <a:srgbClr val="000000">
                                <a:alpha val="43137"/>
                              </a:srgbClr>
                            </a:outerShdw>
                          </a:effectLst>
                          <a:latin typeface="+mn-lt"/>
                          <a:ea typeface="+mn-ea"/>
                          <a:cs typeface="+mn-cs"/>
                        </a:rPr>
                        <a:t> las R</a:t>
                      </a:r>
                      <a:r>
                        <a:rPr lang="es-GT" sz="2000" b="1" kern="1200" noProof="0" dirty="0" smtClean="0">
                          <a:solidFill>
                            <a:schemeClr val="tx1"/>
                          </a:solidFill>
                          <a:effectLst>
                            <a:outerShdw blurRad="38100" dist="38100" dir="2700000" algn="tl">
                              <a:srgbClr val="000000">
                                <a:alpha val="43137"/>
                              </a:srgbClr>
                            </a:outerShdw>
                          </a:effectLst>
                          <a:latin typeface="+mn-lt"/>
                          <a:ea typeface="+mn-ea"/>
                          <a:cs typeface="+mn-cs"/>
                        </a:rPr>
                        <a:t>espuestas de Selección Múltiple</a:t>
                      </a:r>
                    </a:p>
                  </a:txBody>
                  <a:tcPr marL="97155" marR="97155" marT="47897" marB="47897" anchor="ctr">
                    <a:solidFill>
                      <a:schemeClr val="bg1">
                        <a:lumMod val="85000"/>
                      </a:schemeClr>
                    </a:solidFill>
                  </a:tcPr>
                </a:tc>
                <a:tc hMerge="1">
                  <a:txBody>
                    <a:bodyPr/>
                    <a:lstStyle/>
                    <a:p>
                      <a:pPr algn="ctr"/>
                      <a:endParaRPr lang="es-GT"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19315">
                <a:tc>
                  <a:txBody>
                    <a:bodyPr/>
                    <a:lstStyle/>
                    <a:p>
                      <a:pPr marL="324349" marR="0" lvl="0" indent="-324349" algn="l" defTabSz="914400"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rPr>
                        <a:t>Pregunta 1</a:t>
                      </a:r>
                      <a:r>
                        <a:rPr lang="es-GT" sz="1200" b="1" u="none" dirty="0" smtClean="0">
                          <a:solidFill>
                            <a:schemeClr val="tx1"/>
                          </a:solidFill>
                          <a:effectLst>
                            <a:outerShdw blurRad="38100" dist="38100" dir="2700000" algn="tl">
                              <a:srgbClr val="000000">
                                <a:alpha val="43137"/>
                              </a:srgbClr>
                            </a:outerShdw>
                          </a:effectLst>
                        </a:rPr>
                        <a:t>   </a:t>
                      </a:r>
                      <a:r>
                        <a:rPr lang="es-GT" sz="1200" b="0" dirty="0" smtClean="0">
                          <a:solidFill>
                            <a:schemeClr val="tx1"/>
                          </a:solidFill>
                          <a:latin typeface="+mj-lt"/>
                        </a:rPr>
                        <a:t>¿Qué evidencia apoya el hecho de que el tejón siempre tenía un buen día? </a:t>
                      </a:r>
                      <a:r>
                        <a:rPr kumimoji="0" lang="es-GT" sz="1200" b="0" i="0" u="none" strike="noStrike" kern="1200" cap="none" spc="0" normalizeH="0" baseline="0" noProof="0" dirty="0" smtClean="0">
                          <a:ln>
                            <a:noFill/>
                          </a:ln>
                          <a:solidFill>
                            <a:schemeClr val="tx1"/>
                          </a:solidFill>
                          <a:effectLst/>
                          <a:uLnTx/>
                          <a:uFillTx/>
                          <a:latin typeface="+mn-lt"/>
                          <a:cs typeface="Helvetica" pitchFamily="34" charset="0"/>
                        </a:rPr>
                        <a:t>RL.6.1</a:t>
                      </a:r>
                    </a:p>
                  </a:txBody>
                  <a:tcPr marL="97155" marR="97155" marT="47897" marB="47897" anchor="ctr">
                    <a:solidFill>
                      <a:schemeClr val="bg1">
                        <a:lumMod val="85000"/>
                      </a:schemeClr>
                    </a:solidFill>
                  </a:tcPr>
                </a:tc>
                <a:tc>
                  <a:txBody>
                    <a:bodyPr/>
                    <a:lstStyle/>
                    <a:p>
                      <a:pPr algn="ctr"/>
                      <a:r>
                        <a:rPr lang="es-GT" sz="1300" b="1" dirty="0" smtClean="0">
                          <a:solidFill>
                            <a:schemeClr val="tx1"/>
                          </a:solidFill>
                          <a:effectLst>
                            <a:outerShdw blurRad="38100" dist="38100" dir="2700000" algn="tl">
                              <a:srgbClr val="000000">
                                <a:alpha val="43137"/>
                              </a:srgbClr>
                            </a:outerShdw>
                          </a:effectLst>
                        </a:rPr>
                        <a:t>A</a:t>
                      </a:r>
                      <a:endParaRPr lang="es-GT"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84991">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rPr>
                        <a:t>Pregunta  2</a:t>
                      </a:r>
                      <a:r>
                        <a:rPr lang="es-GT" sz="1300" b="1" u="none" dirty="0" smtClean="0">
                          <a:solidFill>
                            <a:schemeClr val="tx1"/>
                          </a:solidFill>
                          <a:effectLst>
                            <a:outerShdw blurRad="38100" dist="38100" dir="2700000" algn="tl">
                              <a:srgbClr val="000000">
                                <a:alpha val="43137"/>
                              </a:srgbClr>
                            </a:outerShdw>
                          </a:effectLst>
                          <a:latin typeface="+mn-lt"/>
                        </a:rPr>
                        <a:t>  </a:t>
                      </a:r>
                      <a:r>
                        <a:rPr lang="es-GT" sz="1200" b="0" dirty="0" smtClean="0">
                          <a:solidFill>
                            <a:schemeClr val="tx1"/>
                          </a:solidFill>
                          <a:latin typeface="+mj-lt"/>
                          <a:cs typeface="Helvetica" pitchFamily="34" charset="0"/>
                        </a:rPr>
                        <a:t>¿Qué información apoya mejor el hecho de que el tejón les había salvado?</a:t>
                      </a:r>
                      <a:r>
                        <a:rPr lang="es-GT" sz="1200" b="0" baseline="0" dirty="0" smtClean="0">
                          <a:solidFill>
                            <a:schemeClr val="tx1"/>
                          </a:solidFill>
                          <a:latin typeface="+mj-lt"/>
                          <a:cs typeface="Helvetica" pitchFamily="34" charset="0"/>
                        </a:rPr>
                        <a:t> </a:t>
                      </a:r>
                      <a:r>
                        <a:rPr lang="es-GT" sz="1200" b="0" u="none" dirty="0" smtClean="0">
                          <a:solidFill>
                            <a:schemeClr val="tx1"/>
                          </a:solidFill>
                          <a:latin typeface="+mj-lt"/>
                          <a:cs typeface="Helvetica" pitchFamily="34" charset="0"/>
                        </a:rPr>
                        <a:t>RL.6.1</a:t>
                      </a:r>
                    </a:p>
                  </a:txBody>
                  <a:tcPr marL="97155" marR="97155" marT="47897" marB="47897" anchor="ctr">
                    <a:solidFill>
                      <a:schemeClr val="bg2"/>
                    </a:solidFill>
                  </a:tcPr>
                </a:tc>
                <a:tc>
                  <a:txBody>
                    <a:bodyPr/>
                    <a:lstStyle/>
                    <a:p>
                      <a:pPr algn="ctr"/>
                      <a:r>
                        <a:rPr lang="es-GT" sz="1300" b="1" dirty="0" smtClean="0">
                          <a:solidFill>
                            <a:schemeClr val="tx1"/>
                          </a:solidFill>
                          <a:effectLst>
                            <a:outerShdw blurRad="38100" dist="38100" dir="2700000" algn="tl">
                              <a:srgbClr val="000000">
                                <a:alpha val="43137"/>
                              </a:srgbClr>
                            </a:outerShdw>
                          </a:effectLst>
                        </a:rPr>
                        <a:t>C</a:t>
                      </a:r>
                      <a:endParaRPr lang="es-GT"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96963">
                <a:tc>
                  <a:txBody>
                    <a:bodyPr/>
                    <a:lstStyle/>
                    <a:p>
                      <a:r>
                        <a:rPr lang="es-GT" sz="1200" b="1" u="sng" dirty="0" smtClean="0">
                          <a:solidFill>
                            <a:schemeClr val="tx1"/>
                          </a:solidFill>
                          <a:effectLst>
                            <a:outerShdw blurRad="38100" dist="38100" dir="2700000" algn="tl">
                              <a:srgbClr val="000000">
                                <a:alpha val="43137"/>
                              </a:srgbClr>
                            </a:outerShdw>
                          </a:effectLst>
                        </a:rPr>
                        <a:t>Pregunta 3</a:t>
                      </a:r>
                      <a:r>
                        <a:rPr lang="es-GT" sz="1200" b="1" u="none" dirty="0" smtClean="0">
                          <a:solidFill>
                            <a:schemeClr val="tx1"/>
                          </a:solidFill>
                          <a:effectLst>
                            <a:outerShdw blurRad="38100" dist="38100" dir="2700000" algn="tl">
                              <a:srgbClr val="000000">
                                <a:alpha val="43137"/>
                              </a:srgbClr>
                            </a:outerShdw>
                          </a:effectLst>
                        </a:rPr>
                        <a:t>   </a:t>
                      </a:r>
                      <a:r>
                        <a:rPr lang="es-GT" sz="1200" b="0" kern="1200" dirty="0" smtClean="0">
                          <a:solidFill>
                            <a:schemeClr val="tx1"/>
                          </a:solidFill>
                          <a:latin typeface="+mn-lt"/>
                          <a:ea typeface="+mn-ea"/>
                          <a:cs typeface="+mn-cs"/>
                        </a:rPr>
                        <a:t>¿Qué detalle apoya la idea de que el tejón estaba diseñado para cavar? </a:t>
                      </a:r>
                      <a:r>
                        <a:rPr lang="es-GT" sz="1200" dirty="0" smtClean="0">
                          <a:solidFill>
                            <a:schemeClr val="tx1"/>
                          </a:solidFill>
                          <a:latin typeface="+mn-lt"/>
                          <a:cs typeface="Helvetica" pitchFamily="34" charset="0"/>
                        </a:rPr>
                        <a:t>RL.6.2</a:t>
                      </a:r>
                    </a:p>
                  </a:txBody>
                  <a:tcPr marL="97155" marR="97155" marT="47897" marB="47897" anchor="ctr">
                    <a:solidFill>
                      <a:schemeClr val="bg1">
                        <a:lumMod val="85000"/>
                      </a:schemeClr>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rPr>
                        <a:t>C</a:t>
                      </a:r>
                      <a:endParaRPr lang="es-GT"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9696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rPr>
                        <a:t>Pregunta  4</a:t>
                      </a:r>
                      <a:r>
                        <a:rPr lang="es-GT" sz="1200" b="1" u="none" dirty="0" smtClean="0">
                          <a:solidFill>
                            <a:schemeClr val="tx1"/>
                          </a:solidFill>
                          <a:effectLst>
                            <a:outerShdw blurRad="38100" dist="38100" dir="2700000" algn="tl">
                              <a:srgbClr val="000000">
                                <a:alpha val="43137"/>
                              </a:srgbClr>
                            </a:outerShdw>
                          </a:effectLst>
                        </a:rPr>
                        <a:t>   </a:t>
                      </a:r>
                      <a:r>
                        <a:rPr lang="es-GT" sz="1200" b="0" kern="1200" dirty="0" smtClean="0">
                          <a:solidFill>
                            <a:schemeClr val="tx1"/>
                          </a:solidFill>
                          <a:latin typeface="+mn-lt"/>
                          <a:ea typeface="+mn-ea"/>
                          <a:cs typeface="Helvetica" pitchFamily="34" charset="0"/>
                        </a:rPr>
                        <a:t>¿Qué declaración resume mejor la idea de que el tejón era útil? </a:t>
                      </a:r>
                      <a:r>
                        <a:rPr lang="es-GT" sz="1200" dirty="0" smtClean="0">
                          <a:solidFill>
                            <a:schemeClr val="tx1"/>
                          </a:solidFill>
                          <a:latin typeface="+mn-lt"/>
                          <a:cs typeface="Helvetica" pitchFamily="34" charset="0"/>
                        </a:rPr>
                        <a:t>RL6.2</a:t>
                      </a:r>
                    </a:p>
                  </a:txBody>
                  <a:tcPr marL="97155" marR="97155" marT="47897" marB="47897" anchor="ctr">
                    <a:solidFill>
                      <a:schemeClr val="bg2"/>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rPr>
                        <a:t>A</a:t>
                      </a:r>
                      <a:endParaRPr lang="es-GT"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498131">
                <a:tc>
                  <a:txBody>
                    <a:bodyPr/>
                    <a:lstStyle/>
                    <a:p>
                      <a:pPr marL="854075" marR="0" indent="-854075"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rPr>
                        <a:t>Pregunta  5</a:t>
                      </a:r>
                      <a:r>
                        <a:rPr lang="es-GT" sz="1200" b="1" u="none" dirty="0" smtClean="0">
                          <a:solidFill>
                            <a:schemeClr val="tx1"/>
                          </a:solidFill>
                          <a:effectLst>
                            <a:outerShdw blurRad="38100" dist="38100" dir="2700000" algn="tl">
                              <a:srgbClr val="000000">
                                <a:alpha val="43137"/>
                              </a:srgbClr>
                            </a:outerShdw>
                          </a:effectLst>
                        </a:rPr>
                        <a:t>   </a:t>
                      </a:r>
                      <a:r>
                        <a:rPr lang="es-419" sz="1200" b="0" kern="1200" dirty="0" smtClean="0">
                          <a:solidFill>
                            <a:schemeClr val="tx1"/>
                          </a:solidFill>
                          <a:latin typeface="+mn-lt"/>
                          <a:ea typeface="+mn-ea"/>
                          <a:cs typeface="Helvetica" pitchFamily="34" charset="0"/>
                        </a:rPr>
                        <a:t>Después de que ocurrió el tornado, ¿cómo cambió la perspectiva de los sentimientos de los animales hacia el tejón? </a:t>
                      </a:r>
                      <a:r>
                        <a:rPr lang="es-GT" sz="1200" dirty="0" smtClean="0">
                          <a:solidFill>
                            <a:schemeClr val="tx1"/>
                          </a:solidFill>
                          <a:latin typeface="+mn-lt"/>
                          <a:cs typeface="Helvetica" pitchFamily="34" charset="0"/>
                        </a:rPr>
                        <a:t>RL.6.3</a:t>
                      </a:r>
                    </a:p>
                  </a:txBody>
                  <a:tcPr marL="97155" marR="97155" marT="47897" marB="47897" anchor="ctr">
                    <a:solidFill>
                      <a:schemeClr val="bg1">
                        <a:lumMod val="85000"/>
                      </a:schemeClr>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rPr>
                        <a:t>D</a:t>
                      </a:r>
                      <a:endParaRPr lang="es-GT"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498131">
                <a:tc>
                  <a:txBody>
                    <a:bodyPr/>
                    <a:lstStyle/>
                    <a:p>
                      <a:pPr marL="854075" marR="0" indent="-854075"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rPr>
                        <a:t>Pregunta  6</a:t>
                      </a:r>
                      <a:r>
                        <a:rPr lang="es-GT" sz="1200" b="1" u="none" dirty="0" smtClean="0">
                          <a:solidFill>
                            <a:schemeClr val="tx1"/>
                          </a:solidFill>
                          <a:effectLst>
                            <a:outerShdw blurRad="38100" dist="38100" dir="2700000" algn="tl">
                              <a:srgbClr val="000000">
                                <a:alpha val="43137"/>
                              </a:srgbClr>
                            </a:outerShdw>
                          </a:effectLst>
                        </a:rPr>
                        <a:t>   </a:t>
                      </a:r>
                      <a:r>
                        <a:rPr lang="es-GT" sz="1200" b="0" kern="1200" dirty="0" smtClean="0">
                          <a:solidFill>
                            <a:schemeClr val="tx1"/>
                          </a:solidFill>
                          <a:latin typeface="+mn-lt"/>
                          <a:ea typeface="+mn-ea"/>
                          <a:cs typeface="Helvetica" pitchFamily="34" charset="0"/>
                        </a:rPr>
                        <a:t>¿Qué conclusiones puedes sacar sobre el tejón por sus acciones a lo largo del cuento? </a:t>
                      </a:r>
                      <a:r>
                        <a:rPr lang="es-GT" sz="1200" dirty="0" smtClean="0">
                          <a:solidFill>
                            <a:schemeClr val="tx1"/>
                          </a:solidFill>
                        </a:rPr>
                        <a:t> RL.6.3</a:t>
                      </a:r>
                      <a:endParaRPr lang="es-GT" sz="1200" dirty="0" smtClean="0">
                        <a:solidFill>
                          <a:schemeClr val="tx1"/>
                        </a:solidFill>
                        <a:latin typeface="Helvetica" pitchFamily="34" charset="0"/>
                        <a:cs typeface="Helvetica" pitchFamily="34" charset="0"/>
                      </a:endParaRPr>
                    </a:p>
                  </a:txBody>
                  <a:tcPr marL="97155" marR="97155" marT="47897" marB="47897" anchor="ctr">
                    <a:solidFill>
                      <a:schemeClr val="bg2"/>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rPr>
                        <a:t>B</a:t>
                      </a:r>
                      <a:endParaRPr lang="es-GT"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9696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rPr>
                        <a:t>Pregunta 7</a:t>
                      </a:r>
                      <a:r>
                        <a:rPr lang="es-GT" sz="1200" b="1" u="none" dirty="0" smtClean="0">
                          <a:solidFill>
                            <a:schemeClr val="tx1"/>
                          </a:solidFill>
                          <a:effectLst>
                            <a:outerShdw blurRad="38100" dist="38100" dir="2700000" algn="tl">
                              <a:srgbClr val="000000">
                                <a:alpha val="43137"/>
                              </a:srgbClr>
                            </a:outerShdw>
                          </a:effectLst>
                        </a:rPr>
                        <a:t>                                            </a:t>
                      </a:r>
                      <a:r>
                        <a:rPr lang="es-GT" sz="1200" b="1" u="sng" dirty="0" smtClean="0">
                          <a:solidFill>
                            <a:schemeClr val="tx1"/>
                          </a:solidFill>
                          <a:effectLst>
                            <a:outerShdw blurRad="38100" dist="38100" dir="2700000" algn="tl">
                              <a:srgbClr val="000000">
                                <a:alpha val="43137"/>
                              </a:srgbClr>
                            </a:outerShdw>
                          </a:effectLst>
                          <a:latin typeface="+mn-lt"/>
                        </a:rPr>
                        <a:t>Respuesta construida </a:t>
                      </a:r>
                      <a:r>
                        <a:rPr lang="es-GT" sz="1200" b="1" u="sng" baseline="0" dirty="0" smtClean="0">
                          <a:solidFill>
                            <a:schemeClr val="tx1"/>
                          </a:solidFill>
                          <a:effectLst>
                            <a:outerShdw blurRad="38100" dist="38100" dir="2700000" algn="tl">
                              <a:srgbClr val="000000">
                                <a:alpha val="43137"/>
                              </a:srgbClr>
                            </a:outerShdw>
                          </a:effectLst>
                          <a:latin typeface="+mn-lt"/>
                        </a:rPr>
                        <a:t>Texto literario</a:t>
                      </a:r>
                      <a:r>
                        <a:rPr lang="es-GT" sz="1200" b="0" u="none" baseline="0" dirty="0" smtClean="0">
                          <a:solidFill>
                            <a:schemeClr val="tx1"/>
                          </a:solidFill>
                          <a:effectLst/>
                          <a:latin typeface="+mn-lt"/>
                        </a:rPr>
                        <a:t> </a:t>
                      </a:r>
                      <a:endParaRPr lang="es-GT" sz="1200" b="0"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s-GT" sz="1300" b="1" dirty="0" smtClean="0">
                          <a:solidFill>
                            <a:schemeClr val="tx1"/>
                          </a:solidFill>
                          <a:effectLst>
                            <a:outerShdw blurRad="38100" dist="38100" dir="2700000" algn="tl">
                              <a:srgbClr val="000000">
                                <a:alpha val="43137"/>
                              </a:srgbClr>
                            </a:outerShdw>
                          </a:effectLst>
                        </a:rPr>
                        <a:t>2</a:t>
                      </a:r>
                      <a:r>
                        <a:rPr lang="es-GT" sz="1300" b="1" baseline="0" dirty="0" smtClean="0">
                          <a:solidFill>
                            <a:schemeClr val="tx1"/>
                          </a:solidFill>
                          <a:effectLst>
                            <a:outerShdw blurRad="38100" dist="38100" dir="2700000" algn="tl">
                              <a:srgbClr val="000000">
                                <a:alpha val="43137"/>
                              </a:srgbClr>
                            </a:outerShdw>
                          </a:effectLst>
                        </a:rPr>
                        <a:t> pts.</a:t>
                      </a:r>
                      <a:endParaRPr lang="es-GT"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96963">
                <a:tc>
                  <a:txBody>
                    <a:bodyPr/>
                    <a:lstStyle/>
                    <a:p>
                      <a:r>
                        <a:rPr lang="es-GT" sz="1200" b="1" u="sng" dirty="0" smtClean="0">
                          <a:solidFill>
                            <a:schemeClr val="tx1"/>
                          </a:solidFill>
                          <a:effectLst>
                            <a:outerShdw blurRad="38100" dist="38100" dir="2700000" algn="tl">
                              <a:srgbClr val="000000">
                                <a:alpha val="43137"/>
                              </a:srgbClr>
                            </a:outerShdw>
                          </a:effectLst>
                        </a:rPr>
                        <a:t>Pregunta  8</a:t>
                      </a:r>
                      <a:r>
                        <a:rPr lang="es-GT" sz="1200" b="1" u="none" dirty="0" smtClean="0">
                          <a:solidFill>
                            <a:schemeClr val="tx1"/>
                          </a:solidFill>
                          <a:effectLst>
                            <a:outerShdw blurRad="38100" dist="38100" dir="2700000" algn="tl">
                              <a:srgbClr val="000000">
                                <a:alpha val="43137"/>
                              </a:srgbClr>
                            </a:outerShdw>
                          </a:effectLst>
                        </a:rPr>
                        <a:t>                                            </a:t>
                      </a:r>
                      <a:r>
                        <a:rPr lang="es-GT" sz="1200" b="1" u="sng" dirty="0" smtClean="0">
                          <a:solidFill>
                            <a:schemeClr val="tx1"/>
                          </a:solidFill>
                          <a:effectLst>
                            <a:outerShdw blurRad="38100" dist="38100" dir="2700000" algn="tl">
                              <a:srgbClr val="000000">
                                <a:alpha val="43137"/>
                              </a:srgbClr>
                            </a:outerShdw>
                          </a:effectLst>
                          <a:latin typeface="+mn-lt"/>
                        </a:rPr>
                        <a:t>Respuesta construida </a:t>
                      </a:r>
                      <a:r>
                        <a:rPr lang="es-GT" sz="1200" b="1" u="sng" baseline="0" dirty="0" smtClean="0">
                          <a:solidFill>
                            <a:schemeClr val="tx1"/>
                          </a:solidFill>
                          <a:effectLst>
                            <a:outerShdw blurRad="38100" dist="38100" dir="2700000" algn="tl">
                              <a:srgbClr val="000000">
                                <a:alpha val="43137"/>
                              </a:srgbClr>
                            </a:outerShdw>
                          </a:effectLst>
                          <a:latin typeface="+mn-lt"/>
                        </a:rPr>
                        <a:t>Texto literario</a:t>
                      </a:r>
                      <a:r>
                        <a:rPr lang="es-GT" sz="1200" b="0" u="none" baseline="0" dirty="0" smtClean="0">
                          <a:solidFill>
                            <a:schemeClr val="tx1"/>
                          </a:solidFill>
                          <a:effectLst/>
                          <a:latin typeface="+mn-lt"/>
                        </a:rPr>
                        <a:t> </a:t>
                      </a:r>
                      <a:endParaRPr lang="es-GT" sz="1200" b="1"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s-GT" sz="1300" b="1" dirty="0" smtClean="0">
                          <a:solidFill>
                            <a:schemeClr val="tx1"/>
                          </a:solidFill>
                          <a:effectLst>
                            <a:outerShdw blurRad="38100" dist="38100" dir="2700000" algn="tl">
                              <a:srgbClr val="000000">
                                <a:alpha val="43137"/>
                              </a:srgbClr>
                            </a:outerShdw>
                          </a:effectLst>
                        </a:rPr>
                        <a:t>3</a:t>
                      </a:r>
                      <a:r>
                        <a:rPr lang="es-GT" sz="1300" b="1" baseline="0" dirty="0" smtClean="0">
                          <a:solidFill>
                            <a:schemeClr val="tx1"/>
                          </a:solidFill>
                          <a:effectLst>
                            <a:outerShdw blurRad="38100" dist="38100" dir="2700000" algn="tl">
                              <a:srgbClr val="000000">
                                <a:alpha val="43137"/>
                              </a:srgbClr>
                            </a:outerShdw>
                          </a:effectLst>
                        </a:rPr>
                        <a:t> pts.</a:t>
                      </a:r>
                      <a:endParaRPr lang="es-GT"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498131">
                <a:tc>
                  <a:txBody>
                    <a:bodyPr/>
                    <a:lstStyle/>
                    <a:p>
                      <a:pPr marL="854075" marR="0" indent="-854075"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rPr>
                        <a:t>Pregunta  9</a:t>
                      </a:r>
                      <a:r>
                        <a:rPr lang="es-GT" sz="1300" b="0" u="none" dirty="0" smtClean="0">
                          <a:solidFill>
                            <a:schemeClr val="tx1"/>
                          </a:solidFill>
                          <a:effectLst>
                            <a:outerShdw blurRad="38100" dist="38100" dir="2700000" algn="tl">
                              <a:srgbClr val="000000">
                                <a:alpha val="43137"/>
                              </a:srgbClr>
                            </a:outerShdw>
                          </a:effectLst>
                          <a:latin typeface="+mn-lt"/>
                        </a:rPr>
                        <a:t>   </a:t>
                      </a:r>
                      <a:r>
                        <a:rPr lang="es-GT" sz="1200" b="0" kern="1200" dirty="0" smtClean="0">
                          <a:solidFill>
                            <a:schemeClr val="tx1"/>
                          </a:solidFill>
                          <a:latin typeface="+mn-lt"/>
                          <a:ea typeface="+mn-ea"/>
                          <a:cs typeface="Helvetica" pitchFamily="34" charset="0"/>
                        </a:rPr>
                        <a:t>¿Cuál de los siguientes ejemplos en el texto apoya la existencia del monstruo del lago Ness? </a:t>
                      </a:r>
                      <a:r>
                        <a:rPr lang="es-GT" sz="1200" b="0" u="none" dirty="0" smtClean="0">
                          <a:solidFill>
                            <a:schemeClr val="tx1"/>
                          </a:solidFill>
                          <a:latin typeface="+mn-lt"/>
                          <a:cs typeface="Helvetica" pitchFamily="34" charset="0"/>
                        </a:rPr>
                        <a:t>RI.6.1</a:t>
                      </a:r>
                    </a:p>
                  </a:txBody>
                  <a:tcPr marL="97155" marR="97155" marT="47897" marB="47897" anchor="ctr">
                    <a:solidFill>
                      <a:schemeClr val="bg1">
                        <a:lumMod val="85000"/>
                      </a:schemeClr>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rPr>
                        <a:t>A</a:t>
                      </a:r>
                      <a:endParaRPr lang="es-GT"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464603">
                <a:tc>
                  <a:txBody>
                    <a:bodyPr/>
                    <a:lstStyle/>
                    <a:p>
                      <a:pPr marL="914400" marR="0" indent="-91440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rPr>
                        <a:t>Pregunta  10</a:t>
                      </a:r>
                      <a:r>
                        <a:rPr lang="es-GT" sz="1200" b="0" u="none" dirty="0" smtClean="0">
                          <a:solidFill>
                            <a:schemeClr val="tx1"/>
                          </a:solidFill>
                          <a:effectLst/>
                        </a:rPr>
                        <a:t>   </a:t>
                      </a:r>
                      <a:r>
                        <a:rPr lang="es-419" sz="1200" b="0" kern="1200" dirty="0" smtClean="0">
                          <a:solidFill>
                            <a:schemeClr val="tx1"/>
                          </a:solidFill>
                          <a:latin typeface="+mn-lt"/>
                          <a:ea typeface="+mn-ea"/>
                          <a:cs typeface="Helvetica" pitchFamily="34" charset="0"/>
                        </a:rPr>
                        <a:t>El párrafo 4 establece que "Los residentes y visitantes del lago comenzaron a contar historias de avistamientos ..." ¿Qué se puede inferir con esta declaración?  </a:t>
                      </a:r>
                      <a:r>
                        <a:rPr lang="es-GT" sz="1200" b="0" u="none" dirty="0" smtClean="0">
                          <a:solidFill>
                            <a:schemeClr val="tx1"/>
                          </a:solidFill>
                          <a:effectLst/>
                        </a:rPr>
                        <a:t>RI.6.1</a:t>
                      </a:r>
                    </a:p>
                  </a:txBody>
                  <a:tcPr marL="97155" marR="97155" marT="47897" marB="47897" anchor="ctr">
                    <a:solidFill>
                      <a:schemeClr val="bg2"/>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rPr>
                        <a:t>B</a:t>
                      </a:r>
                      <a:endParaRPr lang="es-GT"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498131">
                <a:tc>
                  <a:txBody>
                    <a:bodyPr/>
                    <a:lstStyle/>
                    <a:p>
                      <a:pPr marL="914400" marR="0" indent="-91440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rPr>
                        <a:t>Pregunta  11</a:t>
                      </a:r>
                      <a:r>
                        <a:rPr lang="es-GT" sz="1300" b="0" u="none" dirty="0" smtClean="0">
                          <a:solidFill>
                            <a:schemeClr val="tx1"/>
                          </a:solidFill>
                          <a:effectLst>
                            <a:outerShdw blurRad="38100" dist="38100" dir="2700000" algn="tl">
                              <a:srgbClr val="000000">
                                <a:alpha val="43137"/>
                              </a:srgbClr>
                            </a:outerShdw>
                          </a:effectLst>
                          <a:latin typeface="+mn-lt"/>
                        </a:rPr>
                        <a:t>  </a:t>
                      </a:r>
                      <a:r>
                        <a:rPr lang="es-419" sz="1200" b="0" kern="1200" dirty="0" smtClean="0">
                          <a:solidFill>
                            <a:schemeClr val="tx1"/>
                          </a:solidFill>
                          <a:latin typeface="+mn-lt"/>
                          <a:ea typeface="+mn-ea"/>
                          <a:cs typeface="Helvetica" pitchFamily="34" charset="0"/>
                        </a:rPr>
                        <a:t>¿Cuál de los siguientes detalles apoyan el tema de </a:t>
                      </a:r>
                      <a:r>
                        <a:rPr lang="es-419" sz="1200" b="1" i="1" u="sng" kern="1200" dirty="0" smtClean="0">
                          <a:solidFill>
                            <a:schemeClr val="tx1"/>
                          </a:solidFill>
                          <a:latin typeface="+mn-lt"/>
                          <a:ea typeface="+mn-ea"/>
                          <a:cs typeface="Helvetica" pitchFamily="34" charset="0"/>
                        </a:rPr>
                        <a:t>El misterioso monstruo del lago Ness</a:t>
                      </a:r>
                      <a:r>
                        <a:rPr lang="es-419" sz="1200" b="0" kern="1200" dirty="0" smtClean="0">
                          <a:solidFill>
                            <a:schemeClr val="tx1"/>
                          </a:solidFill>
                          <a:latin typeface="+mn-lt"/>
                          <a:ea typeface="+mn-ea"/>
                          <a:cs typeface="Helvetica" pitchFamily="34" charset="0"/>
                        </a:rPr>
                        <a:t>? </a:t>
                      </a:r>
                      <a:r>
                        <a:rPr lang="es-GT" sz="1200" b="0" kern="1200" dirty="0" smtClean="0">
                          <a:solidFill>
                            <a:schemeClr val="tx1"/>
                          </a:solidFill>
                          <a:latin typeface="+mn-lt"/>
                          <a:ea typeface="+mn-ea"/>
                          <a:cs typeface="Helvetica" pitchFamily="34" charset="0"/>
                        </a:rPr>
                        <a:t> </a:t>
                      </a:r>
                      <a:r>
                        <a:rPr lang="es-GT" sz="1200" b="0" u="none" dirty="0" smtClean="0">
                          <a:solidFill>
                            <a:schemeClr val="tx1"/>
                          </a:solidFill>
                          <a:latin typeface="+mn-lt"/>
                          <a:cs typeface="Helvetica" pitchFamily="34" charset="0"/>
                        </a:rPr>
                        <a:t>RI.6.2</a:t>
                      </a:r>
                    </a:p>
                  </a:txBody>
                  <a:tcPr marL="97155" marR="97155" marT="47897" marB="47897" anchor="ctr">
                    <a:solidFill>
                      <a:schemeClr val="bg1">
                        <a:lumMod val="85000"/>
                      </a:schemeClr>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rPr>
                        <a:t>B</a:t>
                      </a:r>
                      <a:endParaRPr lang="es-GT"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96963">
                <a:tc>
                  <a:txBody>
                    <a:bodyPr/>
                    <a:lstStyle/>
                    <a:p>
                      <a:pPr marL="342900" marR="0" indent="-342900" algn="l" defTabSz="914400"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rPr>
                        <a:t>Pregunta  12</a:t>
                      </a:r>
                      <a:r>
                        <a:rPr lang="es-GT" sz="1300" b="0" u="none" dirty="0" smtClean="0">
                          <a:solidFill>
                            <a:schemeClr val="tx1"/>
                          </a:solidFill>
                          <a:effectLst>
                            <a:outerShdw blurRad="38100" dist="38100" dir="2700000" algn="tl">
                              <a:srgbClr val="000000">
                                <a:alpha val="43137"/>
                              </a:srgbClr>
                            </a:outerShdw>
                          </a:effectLst>
                          <a:latin typeface="+mn-lt"/>
                        </a:rPr>
                        <a:t>  </a:t>
                      </a:r>
                      <a:r>
                        <a:rPr lang="es-GT" sz="1200" b="0" kern="1200" dirty="0" smtClean="0">
                          <a:solidFill>
                            <a:schemeClr val="tx1"/>
                          </a:solidFill>
                          <a:latin typeface="+mn-lt"/>
                          <a:ea typeface="+mn-ea"/>
                          <a:cs typeface="Helvetica" pitchFamily="34" charset="0"/>
                        </a:rPr>
                        <a:t>¿Cuál es la idea central de </a:t>
                      </a:r>
                      <a:r>
                        <a:rPr lang="es-GT" sz="1200" b="0" i="1" kern="1200" dirty="0" smtClean="0">
                          <a:solidFill>
                            <a:schemeClr val="tx1"/>
                          </a:solidFill>
                          <a:latin typeface="+mn-lt"/>
                          <a:ea typeface="+mn-ea"/>
                          <a:cs typeface="Helvetica" pitchFamily="34" charset="0"/>
                        </a:rPr>
                        <a:t>"</a:t>
                      </a:r>
                      <a:r>
                        <a:rPr lang="es-GT" sz="1200" b="1" i="1" u="sng" kern="1200" dirty="0" smtClean="0">
                          <a:solidFill>
                            <a:schemeClr val="tx1"/>
                          </a:solidFill>
                          <a:latin typeface="+mn-lt"/>
                          <a:ea typeface="+mn-ea"/>
                          <a:cs typeface="Helvetica" pitchFamily="34" charset="0"/>
                        </a:rPr>
                        <a:t>El misterioso monstruo del lago Ness</a:t>
                      </a:r>
                      <a:r>
                        <a:rPr lang="es-GT" sz="1200" b="0" i="1" kern="1200" dirty="0" smtClean="0">
                          <a:solidFill>
                            <a:schemeClr val="tx1"/>
                          </a:solidFill>
                          <a:latin typeface="+mn-lt"/>
                          <a:ea typeface="+mn-ea"/>
                          <a:cs typeface="Helvetica" pitchFamily="34" charset="0"/>
                        </a:rPr>
                        <a:t>"</a:t>
                      </a:r>
                      <a:r>
                        <a:rPr lang="es-GT" sz="1200" b="0" kern="1200" dirty="0" smtClean="0">
                          <a:solidFill>
                            <a:schemeClr val="tx1"/>
                          </a:solidFill>
                          <a:latin typeface="+mn-lt"/>
                          <a:ea typeface="+mn-ea"/>
                          <a:cs typeface="Helvetica" pitchFamily="34" charset="0"/>
                        </a:rPr>
                        <a:t>? </a:t>
                      </a:r>
                      <a:r>
                        <a:rPr lang="es-GT" sz="1200" b="0" u="none" dirty="0" smtClean="0">
                          <a:solidFill>
                            <a:schemeClr val="tx1"/>
                          </a:solidFill>
                          <a:latin typeface="+mn-lt"/>
                          <a:cs typeface="Helvetica" pitchFamily="34" charset="0"/>
                        </a:rPr>
                        <a:t>RI.6.2</a:t>
                      </a:r>
                    </a:p>
                  </a:txBody>
                  <a:tcPr marL="97155" marR="97155" marT="47897" marB="47897" anchor="ctr">
                    <a:solidFill>
                      <a:schemeClr val="bg2"/>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rPr>
                        <a:t>A</a:t>
                      </a:r>
                      <a:endParaRPr lang="es-GT"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498131">
                <a:tc>
                  <a:txBody>
                    <a:bodyPr/>
                    <a:lstStyle/>
                    <a:p>
                      <a:pPr marL="914400" marR="0" indent="-91440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rPr>
                        <a:t>Pregunta  13</a:t>
                      </a:r>
                      <a:r>
                        <a:rPr lang="es-GT" sz="1300" b="0" u="none" dirty="0" smtClean="0">
                          <a:solidFill>
                            <a:schemeClr val="tx1"/>
                          </a:solidFill>
                          <a:effectLst>
                            <a:outerShdw blurRad="38100" dist="38100" dir="2700000" algn="tl">
                              <a:srgbClr val="000000">
                                <a:alpha val="43137"/>
                              </a:srgbClr>
                            </a:outerShdw>
                          </a:effectLst>
                          <a:latin typeface="+mn-lt"/>
                        </a:rPr>
                        <a:t>   </a:t>
                      </a:r>
                      <a:r>
                        <a:rPr lang="es-GT" sz="1200" b="0" kern="1200" dirty="0" smtClean="0">
                          <a:solidFill>
                            <a:schemeClr val="tx1"/>
                          </a:solidFill>
                          <a:latin typeface="+mn-lt"/>
                          <a:ea typeface="+mn-ea"/>
                          <a:cs typeface="Helvetica" pitchFamily="34" charset="0"/>
                        </a:rPr>
                        <a:t>¿Cuál de las siguientes declaraciones desmiente la existencia del monstruo del lago Ness?  </a:t>
                      </a:r>
                      <a:r>
                        <a:rPr lang="es-GT" sz="1200" b="0" u="none" dirty="0" smtClean="0">
                          <a:solidFill>
                            <a:schemeClr val="tx1"/>
                          </a:solidFill>
                          <a:latin typeface="+mn-lt"/>
                          <a:cs typeface="Helvetica" pitchFamily="34" charset="0"/>
                        </a:rPr>
                        <a:t>RI.6.3</a:t>
                      </a:r>
                    </a:p>
                  </a:txBody>
                  <a:tcPr marL="97155" marR="97155" marT="47897" marB="47897" anchor="ctr">
                    <a:solidFill>
                      <a:schemeClr val="bg1">
                        <a:lumMod val="85000"/>
                      </a:schemeClr>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rPr>
                        <a:t>B</a:t>
                      </a:r>
                      <a:endParaRPr lang="es-GT"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589127">
                <a:tc>
                  <a:txBody>
                    <a:bodyPr/>
                    <a:lstStyle/>
                    <a:p>
                      <a:pPr marL="914400" marR="0" indent="-91440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rPr>
                        <a:t>Pregunta  14</a:t>
                      </a:r>
                      <a:r>
                        <a:rPr lang="es-GT" sz="1200" b="0" u="none" dirty="0" smtClean="0">
                          <a:solidFill>
                            <a:schemeClr val="tx1"/>
                          </a:solidFill>
                          <a:effectLst>
                            <a:outerShdw blurRad="38100" dist="38100" dir="2700000" algn="tl">
                              <a:srgbClr val="000000">
                                <a:alpha val="43137"/>
                              </a:srgbClr>
                            </a:outerShdw>
                          </a:effectLst>
                          <a:latin typeface="+mn-lt"/>
                        </a:rPr>
                        <a:t>  </a:t>
                      </a:r>
                      <a:r>
                        <a:rPr lang="es-GT" sz="1200" b="0" u="none" dirty="0" smtClean="0">
                          <a:solidFill>
                            <a:schemeClr val="tx1"/>
                          </a:solidFill>
                          <a:latin typeface="+mn-lt"/>
                          <a:cs typeface="Helvetica" pitchFamily="34" charset="0"/>
                        </a:rPr>
                        <a:t> </a:t>
                      </a:r>
                      <a:r>
                        <a:rPr lang="es-419" sz="1200" b="0" kern="1200" dirty="0" smtClean="0">
                          <a:solidFill>
                            <a:schemeClr val="tx1"/>
                          </a:solidFill>
                          <a:latin typeface="+mn-lt"/>
                          <a:ea typeface="+mn-ea"/>
                          <a:cs typeface="Helvetica" pitchFamily="34" charset="0"/>
                        </a:rPr>
                        <a:t>¿En qué párrafo el autor proporciona un ejemplo para apoyar el desarrollo de una investigación basada en la ciencia para probar la existencia del monstruo del lago Ness?  </a:t>
                      </a:r>
                      <a:r>
                        <a:rPr lang="es-GT" sz="1200" b="0" u="none" dirty="0" smtClean="0">
                          <a:solidFill>
                            <a:schemeClr val="tx1"/>
                          </a:solidFill>
                          <a:latin typeface="+mn-lt"/>
                          <a:cs typeface="Helvetica" pitchFamily="34" charset="0"/>
                        </a:rPr>
                        <a:t>RI.6.3</a:t>
                      </a:r>
                    </a:p>
                  </a:txBody>
                  <a:tcPr marL="97155" marR="97155" marT="47897" marB="47897" anchor="ctr">
                    <a:solidFill>
                      <a:schemeClr val="bg2"/>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rPr>
                        <a:t>C</a:t>
                      </a:r>
                      <a:endParaRPr lang="es-GT"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6002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rPr>
                        <a:t>Pregunta  15</a:t>
                      </a:r>
                      <a:r>
                        <a:rPr lang="es-GT" sz="1200" b="1" u="none" dirty="0" smtClean="0">
                          <a:solidFill>
                            <a:schemeClr val="tx1"/>
                          </a:solidFill>
                          <a:effectLst>
                            <a:outerShdw blurRad="38100" dist="38100" dir="2700000" algn="tl">
                              <a:srgbClr val="000000">
                                <a:alpha val="43137"/>
                              </a:srgbClr>
                            </a:outerShdw>
                          </a:effectLst>
                        </a:rPr>
                        <a:t>                                </a:t>
                      </a:r>
                      <a:r>
                        <a:rPr lang="es-GT" sz="1200" b="1" u="none" dirty="0" smtClean="0">
                          <a:solidFill>
                            <a:schemeClr val="tx1"/>
                          </a:solidFill>
                          <a:effectLst/>
                        </a:rPr>
                        <a:t>  </a:t>
                      </a:r>
                      <a:r>
                        <a:rPr lang="es-GT" sz="1200" b="1" u="sng" dirty="0" smtClean="0">
                          <a:solidFill>
                            <a:schemeClr val="tx1"/>
                          </a:solidFill>
                          <a:effectLst>
                            <a:outerShdw blurRad="38100" dist="38100" dir="2700000" algn="tl">
                              <a:srgbClr val="000000">
                                <a:alpha val="43137"/>
                              </a:srgbClr>
                            </a:outerShdw>
                          </a:effectLst>
                          <a:latin typeface="+mn-lt"/>
                        </a:rPr>
                        <a:t>Respuesta construida </a:t>
                      </a:r>
                      <a:r>
                        <a:rPr lang="es-GT" sz="1200" b="1" u="sng" baseline="0" dirty="0" smtClean="0">
                          <a:solidFill>
                            <a:schemeClr val="tx1"/>
                          </a:solidFill>
                          <a:effectLst>
                            <a:outerShdw blurRad="38100" dist="38100" dir="2700000" algn="tl">
                              <a:srgbClr val="000000">
                                <a:alpha val="43137"/>
                              </a:srgbClr>
                            </a:outerShdw>
                          </a:effectLst>
                          <a:latin typeface="+mn-lt"/>
                        </a:rPr>
                        <a:t>Texto informativo</a:t>
                      </a:r>
                      <a:r>
                        <a:rPr lang="es-GT" sz="1200" b="0" u="none" baseline="0" dirty="0" smtClean="0">
                          <a:solidFill>
                            <a:schemeClr val="tx1"/>
                          </a:solidFill>
                          <a:effectLst/>
                          <a:latin typeface="+mn-lt"/>
                        </a:rPr>
                        <a:t> </a:t>
                      </a:r>
                      <a:endParaRPr lang="es-GT" sz="1200" b="0" i="1" u="none" dirty="0" smtClean="0">
                        <a:solidFill>
                          <a:schemeClr val="tx1"/>
                        </a:solidFill>
                        <a:effectLst/>
                      </a:endParaRPr>
                    </a:p>
                  </a:txBody>
                  <a:tcPr marL="97155" marR="97155" marT="47897" marB="47897" anchor="ctr">
                    <a:solidFill>
                      <a:schemeClr val="bg1">
                        <a:lumMod val="85000"/>
                      </a:schemeClr>
                    </a:solidFill>
                  </a:tcPr>
                </a:tc>
                <a:tc>
                  <a:txBody>
                    <a:bodyPr/>
                    <a:lstStyle/>
                    <a:p>
                      <a:pPr algn="ctr"/>
                      <a:r>
                        <a:rPr lang="es-GT" sz="1300" b="1" dirty="0" smtClean="0">
                          <a:solidFill>
                            <a:schemeClr val="tx1"/>
                          </a:solidFill>
                          <a:effectLst>
                            <a:outerShdw blurRad="38100" dist="38100" dir="2700000" algn="tl">
                              <a:srgbClr val="000000">
                                <a:alpha val="43137"/>
                              </a:srgbClr>
                            </a:outerShdw>
                          </a:effectLst>
                        </a:rPr>
                        <a:t>2</a:t>
                      </a:r>
                      <a:r>
                        <a:rPr lang="es-GT" sz="1300" b="1" baseline="0" dirty="0" smtClean="0">
                          <a:solidFill>
                            <a:schemeClr val="tx1"/>
                          </a:solidFill>
                          <a:effectLst>
                            <a:outerShdw blurRad="38100" dist="38100" dir="2700000" algn="tl">
                              <a:srgbClr val="000000">
                                <a:alpha val="43137"/>
                              </a:srgbClr>
                            </a:outerShdw>
                          </a:effectLst>
                        </a:rPr>
                        <a:t> pts.</a:t>
                      </a:r>
                      <a:endParaRPr lang="es-GT"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352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rPr>
                        <a:t>Pregunta  16</a:t>
                      </a:r>
                      <a:r>
                        <a:rPr lang="es-GT" sz="1200" b="1" u="none" dirty="0" smtClean="0">
                          <a:solidFill>
                            <a:schemeClr val="tx1"/>
                          </a:solidFill>
                          <a:effectLst>
                            <a:outerShdw blurRad="38100" dist="38100" dir="2700000" algn="tl">
                              <a:srgbClr val="000000">
                                <a:alpha val="43137"/>
                              </a:srgbClr>
                            </a:outerShdw>
                          </a:effectLst>
                        </a:rPr>
                        <a:t>                                  </a:t>
                      </a:r>
                      <a:r>
                        <a:rPr lang="es-GT" sz="1200" b="1" u="sng" dirty="0" smtClean="0">
                          <a:solidFill>
                            <a:schemeClr val="tx1"/>
                          </a:solidFill>
                          <a:effectLst>
                            <a:outerShdw blurRad="38100" dist="38100" dir="2700000" algn="tl">
                              <a:srgbClr val="000000">
                                <a:alpha val="43137"/>
                              </a:srgbClr>
                            </a:outerShdw>
                          </a:effectLst>
                          <a:latin typeface="+mn-lt"/>
                        </a:rPr>
                        <a:t>Respuesta construida </a:t>
                      </a:r>
                      <a:r>
                        <a:rPr lang="es-GT" sz="1200" b="1" u="sng" baseline="0" dirty="0" smtClean="0">
                          <a:solidFill>
                            <a:schemeClr val="tx1"/>
                          </a:solidFill>
                          <a:effectLst>
                            <a:outerShdw blurRad="38100" dist="38100" dir="2700000" algn="tl">
                              <a:srgbClr val="000000">
                                <a:alpha val="43137"/>
                              </a:srgbClr>
                            </a:outerShdw>
                          </a:effectLst>
                          <a:latin typeface="+mn-lt"/>
                        </a:rPr>
                        <a:t>Texto informativo</a:t>
                      </a:r>
                      <a:endParaRPr lang="es-GT" sz="1200" b="1"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s-GT" sz="1300" b="1" dirty="0" smtClean="0">
                          <a:solidFill>
                            <a:schemeClr val="tx1"/>
                          </a:solidFill>
                          <a:effectLst>
                            <a:outerShdw blurRad="38100" dist="38100" dir="2700000" algn="tl">
                              <a:srgbClr val="000000">
                                <a:alpha val="43137"/>
                              </a:srgbClr>
                            </a:outerShdw>
                          </a:effectLst>
                        </a:rPr>
                        <a:t>3</a:t>
                      </a:r>
                      <a:r>
                        <a:rPr lang="es-GT" sz="1300" b="1" baseline="0" dirty="0" smtClean="0">
                          <a:solidFill>
                            <a:schemeClr val="tx1"/>
                          </a:solidFill>
                          <a:effectLst>
                            <a:outerShdw blurRad="38100" dist="38100" dir="2700000" algn="tl">
                              <a:srgbClr val="000000">
                                <a:alpha val="43137"/>
                              </a:srgbClr>
                            </a:outerShdw>
                          </a:effectLst>
                        </a:rPr>
                        <a:t> pts.</a:t>
                      </a:r>
                      <a:endParaRPr lang="es-GT"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80199">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rPr>
                        <a:t>Escribe</a:t>
                      </a:r>
                      <a:r>
                        <a:rPr lang="es-GT" sz="1200" b="1" u="sng" baseline="0" dirty="0" smtClean="0">
                          <a:solidFill>
                            <a:schemeClr val="tx1"/>
                          </a:solidFill>
                          <a:effectLst>
                            <a:outerShdw blurRad="38100" dist="38100" dir="2700000" algn="tl">
                              <a:srgbClr val="000000">
                                <a:alpha val="43137"/>
                              </a:srgbClr>
                            </a:outerShdw>
                          </a:effectLst>
                        </a:rPr>
                        <a:t> </a:t>
                      </a:r>
                      <a:r>
                        <a:rPr lang="es-GT" sz="1200" b="1" u="sng" dirty="0" smtClean="0">
                          <a:solidFill>
                            <a:schemeClr val="tx1"/>
                          </a:solidFill>
                          <a:effectLst>
                            <a:outerShdw blurRad="38100" dist="38100" dir="2700000" algn="tl">
                              <a:srgbClr val="000000">
                                <a:alpha val="43137"/>
                              </a:srgbClr>
                            </a:outerShdw>
                          </a:effectLst>
                        </a:rPr>
                        <a:t>y</a:t>
                      </a:r>
                      <a:r>
                        <a:rPr lang="es-GT" sz="1200" b="1" u="sng" baseline="0" dirty="0" smtClean="0">
                          <a:solidFill>
                            <a:schemeClr val="tx1"/>
                          </a:solidFill>
                          <a:effectLst>
                            <a:outerShdw blurRad="38100" dist="38100" dir="2700000" algn="tl">
                              <a:srgbClr val="000000">
                                <a:alpha val="43137"/>
                              </a:srgbClr>
                            </a:outerShdw>
                          </a:effectLst>
                        </a:rPr>
                        <a:t> revisa</a:t>
                      </a:r>
                      <a:endParaRPr lang="es-GT" sz="1200" b="1" i="1" u="none" dirty="0" smtClean="0">
                        <a:solidFill>
                          <a:schemeClr val="tx1"/>
                        </a:solidFill>
                        <a:effectLst/>
                      </a:endParaRPr>
                    </a:p>
                  </a:txBody>
                  <a:tcPr marL="97155" marR="97155" marT="47897" marB="47897" anchor="ctr">
                    <a:solidFill>
                      <a:schemeClr val="bg1">
                        <a:lumMod val="85000"/>
                      </a:schemeClr>
                    </a:solidFill>
                  </a:tcPr>
                </a:tc>
                <a:tc>
                  <a:txBody>
                    <a:bodyPr/>
                    <a:lstStyle/>
                    <a:p>
                      <a:pPr algn="ctr"/>
                      <a:endParaRPr lang="es-GT"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1053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rPr>
                        <a:t>Pregunta  17</a:t>
                      </a:r>
                      <a:r>
                        <a:rPr lang="es-GT" sz="1200" b="1" u="none" dirty="0" smtClean="0">
                          <a:solidFill>
                            <a:schemeClr val="tx1"/>
                          </a:solidFill>
                          <a:effectLst>
                            <a:outerShdw blurRad="38100" dist="38100" dir="2700000" algn="tl">
                              <a:srgbClr val="000000">
                                <a:alpha val="43137"/>
                              </a:srgbClr>
                            </a:outerShdw>
                          </a:effectLst>
                        </a:rPr>
                        <a:t>                                                       </a:t>
                      </a:r>
                      <a:r>
                        <a:rPr lang="es-GT" sz="1200" b="1" u="sng" dirty="0" smtClean="0">
                          <a:solidFill>
                            <a:schemeClr val="tx1"/>
                          </a:solidFill>
                          <a:effectLst>
                            <a:outerShdw blurRad="38100" dist="38100" dir="2700000" algn="tl">
                              <a:srgbClr val="000000">
                                <a:alpha val="43137"/>
                              </a:srgbClr>
                            </a:outerShdw>
                          </a:effectLst>
                          <a:latin typeface="+mn-lt"/>
                        </a:rPr>
                        <a:t>Escrito breve</a:t>
                      </a:r>
                      <a:r>
                        <a:rPr lang="es-GT" sz="1200" b="1" u="sng" dirty="0" smtClean="0">
                          <a:solidFill>
                            <a:schemeClr val="tx1"/>
                          </a:solidFill>
                          <a:effectLst>
                            <a:outerShdw blurRad="38100" dist="38100" dir="2700000" algn="tl">
                              <a:srgbClr val="000000">
                                <a:alpha val="43137"/>
                              </a:srgbClr>
                            </a:outerShdw>
                          </a:effectLst>
                        </a:rPr>
                        <a:t> W.6.1b</a:t>
                      </a:r>
                    </a:p>
                  </a:txBody>
                  <a:tcPr marL="97155" marR="97155" marT="47897" marB="47897" anchor="ctr">
                    <a:solidFill>
                      <a:schemeClr val="bg2"/>
                    </a:solidFill>
                  </a:tcPr>
                </a:tc>
                <a:tc>
                  <a:txBody>
                    <a:bodyPr/>
                    <a:lstStyle/>
                    <a:p>
                      <a:pPr algn="ctr"/>
                      <a:r>
                        <a:rPr lang="es-GT" sz="1300" b="1" dirty="0" smtClean="0">
                          <a:solidFill>
                            <a:schemeClr val="tx1"/>
                          </a:solidFill>
                          <a:effectLst>
                            <a:outerShdw blurRad="38100" dist="38100" dir="2700000" algn="tl">
                              <a:srgbClr val="000000">
                                <a:alpha val="43137"/>
                              </a:srgbClr>
                            </a:outerShdw>
                          </a:effectLst>
                        </a:rPr>
                        <a:t>3 pts.</a:t>
                      </a:r>
                      <a:endParaRPr lang="es-GT"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1931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rPr>
                        <a:t>Pregunta  18</a:t>
                      </a:r>
                      <a:r>
                        <a:rPr lang="es-GT" sz="1200" b="1" u="none" dirty="0" smtClean="0">
                          <a:solidFill>
                            <a:schemeClr val="tx1"/>
                          </a:solidFill>
                          <a:effectLst/>
                        </a:rPr>
                        <a:t>                                                       </a:t>
                      </a:r>
                      <a:r>
                        <a:rPr lang="es-GT" sz="1200" b="1" u="sng" kern="1200" baseline="0" dirty="0" smtClean="0">
                          <a:solidFill>
                            <a:schemeClr val="tx1"/>
                          </a:solidFill>
                          <a:effectLst>
                            <a:outerShdw blurRad="38100" dist="38100" dir="2700000" algn="tl">
                              <a:srgbClr val="000000">
                                <a:alpha val="43137"/>
                              </a:srgbClr>
                            </a:outerShdw>
                          </a:effectLst>
                          <a:latin typeface="+mn-lt"/>
                          <a:ea typeface="+mn-ea"/>
                          <a:cs typeface="+mn-cs"/>
                        </a:rPr>
                        <a:t>Revisar un escrito breve </a:t>
                      </a:r>
                      <a:r>
                        <a:rPr lang="es-GT" sz="1200" b="1" u="sng" baseline="0" dirty="0" smtClean="0">
                          <a:solidFill>
                            <a:schemeClr val="tx1"/>
                          </a:solidFill>
                          <a:effectLst>
                            <a:outerShdw blurRad="38100" dist="38100" dir="2700000" algn="tl">
                              <a:srgbClr val="000000">
                                <a:alpha val="43137"/>
                              </a:srgbClr>
                            </a:outerShdw>
                          </a:effectLst>
                          <a:latin typeface="+mn-lt"/>
                        </a:rPr>
                        <a:t> </a:t>
                      </a:r>
                      <a:r>
                        <a:rPr lang="es-GT" sz="1200" b="1" u="sng" dirty="0" smtClean="0">
                          <a:solidFill>
                            <a:schemeClr val="tx1"/>
                          </a:solidFill>
                          <a:effectLst>
                            <a:outerShdw blurRad="38100" dist="38100" dir="2700000" algn="tl">
                              <a:srgbClr val="000000">
                                <a:alpha val="43137"/>
                              </a:srgbClr>
                            </a:outerShdw>
                          </a:effectLst>
                        </a:rPr>
                        <a:t>W.6.1a</a:t>
                      </a:r>
                    </a:p>
                  </a:txBody>
                  <a:tcPr marL="97155" marR="97155" marT="47897" marB="47897" anchor="ctr">
                    <a:solidFill>
                      <a:schemeClr val="bg1">
                        <a:lumMod val="85000"/>
                      </a:schemeClr>
                    </a:solidFill>
                  </a:tcPr>
                </a:tc>
                <a:tc>
                  <a:txBody>
                    <a:bodyPr/>
                    <a:lstStyle/>
                    <a:p>
                      <a:pPr algn="ctr"/>
                      <a:r>
                        <a:rPr lang="es-GT" sz="1300" b="1" dirty="0" smtClean="0">
                          <a:solidFill>
                            <a:schemeClr val="tx1"/>
                          </a:solidFill>
                          <a:effectLst>
                            <a:outerShdw blurRad="38100" dist="38100" dir="2700000" algn="tl">
                              <a:srgbClr val="000000">
                                <a:alpha val="43137"/>
                              </a:srgbClr>
                            </a:outerShdw>
                          </a:effectLst>
                        </a:rPr>
                        <a:t>3 pts.</a:t>
                      </a:r>
                      <a:endParaRPr lang="es-GT"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19315">
                <a:tc>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rPr>
                        <a:t>Pregunta  19</a:t>
                      </a:r>
                      <a:r>
                        <a:rPr lang="es-GT" sz="1200" b="1" u="none" dirty="0" smtClean="0">
                          <a:solidFill>
                            <a:schemeClr val="tx1"/>
                          </a:solidFill>
                          <a:effectLst>
                            <a:outerShdw blurRad="38100" dist="38100" dir="2700000" algn="tl">
                              <a:srgbClr val="000000">
                                <a:alpha val="43137"/>
                              </a:srgbClr>
                            </a:outerShdw>
                          </a:effectLst>
                        </a:rPr>
                        <a:t>    </a:t>
                      </a:r>
                      <a:r>
                        <a:rPr lang="es-GT" sz="1200" b="0" kern="1200" dirty="0" smtClean="0">
                          <a:solidFill>
                            <a:schemeClr val="tx1"/>
                          </a:solidFill>
                          <a:latin typeface="+mn-lt"/>
                          <a:ea typeface="+mn-ea"/>
                          <a:cs typeface="Helvetica" panose="020B0604020202020204" pitchFamily="34" charset="0"/>
                        </a:rPr>
                        <a:t>¿Qué palabra es la más clara y específica para sustituir la palabra "inusual"? L.6.3a</a:t>
                      </a:r>
                    </a:p>
                  </a:txBody>
                  <a:tcPr marL="97155" marR="97155" marT="47897" marB="47897" anchor="ctr">
                    <a:solidFill>
                      <a:schemeClr val="bg2"/>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rPr>
                        <a:t>B</a:t>
                      </a:r>
                      <a:endParaRPr lang="es-GT"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1931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rPr>
                        <a:t>Pregunta  20</a:t>
                      </a:r>
                      <a:r>
                        <a:rPr lang="es-GT" sz="1200" b="1" u="none" dirty="0" smtClean="0">
                          <a:solidFill>
                            <a:schemeClr val="tx1"/>
                          </a:solidFill>
                          <a:effectLst>
                            <a:outerShdw blurRad="38100" dist="38100" dir="2700000" algn="tl">
                              <a:srgbClr val="000000">
                                <a:alpha val="43137"/>
                              </a:srgbClr>
                            </a:outerShdw>
                          </a:effectLst>
                        </a:rPr>
                        <a:t>     </a:t>
                      </a:r>
                      <a:r>
                        <a:rPr lang="es-GT" sz="1200" b="0" dirty="0" smtClean="0">
                          <a:solidFill>
                            <a:schemeClr val="tx1"/>
                          </a:solidFill>
                          <a:latin typeface="+mn-lt"/>
                          <a:cs typeface="Helvetica" pitchFamily="34" charset="0"/>
                        </a:rPr>
                        <a:t>Selecciona la forma correcta de corregir la oración.  L.6.2a</a:t>
                      </a:r>
                      <a:endParaRPr lang="es-GT" sz="1200" b="1" dirty="0" smtClean="0">
                        <a:solidFill>
                          <a:schemeClr val="tx1"/>
                        </a:solidFill>
                        <a:latin typeface="+mn-lt"/>
                        <a:cs typeface="Helvetica" pitchFamily="34" charset="0"/>
                      </a:endParaRPr>
                    </a:p>
                  </a:txBody>
                  <a:tcPr marL="97155" marR="97155" marT="47897" marB="47897" anchor="ctr">
                    <a:solidFill>
                      <a:schemeClr val="bg1">
                        <a:lumMod val="85000"/>
                      </a:schemeClr>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rPr>
                        <a:t>C</a:t>
                      </a:r>
                      <a:endParaRPr lang="es-GT"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bl>
          </a:graphicData>
        </a:graphic>
      </p:graphicFrame>
      <p:sp>
        <p:nvSpPr>
          <p:cNvPr id="2" name="Footer Placeholder 1"/>
          <p:cNvSpPr>
            <a:spLocks noGrp="1"/>
          </p:cNvSpPr>
          <p:nvPr>
            <p:ph type="ftr" sz="quarter" idx="11"/>
          </p:nvPr>
        </p:nvSpPr>
        <p:spPr/>
        <p:txBody>
          <a:bodyPr/>
          <a:lstStyle/>
          <a:p>
            <a:r>
              <a:rPr lang="en-US" smtClean="0"/>
              <a:t>Rev. Control: 07/04/15 - OSP and S. Richmond</a:t>
            </a:r>
            <a:endParaRPr lang="en-US" dirty="0"/>
          </a:p>
        </p:txBody>
      </p:sp>
    </p:spTree>
    <p:extLst>
      <p:ext uri="{BB962C8B-B14F-4D97-AF65-F5344CB8AC3E}">
        <p14:creationId xmlns:p14="http://schemas.microsoft.com/office/powerpoint/2010/main" val="17936078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27223" y="732112"/>
            <a:ext cx="8146930" cy="8717280"/>
            <a:chOff x="-127134" y="170256"/>
            <a:chExt cx="7188468" cy="7924800"/>
          </a:xfrm>
        </p:grpSpPr>
        <p:sp>
          <p:nvSpPr>
            <p:cNvPr id="6" name="Rectangle 5"/>
            <p:cNvSpPr/>
            <p:nvPr/>
          </p:nvSpPr>
          <p:spPr>
            <a:xfrm>
              <a:off x="381000" y="170256"/>
              <a:ext cx="6172200" cy="7924800"/>
            </a:xfrm>
            <a:prstGeom prst="rect">
              <a:avLst/>
            </a:prstGeom>
            <a:solidFill>
              <a:schemeClr val="accent1">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 name="Group 3"/>
            <p:cNvGrpSpPr/>
            <p:nvPr/>
          </p:nvGrpSpPr>
          <p:grpSpPr>
            <a:xfrm>
              <a:off x="-127134" y="171118"/>
              <a:ext cx="7188468" cy="6351172"/>
              <a:chOff x="119309" y="23913"/>
              <a:chExt cx="7188468" cy="6351172"/>
            </a:xfrm>
          </p:grpSpPr>
          <p:sp>
            <p:nvSpPr>
              <p:cNvPr id="2" name="Diamond 1"/>
              <p:cNvSpPr/>
              <p:nvPr/>
            </p:nvSpPr>
            <p:spPr>
              <a:xfrm rot="2132198">
                <a:off x="119309" y="23913"/>
                <a:ext cx="7188468" cy="6351172"/>
              </a:xfrm>
              <a:prstGeom prst="diamond">
                <a:avLst/>
              </a:prstGeom>
              <a:gradFill>
                <a:gsLst>
                  <a:gs pos="0">
                    <a:srgbClr val="92D050"/>
                  </a:gs>
                  <a:gs pos="86000">
                    <a:schemeClr val="accent1">
                      <a:tint val="44500"/>
                      <a:satMod val="160000"/>
                      <a:alpha val="42000"/>
                    </a:schemeClr>
                  </a:gs>
                  <a:gs pos="100000">
                    <a:schemeClr val="accent1">
                      <a:tint val="23500"/>
                      <a:satMod val="160000"/>
                    </a:schemeClr>
                  </a:gs>
                </a:gsLst>
                <a:lin ang="5400000" scaled="0"/>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1792570" y="3400753"/>
                <a:ext cx="4162221" cy="1063228"/>
              </a:xfrm>
              <a:prstGeom prst="rect">
                <a:avLst/>
              </a:prstGeom>
              <a:solidFill>
                <a:schemeClr val="accent1">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s-GT" sz="4500" b="1" dirty="0" smtClean="0">
                    <a:effectLst>
                      <a:outerShdw blurRad="38100" dist="38100" dir="2700000" algn="tl">
                        <a:srgbClr val="000000">
                          <a:alpha val="43137"/>
                        </a:srgbClr>
                      </a:outerShdw>
                    </a:effectLst>
                  </a:rPr>
                  <a:t>Trimestre Uno</a:t>
                </a:r>
              </a:p>
              <a:p>
                <a:pPr algn="ctr"/>
                <a:r>
                  <a:rPr lang="es-GT" sz="2500" b="1" dirty="0" smtClean="0">
                    <a:effectLst>
                      <a:outerShdw blurRad="38100" dist="38100" dir="2700000" algn="tl">
                        <a:srgbClr val="000000">
                          <a:alpha val="43137"/>
                        </a:srgbClr>
                      </a:outerShdw>
                    </a:effectLst>
                  </a:rPr>
                  <a:t>CFA-ELA</a:t>
                </a:r>
              </a:p>
            </p:txBody>
          </p:sp>
        </p:grpSp>
        <p:sp>
          <p:nvSpPr>
            <p:cNvPr id="11" name="Rectangle 10"/>
            <p:cNvSpPr/>
            <p:nvPr/>
          </p:nvSpPr>
          <p:spPr>
            <a:xfrm>
              <a:off x="884037" y="5981700"/>
              <a:ext cx="5486400" cy="1961972"/>
            </a:xfrm>
            <a:prstGeom prst="rect">
              <a:avLst/>
            </a:prstGeom>
            <a:gradFill>
              <a:gsLst>
                <a:gs pos="0">
                  <a:srgbClr val="92D050"/>
                </a:gs>
                <a:gs pos="46000">
                  <a:schemeClr val="accent1">
                    <a:tint val="44500"/>
                    <a:satMod val="160000"/>
                    <a:lumMod val="12000"/>
                    <a:lumOff val="88000"/>
                  </a:schemeClr>
                </a:gs>
                <a:gs pos="100000">
                  <a:schemeClr val="accent1">
                    <a:tint val="23500"/>
                    <a:satMod val="160000"/>
                  </a:schemeClr>
                </a:gs>
              </a:gsLst>
              <a:lin ang="5400000" scaled="0"/>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3600" b="1" dirty="0" smtClean="0">
                  <a:solidFill>
                    <a:schemeClr val="tx1"/>
                  </a:solidFill>
                </a:rPr>
                <a:t>Nombre del estudiante</a:t>
              </a:r>
            </a:p>
            <a:p>
              <a:pPr algn="ctr"/>
              <a:r>
                <a:rPr lang="es-GT" sz="3600" b="1" dirty="0" smtClean="0">
                  <a:solidFill>
                    <a:schemeClr val="tx1"/>
                  </a:solidFill>
                </a:rPr>
                <a:t>_______________________</a:t>
              </a:r>
              <a:endParaRPr lang="es-GT" sz="3600" b="1" dirty="0">
                <a:solidFill>
                  <a:schemeClr val="tx1"/>
                </a:solidFill>
              </a:endParaRPr>
            </a:p>
          </p:txBody>
        </p:sp>
      </p:grpSp>
      <p:grpSp>
        <p:nvGrpSpPr>
          <p:cNvPr id="30" name="Group 29"/>
          <p:cNvGrpSpPr/>
          <p:nvPr/>
        </p:nvGrpSpPr>
        <p:grpSpPr>
          <a:xfrm>
            <a:off x="577618" y="1828994"/>
            <a:ext cx="2687588" cy="2117529"/>
            <a:chOff x="574748" y="1201057"/>
            <a:chExt cx="2371401" cy="1925026"/>
          </a:xfrm>
        </p:grpSpPr>
        <p:sp>
          <p:nvSpPr>
            <p:cNvPr id="31" name="Parallelogram 30"/>
            <p:cNvSpPr/>
            <p:nvPr/>
          </p:nvSpPr>
          <p:spPr>
            <a:xfrm rot="1584430" flipH="1">
              <a:off x="574748" y="1324764"/>
              <a:ext cx="2336104" cy="1801319"/>
            </a:xfrm>
            <a:prstGeom prst="parallelogram">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Parallelogram 31"/>
            <p:cNvSpPr/>
            <p:nvPr/>
          </p:nvSpPr>
          <p:spPr>
            <a:xfrm>
              <a:off x="737438" y="1201057"/>
              <a:ext cx="2208711" cy="1707958"/>
            </a:xfrm>
            <a:prstGeom prst="parallelogram">
              <a:avLst/>
            </a:prstGeom>
            <a:gradFill>
              <a:gsLst>
                <a:gs pos="0">
                  <a:srgbClr val="DDEBCF"/>
                </a:gs>
                <a:gs pos="50000">
                  <a:srgbClr val="9CB86E"/>
                </a:gs>
                <a:gs pos="100000">
                  <a:srgbClr val="156B1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p:cNvSpPr/>
            <p:nvPr/>
          </p:nvSpPr>
          <p:spPr>
            <a:xfrm>
              <a:off x="1409791" y="1542632"/>
              <a:ext cx="754720" cy="923330"/>
            </a:xfrm>
            <a:prstGeom prst="rect">
              <a:avLst/>
            </a:prstGeom>
            <a:solidFill>
              <a:srgbClr val="BCE292"/>
            </a:solidFill>
            <a:ln>
              <a:solidFill>
                <a:srgbClr val="002060"/>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4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en-US" sz="6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6</a:t>
              </a:r>
              <a:endParaRPr lang="en-US" sz="6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grpSp>
      <p:sp>
        <p:nvSpPr>
          <p:cNvPr id="13" name="Rectangle 12"/>
          <p:cNvSpPr/>
          <p:nvPr/>
        </p:nvSpPr>
        <p:spPr>
          <a:xfrm>
            <a:off x="762000" y="679656"/>
            <a:ext cx="1858201" cy="877163"/>
          </a:xfrm>
          <a:prstGeom prst="rect">
            <a:avLst/>
          </a:prstGeom>
        </p:spPr>
        <p:txBody>
          <a:bodyPr wrap="none">
            <a:spAutoFit/>
          </a:bodyPr>
          <a:lstStyle/>
          <a:p>
            <a:r>
              <a:rPr lang="es-GT" sz="5100" b="1" kern="0" dirty="0" smtClean="0">
                <a:ln w="11430"/>
                <a:solidFill>
                  <a:srgbClr val="002060"/>
                </a:solidFill>
                <a:effectLst>
                  <a:outerShdw blurRad="80000" dist="40000" dir="5040000" algn="tl">
                    <a:srgbClr val="000000">
                      <a:alpha val="30000"/>
                    </a:srgbClr>
                  </a:outerShdw>
                </a:effectLst>
                <a:latin typeface="Calibri" panose="020F0502020204030204" pitchFamily="34" charset="0"/>
              </a:rPr>
              <a:t>Grado</a:t>
            </a:r>
            <a:endParaRPr lang="es-GT" sz="5100" dirty="0">
              <a:latin typeface="Calibri" panose="020F0502020204030204" pitchFamily="34" charset="0"/>
            </a:endParaRPr>
          </a:p>
        </p:txBody>
      </p:sp>
    </p:spTree>
    <p:extLst>
      <p:ext uri="{BB962C8B-B14F-4D97-AF65-F5344CB8AC3E}">
        <p14:creationId xmlns:p14="http://schemas.microsoft.com/office/powerpoint/2010/main" val="29397985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5570220" y="9322651"/>
            <a:ext cx="1813560" cy="535516"/>
          </a:xfrm>
        </p:spPr>
        <p:txBody>
          <a:bodyPr/>
          <a:lstStyle/>
          <a:p>
            <a:fld id="{F177B04D-AEB5-43ED-B9BA-B3D1EC9C9067}" type="slidenum">
              <a:rPr lang="en-US" smtClean="0"/>
              <a:pPr/>
              <a:t>13</a:t>
            </a:fld>
            <a:endParaRPr lang="en-US" dirty="0"/>
          </a:p>
        </p:txBody>
      </p:sp>
      <p:sp>
        <p:nvSpPr>
          <p:cNvPr id="3" name="Rectangle 2"/>
          <p:cNvSpPr/>
          <p:nvPr/>
        </p:nvSpPr>
        <p:spPr>
          <a:xfrm>
            <a:off x="219075" y="723900"/>
            <a:ext cx="7321304" cy="8982231"/>
          </a:xfrm>
          <a:prstGeom prst="rect">
            <a:avLst/>
          </a:prstGeom>
        </p:spPr>
        <p:txBody>
          <a:bodyPr wrap="square" lIns="101882" tIns="50941" rIns="101882" bIns="50941">
            <a:spAutoFit/>
          </a:bodyPr>
          <a:lstStyle/>
          <a:p>
            <a:r>
              <a:rPr lang="es-ES" sz="1600" b="1" dirty="0" smtClean="0"/>
              <a:t>                    </a:t>
            </a:r>
            <a:r>
              <a:rPr lang="es-ES" sz="1600" b="1" u="sng" dirty="0" smtClean="0"/>
              <a:t>Un gran excavador –  una fábula norteamericana</a:t>
            </a:r>
            <a:endParaRPr lang="es-ES" sz="1100" i="1" dirty="0" smtClean="0"/>
          </a:p>
          <a:p>
            <a:r>
              <a:rPr lang="es-ES" sz="1100" i="1" dirty="0" smtClean="0"/>
              <a:t>                                                adaptado por el Centro para Educación Urbana</a:t>
            </a:r>
          </a:p>
          <a:p>
            <a:pPr algn="ctr"/>
            <a:endParaRPr lang="es-ES" sz="1100" b="1" i="1" u="sng" dirty="0" smtClean="0"/>
          </a:p>
          <a:p>
            <a:r>
              <a:rPr lang="es-ES" sz="1100" dirty="0" smtClean="0"/>
              <a:t>Esta es una vieja fábula norteamericana. No se sabe quien la contó primero, pero enseña una lección importante.</a:t>
            </a:r>
          </a:p>
          <a:p>
            <a:endParaRPr lang="es-ES" sz="1100" dirty="0" smtClean="0"/>
          </a:p>
          <a:p>
            <a:r>
              <a:rPr lang="es-ES" sz="1100" dirty="0" smtClean="0"/>
              <a:t>El tejón siempre tenía un buen día, nunca se quejaba y siempre convertía un problema en una oportunidad. Le gustaba vivir en las llanuras altas y secas donde tenía a muchas ardillas y perros de las praderas como sus vecinos.</a:t>
            </a:r>
          </a:p>
          <a:p>
            <a:endParaRPr lang="es-ES" sz="1100" dirty="0" smtClean="0"/>
          </a:p>
          <a:p>
            <a:r>
              <a:rPr lang="es-ES" sz="1100" dirty="0" smtClean="0"/>
              <a:t>Probablemente él disfrutaba de la compañía de ellos mucho más de lo que ellos disfrutaban de la de él. Si alguien habría preguntado a los animales, ellos habrían dicho que deseaban que el tejón  se fuera a otro lugar. Él siempre estaba molestando a su tranquila comunidad con su excavación diaria.</a:t>
            </a:r>
          </a:p>
          <a:p>
            <a:endParaRPr lang="es-ES" sz="1100" dirty="0" smtClean="0"/>
          </a:p>
          <a:p>
            <a:r>
              <a:rPr lang="es-ES" sz="1100" dirty="0" smtClean="0"/>
              <a:t>El tejón quería ser útil, y él lo era. Él ayudó a sus vecinos a construir viviendas seguras. Ellos vivían en madrigueras, que son viviendas debajo del suelo, y hacerlas es muy complicado. Por lo general, el suelo es duro y difícil de mover, especialmente por debajo de la capa superficial del suelo. Ellos hacían  sus túneles donde él tejón había cavado, y podían cavar fácilmente porque él ya había suavizado el suelo.</a:t>
            </a:r>
          </a:p>
          <a:p>
            <a:endParaRPr lang="es-ES" sz="1100" dirty="0" smtClean="0"/>
          </a:p>
          <a:p>
            <a:r>
              <a:rPr lang="es-ES" sz="1100" dirty="0" smtClean="0"/>
              <a:t>Tejón siempre estaba solo porque los otros animales nunca lo visitaban. Ellos corrían y permanecían dentro de sus madrigueras gritando: —Tengan cuidado, el aburrido tejón está llegando. El tejón trataba de seguirlos a sus casas para tener compañía, pero los otros animales simplemente lo ignoraban. </a:t>
            </a:r>
          </a:p>
          <a:p>
            <a:endParaRPr lang="es-ES" sz="1100" dirty="0" smtClean="0"/>
          </a:p>
          <a:p>
            <a:r>
              <a:rPr lang="es-ES" sz="1100" dirty="0" smtClean="0"/>
              <a:t>Así que el tejón simplemente cavaba y cavaba durante todo el día, todos los días. —Estoy diseñado para cavar, se dijo a sí mismo. Tenía un cuerpo potente: patas cortas y robustas, y pies grandes que tenían garras largas y fuertes. Cuando empezaba a cavar, él podía hacer volar la tierra.</a:t>
            </a:r>
          </a:p>
          <a:p>
            <a:endParaRPr lang="es-ES" sz="1100" dirty="0" smtClean="0"/>
          </a:p>
          <a:p>
            <a:r>
              <a:rPr lang="es-ES" sz="1100" dirty="0" smtClean="0"/>
              <a:t>El tejón disfrutaba excavar tanto que él cavó innumerables agujeros por sí mismo, sólo por el gusto de hacerlo y porque ayudaba a los demás. Más de un zorro y un coyote habían hecho su hogar en un agujero cavado por el tejón. Sin embargo, ellos nunca se molestaron en darle las gracias. En lugar de ello, a menudo se reían de su extraña manera de divertirse y comentaban que el tejón debía ser un compañero tonto.</a:t>
            </a:r>
          </a:p>
          <a:p>
            <a:endParaRPr lang="es-ES" sz="1100" dirty="0" smtClean="0"/>
          </a:p>
          <a:p>
            <a:r>
              <a:rPr lang="es-ES" sz="1100" dirty="0" smtClean="0"/>
              <a:t>Si ellos realmente pensaban esto, entonces estaban equivocados y eran desagradecidos. Él era lento y torpe en todo, excepto para excavar. Él era demasiado pesado y regordete para ser rápido con sus pies para perseguir y atrapar a sus vecinos más rápidos. Eso no quería decir que no era inteligente. Su inteligencia era aguda, él sabía que estaba diseñado para cavar.</a:t>
            </a:r>
          </a:p>
          <a:p>
            <a:endParaRPr lang="es-ES" sz="1100" dirty="0" smtClean="0"/>
          </a:p>
          <a:p>
            <a:r>
              <a:rPr lang="es-ES" sz="1100" dirty="0" smtClean="0"/>
              <a:t>Por lo general, nadie veía al tejón hasta la noche. Rara vez el tejón salía de su guarida en el día, excepto para tomar el sol. Entonces no muchos lo notaban debido a su camuflaje. Él no se ocultaba cuando alguien lo sorprendía mientras tomaba el sol, pero él tenía un truco de acostarse de forma plana sobre la hierba sin moverse, y su cuerpo rayado se mezclaba con la vegetación. Así que, se requería de una vista aguda para poder detectarlo cuando estaba acostado de esa manera.</a:t>
            </a:r>
          </a:p>
          <a:p>
            <a:endParaRPr lang="es-ES" sz="1100" dirty="0" smtClean="0"/>
          </a:p>
          <a:p>
            <a:r>
              <a:rPr lang="es-ES" sz="1100" dirty="0" smtClean="0"/>
              <a:t>Durmiendo, con su pelaje largo, se veía demasiado cómodo para molestarlo. Al menos, eso era lo que las ardillas de tierra pensaban. Y si en alguna ocasión una de esas pequeñas ocupadas compañeras se detenía a mirar al tejón cuando él estaba tomando su siesta bajo el sol, él sólo tenía que volver la cabeza hacia la espectadora.  Eso con certeza la hacía huir.</a:t>
            </a:r>
          </a:p>
          <a:p>
            <a:endParaRPr lang="es-ES" sz="1100" dirty="0" smtClean="0"/>
          </a:p>
          <a:p>
            <a:r>
              <a:rPr lang="es-ES" sz="1100" dirty="0" smtClean="0"/>
              <a:t>Un día hubo un viento fuerte, un tornado con una fuerza tremenda. Hizo que se cayeran todos los árboles a la distancia e incluso removió los arbustos y la hierba. Todos los animales se escondieron en sus madrigueras. Cuando volvió la calma, ellos salieron. Ellos se dijeron a sí mismos, es algo muy bueno que tengamos nuestros agujeros para mantenernos a salvo. Entonces ellos dijeron: —¡Qué diferencia hace tener agujeros para mantenernos a salvo! Debemos agradecer al tejón por haberlos cavado.</a:t>
            </a:r>
          </a:p>
          <a:p>
            <a:endParaRPr lang="es-ES" sz="1100" dirty="0" smtClean="0"/>
          </a:p>
          <a:p>
            <a:r>
              <a:rPr lang="es-ES" sz="1100" dirty="0" smtClean="0"/>
              <a:t>Él se alegró de que los animales le dieran las gracias, ahora ellos se daban cuenta de que su ayuda para construir sus casas les había salvado. Él seguiría cavando para que cada día fuera uno bueno y para que todos tuvieran un hogar seguro.</a:t>
            </a:r>
            <a:endParaRPr lang="es-ES" sz="1100" dirty="0"/>
          </a:p>
        </p:txBody>
      </p:sp>
      <p:sp>
        <p:nvSpPr>
          <p:cNvPr id="5" name="Rectangle 4"/>
          <p:cNvSpPr/>
          <p:nvPr/>
        </p:nvSpPr>
        <p:spPr>
          <a:xfrm>
            <a:off x="5334000" y="152400"/>
            <a:ext cx="2278380" cy="784830"/>
          </a:xfrm>
          <a:prstGeom prst="rect">
            <a:avLst/>
          </a:prstGeom>
        </p:spPr>
        <p:txBody>
          <a:bodyPr wrap="square">
            <a:spAutoFit/>
          </a:bodyPr>
          <a:lstStyle/>
          <a:p>
            <a:r>
              <a:rPr lang="es-GT" sz="900" dirty="0" smtClean="0"/>
              <a:t>Equivalencia de grado: 4.4</a:t>
            </a:r>
          </a:p>
          <a:p>
            <a:r>
              <a:rPr lang="es-GT" sz="900" dirty="0" smtClean="0"/>
              <a:t>Escala </a:t>
            </a:r>
            <a:r>
              <a:rPr lang="es-GT" sz="900" i="1" dirty="0" err="1" smtClean="0"/>
              <a:t>Lexile</a:t>
            </a:r>
            <a:r>
              <a:rPr lang="es-GT" sz="900" dirty="0" smtClean="0"/>
              <a:t>: 870L</a:t>
            </a:r>
          </a:p>
          <a:p>
            <a:r>
              <a:rPr lang="es-GT" sz="900" dirty="0" smtClean="0"/>
              <a:t>Promedio del largo de la oración: 13.91</a:t>
            </a:r>
          </a:p>
          <a:p>
            <a:r>
              <a:rPr lang="es-GT" sz="900" dirty="0" smtClean="0"/>
              <a:t>Promedio de la frecuencia de palabras: 3.65</a:t>
            </a:r>
          </a:p>
          <a:p>
            <a:r>
              <a:rPr lang="es-GT" sz="900" dirty="0" smtClean="0"/>
              <a:t>Número de palabras: 640</a:t>
            </a:r>
            <a:endParaRPr lang="es-GT" sz="1000" dirty="0"/>
          </a:p>
        </p:txBody>
      </p:sp>
      <p:sp>
        <p:nvSpPr>
          <p:cNvPr id="2" name="Footer Placeholder 1"/>
          <p:cNvSpPr>
            <a:spLocks noGrp="1"/>
          </p:cNvSpPr>
          <p:nvPr>
            <p:ph type="ftr" sz="quarter" idx="11"/>
          </p:nvPr>
        </p:nvSpPr>
        <p:spPr/>
        <p:txBody>
          <a:bodyPr/>
          <a:lstStyle/>
          <a:p>
            <a:r>
              <a:rPr lang="en-US" smtClean="0"/>
              <a:t>Rev. Control: 07/04/15 - OSP and S. Richmond</a:t>
            </a:r>
            <a:endParaRPr lang="en-US" dirty="0"/>
          </a:p>
        </p:txBody>
      </p:sp>
    </p:spTree>
    <p:extLst>
      <p:ext uri="{BB962C8B-B14F-4D97-AF65-F5344CB8AC3E}">
        <p14:creationId xmlns:p14="http://schemas.microsoft.com/office/powerpoint/2010/main" val="24736434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5570220" y="9322651"/>
            <a:ext cx="1813560" cy="535516"/>
          </a:xfrm>
        </p:spPr>
        <p:txBody>
          <a:bodyPr/>
          <a:lstStyle/>
          <a:p>
            <a:fld id="{F177B04D-AEB5-43ED-B9BA-B3D1EC9C9067}" type="slidenum">
              <a:rPr lang="en-US" smtClean="0"/>
              <a:pPr/>
              <a:t>14</a:t>
            </a:fld>
            <a:endParaRPr lang="en-US" dirty="0"/>
          </a:p>
        </p:txBody>
      </p:sp>
      <p:sp>
        <p:nvSpPr>
          <p:cNvPr id="3" name="Rectangle 2"/>
          <p:cNvSpPr/>
          <p:nvPr/>
        </p:nvSpPr>
        <p:spPr>
          <a:xfrm>
            <a:off x="571192" y="666173"/>
            <a:ext cx="6597142" cy="3211412"/>
          </a:xfrm>
          <a:prstGeom prst="rect">
            <a:avLst/>
          </a:prstGeom>
        </p:spPr>
        <p:txBody>
          <a:bodyPr wrap="square" lIns="101874" tIns="50937" rIns="101874" bIns="50937">
            <a:spAutoFit/>
          </a:bodyPr>
          <a:lstStyle/>
          <a:p>
            <a:pPr marL="361390" indent="-361390">
              <a:buAutoNum type="arabicPeriod"/>
            </a:pPr>
            <a:r>
              <a:rPr lang="es-ES" sz="1600" b="1" dirty="0">
                <a:latin typeface="Helvetica" pitchFamily="34" charset="0"/>
              </a:rPr>
              <a:t>¿Qué evidencia apoya el hecho de que </a:t>
            </a:r>
            <a:r>
              <a:rPr lang="es-ES" sz="1600" b="1" dirty="0" smtClean="0">
                <a:latin typeface="Helvetica" pitchFamily="34" charset="0"/>
              </a:rPr>
              <a:t>el tejón </a:t>
            </a:r>
            <a:r>
              <a:rPr lang="es-ES" sz="1600" b="1" dirty="0">
                <a:latin typeface="Helvetica" pitchFamily="34" charset="0"/>
              </a:rPr>
              <a:t>siempre tenía un buen día</a:t>
            </a:r>
            <a:r>
              <a:rPr lang="es-ES" sz="1600" b="1" dirty="0" smtClean="0">
                <a:latin typeface="Helvetica" pitchFamily="34" charset="0"/>
              </a:rPr>
              <a:t>?</a:t>
            </a:r>
          </a:p>
          <a:p>
            <a:pPr marL="574675" indent="-234950">
              <a:buAutoNum type="arabicPeriod"/>
            </a:pPr>
            <a:endParaRPr lang="en-US" sz="1600" b="1" dirty="0">
              <a:latin typeface="Helvetica" pitchFamily="34" charset="0"/>
              <a:cs typeface="Helvetica" pitchFamily="34" charset="0"/>
            </a:endParaRPr>
          </a:p>
          <a:p>
            <a:pPr marL="574675" indent="-234950">
              <a:buFont typeface="+mj-lt"/>
              <a:buAutoNum type="alphaUcPeriod"/>
            </a:pPr>
            <a:r>
              <a:rPr lang="es-ES" sz="1400" dirty="0">
                <a:latin typeface="Helvetica" pitchFamily="34" charset="0"/>
              </a:rPr>
              <a:t>Nunca se quejaba y siempre convertía un problema en una oportunidad</a:t>
            </a:r>
            <a:r>
              <a:rPr lang="en-US" sz="1400" dirty="0" smtClean="0">
                <a:latin typeface="Helvetica" pitchFamily="34" charset="0"/>
              </a:rPr>
              <a:t>.</a:t>
            </a:r>
            <a:endParaRPr lang="en-US" sz="1400" dirty="0">
              <a:latin typeface="Helvetica" pitchFamily="34" charset="0"/>
            </a:endParaRPr>
          </a:p>
          <a:p>
            <a:pPr marL="574675" indent="-234950"/>
            <a:endParaRPr lang="en-US" sz="1400" dirty="0">
              <a:latin typeface="Helvetica" pitchFamily="34" charset="0"/>
              <a:cs typeface="Helvetica" pitchFamily="34" charset="0"/>
            </a:endParaRPr>
          </a:p>
          <a:p>
            <a:pPr marL="574675" indent="-234950">
              <a:buAutoNum type="alphaUcPeriod" startAt="2"/>
            </a:pPr>
            <a:r>
              <a:rPr lang="es-ES" sz="1400" dirty="0">
                <a:latin typeface="Helvetica" pitchFamily="34" charset="0"/>
              </a:rPr>
              <a:t>Le gustaba vivir en las llanuras altas y secas donde tenía </a:t>
            </a:r>
            <a:r>
              <a:rPr lang="es-ES" sz="1400" dirty="0" smtClean="0">
                <a:latin typeface="Helvetica" pitchFamily="34" charset="0"/>
              </a:rPr>
              <a:t>a muchas </a:t>
            </a:r>
            <a:r>
              <a:rPr lang="es-ES" sz="1400" dirty="0">
                <a:latin typeface="Helvetica" pitchFamily="34" charset="0"/>
              </a:rPr>
              <a:t>ardillas y perros de la pradera como sus vecinos</a:t>
            </a:r>
            <a:r>
              <a:rPr lang="en-US" sz="1400" dirty="0" smtClean="0">
                <a:latin typeface="Helvetica" pitchFamily="34" charset="0"/>
              </a:rPr>
              <a:t>.</a:t>
            </a:r>
            <a:endParaRPr lang="en-US" sz="1400" dirty="0">
              <a:latin typeface="Helvetica" pitchFamily="34" charset="0"/>
            </a:endParaRPr>
          </a:p>
          <a:p>
            <a:pPr marL="574675" indent="-234950"/>
            <a:endParaRPr lang="en-US" sz="1400" dirty="0">
              <a:latin typeface="Helvetica" pitchFamily="34" charset="0"/>
              <a:cs typeface="Helvetica" pitchFamily="34" charset="0"/>
            </a:endParaRPr>
          </a:p>
          <a:p>
            <a:pPr marL="574675" indent="-234950">
              <a:buAutoNum type="alphaUcPeriod" startAt="3"/>
            </a:pPr>
            <a:r>
              <a:rPr lang="es-ES" sz="1400" dirty="0">
                <a:latin typeface="Helvetica" pitchFamily="34" charset="0"/>
                <a:cs typeface="Helvetica" pitchFamily="34" charset="0"/>
              </a:rPr>
              <a:t>El tejón disfrutaba excavar tanto que él cavó innumerables agujeros por </a:t>
            </a:r>
            <a:r>
              <a:rPr lang="es-ES" sz="1400" dirty="0" smtClean="0">
                <a:latin typeface="Helvetica" pitchFamily="34" charset="0"/>
                <a:cs typeface="Helvetica" pitchFamily="34" charset="0"/>
              </a:rPr>
              <a:t>sí </a:t>
            </a:r>
            <a:r>
              <a:rPr lang="es-ES" sz="1400" dirty="0">
                <a:latin typeface="Helvetica" pitchFamily="34" charset="0"/>
                <a:cs typeface="Helvetica" pitchFamily="34" charset="0"/>
              </a:rPr>
              <a:t>mismo, sólo por el gusto </a:t>
            </a:r>
            <a:r>
              <a:rPr lang="es-ES" sz="1400" dirty="0" smtClean="0">
                <a:latin typeface="Helvetica" pitchFamily="34" charset="0"/>
                <a:cs typeface="Helvetica" pitchFamily="34" charset="0"/>
              </a:rPr>
              <a:t>de hacerlo y porque ayudaba </a:t>
            </a:r>
            <a:r>
              <a:rPr lang="es-ES" sz="1400" dirty="0">
                <a:latin typeface="Helvetica" pitchFamily="34" charset="0"/>
                <a:cs typeface="Helvetica" pitchFamily="34" charset="0"/>
              </a:rPr>
              <a:t>a los demás</a:t>
            </a:r>
            <a:r>
              <a:rPr lang="es-ES" sz="1400" dirty="0" smtClean="0">
                <a:latin typeface="Helvetica" pitchFamily="34" charset="0"/>
                <a:cs typeface="Helvetica" pitchFamily="34" charset="0"/>
              </a:rPr>
              <a:t>.</a:t>
            </a:r>
          </a:p>
          <a:p>
            <a:pPr marL="574675" indent="-234950">
              <a:buAutoNum type="alphaUcPeriod" startAt="3"/>
            </a:pPr>
            <a:endParaRPr lang="en-US" sz="1400" dirty="0">
              <a:latin typeface="Helvetica" pitchFamily="34" charset="0"/>
              <a:cs typeface="Helvetica" pitchFamily="34" charset="0"/>
            </a:endParaRPr>
          </a:p>
          <a:p>
            <a:pPr marL="574675" indent="-234950"/>
            <a:r>
              <a:rPr lang="en-US" sz="1400" dirty="0">
                <a:latin typeface="Helvetica" pitchFamily="34" charset="0"/>
                <a:cs typeface="Helvetica" pitchFamily="34" charset="0"/>
              </a:rPr>
              <a:t>D. </a:t>
            </a:r>
            <a:r>
              <a:rPr lang="es-ES" sz="1400" dirty="0">
                <a:latin typeface="Helvetica" pitchFamily="34" charset="0"/>
                <a:cs typeface="Helvetica" pitchFamily="34" charset="0"/>
              </a:rPr>
              <a:t>Él se alegró de que los animales le dieran las gracias, ahora ellos se daban cuenta de que su ayuda para construir sus casas les había salvado. </a:t>
            </a:r>
            <a:endParaRPr lang="en-US" sz="1400" dirty="0">
              <a:latin typeface="Helvetica" pitchFamily="34" charset="0"/>
              <a:cs typeface="Helvetica" pitchFamily="34" charset="0"/>
            </a:endParaRPr>
          </a:p>
        </p:txBody>
      </p:sp>
      <p:cxnSp>
        <p:nvCxnSpPr>
          <p:cNvPr id="15" name="Straight Connector 14"/>
          <p:cNvCxnSpPr/>
          <p:nvPr/>
        </p:nvCxnSpPr>
        <p:spPr>
          <a:xfrm>
            <a:off x="512471" y="487680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581517" y="5311020"/>
            <a:ext cx="6147562" cy="3796188"/>
          </a:xfrm>
          <a:prstGeom prst="rect">
            <a:avLst/>
          </a:prstGeom>
        </p:spPr>
        <p:txBody>
          <a:bodyPr wrap="square" lIns="101874" tIns="50937" rIns="101874" bIns="50937">
            <a:spAutoFit/>
          </a:bodyPr>
          <a:lstStyle/>
          <a:p>
            <a:pPr marL="339725" indent="-339725"/>
            <a:r>
              <a:rPr lang="en-US" sz="1600" b="1" dirty="0">
                <a:latin typeface="Helvetica" pitchFamily="34" charset="0"/>
                <a:cs typeface="Helvetica" pitchFamily="34" charset="0"/>
              </a:rPr>
              <a:t>2. </a:t>
            </a:r>
            <a:r>
              <a:rPr lang="en-US" sz="1600" b="1" dirty="0" smtClean="0">
                <a:latin typeface="Helvetica" pitchFamily="34" charset="0"/>
                <a:cs typeface="Helvetica" pitchFamily="34" charset="0"/>
              </a:rPr>
              <a:t>  </a:t>
            </a:r>
            <a:r>
              <a:rPr lang="es-ES" sz="1600" b="1" dirty="0" smtClean="0">
                <a:latin typeface="Helvetica" pitchFamily="34" charset="0"/>
                <a:cs typeface="Helvetica" pitchFamily="34" charset="0"/>
              </a:rPr>
              <a:t>¿</a:t>
            </a:r>
            <a:r>
              <a:rPr lang="es-ES" sz="1600" b="1" dirty="0">
                <a:latin typeface="Helvetica" pitchFamily="34" charset="0"/>
                <a:cs typeface="Helvetica" pitchFamily="34" charset="0"/>
              </a:rPr>
              <a:t>Qué información apoya mejor </a:t>
            </a:r>
            <a:r>
              <a:rPr lang="es-ES" sz="1600" b="1" dirty="0" smtClean="0">
                <a:latin typeface="Helvetica" pitchFamily="34" charset="0"/>
                <a:cs typeface="Helvetica" pitchFamily="34" charset="0"/>
              </a:rPr>
              <a:t>el </a:t>
            </a:r>
            <a:r>
              <a:rPr lang="es-ES" sz="1600" b="1" dirty="0">
                <a:latin typeface="Helvetica" pitchFamily="34" charset="0"/>
                <a:cs typeface="Helvetica" pitchFamily="34" charset="0"/>
              </a:rPr>
              <a:t>hecho de que el tejón les había salvado</a:t>
            </a:r>
            <a:r>
              <a:rPr lang="es-ES" sz="1600" b="1" dirty="0" smtClean="0">
                <a:latin typeface="Helvetica" pitchFamily="34" charset="0"/>
                <a:cs typeface="Helvetica" pitchFamily="34" charset="0"/>
              </a:rPr>
              <a:t>?</a:t>
            </a:r>
          </a:p>
          <a:p>
            <a:pPr marL="361390" indent="-361390"/>
            <a:endParaRPr lang="en-US" sz="1400" b="1" dirty="0">
              <a:latin typeface="Helvetica" pitchFamily="34" charset="0"/>
              <a:cs typeface="Helvetica" pitchFamily="34" charset="0"/>
            </a:endParaRPr>
          </a:p>
          <a:p>
            <a:pPr marL="574675" indent="-287338">
              <a:buFont typeface="+mj-lt"/>
              <a:buAutoNum type="alphaUcPeriod"/>
            </a:pPr>
            <a:r>
              <a:rPr lang="es-ES" sz="1400" dirty="0" smtClean="0">
                <a:latin typeface="Helvetica" pitchFamily="34" charset="0"/>
                <a:cs typeface="Helvetica" pitchFamily="34" charset="0"/>
              </a:rPr>
              <a:t>Ellos </a:t>
            </a:r>
            <a:r>
              <a:rPr lang="es-ES" sz="1400" dirty="0">
                <a:latin typeface="Helvetica" pitchFamily="34" charset="0"/>
                <a:cs typeface="Helvetica" pitchFamily="34" charset="0"/>
              </a:rPr>
              <a:t>vivían en madrigueras, </a:t>
            </a:r>
            <a:r>
              <a:rPr lang="es-ES" sz="1400" dirty="0" smtClean="0">
                <a:latin typeface="Helvetica" pitchFamily="34" charset="0"/>
                <a:cs typeface="Helvetica" pitchFamily="34" charset="0"/>
              </a:rPr>
              <a:t>que </a:t>
            </a:r>
            <a:r>
              <a:rPr lang="es-ES" sz="1400" dirty="0">
                <a:latin typeface="Helvetica" pitchFamily="34" charset="0"/>
                <a:cs typeface="Helvetica" pitchFamily="34" charset="0"/>
              </a:rPr>
              <a:t>son viviendas debajo del suelo, y hacerlas es muy complicado. </a:t>
            </a:r>
            <a:endParaRPr lang="en-US" sz="1400" dirty="0">
              <a:latin typeface="Helvetica" pitchFamily="34" charset="0"/>
              <a:cs typeface="Helvetica" pitchFamily="34" charset="0"/>
            </a:endParaRPr>
          </a:p>
          <a:p>
            <a:pPr marL="574675" indent="-287338">
              <a:buFont typeface="+mj-lt"/>
              <a:buAutoNum type="alphaUcPeriod"/>
            </a:pPr>
            <a:endParaRPr lang="en-US" sz="1400" dirty="0">
              <a:latin typeface="Helvetica" pitchFamily="34" charset="0"/>
              <a:cs typeface="Helvetica" pitchFamily="34" charset="0"/>
            </a:endParaRPr>
          </a:p>
          <a:p>
            <a:pPr marL="574675" indent="-287338">
              <a:buAutoNum type="alphaUcPeriod" startAt="2"/>
            </a:pPr>
            <a:r>
              <a:rPr lang="es-ES" sz="1400" dirty="0" smtClean="0">
                <a:latin typeface="Helvetica" pitchFamily="34" charset="0"/>
                <a:cs typeface="Helvetica" pitchFamily="34" charset="0"/>
              </a:rPr>
              <a:t>Tenía </a:t>
            </a:r>
            <a:r>
              <a:rPr lang="es-ES" sz="1400" dirty="0">
                <a:latin typeface="Helvetica" pitchFamily="34" charset="0"/>
                <a:cs typeface="Helvetica" pitchFamily="34" charset="0"/>
              </a:rPr>
              <a:t>un cuerpo </a:t>
            </a:r>
            <a:r>
              <a:rPr lang="es-ES" sz="1400" dirty="0" smtClean="0">
                <a:latin typeface="Helvetica" pitchFamily="34" charset="0"/>
                <a:cs typeface="Helvetica" pitchFamily="34" charset="0"/>
              </a:rPr>
              <a:t>potente: patas </a:t>
            </a:r>
            <a:r>
              <a:rPr lang="es-ES" sz="1400" dirty="0">
                <a:latin typeface="Helvetica" pitchFamily="34" charset="0"/>
                <a:cs typeface="Helvetica" pitchFamily="34" charset="0"/>
              </a:rPr>
              <a:t>cortas y robustas, y pies </a:t>
            </a:r>
            <a:r>
              <a:rPr lang="es-ES" sz="1400" dirty="0" smtClean="0">
                <a:latin typeface="Helvetica" pitchFamily="34" charset="0"/>
                <a:cs typeface="Helvetica" pitchFamily="34" charset="0"/>
              </a:rPr>
              <a:t>grandes que </a:t>
            </a:r>
            <a:r>
              <a:rPr lang="es-ES" sz="1400" dirty="0">
                <a:latin typeface="Helvetica" pitchFamily="34" charset="0"/>
                <a:cs typeface="Helvetica" pitchFamily="34" charset="0"/>
              </a:rPr>
              <a:t>tenían garras largas y fuertes</a:t>
            </a:r>
            <a:r>
              <a:rPr lang="es-ES" sz="1400" dirty="0" smtClean="0">
                <a:latin typeface="Helvetica" panose="020B0604020202020204" pitchFamily="34" charset="0"/>
                <a:cs typeface="Helvetica" panose="020B0604020202020204" pitchFamily="34" charset="0"/>
              </a:rPr>
              <a:t>.</a:t>
            </a:r>
            <a:endParaRPr lang="en-US" sz="1400" dirty="0">
              <a:latin typeface="Helvetica" pitchFamily="34" charset="0"/>
              <a:cs typeface="Helvetica" pitchFamily="34" charset="0"/>
            </a:endParaRPr>
          </a:p>
          <a:p>
            <a:pPr marL="574675" indent="-287338">
              <a:buAutoNum type="alphaUcPeriod" startAt="2"/>
            </a:pPr>
            <a:endParaRPr lang="en-US" sz="1400" dirty="0">
              <a:latin typeface="Helvetica" pitchFamily="34" charset="0"/>
              <a:cs typeface="Helvetica" pitchFamily="34" charset="0"/>
            </a:endParaRPr>
          </a:p>
          <a:p>
            <a:pPr marL="574675" indent="-287338">
              <a:buAutoNum type="alphaUcPeriod" startAt="3"/>
            </a:pPr>
            <a:r>
              <a:rPr lang="es-ES" sz="1400" dirty="0">
                <a:latin typeface="Helvetica" pitchFamily="34" charset="0"/>
                <a:cs typeface="Helvetica" pitchFamily="34" charset="0"/>
              </a:rPr>
              <a:t>Ellos se dijeron a sí mismos, es algo muy bueno que tengamos nuestros agujeros para mantenernos a salvo. Entonces ellos dijeron: —¡Qué diferencia hace tener agujeros para mantenernos a salvo! Debemos agradecer al tejón por haberlos cavado.</a:t>
            </a:r>
          </a:p>
          <a:p>
            <a:pPr marL="574675" indent="-287338">
              <a:buAutoNum type="alphaUcPeriod" startAt="3"/>
            </a:pPr>
            <a:endParaRPr lang="en-US" sz="1400" dirty="0">
              <a:latin typeface="Helvetica" pitchFamily="34" charset="0"/>
              <a:cs typeface="Helvetica" pitchFamily="34" charset="0"/>
            </a:endParaRPr>
          </a:p>
          <a:p>
            <a:pPr marL="574675" indent="-287338">
              <a:buFontTx/>
              <a:buAutoNum type="alphaUcPeriod" startAt="4"/>
            </a:pPr>
            <a:r>
              <a:rPr lang="es-ES" sz="1400" dirty="0">
                <a:latin typeface="Helvetica" pitchFamily="34" charset="0"/>
                <a:cs typeface="Helvetica" pitchFamily="34" charset="0"/>
              </a:rPr>
              <a:t>Él se alegró de que los animales le dieran las gracias, ahora ellos se daban cuenta de que su ayuda para construir sus casas les había salvado. </a:t>
            </a:r>
            <a:endParaRPr lang="en-US" sz="1400" dirty="0">
              <a:latin typeface="Helvetica" pitchFamily="34" charset="0"/>
              <a:cs typeface="Helvetica" pitchFamily="34"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1527124570"/>
              </p:ext>
            </p:extLst>
          </p:nvPr>
        </p:nvGraphicFramePr>
        <p:xfrm>
          <a:off x="5570220" y="4419600"/>
          <a:ext cx="1813560" cy="722147"/>
        </p:xfrm>
        <a:graphic>
          <a:graphicData uri="http://schemas.openxmlformats.org/drawingml/2006/table">
            <a:tbl>
              <a:tblPr/>
              <a:tblGrid>
                <a:gridCol w="1813560"/>
              </a:tblGrid>
              <a:tr h="173507">
                <a:tc>
                  <a:txBody>
                    <a:bodyPr/>
                    <a:lstStyle/>
                    <a:p>
                      <a:pPr marL="0" marR="0" algn="l">
                        <a:lnSpc>
                          <a:spcPct val="115000"/>
                        </a:lnSpc>
                        <a:spcBef>
                          <a:spcPts val="0"/>
                        </a:spcBef>
                        <a:spcAft>
                          <a:spcPts val="0"/>
                        </a:spcAft>
                      </a:pPr>
                      <a:r>
                        <a:rPr lang="en-US" sz="1000" b="1" dirty="0" err="1" smtClean="0">
                          <a:solidFill>
                            <a:srgbClr val="000000"/>
                          </a:solidFill>
                          <a:latin typeface="+mn-lt"/>
                          <a:ea typeface="Times New Roman"/>
                          <a:cs typeface="Times New Roman"/>
                        </a:rPr>
                        <a:t>Estándar</a:t>
                      </a:r>
                      <a:r>
                        <a:rPr lang="en-US" sz="1000" b="1" dirty="0" smtClean="0">
                          <a:solidFill>
                            <a:srgbClr val="000000"/>
                          </a:solidFill>
                          <a:latin typeface="+mn-lt"/>
                          <a:ea typeface="Times New Roman"/>
                          <a:cs typeface="Times New Roman"/>
                        </a:rPr>
                        <a:t> RL.6.1</a:t>
                      </a:r>
                      <a:endParaRPr lang="en-US" sz="10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91490">
                <a:tc>
                  <a:txBody>
                    <a:bodyPr/>
                    <a:lstStyle/>
                    <a:p>
                      <a:r>
                        <a:rPr lang="es-419" sz="900" dirty="0" smtClean="0"/>
                        <a:t>Citan evidencias textuales para sustentar el análisis de lo que dice explícitamente el texto, así como lo que se infiere del mismo.</a:t>
                      </a:r>
                      <a:endParaRPr lang="en-US" sz="900"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pSp>
        <p:nvGrpSpPr>
          <p:cNvPr id="2" name="Group 1"/>
          <p:cNvGrpSpPr/>
          <p:nvPr/>
        </p:nvGrpSpPr>
        <p:grpSpPr>
          <a:xfrm>
            <a:off x="581517" y="1428455"/>
            <a:ext cx="244100" cy="1922773"/>
            <a:chOff x="795583" y="1397835"/>
            <a:chExt cx="244100" cy="1922773"/>
          </a:xfrm>
        </p:grpSpPr>
        <p:sp>
          <p:nvSpPr>
            <p:cNvPr id="26" name="Oval 25"/>
            <p:cNvSpPr/>
            <p:nvPr/>
          </p:nvSpPr>
          <p:spPr>
            <a:xfrm>
              <a:off x="795583" y="308112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7" name="Oval 26"/>
            <p:cNvSpPr/>
            <p:nvPr/>
          </p:nvSpPr>
          <p:spPr>
            <a:xfrm>
              <a:off x="796795" y="2482919"/>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8" name="Oval 27"/>
            <p:cNvSpPr/>
            <p:nvPr/>
          </p:nvSpPr>
          <p:spPr>
            <a:xfrm>
              <a:off x="795583" y="183935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9" name="Oval 28"/>
            <p:cNvSpPr/>
            <p:nvPr/>
          </p:nvSpPr>
          <p:spPr>
            <a:xfrm>
              <a:off x="795583" y="139783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grpSp>
        <p:nvGrpSpPr>
          <p:cNvPr id="5" name="Group 4"/>
          <p:cNvGrpSpPr/>
          <p:nvPr/>
        </p:nvGrpSpPr>
        <p:grpSpPr>
          <a:xfrm>
            <a:off x="573819" y="6040160"/>
            <a:ext cx="250586" cy="2553350"/>
            <a:chOff x="787279" y="6068135"/>
            <a:chExt cx="250586" cy="2553350"/>
          </a:xfrm>
        </p:grpSpPr>
        <p:sp>
          <p:nvSpPr>
            <p:cNvPr id="30" name="Oval 29"/>
            <p:cNvSpPr/>
            <p:nvPr/>
          </p:nvSpPr>
          <p:spPr>
            <a:xfrm>
              <a:off x="787279" y="606813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31" name="Oval 30"/>
            <p:cNvSpPr/>
            <p:nvPr/>
          </p:nvSpPr>
          <p:spPr>
            <a:xfrm>
              <a:off x="788289" y="671169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32" name="Oval 31"/>
            <p:cNvSpPr/>
            <p:nvPr/>
          </p:nvSpPr>
          <p:spPr>
            <a:xfrm>
              <a:off x="794977" y="735525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33" name="Oval 32"/>
            <p:cNvSpPr/>
            <p:nvPr/>
          </p:nvSpPr>
          <p:spPr>
            <a:xfrm>
              <a:off x="794977" y="83820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sp>
        <p:nvSpPr>
          <p:cNvPr id="6" name="Footer Placeholder 5"/>
          <p:cNvSpPr>
            <a:spLocks noGrp="1"/>
          </p:cNvSpPr>
          <p:nvPr>
            <p:ph type="ftr" sz="quarter" idx="11"/>
          </p:nvPr>
        </p:nvSpPr>
        <p:spPr/>
        <p:txBody>
          <a:bodyPr/>
          <a:lstStyle/>
          <a:p>
            <a:r>
              <a:rPr lang="en-US" smtClean="0"/>
              <a:t>Rev. Control: 07/04/15 - OSP and S. Richmond</a:t>
            </a:r>
            <a:endParaRPr lang="en-US" dirty="0"/>
          </a:p>
        </p:txBody>
      </p:sp>
    </p:spTree>
    <p:extLst>
      <p:ext uri="{BB962C8B-B14F-4D97-AF65-F5344CB8AC3E}">
        <p14:creationId xmlns:p14="http://schemas.microsoft.com/office/powerpoint/2010/main" val="28111530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5570220" y="9322651"/>
            <a:ext cx="1813560" cy="535516"/>
          </a:xfrm>
        </p:spPr>
        <p:txBody>
          <a:bodyPr/>
          <a:lstStyle/>
          <a:p>
            <a:fld id="{F177B04D-AEB5-43ED-B9BA-B3D1EC9C9067}" type="slidenum">
              <a:rPr lang="en-US" smtClean="0"/>
              <a:pPr/>
              <a:t>15</a:t>
            </a:fld>
            <a:endParaRPr lang="en-US" dirty="0"/>
          </a:p>
        </p:txBody>
      </p:sp>
      <p:sp>
        <p:nvSpPr>
          <p:cNvPr id="3" name="Rectangle 2"/>
          <p:cNvSpPr/>
          <p:nvPr/>
        </p:nvSpPr>
        <p:spPr>
          <a:xfrm>
            <a:off x="631310" y="607146"/>
            <a:ext cx="6741573" cy="3519189"/>
          </a:xfrm>
          <a:prstGeom prst="rect">
            <a:avLst/>
          </a:prstGeom>
        </p:spPr>
        <p:txBody>
          <a:bodyPr wrap="square" lIns="101874" tIns="50937" rIns="101874" bIns="50937">
            <a:spAutoFit/>
          </a:bodyPr>
          <a:lstStyle/>
          <a:p>
            <a:endParaRPr lang="en-US" sz="1700" b="1" dirty="0">
              <a:latin typeface="Helvetica" pitchFamily="34" charset="0"/>
              <a:cs typeface="Helvetica" pitchFamily="34" charset="0"/>
            </a:endParaRPr>
          </a:p>
          <a:p>
            <a:pPr marL="287338" indent="-287338"/>
            <a:r>
              <a:rPr lang="en-US" sz="1600" b="1" dirty="0">
                <a:latin typeface="Helvetica" pitchFamily="34" charset="0"/>
                <a:cs typeface="Helvetica" pitchFamily="34" charset="0"/>
              </a:rPr>
              <a:t>3. </a:t>
            </a:r>
            <a:r>
              <a:rPr lang="en-US" sz="1600" b="1" dirty="0" smtClean="0">
                <a:latin typeface="Helvetica" pitchFamily="34" charset="0"/>
                <a:cs typeface="Helvetica" pitchFamily="34" charset="0"/>
              </a:rPr>
              <a:t> </a:t>
            </a:r>
            <a:r>
              <a:rPr lang="es-ES" sz="1600" b="1" dirty="0" smtClean="0">
                <a:latin typeface="Helvetica" pitchFamily="34" charset="0"/>
              </a:rPr>
              <a:t>¿</a:t>
            </a:r>
            <a:r>
              <a:rPr lang="es-ES" sz="1600" b="1" dirty="0">
                <a:latin typeface="Helvetica" pitchFamily="34" charset="0"/>
              </a:rPr>
              <a:t>Qué detalle apoya la idea de que el tejón estaba diseñado para cavar?</a:t>
            </a:r>
            <a:endParaRPr lang="en-US" sz="1600" b="1" dirty="0" smtClean="0">
              <a:latin typeface="Helvetica" pitchFamily="34" charset="0"/>
            </a:endParaRPr>
          </a:p>
          <a:p>
            <a:endParaRPr lang="en-US" sz="1900" dirty="0">
              <a:latin typeface="Helvetica" pitchFamily="34" charset="0"/>
              <a:cs typeface="Helvetica" pitchFamily="34" charset="0"/>
            </a:endParaRPr>
          </a:p>
          <a:p>
            <a:pPr marL="574675" indent="-234950">
              <a:buFont typeface="+mj-lt"/>
              <a:buAutoNum type="alphaUcPeriod"/>
            </a:pPr>
            <a:r>
              <a:rPr lang="es-ES" sz="1400" dirty="0" smtClean="0">
                <a:latin typeface="Helvetica" pitchFamily="34" charset="0"/>
                <a:cs typeface="Helvetica" pitchFamily="34" charset="0"/>
              </a:rPr>
              <a:t>Él </a:t>
            </a:r>
            <a:r>
              <a:rPr lang="es-ES" sz="1400" dirty="0">
                <a:latin typeface="Helvetica" pitchFamily="34" charset="0"/>
                <a:cs typeface="Helvetica" pitchFamily="34" charset="0"/>
              </a:rPr>
              <a:t>siempre estaba molestando a su tranquila comunidad con su excavación diaria</a:t>
            </a:r>
            <a:r>
              <a:rPr lang="es-ES" sz="1400" dirty="0" smtClean="0">
                <a:latin typeface="Helvetica" pitchFamily="34" charset="0"/>
                <a:cs typeface="Helvetica" pitchFamily="34" charset="0"/>
              </a:rPr>
              <a:t>.</a:t>
            </a:r>
            <a:endParaRPr lang="en-US" sz="1400" dirty="0">
              <a:latin typeface="Helvetica" pitchFamily="34" charset="0"/>
              <a:cs typeface="Helvetica" pitchFamily="34" charset="0"/>
            </a:endParaRPr>
          </a:p>
          <a:p>
            <a:pPr marL="574675" indent="-234950">
              <a:buFont typeface="+mj-lt"/>
              <a:buAutoNum type="alphaUcPeriod"/>
            </a:pPr>
            <a:endParaRPr lang="en-US" sz="1400" dirty="0">
              <a:latin typeface="Helvetica" pitchFamily="34" charset="0"/>
              <a:cs typeface="Helvetica" pitchFamily="34" charset="0"/>
            </a:endParaRPr>
          </a:p>
          <a:p>
            <a:pPr marL="574675" indent="-234950">
              <a:buFont typeface="+mj-lt"/>
              <a:buAutoNum type="alphaUcPeriod"/>
            </a:pPr>
            <a:r>
              <a:rPr lang="es-ES" sz="1400" dirty="0">
                <a:latin typeface="Helvetica" pitchFamily="34" charset="0"/>
                <a:cs typeface="Helvetica" pitchFamily="34" charset="0"/>
              </a:rPr>
              <a:t>Así </a:t>
            </a:r>
            <a:r>
              <a:rPr lang="es-ES" sz="1400" dirty="0" smtClean="0">
                <a:latin typeface="Helvetica" pitchFamily="34" charset="0"/>
                <a:cs typeface="Helvetica" pitchFamily="34" charset="0"/>
              </a:rPr>
              <a:t>que, </a:t>
            </a:r>
            <a:r>
              <a:rPr lang="es-ES" sz="1400" dirty="0">
                <a:latin typeface="Helvetica" pitchFamily="34" charset="0"/>
                <a:cs typeface="Helvetica" pitchFamily="34" charset="0"/>
              </a:rPr>
              <a:t>el tejón simplemente </a:t>
            </a:r>
            <a:r>
              <a:rPr lang="es-ES" sz="1400" dirty="0" smtClean="0">
                <a:latin typeface="Helvetica" pitchFamily="34" charset="0"/>
                <a:cs typeface="Helvetica" pitchFamily="34" charset="0"/>
              </a:rPr>
              <a:t>cavaba y cavaba </a:t>
            </a:r>
            <a:r>
              <a:rPr lang="es-ES" sz="1400" dirty="0">
                <a:latin typeface="Helvetica" pitchFamily="34" charset="0"/>
                <a:cs typeface="Helvetica" pitchFamily="34" charset="0"/>
              </a:rPr>
              <a:t>durante todo el día, todos los días</a:t>
            </a:r>
            <a:r>
              <a:rPr lang="en-US" sz="1400" dirty="0" smtClean="0">
                <a:latin typeface="Helvetica" pitchFamily="34" charset="0"/>
                <a:cs typeface="Helvetica" pitchFamily="34" charset="0"/>
              </a:rPr>
              <a:t>.</a:t>
            </a:r>
            <a:endParaRPr lang="en-US" sz="1400" dirty="0">
              <a:latin typeface="Helvetica" pitchFamily="34" charset="0"/>
              <a:cs typeface="Helvetica" pitchFamily="34" charset="0"/>
            </a:endParaRPr>
          </a:p>
          <a:p>
            <a:pPr marL="574675" indent="-234950">
              <a:buFont typeface="+mj-lt"/>
              <a:buAutoNum type="alphaUcPeriod"/>
            </a:pPr>
            <a:endParaRPr lang="en-US" sz="1400" dirty="0">
              <a:latin typeface="Helvetica" pitchFamily="34" charset="0"/>
              <a:cs typeface="Helvetica" pitchFamily="34" charset="0"/>
            </a:endParaRPr>
          </a:p>
          <a:p>
            <a:pPr marL="574675" indent="-234950">
              <a:buFont typeface="+mj-lt"/>
              <a:buAutoNum type="alphaUcPeriod"/>
            </a:pPr>
            <a:r>
              <a:rPr lang="es-ES" sz="1400" dirty="0" smtClean="0">
                <a:latin typeface="Helvetica" pitchFamily="34" charset="0"/>
                <a:cs typeface="Helvetica" pitchFamily="34" charset="0"/>
              </a:rPr>
              <a:t>Él tenía </a:t>
            </a:r>
            <a:r>
              <a:rPr lang="es-ES" sz="1400" dirty="0">
                <a:latin typeface="Helvetica" pitchFamily="34" charset="0"/>
                <a:cs typeface="Helvetica" pitchFamily="34" charset="0"/>
              </a:rPr>
              <a:t>un cuerpo </a:t>
            </a:r>
            <a:r>
              <a:rPr lang="es-ES" sz="1400" dirty="0" smtClean="0">
                <a:latin typeface="Helvetica" pitchFamily="34" charset="0"/>
                <a:cs typeface="Helvetica" pitchFamily="34" charset="0"/>
              </a:rPr>
              <a:t>potente: patas </a:t>
            </a:r>
            <a:r>
              <a:rPr lang="es-ES" sz="1400" dirty="0">
                <a:latin typeface="Helvetica" pitchFamily="34" charset="0"/>
                <a:cs typeface="Helvetica" pitchFamily="34" charset="0"/>
              </a:rPr>
              <a:t>cortas y robustas, y </a:t>
            </a:r>
            <a:r>
              <a:rPr lang="es-ES" sz="1400" dirty="0" smtClean="0">
                <a:latin typeface="Helvetica" pitchFamily="34" charset="0"/>
                <a:cs typeface="Helvetica" pitchFamily="34" charset="0"/>
              </a:rPr>
              <a:t>pies grandes </a:t>
            </a:r>
            <a:r>
              <a:rPr lang="es-ES" sz="1400" dirty="0">
                <a:latin typeface="Helvetica" pitchFamily="34" charset="0"/>
                <a:cs typeface="Helvetica" pitchFamily="34" charset="0"/>
              </a:rPr>
              <a:t>que tenían garras largas y fuertes</a:t>
            </a:r>
            <a:r>
              <a:rPr lang="es-ES" sz="1400" dirty="0" smtClean="0">
                <a:latin typeface="Helvetica" pitchFamily="34" charset="0"/>
                <a:cs typeface="Helvetica" pitchFamily="34" charset="0"/>
              </a:rPr>
              <a:t>.</a:t>
            </a:r>
            <a:endParaRPr lang="en-US" sz="1400" dirty="0">
              <a:latin typeface="Helvetica" pitchFamily="34" charset="0"/>
              <a:cs typeface="Helvetica" pitchFamily="34" charset="0"/>
            </a:endParaRPr>
          </a:p>
          <a:p>
            <a:pPr marL="574675" indent="-234950">
              <a:buFont typeface="+mj-lt"/>
              <a:buAutoNum type="alphaUcPeriod"/>
            </a:pPr>
            <a:endParaRPr lang="en-US" sz="1400" dirty="0">
              <a:latin typeface="Helvetica" pitchFamily="34" charset="0"/>
              <a:cs typeface="Helvetica" pitchFamily="34" charset="0"/>
            </a:endParaRPr>
          </a:p>
          <a:p>
            <a:pPr marL="574675" indent="-234950">
              <a:buFont typeface="+mj-lt"/>
              <a:buAutoNum type="alphaUcPeriod"/>
            </a:pPr>
            <a:r>
              <a:rPr lang="es-ES" sz="1400" dirty="0">
                <a:latin typeface="Helvetica" pitchFamily="34" charset="0"/>
                <a:cs typeface="Helvetica" pitchFamily="34" charset="0"/>
              </a:rPr>
              <a:t>Él era demasiado pesado y regordete para ser rápido con sus </a:t>
            </a:r>
            <a:r>
              <a:rPr lang="es-ES" sz="1400" dirty="0" smtClean="0">
                <a:latin typeface="Helvetica" pitchFamily="34" charset="0"/>
                <a:cs typeface="Helvetica" pitchFamily="34" charset="0"/>
              </a:rPr>
              <a:t>pies </a:t>
            </a:r>
            <a:r>
              <a:rPr lang="es-ES" sz="1400" dirty="0">
                <a:latin typeface="Helvetica" pitchFamily="34" charset="0"/>
                <a:cs typeface="Helvetica" pitchFamily="34" charset="0"/>
              </a:rPr>
              <a:t>para perseguir y atrapar a sus vecinos más rápidos</a:t>
            </a:r>
            <a:r>
              <a:rPr lang="es-ES" sz="1400" dirty="0" smtClean="0">
                <a:latin typeface="Helvetica" pitchFamily="34" charset="0"/>
                <a:cs typeface="Helvetica" pitchFamily="34" charset="0"/>
              </a:rPr>
              <a:t>.</a:t>
            </a:r>
            <a:endParaRPr lang="en-US" sz="1400" dirty="0">
              <a:latin typeface="Helvetica" pitchFamily="34" charset="0"/>
              <a:cs typeface="Helvetica" pitchFamily="34" charset="0"/>
            </a:endParaRPr>
          </a:p>
        </p:txBody>
      </p:sp>
      <p:cxnSp>
        <p:nvCxnSpPr>
          <p:cNvPr id="10" name="Straight Connector 9"/>
          <p:cNvCxnSpPr/>
          <p:nvPr/>
        </p:nvCxnSpPr>
        <p:spPr>
          <a:xfrm>
            <a:off x="457200" y="480060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683900" y="5437305"/>
            <a:ext cx="6631300" cy="2749747"/>
          </a:xfrm>
          <a:prstGeom prst="rect">
            <a:avLst/>
          </a:prstGeom>
        </p:spPr>
        <p:txBody>
          <a:bodyPr wrap="square" lIns="101874" tIns="50937" rIns="101874" bIns="50937">
            <a:spAutoFit/>
          </a:bodyPr>
          <a:lstStyle/>
          <a:p>
            <a:pPr marL="233363" indent="-233363"/>
            <a:r>
              <a:rPr lang="en-US" sz="1600" b="1" dirty="0">
                <a:latin typeface="Helvetica" pitchFamily="34" charset="0"/>
                <a:cs typeface="Helvetica" pitchFamily="34" charset="0"/>
              </a:rPr>
              <a:t>4</a:t>
            </a:r>
            <a:r>
              <a:rPr lang="en-US" sz="1600" b="1" dirty="0" smtClean="0">
                <a:latin typeface="Helvetica" pitchFamily="34" charset="0"/>
                <a:cs typeface="Helvetica" pitchFamily="34" charset="0"/>
              </a:rPr>
              <a:t>. </a:t>
            </a:r>
            <a:r>
              <a:rPr lang="en-US" sz="1600" b="1" dirty="0">
                <a:latin typeface="Helvetica" pitchFamily="34" charset="0"/>
                <a:cs typeface="Helvetica" pitchFamily="34" charset="0"/>
              </a:rPr>
              <a:t>¿</a:t>
            </a:r>
            <a:r>
              <a:rPr lang="es-ES" sz="1600" b="1" dirty="0" smtClean="0">
                <a:latin typeface="Helvetica" pitchFamily="34" charset="0"/>
                <a:cs typeface="Helvetica" pitchFamily="34" charset="0"/>
              </a:rPr>
              <a:t>Qué declaración resume </a:t>
            </a:r>
            <a:r>
              <a:rPr lang="es-ES" sz="1600" b="1" dirty="0">
                <a:latin typeface="Helvetica" pitchFamily="34" charset="0"/>
                <a:cs typeface="Helvetica" pitchFamily="34" charset="0"/>
              </a:rPr>
              <a:t>mejor la idea de que el tejón </a:t>
            </a:r>
            <a:r>
              <a:rPr lang="es-ES" sz="1600" b="1" dirty="0" smtClean="0">
                <a:latin typeface="Helvetica" pitchFamily="34" charset="0"/>
                <a:cs typeface="Helvetica" pitchFamily="34" charset="0"/>
              </a:rPr>
              <a:t>era </a:t>
            </a:r>
            <a:r>
              <a:rPr lang="es-ES" sz="1600" b="1" dirty="0">
                <a:latin typeface="Helvetica" pitchFamily="34" charset="0"/>
                <a:cs typeface="Helvetica" pitchFamily="34" charset="0"/>
              </a:rPr>
              <a:t>útil?</a:t>
            </a:r>
            <a:endParaRPr lang="en-US" sz="1600" b="1" dirty="0" smtClean="0">
              <a:latin typeface="Helvetica" pitchFamily="34" charset="0"/>
              <a:cs typeface="Helvetica" pitchFamily="34" charset="0"/>
            </a:endParaRPr>
          </a:p>
          <a:p>
            <a:pPr marL="361390" indent="-361390"/>
            <a:endParaRPr lang="en-US" sz="1600" dirty="0" smtClean="0">
              <a:latin typeface="Helvetica" pitchFamily="34" charset="0"/>
              <a:cs typeface="Helvetica" pitchFamily="34" charset="0"/>
            </a:endParaRPr>
          </a:p>
          <a:p>
            <a:pPr marL="509588" indent="-222250">
              <a:buFont typeface="+mj-lt"/>
              <a:buAutoNum type="alphaUcPeriod"/>
            </a:pPr>
            <a:r>
              <a:rPr lang="es-ES" sz="1400" dirty="0">
                <a:latin typeface="Helvetica" pitchFamily="34" charset="0"/>
              </a:rPr>
              <a:t>Él ayudó a sus vecinos a construir viviendas seguras</a:t>
            </a:r>
            <a:r>
              <a:rPr lang="en-US" sz="1400" dirty="0" smtClean="0">
                <a:latin typeface="Helvetica" pitchFamily="34" charset="0"/>
              </a:rPr>
              <a:t>.</a:t>
            </a:r>
            <a:endParaRPr lang="en-US" sz="1400" dirty="0">
              <a:latin typeface="Helvetica" pitchFamily="34" charset="0"/>
            </a:endParaRPr>
          </a:p>
          <a:p>
            <a:pPr marL="509588" indent="-222250">
              <a:buFont typeface="+mj-lt"/>
              <a:buAutoNum type="alphaUcPeriod"/>
            </a:pPr>
            <a:endParaRPr lang="en-US" sz="1400" dirty="0">
              <a:latin typeface="Helvetica" pitchFamily="34" charset="0"/>
              <a:cs typeface="Helvetica" pitchFamily="34" charset="0"/>
            </a:endParaRPr>
          </a:p>
          <a:p>
            <a:pPr marL="509588" indent="-222250">
              <a:buFont typeface="+mj-lt"/>
              <a:buAutoNum type="alphaUcPeriod"/>
            </a:pPr>
            <a:r>
              <a:rPr lang="es-ES" sz="1400" dirty="0">
                <a:latin typeface="Helvetica" pitchFamily="34" charset="0"/>
                <a:cs typeface="Helvetica" pitchFamily="34" charset="0"/>
              </a:rPr>
              <a:t>Ellos hicieron sus túneles donde él había cavado, </a:t>
            </a:r>
            <a:r>
              <a:rPr lang="es-ES" sz="1400" dirty="0" smtClean="0">
                <a:latin typeface="Helvetica" pitchFamily="34" charset="0"/>
                <a:cs typeface="Helvetica" pitchFamily="34" charset="0"/>
              </a:rPr>
              <a:t>y pudieron cavar </a:t>
            </a:r>
            <a:r>
              <a:rPr lang="es-ES" sz="1400" dirty="0">
                <a:latin typeface="Helvetica" pitchFamily="34" charset="0"/>
                <a:cs typeface="Helvetica" pitchFamily="34" charset="0"/>
              </a:rPr>
              <a:t>fácilmente porque él había </a:t>
            </a:r>
            <a:r>
              <a:rPr lang="es-ES" sz="1400" dirty="0" smtClean="0">
                <a:latin typeface="Helvetica" pitchFamily="34" charset="0"/>
                <a:cs typeface="Helvetica" pitchFamily="34" charset="0"/>
              </a:rPr>
              <a:t>suavizado </a:t>
            </a:r>
            <a:r>
              <a:rPr lang="es-ES" sz="1400" dirty="0">
                <a:latin typeface="Helvetica" pitchFamily="34" charset="0"/>
                <a:cs typeface="Helvetica" pitchFamily="34" charset="0"/>
              </a:rPr>
              <a:t>el suelo</a:t>
            </a:r>
            <a:r>
              <a:rPr lang="es-ES" sz="1400" dirty="0" smtClean="0">
                <a:latin typeface="Helvetica" pitchFamily="34" charset="0"/>
                <a:cs typeface="Helvetica" pitchFamily="34" charset="0"/>
              </a:rPr>
              <a:t>.</a:t>
            </a:r>
            <a:endParaRPr lang="en-US" sz="1400" dirty="0" smtClean="0">
              <a:latin typeface="Helvetica" pitchFamily="34" charset="0"/>
              <a:cs typeface="Helvetica" pitchFamily="34" charset="0"/>
            </a:endParaRPr>
          </a:p>
          <a:p>
            <a:pPr marL="509588" indent="-222250">
              <a:buFont typeface="+mj-lt"/>
              <a:buAutoNum type="alphaUcPeriod"/>
            </a:pPr>
            <a:endParaRPr lang="en-US" sz="1400" dirty="0">
              <a:latin typeface="Helvetica" pitchFamily="34" charset="0"/>
              <a:cs typeface="Helvetica" pitchFamily="34" charset="0"/>
            </a:endParaRPr>
          </a:p>
          <a:p>
            <a:pPr marL="509588" indent="-222250">
              <a:buFont typeface="+mj-lt"/>
              <a:buAutoNum type="alphaUcPeriod"/>
            </a:pPr>
            <a:r>
              <a:rPr lang="es-ES" sz="1400" dirty="0">
                <a:latin typeface="Helvetica" pitchFamily="34" charset="0"/>
                <a:cs typeface="Helvetica" pitchFamily="34" charset="0"/>
              </a:rPr>
              <a:t>Más de un zorro y un coyote habían hecho su hogar en un agujero cavado por el </a:t>
            </a:r>
            <a:r>
              <a:rPr lang="es-ES" sz="1400" dirty="0" smtClean="0">
                <a:latin typeface="Helvetica" pitchFamily="34" charset="0"/>
                <a:cs typeface="Helvetica" pitchFamily="34" charset="0"/>
              </a:rPr>
              <a:t>tejón.</a:t>
            </a:r>
          </a:p>
          <a:p>
            <a:pPr marL="509588" indent="-222250">
              <a:buFont typeface="+mj-lt"/>
              <a:buAutoNum type="alphaUcPeriod"/>
            </a:pPr>
            <a:endParaRPr lang="en-US" sz="1400" dirty="0">
              <a:latin typeface="Helvetica" pitchFamily="34" charset="0"/>
              <a:cs typeface="Helvetica" pitchFamily="34" charset="0"/>
            </a:endParaRPr>
          </a:p>
          <a:p>
            <a:pPr marL="509588" indent="-222250">
              <a:buFont typeface="+mj-lt"/>
              <a:buAutoNum type="alphaUcPeriod"/>
            </a:pPr>
            <a:r>
              <a:rPr lang="es-ES" sz="1400" dirty="0">
                <a:latin typeface="Helvetica" pitchFamily="34" charset="0"/>
                <a:cs typeface="Helvetica" pitchFamily="34" charset="0"/>
              </a:rPr>
              <a:t>Ellos se dijeron a sí mismos, es algo muy bueno que tengamos nuestros agujeros para mantenernos a salvo. </a:t>
            </a:r>
            <a:endParaRPr lang="en-US" sz="1700" dirty="0">
              <a:latin typeface="Helvetica" pitchFamily="34" charset="0"/>
              <a:cs typeface="Helvetica" pitchFamily="34" charset="0"/>
            </a:endParaRPr>
          </a:p>
        </p:txBody>
      </p:sp>
      <p:grpSp>
        <p:nvGrpSpPr>
          <p:cNvPr id="6" name="Group 5"/>
          <p:cNvGrpSpPr/>
          <p:nvPr/>
        </p:nvGrpSpPr>
        <p:grpSpPr>
          <a:xfrm>
            <a:off x="733519" y="5954990"/>
            <a:ext cx="242888" cy="1951021"/>
            <a:chOff x="865174" y="6173691"/>
            <a:chExt cx="242888" cy="1951021"/>
          </a:xfrm>
        </p:grpSpPr>
        <p:sp>
          <p:nvSpPr>
            <p:cNvPr id="11" name="Oval 10"/>
            <p:cNvSpPr/>
            <p:nvPr/>
          </p:nvSpPr>
          <p:spPr>
            <a:xfrm>
              <a:off x="865174" y="662174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2" name="Oval 11"/>
            <p:cNvSpPr/>
            <p:nvPr/>
          </p:nvSpPr>
          <p:spPr>
            <a:xfrm>
              <a:off x="865174" y="724850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3" name="Oval 12"/>
            <p:cNvSpPr/>
            <p:nvPr/>
          </p:nvSpPr>
          <p:spPr>
            <a:xfrm>
              <a:off x="865174" y="6173691"/>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4" name="Oval 13"/>
            <p:cNvSpPr/>
            <p:nvPr/>
          </p:nvSpPr>
          <p:spPr>
            <a:xfrm>
              <a:off x="865174" y="788522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grpSp>
        <p:nvGrpSpPr>
          <p:cNvPr id="5" name="Group 4"/>
          <p:cNvGrpSpPr/>
          <p:nvPr/>
        </p:nvGrpSpPr>
        <p:grpSpPr>
          <a:xfrm>
            <a:off x="714026" y="1701893"/>
            <a:ext cx="244631" cy="2135805"/>
            <a:chOff x="746470" y="1692153"/>
            <a:chExt cx="244631" cy="2135805"/>
          </a:xfrm>
        </p:grpSpPr>
        <p:sp>
          <p:nvSpPr>
            <p:cNvPr id="17" name="Oval 16"/>
            <p:cNvSpPr/>
            <p:nvPr/>
          </p:nvSpPr>
          <p:spPr>
            <a:xfrm>
              <a:off x="746470" y="2297662"/>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8" name="Oval 17"/>
            <p:cNvSpPr/>
            <p:nvPr/>
          </p:nvSpPr>
          <p:spPr>
            <a:xfrm>
              <a:off x="746470" y="358847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9" name="Oval 18"/>
            <p:cNvSpPr/>
            <p:nvPr/>
          </p:nvSpPr>
          <p:spPr>
            <a:xfrm>
              <a:off x="748213" y="169215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0" name="Oval 19"/>
            <p:cNvSpPr/>
            <p:nvPr/>
          </p:nvSpPr>
          <p:spPr>
            <a:xfrm>
              <a:off x="746470" y="292700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graphicFrame>
        <p:nvGraphicFramePr>
          <p:cNvPr id="15" name="Table 14"/>
          <p:cNvGraphicFramePr>
            <a:graphicFrameLocks noGrp="1"/>
          </p:cNvGraphicFramePr>
          <p:nvPr>
            <p:extLst>
              <p:ext uri="{D42A27DB-BD31-4B8C-83A1-F6EECF244321}">
                <p14:modId xmlns:p14="http://schemas.microsoft.com/office/powerpoint/2010/main" val="826543822"/>
              </p:ext>
            </p:extLst>
          </p:nvPr>
        </p:nvGraphicFramePr>
        <p:xfrm>
          <a:off x="5181600" y="4370946"/>
          <a:ext cx="2118627" cy="844067"/>
        </p:xfrm>
        <a:graphic>
          <a:graphicData uri="http://schemas.openxmlformats.org/drawingml/2006/table">
            <a:tbl>
              <a:tblPr/>
              <a:tblGrid>
                <a:gridCol w="2118627"/>
              </a:tblGrid>
              <a:tr h="173507">
                <a:tc>
                  <a:txBody>
                    <a:bodyPr/>
                    <a:lstStyle/>
                    <a:p>
                      <a:pPr marL="0" marR="0" algn="l">
                        <a:lnSpc>
                          <a:spcPct val="115000"/>
                        </a:lnSpc>
                        <a:spcBef>
                          <a:spcPts val="0"/>
                        </a:spcBef>
                        <a:spcAft>
                          <a:spcPts val="0"/>
                        </a:spcAft>
                      </a:pPr>
                      <a:r>
                        <a:rPr lang="en-US" sz="1000" b="1" dirty="0" err="1" smtClean="0">
                          <a:solidFill>
                            <a:srgbClr val="000000"/>
                          </a:solidFill>
                          <a:latin typeface="+mn-lt"/>
                          <a:ea typeface="Times New Roman"/>
                          <a:cs typeface="Times New Roman"/>
                        </a:rPr>
                        <a:t>Estándar</a:t>
                      </a:r>
                      <a:r>
                        <a:rPr lang="en-US" sz="1000" b="1" dirty="0" smtClean="0">
                          <a:solidFill>
                            <a:srgbClr val="000000"/>
                          </a:solidFill>
                          <a:latin typeface="+mn-lt"/>
                          <a:ea typeface="Times New Roman"/>
                          <a:cs typeface="Times New Roman"/>
                        </a:rPr>
                        <a:t> RL.6.2</a:t>
                      </a:r>
                      <a:endParaRPr lang="en-US" sz="10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670560">
                <a:tc>
                  <a:txBody>
                    <a:bodyPr/>
                    <a:lstStyle/>
                    <a:p>
                      <a:r>
                        <a:rPr lang="es-419" sz="900" dirty="0" smtClean="0"/>
                        <a:t>Definen el tema o idea principal de un texto y cómo esta se transmite a través de determinados detalles. Resumen el texto sin dar opiniones o juicios personales.</a:t>
                      </a:r>
                      <a:endParaRPr lang="en-US" sz="900"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7" name="Footer Placeholder 6"/>
          <p:cNvSpPr>
            <a:spLocks noGrp="1"/>
          </p:cNvSpPr>
          <p:nvPr>
            <p:ph type="ftr" sz="quarter" idx="11"/>
          </p:nvPr>
        </p:nvSpPr>
        <p:spPr/>
        <p:txBody>
          <a:bodyPr/>
          <a:lstStyle/>
          <a:p>
            <a:r>
              <a:rPr lang="en-US" smtClean="0"/>
              <a:t>Rev. Control: 07/04/15 - OSP and S. Richmond</a:t>
            </a:r>
            <a:endParaRPr lang="en-US" dirty="0"/>
          </a:p>
        </p:txBody>
      </p:sp>
    </p:spTree>
    <p:extLst>
      <p:ext uri="{BB962C8B-B14F-4D97-AF65-F5344CB8AC3E}">
        <p14:creationId xmlns:p14="http://schemas.microsoft.com/office/powerpoint/2010/main" val="12842458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5570220" y="9322651"/>
            <a:ext cx="1813560" cy="535516"/>
          </a:xfrm>
        </p:spPr>
        <p:txBody>
          <a:bodyPr/>
          <a:lstStyle/>
          <a:p>
            <a:fld id="{F177B04D-AEB5-43ED-B9BA-B3D1EC9C9067}" type="slidenum">
              <a:rPr lang="en-US" smtClean="0"/>
              <a:pPr/>
              <a:t>16</a:t>
            </a:fld>
            <a:endParaRPr lang="en-US" dirty="0"/>
          </a:p>
        </p:txBody>
      </p:sp>
      <p:sp>
        <p:nvSpPr>
          <p:cNvPr id="3" name="Rectangle 2"/>
          <p:cNvSpPr/>
          <p:nvPr/>
        </p:nvSpPr>
        <p:spPr>
          <a:xfrm>
            <a:off x="495206" y="914400"/>
            <a:ext cx="6888574" cy="3180634"/>
          </a:xfrm>
          <a:prstGeom prst="rect">
            <a:avLst/>
          </a:prstGeom>
        </p:spPr>
        <p:txBody>
          <a:bodyPr wrap="square" lIns="101874" tIns="50937" rIns="101874" bIns="50937">
            <a:spAutoFit/>
          </a:bodyPr>
          <a:lstStyle/>
          <a:p>
            <a:pPr marL="360363" indent="-360363"/>
            <a:r>
              <a:rPr lang="en-US" sz="1600" b="1" dirty="0">
                <a:latin typeface="Helvetica" pitchFamily="34" charset="0"/>
                <a:cs typeface="Helvetica" pitchFamily="34" charset="0"/>
              </a:rPr>
              <a:t>5. </a:t>
            </a:r>
            <a:r>
              <a:rPr lang="en-US" sz="1600" b="1" dirty="0" smtClean="0">
                <a:latin typeface="Helvetica" pitchFamily="34" charset="0"/>
                <a:cs typeface="Helvetica" pitchFamily="34" charset="0"/>
              </a:rPr>
              <a:t>  </a:t>
            </a:r>
            <a:r>
              <a:rPr lang="es-ES" sz="1600" b="1" dirty="0" smtClean="0">
                <a:latin typeface="Helvetica" pitchFamily="34" charset="0"/>
                <a:cs typeface="Helvetica" pitchFamily="34" charset="0"/>
              </a:rPr>
              <a:t>Después de que ocurrió el </a:t>
            </a:r>
            <a:r>
              <a:rPr lang="es-ES" sz="1600" b="1" dirty="0">
                <a:latin typeface="Helvetica" pitchFamily="34" charset="0"/>
                <a:cs typeface="Helvetica" pitchFamily="34" charset="0"/>
              </a:rPr>
              <a:t>tornado, ¿cómo </a:t>
            </a:r>
            <a:r>
              <a:rPr lang="es-ES" sz="1600" b="1" dirty="0" smtClean="0">
                <a:latin typeface="Helvetica" pitchFamily="34" charset="0"/>
                <a:cs typeface="Helvetica" pitchFamily="34" charset="0"/>
              </a:rPr>
              <a:t>cambió </a:t>
            </a:r>
            <a:r>
              <a:rPr lang="es-ES" sz="1600" b="1" dirty="0">
                <a:latin typeface="Helvetica" pitchFamily="34" charset="0"/>
                <a:cs typeface="Helvetica" pitchFamily="34" charset="0"/>
              </a:rPr>
              <a:t>la perspectiva de los sentimientos de los animales hacia el tejón?</a:t>
            </a:r>
            <a:endParaRPr lang="en-US" sz="1600" b="1" dirty="0">
              <a:latin typeface="Helvetica" pitchFamily="34" charset="0"/>
              <a:cs typeface="Helvetica" pitchFamily="34" charset="0"/>
            </a:endParaRPr>
          </a:p>
          <a:p>
            <a:pPr marL="360363" indent="-360363">
              <a:buFont typeface="+mj-lt"/>
              <a:buAutoNum type="arabicPeriod" startAt="9"/>
            </a:pPr>
            <a:endParaRPr lang="en-US" sz="1400" dirty="0">
              <a:latin typeface="Helvetica" pitchFamily="34" charset="0"/>
              <a:cs typeface="Helvetica" pitchFamily="34" charset="0"/>
            </a:endParaRPr>
          </a:p>
          <a:p>
            <a:pPr marL="627063" indent="-287338">
              <a:buFont typeface="+mj-lt"/>
              <a:buAutoNum type="alphaUcPeriod"/>
            </a:pPr>
            <a:r>
              <a:rPr lang="es-ES" sz="1400" dirty="0">
                <a:latin typeface="Helvetica" pitchFamily="34" charset="0"/>
              </a:rPr>
              <a:t>Al principio el tejón siempre estaba molestando a su tranquila comunidad, y al final ellos seguían molestos con </a:t>
            </a:r>
            <a:r>
              <a:rPr lang="es-ES" sz="1400" dirty="0" smtClean="0">
                <a:latin typeface="Helvetica" pitchFamily="34" charset="0"/>
              </a:rPr>
              <a:t>él</a:t>
            </a:r>
            <a:r>
              <a:rPr lang="en-US" sz="1400" dirty="0" smtClean="0">
                <a:latin typeface="Helvetica" pitchFamily="34" charset="0"/>
              </a:rPr>
              <a:t>.</a:t>
            </a:r>
            <a:endParaRPr lang="en-US" sz="1400" dirty="0">
              <a:latin typeface="Helvetica" pitchFamily="34" charset="0"/>
            </a:endParaRPr>
          </a:p>
          <a:p>
            <a:pPr marL="627063" indent="-287338">
              <a:buFont typeface="+mj-lt"/>
              <a:buAutoNum type="alphaUcPeriod"/>
            </a:pPr>
            <a:endParaRPr lang="en-US" sz="1400" dirty="0">
              <a:latin typeface="Helvetica" pitchFamily="34" charset="0"/>
              <a:cs typeface="Helvetica" pitchFamily="34" charset="0"/>
            </a:endParaRPr>
          </a:p>
          <a:p>
            <a:pPr marL="627063" indent="-287338">
              <a:buFont typeface="+mj-lt"/>
              <a:buAutoNum type="alphaUcPeriod"/>
            </a:pPr>
            <a:r>
              <a:rPr lang="es-ES" sz="1400" dirty="0">
                <a:latin typeface="Helvetica" pitchFamily="34" charset="0"/>
              </a:rPr>
              <a:t>Al principio los animales pensaron que él era lento y torpe en todo menos en cavar, y al final ellos pensaron que él era rápido con sus </a:t>
            </a:r>
            <a:r>
              <a:rPr lang="es-ES" sz="1400" dirty="0" smtClean="0">
                <a:latin typeface="Helvetica" pitchFamily="34" charset="0"/>
              </a:rPr>
              <a:t>pies.</a:t>
            </a:r>
          </a:p>
          <a:p>
            <a:pPr marL="627063" indent="-287338">
              <a:buFont typeface="+mj-lt"/>
              <a:buAutoNum type="alphaUcPeriod"/>
            </a:pPr>
            <a:endParaRPr lang="en-US" sz="1400" dirty="0">
              <a:latin typeface="Helvetica" pitchFamily="34" charset="0"/>
              <a:cs typeface="Helvetica" pitchFamily="34" charset="0"/>
            </a:endParaRPr>
          </a:p>
          <a:p>
            <a:pPr marL="627063" indent="-287338">
              <a:buFont typeface="+mj-lt"/>
              <a:buAutoNum type="alphaUcPeriod"/>
            </a:pPr>
            <a:r>
              <a:rPr lang="es-ES" sz="1400" dirty="0">
                <a:latin typeface="Helvetica" pitchFamily="34" charset="0"/>
              </a:rPr>
              <a:t>Al principio nadie veía al tejón hasta la noche, y al final </a:t>
            </a:r>
            <a:r>
              <a:rPr lang="es-ES" sz="1400" dirty="0" smtClean="0">
                <a:latin typeface="Helvetica" pitchFamily="34" charset="0"/>
              </a:rPr>
              <a:t>se requería de una vista aguda </a:t>
            </a:r>
            <a:r>
              <a:rPr lang="es-ES" sz="1400" dirty="0">
                <a:latin typeface="Helvetica" pitchFamily="34" charset="0"/>
              </a:rPr>
              <a:t>para </a:t>
            </a:r>
            <a:r>
              <a:rPr lang="es-ES" sz="1400" dirty="0" smtClean="0">
                <a:latin typeface="Helvetica" pitchFamily="34" charset="0"/>
              </a:rPr>
              <a:t>poderlo ver. </a:t>
            </a:r>
          </a:p>
          <a:p>
            <a:pPr marL="627063" indent="-287338">
              <a:buFont typeface="+mj-lt"/>
              <a:buAutoNum type="alphaUcPeriod"/>
            </a:pPr>
            <a:endParaRPr lang="en-US" sz="1400" dirty="0">
              <a:latin typeface="Helvetica" pitchFamily="34" charset="0"/>
              <a:cs typeface="Helvetica" pitchFamily="34" charset="0"/>
            </a:endParaRPr>
          </a:p>
          <a:p>
            <a:pPr marL="627063" indent="-287338">
              <a:buFont typeface="+mj-lt"/>
              <a:buAutoNum type="alphaUcPeriod"/>
            </a:pPr>
            <a:r>
              <a:rPr lang="es-ES" sz="1400" dirty="0">
                <a:latin typeface="Helvetica" pitchFamily="34" charset="0"/>
              </a:rPr>
              <a:t>Al principio lo ignoraron, y al final estaban agradecidos con el tejón porque él les había salvado.</a:t>
            </a:r>
            <a:endParaRPr lang="en-US" sz="1400" dirty="0">
              <a:latin typeface="Helvetica" pitchFamily="34" charset="0"/>
              <a:cs typeface="Helvetica" pitchFamily="34" charset="0"/>
            </a:endParaRPr>
          </a:p>
        </p:txBody>
      </p:sp>
      <p:sp>
        <p:nvSpPr>
          <p:cNvPr id="8" name="Rectangle 7"/>
          <p:cNvSpPr/>
          <p:nvPr/>
        </p:nvSpPr>
        <p:spPr>
          <a:xfrm>
            <a:off x="495206" y="5796740"/>
            <a:ext cx="6888574" cy="3042135"/>
          </a:xfrm>
          <a:prstGeom prst="rect">
            <a:avLst/>
          </a:prstGeom>
        </p:spPr>
        <p:txBody>
          <a:bodyPr wrap="square" lIns="101874" tIns="50937" rIns="101874" bIns="50937">
            <a:spAutoFit/>
          </a:bodyPr>
          <a:lstStyle/>
          <a:p>
            <a:pPr marL="361390" indent="-361390"/>
            <a:r>
              <a:rPr lang="es-ES" sz="1600" b="1" dirty="0" smtClean="0">
                <a:latin typeface="Helvetica" pitchFamily="34" charset="0"/>
                <a:cs typeface="Helvetica" pitchFamily="34" charset="0"/>
              </a:rPr>
              <a:t>6.   ¿Qué conclusiones puedes sacar sobre el tejón por sus acciones a lo largo del cuento?</a:t>
            </a:r>
          </a:p>
          <a:p>
            <a:pPr marL="361390" indent="-361390"/>
            <a:endParaRPr lang="es-ES" sz="1900" dirty="0" smtClean="0">
              <a:latin typeface="Helvetica" pitchFamily="34" charset="0"/>
              <a:cs typeface="Helvetica" pitchFamily="34" charset="0"/>
            </a:endParaRPr>
          </a:p>
          <a:p>
            <a:pPr marL="574675" indent="-234950">
              <a:buFont typeface="+mj-lt"/>
              <a:buAutoNum type="alphaUcPeriod"/>
            </a:pPr>
            <a:r>
              <a:rPr lang="es-ES" sz="1400" dirty="0" smtClean="0">
                <a:latin typeface="Helvetica" pitchFamily="34" charset="0"/>
              </a:rPr>
              <a:t>El tejón siempre tenía un buen día, excepto cuando los animales eran desagradecidos. </a:t>
            </a:r>
          </a:p>
          <a:p>
            <a:pPr marL="574675" indent="-234950">
              <a:buFont typeface="+mj-lt"/>
              <a:buAutoNum type="alphaUcPeriod"/>
            </a:pPr>
            <a:endParaRPr lang="es-ES" sz="1400" dirty="0" smtClean="0">
              <a:latin typeface="Helvetica" pitchFamily="34" charset="0"/>
              <a:cs typeface="Helvetica" pitchFamily="34" charset="0"/>
            </a:endParaRPr>
          </a:p>
          <a:p>
            <a:pPr marL="574675" indent="-234950">
              <a:buFont typeface="+mj-lt"/>
              <a:buAutoNum type="alphaUcPeriod"/>
            </a:pPr>
            <a:r>
              <a:rPr lang="es-ES" sz="1400" dirty="0" smtClean="0">
                <a:latin typeface="Helvetica" pitchFamily="34" charset="0"/>
              </a:rPr>
              <a:t>Él nunca se quejaba y siempre encontraba una manera de ser positivo.</a:t>
            </a:r>
          </a:p>
          <a:p>
            <a:pPr marL="574675" indent="-234950">
              <a:buFont typeface="+mj-lt"/>
              <a:buAutoNum type="alphaUcPeriod"/>
            </a:pPr>
            <a:endParaRPr lang="es-ES" sz="1400" dirty="0" smtClean="0">
              <a:latin typeface="Helvetica" pitchFamily="34" charset="0"/>
              <a:cs typeface="Helvetica" pitchFamily="34" charset="0"/>
            </a:endParaRPr>
          </a:p>
          <a:p>
            <a:pPr marL="574675" indent="-234950">
              <a:buFont typeface="+mj-lt"/>
              <a:buAutoNum type="alphaUcPeriod"/>
            </a:pPr>
            <a:r>
              <a:rPr lang="es-ES" sz="1400" dirty="0" smtClean="0">
                <a:latin typeface="Helvetica" pitchFamily="34" charset="0"/>
              </a:rPr>
              <a:t>Él sólo excavaba agujeros por pura diversión.</a:t>
            </a:r>
          </a:p>
          <a:p>
            <a:pPr marL="574675" indent="-234950">
              <a:buFont typeface="+mj-lt"/>
              <a:buAutoNum type="alphaUcPeriod"/>
            </a:pPr>
            <a:endParaRPr lang="es-ES" sz="1400" dirty="0" smtClean="0">
              <a:latin typeface="Helvetica" pitchFamily="34" charset="0"/>
              <a:cs typeface="Helvetica" pitchFamily="34" charset="0"/>
            </a:endParaRPr>
          </a:p>
          <a:p>
            <a:pPr marL="574675" indent="-234950"/>
            <a:r>
              <a:rPr lang="es-ES" sz="1400" dirty="0" smtClean="0">
                <a:latin typeface="Helvetica" pitchFamily="34" charset="0"/>
                <a:cs typeface="Helvetica" pitchFamily="34" charset="0"/>
              </a:rPr>
              <a:t>D. El tejón tenía muchos amigos porque los animales disfrutaban de su compañía</a:t>
            </a:r>
            <a:r>
              <a:rPr lang="es-ES" sz="1400" dirty="0" smtClean="0">
                <a:latin typeface="Helvetica" pitchFamily="34" charset="0"/>
              </a:rPr>
              <a:t>.</a:t>
            </a:r>
            <a:endParaRPr lang="es-ES" sz="1400" dirty="0" smtClean="0">
              <a:latin typeface="Helvetica" pitchFamily="34" charset="0"/>
              <a:cs typeface="Helvetica" pitchFamily="34" charset="0"/>
            </a:endParaRPr>
          </a:p>
          <a:p>
            <a:pPr marL="834878" indent="-361390"/>
            <a:endParaRPr lang="en-US" sz="1400" dirty="0">
              <a:latin typeface="Helvetica" pitchFamily="34" charset="0"/>
              <a:cs typeface="Helvetica" pitchFamily="34" charset="0"/>
            </a:endParaRPr>
          </a:p>
        </p:txBody>
      </p:sp>
      <p:cxnSp>
        <p:nvCxnSpPr>
          <p:cNvPr id="10" name="Straight Connector 9"/>
          <p:cNvCxnSpPr/>
          <p:nvPr/>
        </p:nvCxnSpPr>
        <p:spPr>
          <a:xfrm>
            <a:off x="495206" y="495300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589043" y="6636892"/>
            <a:ext cx="242888" cy="1678017"/>
            <a:chOff x="616650" y="6644220"/>
            <a:chExt cx="242888" cy="1678017"/>
          </a:xfrm>
        </p:grpSpPr>
        <p:sp>
          <p:nvSpPr>
            <p:cNvPr id="11" name="Oval 10"/>
            <p:cNvSpPr/>
            <p:nvPr/>
          </p:nvSpPr>
          <p:spPr>
            <a:xfrm>
              <a:off x="616650" y="664422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2" name="Oval 11"/>
            <p:cNvSpPr/>
            <p:nvPr/>
          </p:nvSpPr>
          <p:spPr>
            <a:xfrm>
              <a:off x="616650" y="723901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3" name="Oval 12"/>
            <p:cNvSpPr/>
            <p:nvPr/>
          </p:nvSpPr>
          <p:spPr>
            <a:xfrm>
              <a:off x="616650" y="7688269"/>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4" name="Oval 13"/>
            <p:cNvSpPr/>
            <p:nvPr/>
          </p:nvSpPr>
          <p:spPr>
            <a:xfrm>
              <a:off x="616650" y="8082752"/>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graphicFrame>
        <p:nvGraphicFramePr>
          <p:cNvPr id="15" name="Table 14"/>
          <p:cNvGraphicFramePr>
            <a:graphicFrameLocks noGrp="1"/>
          </p:cNvGraphicFramePr>
          <p:nvPr>
            <p:extLst>
              <p:ext uri="{D42A27DB-BD31-4B8C-83A1-F6EECF244321}">
                <p14:modId xmlns:p14="http://schemas.microsoft.com/office/powerpoint/2010/main" val="2373972933"/>
              </p:ext>
            </p:extLst>
          </p:nvPr>
        </p:nvGraphicFramePr>
        <p:xfrm>
          <a:off x="5029200" y="4522470"/>
          <a:ext cx="2354580" cy="859307"/>
        </p:xfrm>
        <a:graphic>
          <a:graphicData uri="http://schemas.openxmlformats.org/drawingml/2006/table">
            <a:tbl>
              <a:tblPr/>
              <a:tblGrid>
                <a:gridCol w="2354580"/>
              </a:tblGrid>
              <a:tr h="173507">
                <a:tc>
                  <a:txBody>
                    <a:bodyPr/>
                    <a:lstStyle/>
                    <a:p>
                      <a:pPr marL="0" marR="0" algn="l">
                        <a:lnSpc>
                          <a:spcPct val="115000"/>
                        </a:lnSpc>
                        <a:spcBef>
                          <a:spcPts val="0"/>
                        </a:spcBef>
                        <a:spcAft>
                          <a:spcPts val="0"/>
                        </a:spcAft>
                      </a:pPr>
                      <a:r>
                        <a:rPr lang="en-US" sz="1000" b="1" dirty="0" err="1" smtClean="0">
                          <a:solidFill>
                            <a:srgbClr val="000000"/>
                          </a:solidFill>
                          <a:latin typeface="+mn-lt"/>
                          <a:ea typeface="Times New Roman"/>
                          <a:cs typeface="Times New Roman"/>
                        </a:rPr>
                        <a:t>Estándar</a:t>
                      </a:r>
                      <a:r>
                        <a:rPr lang="en-US" sz="1000" b="1" dirty="0" smtClean="0">
                          <a:solidFill>
                            <a:srgbClr val="000000"/>
                          </a:solidFill>
                          <a:latin typeface="+mn-lt"/>
                          <a:ea typeface="Times New Roman"/>
                          <a:cs typeface="Times New Roman"/>
                        </a:rPr>
                        <a:t> RL.6.3</a:t>
                      </a:r>
                      <a:endParaRPr lang="en-US" sz="10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670560">
                <a:tc>
                  <a:txBody>
                    <a:bodyPr/>
                    <a:lstStyle/>
                    <a:p>
                      <a:r>
                        <a:rPr lang="es-419" sz="900" dirty="0" smtClean="0"/>
                        <a:t>Describen cómo un cuento determinado o la trama de una obra de teatro se desarrolla en una serie de episodios. Describen también cómo responden o cambian los personajes a medida que la trama se va desarrollando.</a:t>
                      </a:r>
                      <a:endParaRPr lang="en-US" sz="900"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pSp>
        <p:nvGrpSpPr>
          <p:cNvPr id="2" name="Group 1"/>
          <p:cNvGrpSpPr/>
          <p:nvPr/>
        </p:nvGrpSpPr>
        <p:grpSpPr>
          <a:xfrm>
            <a:off x="589043" y="1643183"/>
            <a:ext cx="243045" cy="2154879"/>
            <a:chOff x="616650" y="1651152"/>
            <a:chExt cx="243045" cy="2154879"/>
          </a:xfrm>
        </p:grpSpPr>
        <p:sp>
          <p:nvSpPr>
            <p:cNvPr id="21" name="Oval 20"/>
            <p:cNvSpPr/>
            <p:nvPr/>
          </p:nvSpPr>
          <p:spPr>
            <a:xfrm>
              <a:off x="616650" y="1651152"/>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2" name="Oval 21"/>
            <p:cNvSpPr/>
            <p:nvPr/>
          </p:nvSpPr>
          <p:spPr>
            <a:xfrm>
              <a:off x="616650" y="227549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3" name="Oval 22"/>
            <p:cNvSpPr/>
            <p:nvPr/>
          </p:nvSpPr>
          <p:spPr>
            <a:xfrm>
              <a:off x="616807" y="2936849"/>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4" name="Oval 23"/>
            <p:cNvSpPr/>
            <p:nvPr/>
          </p:nvSpPr>
          <p:spPr>
            <a:xfrm>
              <a:off x="616807" y="356654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sp>
        <p:nvSpPr>
          <p:cNvPr id="6" name="Footer Placeholder 5"/>
          <p:cNvSpPr>
            <a:spLocks noGrp="1"/>
          </p:cNvSpPr>
          <p:nvPr>
            <p:ph type="ftr" sz="quarter" idx="11"/>
          </p:nvPr>
        </p:nvSpPr>
        <p:spPr/>
        <p:txBody>
          <a:bodyPr/>
          <a:lstStyle/>
          <a:p>
            <a:r>
              <a:rPr lang="en-US" smtClean="0"/>
              <a:t>Rev. Control: 07/04/15 - OSP and S. Richmond</a:t>
            </a:r>
            <a:endParaRPr lang="en-US" dirty="0"/>
          </a:p>
        </p:txBody>
      </p:sp>
    </p:spTree>
    <p:extLst>
      <p:ext uri="{BB962C8B-B14F-4D97-AF65-F5344CB8AC3E}">
        <p14:creationId xmlns:p14="http://schemas.microsoft.com/office/powerpoint/2010/main" val="4628531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Table 14"/>
          <p:cNvGraphicFramePr>
            <a:graphicFrameLocks noGrp="1"/>
          </p:cNvGraphicFramePr>
          <p:nvPr>
            <p:extLst>
              <p:ext uri="{D42A27DB-BD31-4B8C-83A1-F6EECF244321}">
                <p14:modId xmlns:p14="http://schemas.microsoft.com/office/powerpoint/2010/main" val="2201800809"/>
              </p:ext>
            </p:extLst>
          </p:nvPr>
        </p:nvGraphicFramePr>
        <p:xfrm>
          <a:off x="323851" y="478972"/>
          <a:ext cx="7043738" cy="8012815"/>
        </p:xfrm>
        <a:graphic>
          <a:graphicData uri="http://schemas.openxmlformats.org/drawingml/2006/table">
            <a:tbl>
              <a:tblPr firstRow="1" bandRow="1">
                <a:tableStyleId>{5940675A-B579-460E-94D1-54222C63F5DA}</a:tableStyleId>
              </a:tblPr>
              <a:tblGrid>
                <a:gridCol w="7043738"/>
              </a:tblGrid>
              <a:tr h="990673">
                <a:tc>
                  <a:txBody>
                    <a:bodyPr/>
                    <a:lstStyle/>
                    <a:p>
                      <a:pPr marL="457200" indent="-457200">
                        <a:buNone/>
                      </a:pPr>
                      <a:r>
                        <a:rPr lang="en-US" sz="1900" b="1" dirty="0" smtClean="0">
                          <a:solidFill>
                            <a:schemeClr val="tx1"/>
                          </a:solidFill>
                          <a:latin typeface="Helvetica" panose="020B0604020202020204" pitchFamily="34" charset="0"/>
                          <a:cs typeface="Helvetica" panose="020B0604020202020204" pitchFamily="34" charset="0"/>
                        </a:rPr>
                        <a:t>7.</a:t>
                      </a:r>
                      <a:r>
                        <a:rPr lang="en-US" sz="1900" b="1" baseline="0" dirty="0" smtClean="0">
                          <a:solidFill>
                            <a:schemeClr val="tx1"/>
                          </a:solidFill>
                          <a:latin typeface="Helvetica" panose="020B0604020202020204" pitchFamily="34" charset="0"/>
                          <a:cs typeface="Helvetica" panose="020B0604020202020204" pitchFamily="34" charset="0"/>
                        </a:rPr>
                        <a:t>   </a:t>
                      </a:r>
                      <a:r>
                        <a:rPr lang="es-ES" sz="1500" b="1" kern="1200" dirty="0" smtClean="0">
                          <a:solidFill>
                            <a:schemeClr val="tx1"/>
                          </a:solidFill>
                          <a:effectLst/>
                          <a:latin typeface="Helvetica" panose="020B0604020202020204" pitchFamily="34" charset="0"/>
                          <a:ea typeface="+mn-ea"/>
                          <a:cs typeface="Helvetica" panose="020B0604020202020204" pitchFamily="34" charset="0"/>
                        </a:rPr>
                        <a:t>¿Cuál es el tema de </a:t>
                      </a:r>
                      <a:r>
                        <a:rPr lang="es-ES" sz="1500" b="1" i="1" u="sng" kern="1200" dirty="0" smtClean="0">
                          <a:solidFill>
                            <a:schemeClr val="tx1"/>
                          </a:solidFill>
                          <a:effectLst/>
                          <a:latin typeface="Helvetica" panose="020B0604020202020204" pitchFamily="34" charset="0"/>
                          <a:ea typeface="+mn-ea"/>
                          <a:cs typeface="Helvetica" panose="020B0604020202020204" pitchFamily="34" charset="0"/>
                        </a:rPr>
                        <a:t>Un gran excavador- una fábula norteamericana</a:t>
                      </a:r>
                      <a:r>
                        <a:rPr lang="es-ES" sz="1500" b="1" i="1" kern="1200" dirty="0" smtClean="0">
                          <a:solidFill>
                            <a:schemeClr val="tx1"/>
                          </a:solidFill>
                          <a:effectLst/>
                          <a:latin typeface="Helvetica" panose="020B0604020202020204" pitchFamily="34" charset="0"/>
                          <a:ea typeface="+mn-ea"/>
                          <a:cs typeface="Helvetica" panose="020B0604020202020204" pitchFamily="34" charset="0"/>
                        </a:rPr>
                        <a:t> </a:t>
                      </a:r>
                      <a:r>
                        <a:rPr lang="es-ES" sz="1500" b="1" kern="1200" dirty="0" smtClean="0">
                          <a:solidFill>
                            <a:schemeClr val="tx1"/>
                          </a:solidFill>
                          <a:effectLst/>
                          <a:latin typeface="Helvetica" panose="020B0604020202020204" pitchFamily="34" charset="0"/>
                          <a:ea typeface="+mn-ea"/>
                          <a:cs typeface="Helvetica" panose="020B0604020202020204" pitchFamily="34" charset="0"/>
                        </a:rPr>
                        <a:t>y qué detalles ayudan al lector a determinar el tema?</a:t>
                      </a:r>
                      <a:endParaRPr lang="en-US" sz="1100" b="0" dirty="0" smtClean="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564">
                <a:tc>
                  <a:txBody>
                    <a:bodyPr/>
                    <a:lstStyle/>
                    <a:p>
                      <a:r>
                        <a:rPr lang="en-US" sz="1900" dirty="0" smtClean="0">
                          <a:solidFill>
                            <a:schemeClr val="tx1"/>
                          </a:solidFill>
                          <a:latin typeface="Helvetica" panose="020B0604020202020204" pitchFamily="34" charset="0"/>
                          <a:cs typeface="Helvetica" panose="020B0604020202020204" pitchFamily="34" charset="0"/>
                        </a:rPr>
                        <a:t> </a:t>
                      </a:r>
                      <a:endParaRPr lang="en-US" sz="190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a:xfrm>
            <a:off x="5638800" y="9448800"/>
            <a:ext cx="1813560" cy="535516"/>
          </a:xfrm>
        </p:spPr>
        <p:txBody>
          <a:bodyPr/>
          <a:lstStyle/>
          <a:p>
            <a:fld id="{F177B04D-AEB5-43ED-B9BA-B3D1EC9C9067}" type="slidenum">
              <a:rPr lang="en-US" smtClean="0"/>
              <a:pPr/>
              <a:t>17</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211113984"/>
              </p:ext>
            </p:extLst>
          </p:nvPr>
        </p:nvGraphicFramePr>
        <p:xfrm>
          <a:off x="5410200" y="8663940"/>
          <a:ext cx="1986280" cy="859307"/>
        </p:xfrm>
        <a:graphic>
          <a:graphicData uri="http://schemas.openxmlformats.org/drawingml/2006/table">
            <a:tbl>
              <a:tblPr/>
              <a:tblGrid>
                <a:gridCol w="1986280"/>
              </a:tblGrid>
              <a:tr h="173507">
                <a:tc>
                  <a:txBody>
                    <a:bodyPr/>
                    <a:lstStyle/>
                    <a:p>
                      <a:pPr marL="0" marR="0" algn="l">
                        <a:lnSpc>
                          <a:spcPct val="115000"/>
                        </a:lnSpc>
                        <a:spcBef>
                          <a:spcPts val="0"/>
                        </a:spcBef>
                        <a:spcAft>
                          <a:spcPts val="0"/>
                        </a:spcAft>
                      </a:pPr>
                      <a:r>
                        <a:rPr lang="en-US" sz="1000" b="1" dirty="0" err="1" smtClean="0">
                          <a:solidFill>
                            <a:srgbClr val="000000"/>
                          </a:solidFill>
                          <a:latin typeface="+mn-lt"/>
                          <a:ea typeface="Times New Roman"/>
                          <a:cs typeface="Times New Roman"/>
                        </a:rPr>
                        <a:t>Estándar</a:t>
                      </a:r>
                      <a:r>
                        <a:rPr lang="en-US" sz="1000" b="1" dirty="0" smtClean="0">
                          <a:solidFill>
                            <a:srgbClr val="000000"/>
                          </a:solidFill>
                          <a:latin typeface="+mn-lt"/>
                          <a:ea typeface="Times New Roman"/>
                          <a:cs typeface="Times New Roman"/>
                        </a:rPr>
                        <a:t> RL.6.2</a:t>
                      </a:r>
                      <a:endParaRPr lang="en-US" sz="10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670560">
                <a:tc>
                  <a:txBody>
                    <a:bodyPr/>
                    <a:lstStyle/>
                    <a:p>
                      <a:r>
                        <a:rPr lang="es-419" sz="900" dirty="0" smtClean="0"/>
                        <a:t>Definen el tema o idea principal de un texto y cómo esta se transmite a través de determinados detalles. Resumen el texto sin dar opiniones o juicios personales.</a:t>
                      </a:r>
                      <a:endParaRPr lang="en-US" sz="900"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2" name="Footer Placeholder 1"/>
          <p:cNvSpPr>
            <a:spLocks noGrp="1"/>
          </p:cNvSpPr>
          <p:nvPr>
            <p:ph type="ftr" sz="quarter" idx="11"/>
          </p:nvPr>
        </p:nvSpPr>
        <p:spPr/>
        <p:txBody>
          <a:bodyPr/>
          <a:lstStyle/>
          <a:p>
            <a:r>
              <a:rPr lang="en-US" smtClean="0"/>
              <a:t>Rev. Control: 07/04/15 - OSP and S. Richmond</a:t>
            </a:r>
            <a:endParaRPr lang="en-US" dirty="0"/>
          </a:p>
        </p:txBody>
      </p:sp>
    </p:spTree>
    <p:extLst>
      <p:ext uri="{BB962C8B-B14F-4D97-AF65-F5344CB8AC3E}">
        <p14:creationId xmlns:p14="http://schemas.microsoft.com/office/powerpoint/2010/main" val="11532893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Table 14"/>
          <p:cNvGraphicFramePr>
            <a:graphicFrameLocks noGrp="1"/>
          </p:cNvGraphicFramePr>
          <p:nvPr>
            <p:extLst>
              <p:ext uri="{D42A27DB-BD31-4B8C-83A1-F6EECF244321}">
                <p14:modId xmlns:p14="http://schemas.microsoft.com/office/powerpoint/2010/main" val="3795149986"/>
              </p:ext>
            </p:extLst>
          </p:nvPr>
        </p:nvGraphicFramePr>
        <p:xfrm>
          <a:off x="259080" y="335280"/>
          <a:ext cx="7167880" cy="7784515"/>
        </p:xfrm>
        <a:graphic>
          <a:graphicData uri="http://schemas.openxmlformats.org/drawingml/2006/table">
            <a:tbl>
              <a:tblPr firstRow="1" bandRow="1">
                <a:tableStyleId>{5940675A-B579-460E-94D1-54222C63F5DA}</a:tableStyleId>
              </a:tblPr>
              <a:tblGrid>
                <a:gridCol w="7167880"/>
              </a:tblGrid>
              <a:tr h="1275661">
                <a:tc>
                  <a:txBody>
                    <a:bodyPr/>
                    <a:lstStyle/>
                    <a:p>
                      <a:pPr marL="339725" indent="-339725">
                        <a:buNone/>
                      </a:pPr>
                      <a:r>
                        <a:rPr lang="en-US" sz="1500" b="1" dirty="0" smtClean="0">
                          <a:solidFill>
                            <a:schemeClr val="tx1"/>
                          </a:solidFill>
                          <a:latin typeface="Helvetica" panose="020B0604020202020204" pitchFamily="34" charset="0"/>
                          <a:cs typeface="Helvetica" panose="020B0604020202020204" pitchFamily="34" charset="0"/>
                        </a:rPr>
                        <a:t>8.</a:t>
                      </a:r>
                      <a:r>
                        <a:rPr lang="en-US" sz="1500" b="1" baseline="0" dirty="0" smtClean="0">
                          <a:solidFill>
                            <a:schemeClr val="tx1"/>
                          </a:solidFill>
                          <a:latin typeface="Helvetica" panose="020B0604020202020204" pitchFamily="34" charset="0"/>
                          <a:cs typeface="Helvetica" panose="020B0604020202020204" pitchFamily="34" charset="0"/>
                        </a:rPr>
                        <a:t>   </a:t>
                      </a:r>
                      <a:r>
                        <a:rPr lang="es-ES" sz="1500" b="1" baseline="0" dirty="0" smtClean="0">
                          <a:solidFill>
                            <a:schemeClr val="tx1"/>
                          </a:solidFill>
                          <a:latin typeface="Helvetica" panose="020B0604020202020204" pitchFamily="34" charset="0"/>
                          <a:cs typeface="Helvetica" panose="020B0604020202020204" pitchFamily="34" charset="0"/>
                        </a:rPr>
                        <a:t>Describe cómo los animales cambian su actitud hacia el tejón a través de la fábula y por qué. Utiliza detalles específicos del cuento para apoyar tu respuesta.</a:t>
                      </a:r>
                      <a:endParaRPr lang="en-US" sz="1500" b="0" dirty="0" smtClean="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8933">
                <a:tc>
                  <a:txBody>
                    <a:bodyPr/>
                    <a:lstStyle/>
                    <a:p>
                      <a:r>
                        <a:rPr lang="en-US" sz="1800" b="0" dirty="0" smtClean="0">
                          <a:solidFill>
                            <a:schemeClr val="tx1"/>
                          </a:solidFill>
                          <a:latin typeface="Helvetica" panose="020B0604020202020204" pitchFamily="34" charset="0"/>
                          <a:cs typeface="Helvetica" panose="020B0604020202020204" pitchFamily="34" charset="0"/>
                        </a:rPr>
                        <a:t> </a:t>
                      </a:r>
                      <a:endParaRPr lang="en-US" sz="1800" b="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6917">
                <a:tc>
                  <a:txBody>
                    <a:bodyPr/>
                    <a:lstStyle/>
                    <a:p>
                      <a:endParaRPr lang="en-US" sz="1800" b="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6917">
                <a:tc>
                  <a:txBody>
                    <a:bodyPr/>
                    <a:lstStyle/>
                    <a:p>
                      <a:endParaRPr lang="en-US" sz="1800" b="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6917">
                <a:tc>
                  <a:txBody>
                    <a:bodyPr/>
                    <a:lstStyle/>
                    <a:p>
                      <a:endParaRPr lang="en-US" sz="1800" b="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6917">
                <a:tc>
                  <a:txBody>
                    <a:bodyPr/>
                    <a:lstStyle/>
                    <a:p>
                      <a:endParaRPr lang="en-US" sz="1800" b="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6917">
                <a:tc>
                  <a:txBody>
                    <a:bodyPr/>
                    <a:lstStyle/>
                    <a:p>
                      <a:endParaRPr lang="en-US" sz="1800" b="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6917">
                <a:tc>
                  <a:txBody>
                    <a:bodyPr/>
                    <a:lstStyle/>
                    <a:p>
                      <a:endParaRPr lang="en-US" sz="1800" b="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6917">
                <a:tc>
                  <a:txBody>
                    <a:bodyPr/>
                    <a:lstStyle/>
                    <a:p>
                      <a:endParaRPr lang="en-US" sz="1800" b="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6917">
                <a:tc>
                  <a:txBody>
                    <a:bodyPr/>
                    <a:lstStyle/>
                    <a:p>
                      <a:endParaRPr lang="en-US" sz="1800" b="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6917">
                <a:tc>
                  <a:txBody>
                    <a:bodyPr/>
                    <a:lstStyle/>
                    <a:p>
                      <a:endParaRPr lang="en-US" sz="1800" b="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6917">
                <a:tc>
                  <a:txBody>
                    <a:bodyPr/>
                    <a:lstStyle/>
                    <a:p>
                      <a:endParaRPr lang="en-US" sz="1800" b="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6917">
                <a:tc>
                  <a:txBody>
                    <a:bodyPr/>
                    <a:lstStyle/>
                    <a:p>
                      <a:endParaRPr lang="en-US" sz="1800" b="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6917">
                <a:tc>
                  <a:txBody>
                    <a:bodyPr/>
                    <a:lstStyle/>
                    <a:p>
                      <a:endParaRPr lang="en-US" sz="1800" b="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6917">
                <a:tc>
                  <a:txBody>
                    <a:bodyPr/>
                    <a:lstStyle/>
                    <a:p>
                      <a:endParaRPr lang="en-US" sz="1800" b="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a:xfrm>
            <a:off x="5570220" y="9322651"/>
            <a:ext cx="1813560" cy="535516"/>
          </a:xfrm>
        </p:spPr>
        <p:txBody>
          <a:bodyPr/>
          <a:lstStyle/>
          <a:p>
            <a:fld id="{F177B04D-AEB5-43ED-B9BA-B3D1EC9C9067}" type="slidenum">
              <a:rPr lang="en-US" smtClean="0"/>
              <a:pPr/>
              <a:t>18</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712963566"/>
              </p:ext>
            </p:extLst>
          </p:nvPr>
        </p:nvGraphicFramePr>
        <p:xfrm>
          <a:off x="4750611" y="8305800"/>
          <a:ext cx="2665067" cy="859307"/>
        </p:xfrm>
        <a:graphic>
          <a:graphicData uri="http://schemas.openxmlformats.org/drawingml/2006/table">
            <a:tbl>
              <a:tblPr/>
              <a:tblGrid>
                <a:gridCol w="2665067"/>
              </a:tblGrid>
              <a:tr h="173507">
                <a:tc>
                  <a:txBody>
                    <a:bodyPr/>
                    <a:lstStyle/>
                    <a:p>
                      <a:pPr marL="0" marR="0" algn="l">
                        <a:lnSpc>
                          <a:spcPct val="115000"/>
                        </a:lnSpc>
                        <a:spcBef>
                          <a:spcPts val="0"/>
                        </a:spcBef>
                        <a:spcAft>
                          <a:spcPts val="0"/>
                        </a:spcAft>
                      </a:pPr>
                      <a:r>
                        <a:rPr lang="en-US" sz="1000" b="1" dirty="0" err="1" smtClean="0">
                          <a:solidFill>
                            <a:srgbClr val="000000"/>
                          </a:solidFill>
                          <a:latin typeface="+mn-lt"/>
                          <a:ea typeface="Times New Roman"/>
                          <a:cs typeface="Times New Roman"/>
                        </a:rPr>
                        <a:t>Estándar</a:t>
                      </a:r>
                      <a:r>
                        <a:rPr lang="en-US" sz="1000" b="1" dirty="0" smtClean="0">
                          <a:solidFill>
                            <a:srgbClr val="000000"/>
                          </a:solidFill>
                          <a:latin typeface="+mn-lt"/>
                          <a:ea typeface="Times New Roman"/>
                          <a:cs typeface="Times New Roman"/>
                        </a:rPr>
                        <a:t> RL.6.3</a:t>
                      </a:r>
                      <a:endParaRPr lang="en-US" sz="10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670560">
                <a:tc>
                  <a:txBody>
                    <a:bodyPr/>
                    <a:lstStyle/>
                    <a:p>
                      <a:r>
                        <a:rPr lang="es-419" sz="900" dirty="0" smtClean="0"/>
                        <a:t>Describen cómo un cuento determinado o la trama de una obra de teatro se desarrolla en una serie de episodios. Describen también cómo responden o cambian los personajes a medida que la trama se va desarrollando.</a:t>
                      </a:r>
                      <a:endParaRPr lang="en-US" sz="900"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2" name="Footer Placeholder 1"/>
          <p:cNvSpPr>
            <a:spLocks noGrp="1"/>
          </p:cNvSpPr>
          <p:nvPr>
            <p:ph type="ftr" sz="quarter" idx="11"/>
          </p:nvPr>
        </p:nvSpPr>
        <p:spPr/>
        <p:txBody>
          <a:bodyPr/>
          <a:lstStyle/>
          <a:p>
            <a:r>
              <a:rPr lang="en-US" smtClean="0"/>
              <a:t>Rev. Control: 07/04/15 - OSP and S. Richmond</a:t>
            </a:r>
            <a:endParaRPr lang="en-US" dirty="0"/>
          </a:p>
        </p:txBody>
      </p:sp>
    </p:spTree>
    <p:extLst>
      <p:ext uri="{BB962C8B-B14F-4D97-AF65-F5344CB8AC3E}">
        <p14:creationId xmlns:p14="http://schemas.microsoft.com/office/powerpoint/2010/main" val="28041437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5570220" y="9322651"/>
            <a:ext cx="1813560" cy="535516"/>
          </a:xfrm>
        </p:spPr>
        <p:txBody>
          <a:bodyPr/>
          <a:lstStyle/>
          <a:p>
            <a:fld id="{F177B04D-AEB5-43ED-B9BA-B3D1EC9C9067}" type="slidenum">
              <a:rPr lang="en-US" smtClean="0"/>
              <a:pPr/>
              <a:t>19</a:t>
            </a:fld>
            <a:endParaRPr lang="en-US" dirty="0"/>
          </a:p>
        </p:txBody>
      </p:sp>
      <p:sp>
        <p:nvSpPr>
          <p:cNvPr id="13" name="Rectangle 12"/>
          <p:cNvSpPr/>
          <p:nvPr/>
        </p:nvSpPr>
        <p:spPr>
          <a:xfrm>
            <a:off x="381000" y="875989"/>
            <a:ext cx="6934200" cy="8698129"/>
          </a:xfrm>
          <a:prstGeom prst="rect">
            <a:avLst/>
          </a:prstGeom>
        </p:spPr>
        <p:txBody>
          <a:bodyPr wrap="square" lIns="96371" tIns="48186" rIns="96371" bIns="48186">
            <a:spAutoFit/>
          </a:bodyPr>
          <a:lstStyle/>
          <a:p>
            <a:pPr>
              <a:lnSpc>
                <a:spcPct val="115000"/>
              </a:lnSpc>
            </a:pPr>
            <a:r>
              <a:rPr lang="en-US" sz="1600" b="1" i="1" dirty="0" smtClean="0">
                <a:ea typeface="Times New Roman"/>
                <a:cs typeface="Arial"/>
              </a:rPr>
              <a:t>                         </a:t>
            </a:r>
            <a:r>
              <a:rPr lang="es-ES" sz="1600" b="1" i="1" u="sng" dirty="0" smtClean="0">
                <a:ea typeface="Times New Roman"/>
                <a:cs typeface="Arial"/>
              </a:rPr>
              <a:t>EL MISTERIOSO MOSTRUO DEL LAGO NESS</a:t>
            </a:r>
            <a:endParaRPr lang="es-ES" sz="1600" u="sng" dirty="0" smtClean="0">
              <a:ea typeface="Times New Roman"/>
              <a:cs typeface="Times New Roman"/>
            </a:endParaRPr>
          </a:p>
          <a:p>
            <a:pPr>
              <a:lnSpc>
                <a:spcPct val="115000"/>
              </a:lnSpc>
            </a:pPr>
            <a:r>
              <a:rPr lang="es-ES" sz="1400" b="1" i="1" dirty="0" smtClean="0">
                <a:ea typeface="Times New Roman"/>
                <a:cs typeface="Times New Roman"/>
              </a:rPr>
              <a:t>	               </a:t>
            </a:r>
            <a:r>
              <a:rPr lang="es-ES" sz="1200" i="1" dirty="0" smtClean="0">
                <a:ea typeface="Times New Roman"/>
                <a:cs typeface="Times New Roman"/>
              </a:rPr>
              <a:t>Fuente: Departamento de Educación de Oregón</a:t>
            </a:r>
          </a:p>
          <a:p>
            <a:pPr>
              <a:lnSpc>
                <a:spcPct val="115000"/>
              </a:lnSpc>
            </a:pPr>
            <a:endParaRPr lang="es-ES" sz="1200" i="1" dirty="0" smtClean="0">
              <a:ea typeface="Times New Roman"/>
              <a:cs typeface="Book Antiqua,Italic"/>
            </a:endParaRPr>
          </a:p>
          <a:p>
            <a:pPr>
              <a:lnSpc>
                <a:spcPct val="115000"/>
              </a:lnSpc>
            </a:pPr>
            <a:r>
              <a:rPr lang="es-ES" sz="1200" i="1" dirty="0" smtClean="0">
                <a:ea typeface="Times New Roman"/>
                <a:cs typeface="Book Antiqua,Italic"/>
              </a:rPr>
              <a:t>¿Es el monstruo del lago un mito? ¡No nessie-sariamente! Sigue leyendo para conocer la historia de esta misteriosa criatura. </a:t>
            </a:r>
          </a:p>
          <a:p>
            <a:pPr>
              <a:lnSpc>
                <a:spcPct val="115000"/>
              </a:lnSpc>
            </a:pPr>
            <a:r>
              <a:rPr lang="es-ES" sz="1200" dirty="0" smtClean="0">
                <a:ea typeface="Times New Roman"/>
                <a:cs typeface="Book Antiqua"/>
              </a:rPr>
              <a:t>1</a:t>
            </a:r>
          </a:p>
          <a:p>
            <a:pPr>
              <a:lnSpc>
                <a:spcPct val="115000"/>
              </a:lnSpc>
            </a:pPr>
            <a:r>
              <a:rPr lang="es-ES" sz="1200" dirty="0" smtClean="0">
                <a:ea typeface="Times New Roman"/>
                <a:cs typeface="Book Antiqua"/>
              </a:rPr>
              <a:t>        LA LUZ DEL SOL BAILA SOBRE EL AZUL inmenso del lago Ness. Una ligera brisa agita el agua, donde el castillo de Urquhart protege la curva de la bahía. Es un día tranquilo para soltar un barco o lanzar una cuerda para pescar. ¿Realmente lo es? ¿Hay algo allá afuera? ¿Un barco volcado? ¿un leño? ¿Un montón de plantas de agua? ¿O podría ser Nessie, el mítico monstruo del Lago Ness? </a:t>
            </a:r>
            <a:endParaRPr lang="es-ES" sz="1200" dirty="0" smtClean="0">
              <a:ea typeface="Times New Roman"/>
              <a:cs typeface="Times New Roman"/>
            </a:endParaRPr>
          </a:p>
          <a:p>
            <a:pPr>
              <a:lnSpc>
                <a:spcPct val="115000"/>
              </a:lnSpc>
            </a:pPr>
            <a:r>
              <a:rPr lang="es-ES" sz="1200" dirty="0" smtClean="0">
                <a:ea typeface="Times New Roman"/>
                <a:cs typeface="Book Antiqua"/>
              </a:rPr>
              <a:t>2</a:t>
            </a:r>
          </a:p>
          <a:p>
            <a:pPr>
              <a:lnSpc>
                <a:spcPct val="115000"/>
              </a:lnSpc>
            </a:pPr>
            <a:r>
              <a:rPr lang="es-ES" sz="1200" dirty="0" smtClean="0">
                <a:ea typeface="Times New Roman"/>
                <a:cs typeface="Book Antiqua"/>
              </a:rPr>
              <a:t>       Durante siglos, </a:t>
            </a:r>
            <a:r>
              <a:rPr lang="es-ES" sz="1200" dirty="0">
                <a:ea typeface="Times New Roman"/>
                <a:cs typeface="Book Antiqua"/>
              </a:rPr>
              <a:t>se ha desatado el </a:t>
            </a:r>
            <a:r>
              <a:rPr lang="es-ES" sz="1200" dirty="0" smtClean="0">
                <a:ea typeface="Times New Roman"/>
                <a:cs typeface="Book Antiqua"/>
              </a:rPr>
              <a:t>debate sobre si una enorme criatura desconocida habita este misterioso lago, el más grande, más largo y más profundo de los tres lagos que atraviesan el hermoso conjunto de valles del </a:t>
            </a:r>
            <a:r>
              <a:rPr lang="es-ES" sz="1200" i="1" dirty="0" smtClean="0">
                <a:ea typeface="Times New Roman"/>
                <a:cs typeface="Book Antiqua"/>
              </a:rPr>
              <a:t>Great Glen </a:t>
            </a:r>
            <a:r>
              <a:rPr lang="es-ES" sz="1200" dirty="0" smtClean="0">
                <a:ea typeface="Times New Roman"/>
                <a:cs typeface="Book Antiqua"/>
              </a:rPr>
              <a:t>de Escocia. Los vikingos pueden haber sido los primeros en hacerse la pregunta. Su mitología hablaba de </a:t>
            </a:r>
            <a:r>
              <a:rPr lang="es-ES" sz="1200" i="1" dirty="0" smtClean="0">
                <a:ea typeface="Times New Roman"/>
                <a:cs typeface="Book Antiqua"/>
              </a:rPr>
              <a:t>caballos de agua </a:t>
            </a:r>
            <a:r>
              <a:rPr lang="es-ES" sz="1200" dirty="0" smtClean="0">
                <a:ea typeface="Times New Roman"/>
                <a:cs typeface="Book Antiqua"/>
              </a:rPr>
              <a:t>en los lagos de Escocia. El primer relato escrito que habla de una criatura del lago se remonta al siglo VI, cuando un antiguo texto escrito en latín antiguo, dice que un nadador fue asesinado por una bestia espantosa cerca del extremo norte del lago. San Columba, al enterarse del ataque, remó y regañó al monstruo tan severamente que nunca más desde ese entonces se ha sabido que se haya repetido tal fechoría.</a:t>
            </a:r>
            <a:endParaRPr lang="es-ES" sz="1200" dirty="0" smtClean="0">
              <a:ea typeface="Times New Roman"/>
              <a:cs typeface="Times New Roman"/>
            </a:endParaRPr>
          </a:p>
          <a:p>
            <a:pPr>
              <a:lnSpc>
                <a:spcPct val="115000"/>
              </a:lnSpc>
            </a:pPr>
            <a:r>
              <a:rPr lang="es-ES" sz="1200" dirty="0" smtClean="0">
                <a:ea typeface="Times New Roman"/>
                <a:cs typeface="Book Antiqua"/>
              </a:rPr>
              <a:t>3</a:t>
            </a:r>
          </a:p>
          <a:p>
            <a:pPr>
              <a:lnSpc>
                <a:spcPct val="115000"/>
              </a:lnSpc>
            </a:pPr>
            <a:r>
              <a:rPr lang="es-ES" sz="1200" dirty="0" smtClean="0">
                <a:ea typeface="Times New Roman"/>
                <a:cs typeface="Book Antiqua"/>
              </a:rPr>
              <a:t>        Los rumores y las historias de una "gran bestia horrible," continuaron siglo tras siglo, pero se hablaban en voz baja, y no muy a menudo cuando los extranjeros estaban cerca. Sin embargo, en la década de 1930, el rumor del el monstruo del lago Ness comenzó a extenderse. Nessie hizo un gran revuelo en 1934, cuando Rupert Gould, un escritor científico respetado, publicó un libro llamado </a:t>
            </a:r>
            <a:r>
              <a:rPr lang="es-ES" sz="1200" i="1" u="sng" dirty="0" smtClean="0">
                <a:ea typeface="Times New Roman"/>
                <a:cs typeface="Book Antiqua"/>
              </a:rPr>
              <a:t>El monstruo del lago Ness y otros</a:t>
            </a:r>
            <a:r>
              <a:rPr lang="es-ES" sz="1200" dirty="0" smtClean="0">
                <a:ea typeface="Times New Roman"/>
                <a:cs typeface="Book Antiqua"/>
              </a:rPr>
              <a:t>.</a:t>
            </a:r>
          </a:p>
          <a:p>
            <a:pPr>
              <a:lnSpc>
                <a:spcPct val="115000"/>
              </a:lnSpc>
            </a:pPr>
            <a:r>
              <a:rPr lang="es-ES" sz="1200" dirty="0" smtClean="0">
                <a:ea typeface="Times New Roman"/>
                <a:cs typeface="Book Antiqua"/>
              </a:rPr>
              <a:t>4</a:t>
            </a:r>
          </a:p>
          <a:p>
            <a:pPr>
              <a:lnSpc>
                <a:spcPct val="115000"/>
              </a:lnSpc>
            </a:pPr>
            <a:r>
              <a:rPr lang="es-ES" sz="1200" dirty="0" smtClean="0">
                <a:ea typeface="Times New Roman"/>
                <a:cs typeface="Book Antiqua"/>
              </a:rPr>
              <a:t>        Los residentes y visitantes del lago comenzaron a contar historias de avistamientos, algunos desde los primeros tiempos.  Un señor de edad avanzada escribió a Gould, recordando que aproximadamente en 1871 vio algo "como un barco volcado... retorciéndose y batiendo el agua." En un encuentro sorprendente en tierra , una pareja de Londres, que conducía a casa de unas vacaciones en 1933, vieron una enorme y oscura silueta de un "animal prehistórico" frente </a:t>
            </a:r>
            <a:r>
              <a:rPr lang="es-ES" sz="1200" dirty="0">
                <a:ea typeface="Times New Roman"/>
                <a:cs typeface="Book Antiqua"/>
              </a:rPr>
              <a:t>a</a:t>
            </a:r>
            <a:r>
              <a:rPr lang="es-ES" sz="1200" dirty="0" smtClean="0">
                <a:ea typeface="Times New Roman"/>
                <a:cs typeface="Book Antiqua"/>
              </a:rPr>
              <a:t> ellos, y luego se desplazó en el lago.  </a:t>
            </a:r>
          </a:p>
          <a:p>
            <a:pPr>
              <a:lnSpc>
                <a:spcPct val="115000"/>
              </a:lnSpc>
            </a:pPr>
            <a:r>
              <a:rPr lang="es-ES" sz="1200" dirty="0" smtClean="0">
                <a:ea typeface="Times New Roman"/>
                <a:cs typeface="Times New Roman"/>
              </a:rPr>
              <a:t>5</a:t>
            </a:r>
          </a:p>
          <a:p>
            <a:pPr>
              <a:lnSpc>
                <a:spcPct val="115000"/>
              </a:lnSpc>
            </a:pPr>
            <a:r>
              <a:rPr lang="es-ES" sz="1200" dirty="0">
                <a:ea typeface="Times New Roman"/>
                <a:cs typeface="Book Antiqua"/>
              </a:rPr>
              <a:t> </a:t>
            </a:r>
            <a:r>
              <a:rPr lang="es-ES" sz="1200" dirty="0" smtClean="0">
                <a:ea typeface="Times New Roman"/>
                <a:cs typeface="Book Antiqua"/>
              </a:rPr>
              <a:t>      Las historias se hicieron más dramáticas, y las descripciones, más específicas. Entonces, surgió la imagen de Nessie con un cuello largo, múltiples jorobas y cola larga. La primera foto de Nessie fue tomada por un obrero que vio "un objeto de dimensiones considerables" que salía del oscuro lago. Se cree que su foto es auténtica, pero es demasiado borrosa para probar cualquier cosa.</a:t>
            </a:r>
            <a:r>
              <a:rPr lang="es-ES" sz="1200" dirty="0">
                <a:ea typeface="Times New Roman"/>
                <a:cs typeface="Book Antiqua"/>
              </a:rPr>
              <a:t> </a:t>
            </a:r>
            <a:r>
              <a:rPr lang="es-ES" sz="1200" dirty="0" smtClean="0">
                <a:ea typeface="Times New Roman"/>
                <a:cs typeface="Book Antiqua"/>
              </a:rPr>
              <a:t>Una foto más clara (pero que resultó ser menos auténtica) de Nessie, identificada como "la foto del cirujano" fue tomada por Robert Wilson, un médico de Londres. Aunque años más tarde se demostró que la foto era un engaño, sigue siendo la imagen más conocida de Nessie. Dejando a un lado los engaños (y, posiblemente, alucinaciones), el caso de un Nessie real continuó creciendo. </a:t>
            </a:r>
          </a:p>
          <a:p>
            <a:pPr>
              <a:lnSpc>
                <a:spcPct val="115000"/>
              </a:lnSpc>
            </a:pPr>
            <a:endParaRPr lang="en-US" sz="1200" dirty="0">
              <a:ea typeface="Times New Roman"/>
              <a:cs typeface="Times New Roman"/>
            </a:endParaRPr>
          </a:p>
        </p:txBody>
      </p:sp>
      <p:sp>
        <p:nvSpPr>
          <p:cNvPr id="5" name="Rectangle 4"/>
          <p:cNvSpPr/>
          <p:nvPr/>
        </p:nvSpPr>
        <p:spPr>
          <a:xfrm>
            <a:off x="5334000" y="152400"/>
            <a:ext cx="2286000" cy="784830"/>
          </a:xfrm>
          <a:prstGeom prst="rect">
            <a:avLst/>
          </a:prstGeom>
          <a:noFill/>
        </p:spPr>
        <p:txBody>
          <a:bodyPr wrap="square">
            <a:spAutoFit/>
          </a:bodyPr>
          <a:lstStyle/>
          <a:p>
            <a:r>
              <a:rPr lang="es-419" sz="900" dirty="0"/>
              <a:t>Equivalencia de grado: </a:t>
            </a:r>
            <a:r>
              <a:rPr lang="es-419" sz="900" dirty="0" smtClean="0"/>
              <a:t>7.8</a:t>
            </a:r>
            <a:endParaRPr lang="es-419" sz="900" dirty="0"/>
          </a:p>
          <a:p>
            <a:r>
              <a:rPr lang="es-419" sz="900" dirty="0"/>
              <a:t>Escala Lexile: </a:t>
            </a:r>
            <a:r>
              <a:rPr lang="es-419" sz="900" dirty="0" smtClean="0"/>
              <a:t>1250L</a:t>
            </a:r>
            <a:endParaRPr lang="es-419" sz="900" dirty="0"/>
          </a:p>
          <a:p>
            <a:r>
              <a:rPr lang="es-419" sz="900" dirty="0"/>
              <a:t>Promedio de </a:t>
            </a:r>
            <a:r>
              <a:rPr lang="es-419" sz="900" dirty="0" smtClean="0"/>
              <a:t>l largo </a:t>
            </a:r>
            <a:r>
              <a:rPr lang="es-419" sz="900" dirty="0"/>
              <a:t>de la oración: </a:t>
            </a:r>
            <a:r>
              <a:rPr lang="es-419" sz="900" dirty="0" smtClean="0"/>
              <a:t>17.35</a:t>
            </a:r>
            <a:endParaRPr lang="es-419" sz="900" dirty="0"/>
          </a:p>
          <a:p>
            <a:r>
              <a:rPr lang="es-419" sz="900" dirty="0"/>
              <a:t>Promedio de la frecuencia de palabras: </a:t>
            </a:r>
            <a:r>
              <a:rPr lang="es-419" sz="900" dirty="0" smtClean="0"/>
              <a:t>3.09</a:t>
            </a:r>
            <a:endParaRPr lang="es-419" sz="900" dirty="0"/>
          </a:p>
          <a:p>
            <a:r>
              <a:rPr lang="es-419" sz="900" dirty="0"/>
              <a:t>Número de palabras: </a:t>
            </a:r>
            <a:r>
              <a:rPr lang="es-419" sz="900" dirty="0" smtClean="0"/>
              <a:t>694</a:t>
            </a:r>
            <a:endParaRPr lang="es-419" sz="900" dirty="0"/>
          </a:p>
        </p:txBody>
      </p:sp>
      <p:sp>
        <p:nvSpPr>
          <p:cNvPr id="2" name="Footer Placeholder 1"/>
          <p:cNvSpPr>
            <a:spLocks noGrp="1"/>
          </p:cNvSpPr>
          <p:nvPr>
            <p:ph type="ftr" sz="quarter" idx="11"/>
          </p:nvPr>
        </p:nvSpPr>
        <p:spPr/>
        <p:txBody>
          <a:bodyPr/>
          <a:lstStyle/>
          <a:p>
            <a:r>
              <a:rPr lang="en-US" smtClean="0"/>
              <a:t>Rev. Control: 07/04/15 - OSP and S. Richmond</a:t>
            </a:r>
            <a:endParaRPr lang="en-US" dirty="0"/>
          </a:p>
        </p:txBody>
      </p:sp>
    </p:spTree>
    <p:extLst>
      <p:ext uri="{BB962C8B-B14F-4D97-AF65-F5344CB8AC3E}">
        <p14:creationId xmlns:p14="http://schemas.microsoft.com/office/powerpoint/2010/main" val="4606470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14300" y="0"/>
            <a:ext cx="7543800" cy="1005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0572" tIns="50285" rIns="100572" bIns="50285" rtlCol="0" anchor="ctr"/>
          <a:lstStyle/>
          <a:p>
            <a:pPr algn="ctr"/>
            <a:endParaRPr lang="en-US" sz="2200" dirty="0"/>
          </a:p>
        </p:txBody>
      </p:sp>
      <p:sp>
        <p:nvSpPr>
          <p:cNvPr id="9" name="Rectangle 8"/>
          <p:cNvSpPr/>
          <p:nvPr/>
        </p:nvSpPr>
        <p:spPr>
          <a:xfrm>
            <a:off x="219075" y="586740"/>
            <a:ext cx="7376160" cy="8884920"/>
          </a:xfrm>
          <a:prstGeom prst="rect">
            <a:avLst/>
          </a:prstGeom>
          <a:gradFill>
            <a:gsLst>
              <a:gs pos="0">
                <a:srgbClr val="002060"/>
              </a:gs>
              <a:gs pos="50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100572" tIns="50285" rIns="100572" bIns="50285" rtlCol="0" anchor="ctr"/>
          <a:lstStyle/>
          <a:p>
            <a:pPr algn="ctr"/>
            <a:endParaRPr lang="en-US" sz="2200" dirty="0"/>
          </a:p>
        </p:txBody>
      </p:sp>
      <p:sp>
        <p:nvSpPr>
          <p:cNvPr id="4" name="Slide Number Placeholder 3"/>
          <p:cNvSpPr>
            <a:spLocks noGrp="1"/>
          </p:cNvSpPr>
          <p:nvPr>
            <p:ph type="sldNum" sz="quarter" idx="12"/>
          </p:nvPr>
        </p:nvSpPr>
        <p:spPr>
          <a:xfrm>
            <a:off x="5570220" y="9322651"/>
            <a:ext cx="1813560" cy="535516"/>
          </a:xfrm>
        </p:spPr>
        <p:txBody>
          <a:bodyPr/>
          <a:lstStyle/>
          <a:p>
            <a:fld id="{F177B04D-AEB5-43ED-B9BA-B3D1EC9C9067}" type="slidenum">
              <a:rPr lang="en-US" smtClean="0"/>
              <a:pPr/>
              <a:t>2</a:t>
            </a:fld>
            <a:endParaRPr lang="en-US" dirty="0"/>
          </a:p>
        </p:txBody>
      </p:sp>
      <p:sp>
        <p:nvSpPr>
          <p:cNvPr id="6" name="TextBox 5"/>
          <p:cNvSpPr txBox="1"/>
          <p:nvPr/>
        </p:nvSpPr>
        <p:spPr>
          <a:xfrm>
            <a:off x="460674" y="1257300"/>
            <a:ext cx="6892962" cy="3989431"/>
          </a:xfrm>
          <a:prstGeom prst="rect">
            <a:avLst/>
          </a:prstGeom>
          <a:solidFill>
            <a:schemeClr val="bg1"/>
          </a:solidFill>
        </p:spPr>
        <p:txBody>
          <a:bodyPr wrap="square" lIns="95128" tIns="47564" rIns="95128" bIns="47564" rtlCol="0">
            <a:spAutoFit/>
          </a:bodyPr>
          <a:lstStyle/>
          <a:p>
            <a:pPr lvl="0" algn="ctr"/>
            <a:r>
              <a:rPr lang="es-MX" sz="1320" b="1" u="sng" dirty="0">
                <a:solidFill>
                  <a:prstClr val="black"/>
                </a:solidFill>
              </a:rPr>
              <a:t>Trimestre Uno: Evaluación formativa común de artes del lenguaje inglés </a:t>
            </a:r>
          </a:p>
          <a:p>
            <a:pPr lvl="0" algn="ctr"/>
            <a:r>
              <a:rPr lang="es-MX" sz="1320" b="1" u="sng" dirty="0">
                <a:solidFill>
                  <a:prstClr val="black"/>
                </a:solidFill>
              </a:rPr>
              <a:t>Equipo de miembros y escritores</a:t>
            </a:r>
          </a:p>
          <a:p>
            <a:pPr lvl="0" algn="ctr"/>
            <a:endParaRPr lang="en-US" sz="770" b="1" u="sng" dirty="0">
              <a:solidFill>
                <a:prstClr val="black"/>
              </a:solidFill>
            </a:endParaRPr>
          </a:p>
          <a:p>
            <a:pPr lvl="0"/>
            <a:r>
              <a:rPr lang="es-419" sz="1045" dirty="0">
                <a:solidFill>
                  <a:prstClr val="black"/>
                </a:solidFill>
              </a:rPr>
              <a:t>Esta evaluación se desarrolló trabajando a la inversa, mediante la identificación de una comprensión profunda de los dos textos. Se identificaron ideas clave para apoyar las respuestas construidas, y detalles clave fueron alineados con las preguntas de selección múltiple. Todas las preguntas apoyan el conocimiento previo del estudiante, de una visión o mensaje central.</a:t>
            </a:r>
          </a:p>
          <a:p>
            <a:pPr lvl="0"/>
            <a:endParaRPr lang="en-US" sz="1045" b="1" dirty="0">
              <a:solidFill>
                <a:prstClr val="black"/>
              </a:solidFill>
            </a:endParaRPr>
          </a:p>
          <a:p>
            <a:pPr lvl="0"/>
            <a:endParaRPr lang="en-US" sz="1045" b="1" dirty="0">
              <a:solidFill>
                <a:prstClr val="black"/>
              </a:solidFill>
            </a:endParaRPr>
          </a:p>
          <a:p>
            <a:pPr lvl="0"/>
            <a:endParaRPr lang="en-US" sz="2200" b="1" dirty="0"/>
          </a:p>
          <a:p>
            <a:r>
              <a:rPr lang="en-US" sz="2200" b="1" dirty="0"/>
              <a:t>	</a:t>
            </a:r>
          </a:p>
          <a:p>
            <a:endParaRPr lang="en-US" sz="2200" b="1" dirty="0"/>
          </a:p>
          <a:p>
            <a:endParaRPr lang="en-US" sz="2200" b="1" dirty="0"/>
          </a:p>
          <a:p>
            <a:endParaRPr lang="en-US" sz="2200" b="1" dirty="0"/>
          </a:p>
          <a:p>
            <a:endParaRPr lang="en-US" sz="2200" b="1" dirty="0"/>
          </a:p>
          <a:p>
            <a:pPr lvl="0" algn="ctr"/>
            <a:r>
              <a:rPr lang="es-MX" sz="1210" b="1" i="1" dirty="0">
                <a:solidFill>
                  <a:prstClr val="black"/>
                </a:solidFill>
              </a:rPr>
              <a:t>Gracias a todos los que revisaron y editaron esta evaluación;</a:t>
            </a:r>
          </a:p>
          <a:p>
            <a:pPr lvl="0" algn="ctr"/>
            <a:r>
              <a:rPr lang="es-MX" sz="1210" b="1" i="1" dirty="0">
                <a:solidFill>
                  <a:prstClr val="black"/>
                </a:solidFill>
              </a:rPr>
              <a:t> un agradecimiento especial a </a:t>
            </a:r>
            <a:r>
              <a:rPr lang="es-MX" sz="1210" b="1" i="1" dirty="0" err="1">
                <a:solidFill>
                  <a:prstClr val="black"/>
                </a:solidFill>
              </a:rPr>
              <a:t>Vicki</a:t>
            </a:r>
            <a:r>
              <a:rPr lang="es-MX" sz="1210" b="1" i="1" dirty="0">
                <a:solidFill>
                  <a:prstClr val="black"/>
                </a:solidFill>
              </a:rPr>
              <a:t> Daniel y sus increíbles habilidades para editar.</a:t>
            </a:r>
          </a:p>
        </p:txBody>
      </p:sp>
      <p:graphicFrame>
        <p:nvGraphicFramePr>
          <p:cNvPr id="8" name="Table 7"/>
          <p:cNvGraphicFramePr>
            <a:graphicFrameLocks noGrp="1"/>
          </p:cNvGraphicFramePr>
          <p:nvPr>
            <p:extLst/>
          </p:nvPr>
        </p:nvGraphicFramePr>
        <p:xfrm>
          <a:off x="784860" y="2514600"/>
          <a:ext cx="6370320" cy="2226379"/>
        </p:xfrm>
        <a:graphic>
          <a:graphicData uri="http://schemas.openxmlformats.org/drawingml/2006/table">
            <a:tbl>
              <a:tblPr firstRow="1" bandRow="1">
                <a:tableStyleId>{5940675A-B579-460E-94D1-54222C63F5DA}</a:tableStyleId>
              </a:tblPr>
              <a:tblGrid>
                <a:gridCol w="1569466"/>
                <a:gridCol w="1783334"/>
                <a:gridCol w="1592580"/>
                <a:gridCol w="1424940"/>
              </a:tblGrid>
              <a:tr h="502691">
                <a:tc>
                  <a:txBody>
                    <a:bodyPr/>
                    <a:lstStyle/>
                    <a:p>
                      <a:r>
                        <a:rPr lang="en-US" sz="1300" b="1" dirty="0" smtClean="0">
                          <a:solidFill>
                            <a:schemeClr val="tx1"/>
                          </a:solidFill>
                        </a:rPr>
                        <a:t>Shannon Berkey</a:t>
                      </a:r>
                      <a:endParaRPr lang="en-US" sz="1300" b="1" dirty="0">
                        <a:solidFill>
                          <a:schemeClr val="tx1"/>
                        </a:solidFill>
                      </a:endParaRPr>
                    </a:p>
                  </a:txBody>
                  <a:tcPr marL="100191" marR="100191" marT="50178" marB="50178">
                    <a:solidFill>
                      <a:schemeClr val="bg1"/>
                    </a:solidFill>
                  </a:tcPr>
                </a:tc>
                <a:tc>
                  <a:txBody>
                    <a:bodyPr/>
                    <a:lstStyle/>
                    <a:p>
                      <a:r>
                        <a:rPr lang="en-US" sz="1300" b="1" dirty="0" smtClean="0">
                          <a:solidFill>
                            <a:schemeClr val="tx1"/>
                          </a:solidFill>
                        </a:rPr>
                        <a:t>Raquel LemusGarcia</a:t>
                      </a:r>
                      <a:endParaRPr lang="en-US" sz="1300" b="1" dirty="0">
                        <a:solidFill>
                          <a:schemeClr val="tx1"/>
                        </a:solidFill>
                      </a:endParaRPr>
                    </a:p>
                  </a:txBody>
                  <a:tcPr marL="100191" marR="100191" marT="50178" marB="50178">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Sandy Maines</a:t>
                      </a:r>
                    </a:p>
                  </a:txBody>
                  <a:tcPr marL="100191" marR="100191" marT="50178" marB="50178">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Berta Lule</a:t>
                      </a:r>
                    </a:p>
                  </a:txBody>
                  <a:tcPr marL="100191" marR="100191" marT="50178" marB="50178">
                    <a:solidFill>
                      <a:schemeClr val="bg1"/>
                    </a:solidFill>
                  </a:tcPr>
                </a:tc>
              </a:tr>
              <a:tr h="406999">
                <a:tc>
                  <a:txBody>
                    <a:bodyPr/>
                    <a:lstStyle/>
                    <a:p>
                      <a:r>
                        <a:rPr lang="en-US" sz="1300" b="1" dirty="0" smtClean="0">
                          <a:solidFill>
                            <a:schemeClr val="tx1"/>
                          </a:solidFill>
                        </a:rPr>
                        <a:t>Tammy Cole</a:t>
                      </a:r>
                      <a:endParaRPr lang="en-US" sz="1300" b="1" dirty="0">
                        <a:solidFill>
                          <a:schemeClr val="tx1"/>
                        </a:solidFill>
                      </a:endParaRPr>
                    </a:p>
                  </a:txBody>
                  <a:tcPr marL="100191" marR="100191" marT="50178" marB="50178">
                    <a:solidFill>
                      <a:schemeClr val="bg1"/>
                    </a:solidFill>
                  </a:tcPr>
                </a:tc>
                <a:tc>
                  <a:txBody>
                    <a:bodyPr/>
                    <a:lstStyle/>
                    <a:p>
                      <a:r>
                        <a:rPr lang="en-US" sz="1300" b="1" dirty="0" smtClean="0">
                          <a:solidFill>
                            <a:schemeClr val="tx1"/>
                          </a:solidFill>
                        </a:rPr>
                        <a:t>Janet Stintson</a:t>
                      </a:r>
                      <a:endParaRPr lang="en-US" sz="1300" b="1" dirty="0">
                        <a:solidFill>
                          <a:schemeClr val="tx1"/>
                        </a:solidFill>
                      </a:endParaRPr>
                    </a:p>
                  </a:txBody>
                  <a:tcPr marL="100191" marR="100191" marT="50178" marB="50178">
                    <a:solidFill>
                      <a:schemeClr val="bg1"/>
                    </a:solidFill>
                  </a:tcPr>
                </a:tc>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schemeClr val="tx1"/>
                          </a:solidFill>
                          <a:effectLst/>
                          <a:uLnTx/>
                          <a:uFillTx/>
                          <a:latin typeface="+mn-lt"/>
                        </a:rPr>
                        <a:t>Gina McLain</a:t>
                      </a:r>
                    </a:p>
                  </a:txBody>
                  <a:tcPr marL="100191" marR="100191" marT="50178" marB="50178">
                    <a:solidFill>
                      <a:schemeClr val="bg1"/>
                    </a:solidFill>
                  </a:tcPr>
                </a:tc>
                <a:tc>
                  <a:txBody>
                    <a:bodyPr/>
                    <a:lstStyle/>
                    <a:p>
                      <a:r>
                        <a:rPr lang="en-US" sz="1300" b="1" dirty="0" smtClean="0">
                          <a:solidFill>
                            <a:schemeClr val="tx1"/>
                          </a:solidFill>
                        </a:rPr>
                        <a:t>Judy Ramer</a:t>
                      </a:r>
                      <a:endParaRPr lang="en-US" sz="1300" b="1" dirty="0">
                        <a:solidFill>
                          <a:schemeClr val="tx1"/>
                        </a:solidFill>
                      </a:endParaRPr>
                    </a:p>
                  </a:txBody>
                  <a:tcPr marL="100191" marR="100191" marT="50178" marB="50178">
                    <a:solidFill>
                      <a:schemeClr val="bg1"/>
                    </a:solidFill>
                  </a:tcPr>
                </a:tc>
              </a:tr>
              <a:tr h="406999">
                <a:tc>
                  <a:txBody>
                    <a:bodyPr/>
                    <a:lstStyle/>
                    <a:p>
                      <a:r>
                        <a:rPr lang="en-US" sz="1300" b="1" dirty="0" smtClean="0">
                          <a:solidFill>
                            <a:schemeClr val="tx1"/>
                          </a:solidFill>
                        </a:rPr>
                        <a:t>Nicole</a:t>
                      </a:r>
                      <a:r>
                        <a:rPr lang="en-US" sz="1300" b="1" baseline="0" dirty="0" smtClean="0">
                          <a:solidFill>
                            <a:schemeClr val="tx1"/>
                          </a:solidFill>
                        </a:rPr>
                        <a:t> Thoen</a:t>
                      </a:r>
                      <a:endParaRPr lang="en-US" sz="1300" b="1" dirty="0">
                        <a:solidFill>
                          <a:schemeClr val="tx1"/>
                        </a:solidFill>
                      </a:endParaRPr>
                    </a:p>
                  </a:txBody>
                  <a:tcPr marL="100191" marR="100191" marT="50178" marB="50178">
                    <a:solidFill>
                      <a:schemeClr val="bg1"/>
                    </a:solidFill>
                  </a:tcPr>
                </a:tc>
                <a:tc>
                  <a:txBody>
                    <a:bodyPr/>
                    <a:lstStyle/>
                    <a:p>
                      <a:r>
                        <a:rPr lang="en-US" sz="1300" b="1" dirty="0" smtClean="0">
                          <a:solidFill>
                            <a:schemeClr val="tx1"/>
                          </a:solidFill>
                        </a:rPr>
                        <a:t>Patricia Gallardo</a:t>
                      </a:r>
                      <a:endParaRPr lang="en-US" sz="1300" b="1" dirty="0">
                        <a:solidFill>
                          <a:schemeClr val="tx1"/>
                        </a:solidFill>
                      </a:endParaRPr>
                    </a:p>
                  </a:txBody>
                  <a:tcPr marL="100191" marR="100191" marT="50178" marB="50178">
                    <a:solidFill>
                      <a:schemeClr val="bg1"/>
                    </a:solidFill>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schemeClr val="tx1"/>
                          </a:solidFill>
                          <a:effectLst/>
                          <a:uLnTx/>
                          <a:uFillTx/>
                          <a:latin typeface="+mn-lt"/>
                        </a:rPr>
                        <a:t>Lisa Carnes</a:t>
                      </a:r>
                    </a:p>
                  </a:txBody>
                  <a:tcPr marL="100191" marR="100191" marT="50178" marB="50178">
                    <a:solidFill>
                      <a:schemeClr val="bg1"/>
                    </a:solidFill>
                  </a:tcPr>
                </a:tc>
                <a:tc>
                  <a:txBody>
                    <a:bodyPr/>
                    <a:lstStyle/>
                    <a:p>
                      <a:r>
                        <a:rPr lang="en-US" sz="1300" b="1" dirty="0" smtClean="0">
                          <a:solidFill>
                            <a:schemeClr val="tx1"/>
                          </a:solidFill>
                        </a:rPr>
                        <a:t>Teresa</a:t>
                      </a:r>
                      <a:r>
                        <a:rPr lang="en-US" sz="1300" b="1" baseline="0" dirty="0" smtClean="0">
                          <a:solidFill>
                            <a:schemeClr val="tx1"/>
                          </a:solidFill>
                        </a:rPr>
                        <a:t> Portinga</a:t>
                      </a:r>
                      <a:endParaRPr lang="en-US" sz="1300" b="1" dirty="0">
                        <a:solidFill>
                          <a:schemeClr val="tx1"/>
                        </a:solidFill>
                      </a:endParaRPr>
                    </a:p>
                  </a:txBody>
                  <a:tcPr marL="100191" marR="100191" marT="50178" marB="50178">
                    <a:solidFill>
                      <a:schemeClr val="bg1"/>
                    </a:solidFill>
                  </a:tcPr>
                </a:tc>
              </a:tr>
              <a:tr h="502691">
                <a:tc>
                  <a:txBody>
                    <a:bodyPr/>
                    <a:lstStyle/>
                    <a:p>
                      <a:r>
                        <a:rPr lang="en-US" sz="1300" b="1" dirty="0" smtClean="0">
                          <a:solidFill>
                            <a:schemeClr val="tx1"/>
                          </a:solidFill>
                        </a:rPr>
                        <a:t>Jami Rider</a:t>
                      </a:r>
                      <a:endParaRPr lang="en-US" sz="1300" b="1" dirty="0">
                        <a:solidFill>
                          <a:schemeClr val="tx1"/>
                        </a:solidFill>
                      </a:endParaRPr>
                    </a:p>
                  </a:txBody>
                  <a:tcPr marL="100191" marR="100191" marT="50178" marB="50178">
                    <a:solidFill>
                      <a:schemeClr val="bg1"/>
                    </a:solidFill>
                  </a:tcPr>
                </a:tc>
                <a:tc>
                  <a:txBody>
                    <a:bodyPr/>
                    <a:lstStyle/>
                    <a:p>
                      <a:r>
                        <a:rPr lang="en-US" sz="1300" b="1" dirty="0" smtClean="0">
                          <a:solidFill>
                            <a:schemeClr val="tx1"/>
                          </a:solidFill>
                        </a:rPr>
                        <a:t>Linda Benson</a:t>
                      </a:r>
                      <a:endParaRPr lang="en-US" sz="1300" b="1" dirty="0">
                        <a:solidFill>
                          <a:schemeClr val="tx1"/>
                        </a:solidFill>
                      </a:endParaRPr>
                    </a:p>
                  </a:txBody>
                  <a:tcPr marL="100191" marR="100191" marT="50178" marB="50178">
                    <a:solidFill>
                      <a:schemeClr val="bg1"/>
                    </a:solidFill>
                  </a:tcPr>
                </a:tc>
                <a:tc>
                  <a:txBody>
                    <a:bodyPr/>
                    <a:lstStyle/>
                    <a:p>
                      <a:r>
                        <a:rPr lang="en-US" sz="1300" b="1" dirty="0" smtClean="0">
                          <a:solidFill>
                            <a:schemeClr val="tx1"/>
                          </a:solidFill>
                        </a:rPr>
                        <a:t>Dori Sipe</a:t>
                      </a:r>
                      <a:endParaRPr lang="en-US" sz="1300" b="1" dirty="0">
                        <a:solidFill>
                          <a:schemeClr val="tx1"/>
                        </a:solidFill>
                      </a:endParaRPr>
                    </a:p>
                  </a:txBody>
                  <a:tcPr marL="100191" marR="100191" marT="50178" marB="50178">
                    <a:solidFill>
                      <a:schemeClr val="bg1"/>
                    </a:solidFill>
                  </a:tcPr>
                </a:tc>
                <a:tc>
                  <a:txBody>
                    <a:bodyPr/>
                    <a:lstStyle/>
                    <a:p>
                      <a:r>
                        <a:rPr lang="en-US" sz="1300" b="1" dirty="0" smtClean="0">
                          <a:solidFill>
                            <a:schemeClr val="tx1"/>
                          </a:solidFill>
                        </a:rPr>
                        <a:t>Laycee Kinsman</a:t>
                      </a:r>
                      <a:endParaRPr lang="en-US" sz="1300" b="1" dirty="0">
                        <a:solidFill>
                          <a:schemeClr val="tx1"/>
                        </a:solidFill>
                      </a:endParaRPr>
                    </a:p>
                  </a:txBody>
                  <a:tcPr marL="100191" marR="100191" marT="50178" marB="50178">
                    <a:solidFill>
                      <a:schemeClr val="bg1"/>
                    </a:solidFill>
                  </a:tcPr>
                </a:tc>
              </a:tr>
              <a:tr h="406999">
                <a:tc>
                  <a:txBody>
                    <a:bodyPr/>
                    <a:lstStyle/>
                    <a:p>
                      <a:r>
                        <a:rPr lang="en-US" sz="1300" b="1" dirty="0" smtClean="0">
                          <a:solidFill>
                            <a:schemeClr val="tx1"/>
                          </a:solidFill>
                        </a:rPr>
                        <a:t>Sonja Grabel</a:t>
                      </a:r>
                      <a:endParaRPr lang="en-US" sz="1300" b="1" dirty="0">
                        <a:solidFill>
                          <a:schemeClr val="tx1"/>
                        </a:solidFill>
                      </a:endParaRPr>
                    </a:p>
                  </a:txBody>
                  <a:tcPr marL="100191" marR="100191" marT="50178" marB="50178">
                    <a:solidFill>
                      <a:schemeClr val="bg1"/>
                    </a:solidFill>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prstClr val="black"/>
                          </a:solidFill>
                          <a:effectLst/>
                          <a:uLnTx/>
                          <a:uFillTx/>
                          <a:latin typeface="+mn-lt"/>
                        </a:rPr>
                        <a:t>Christina Arosco</a:t>
                      </a:r>
                    </a:p>
                  </a:txBody>
                  <a:tcPr marL="100191" marR="100191" marT="50178" marB="50178">
                    <a:solidFill>
                      <a:schemeClr val="bg1"/>
                    </a:solidFill>
                  </a:tcPr>
                </a:tc>
                <a:tc>
                  <a:txBody>
                    <a:bodyPr/>
                    <a:lstStyle/>
                    <a:p>
                      <a:r>
                        <a:rPr lang="en-US" sz="1300" b="1" dirty="0" smtClean="0">
                          <a:solidFill>
                            <a:schemeClr val="tx1"/>
                          </a:solidFill>
                        </a:rPr>
                        <a:t>Teresa Portinga</a:t>
                      </a:r>
                      <a:endParaRPr lang="en-US" sz="1300" b="1" dirty="0">
                        <a:solidFill>
                          <a:schemeClr val="tx1"/>
                        </a:solidFill>
                      </a:endParaRPr>
                    </a:p>
                  </a:txBody>
                  <a:tcPr marL="100191" marR="100191" marT="50178" marB="50178">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Irma Ramirez</a:t>
                      </a:r>
                    </a:p>
                  </a:txBody>
                  <a:tcPr marL="100191" marR="100191" marT="50178" marB="50178">
                    <a:solidFill>
                      <a:schemeClr val="bg1"/>
                    </a:solidFill>
                  </a:tcPr>
                </a:tc>
              </a:tr>
            </a:tbl>
          </a:graphicData>
        </a:graphic>
      </p:graphicFrame>
      <p:graphicFrame>
        <p:nvGraphicFramePr>
          <p:cNvPr id="11" name="Table 10"/>
          <p:cNvGraphicFramePr>
            <a:graphicFrameLocks noGrp="1"/>
          </p:cNvGraphicFramePr>
          <p:nvPr>
            <p:extLst/>
          </p:nvPr>
        </p:nvGraphicFramePr>
        <p:xfrm>
          <a:off x="460674" y="5500879"/>
          <a:ext cx="6892963" cy="3233929"/>
        </p:xfrm>
        <a:graphic>
          <a:graphicData uri="http://schemas.openxmlformats.org/drawingml/2006/table">
            <a:tbl>
              <a:tblPr firstRow="1" bandRow="1">
                <a:tableStyleId>{5940675A-B579-460E-94D1-54222C63F5DA}</a:tableStyleId>
              </a:tblPr>
              <a:tblGrid>
                <a:gridCol w="2469512"/>
                <a:gridCol w="1982809"/>
                <a:gridCol w="2440642"/>
              </a:tblGrid>
              <a:tr h="460249">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mn-lt"/>
                          <a:ea typeface="+mn-ea"/>
                          <a:cs typeface="+mn-cs"/>
                        </a:rPr>
                        <a:t>Todas las evaluaciones ELA de primaria fueron revisadas y actualizadas en junio del año 2015 por los siguientes excelentes y dedicados maestros de K-6</a:t>
                      </a:r>
                      <a:r>
                        <a:rPr kumimoji="0" lang="es-419" sz="1200" b="1" i="0" u="none" strike="noStrike" kern="1200" cap="none" spc="0" normalizeH="0" baseline="30000" noProof="0" dirty="0" smtClean="0">
                          <a:ln>
                            <a:noFill/>
                          </a:ln>
                          <a:solidFill>
                            <a:prstClr val="black"/>
                          </a:solidFill>
                          <a:effectLst/>
                          <a:uLnTx/>
                          <a:uFillTx/>
                          <a:latin typeface="+mn-lt"/>
                          <a:ea typeface="+mn-ea"/>
                          <a:cs typeface="+mn-cs"/>
                        </a:rPr>
                        <a:t>to</a:t>
                      </a:r>
                      <a:r>
                        <a:rPr kumimoji="0" lang="es-419" sz="1200" b="1" i="0" u="none" strike="noStrike" kern="1200" cap="none" spc="0" normalizeH="0" baseline="0" noProof="0" dirty="0" smtClean="0">
                          <a:ln>
                            <a:noFill/>
                          </a:ln>
                          <a:solidFill>
                            <a:prstClr val="black"/>
                          </a:solidFill>
                          <a:effectLst/>
                          <a:uLnTx/>
                          <a:uFillTx/>
                          <a:latin typeface="+mn-lt"/>
                          <a:ea typeface="+mn-ea"/>
                          <a:cs typeface="+mn-cs"/>
                        </a:rPr>
                        <a:t> de HSD.   </a:t>
                      </a:r>
                      <a:endParaRPr kumimoji="0" lang="es-419" sz="1800" b="0" i="0" u="none" strike="noStrike" kern="1200" cap="none" spc="0" normalizeH="0" baseline="0" noProof="0" dirty="0">
                        <a:ln>
                          <a:noFill/>
                        </a:ln>
                        <a:solidFill>
                          <a:prstClr val="black"/>
                        </a:solidFill>
                        <a:effectLst/>
                        <a:uLnTx/>
                        <a:uFillTx/>
                        <a:latin typeface="+mn-lt"/>
                        <a:ea typeface="+mn-ea"/>
                        <a:cs typeface="+mn-cs"/>
                      </a:endParaRP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000" b="0" dirty="0">
                        <a:latin typeface="Lucida Handwriting" panose="03010101010101010101" pitchFamily="66" charset="0"/>
                      </a:endParaRPr>
                    </a:p>
                  </a:txBody>
                  <a:tcPr/>
                </a:tc>
                <a:tc hMerge="1">
                  <a:txBody>
                    <a:bodyPr/>
                    <a:lstStyle/>
                    <a:p>
                      <a:pPr algn="l"/>
                      <a:endParaRPr kumimoji="0" lang="en-US" sz="1400" b="1" i="0" u="none" strike="noStrike" kern="1200" cap="none" spc="0" normalizeH="0" baseline="0" noProof="0" dirty="0" smtClean="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Alvarado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Lincoln Street</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Sonja Grabel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Patterson</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Gina McLain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Linda Benson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West Union</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Megan Harding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Orenco</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Teresa Portinga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Anne Berg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Renae Iversen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Judy Ramer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Consultant</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Aliceson Brandt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Ginger Jay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Sara Retzlaff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McKinney</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Sharon Carlson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Ko</a:t>
                      </a: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Kagawa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 Rider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Deplanche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Jamie Lentz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Mooberry</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Kelly Rooke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Alicia Glasscock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Imlay</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Sandra Maines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Quatama</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Angela Walsh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graphicFrame>
        <p:nvGraphicFramePr>
          <p:cNvPr id="2" name="Table 1"/>
          <p:cNvGraphicFramePr>
            <a:graphicFrameLocks noGrp="1"/>
          </p:cNvGraphicFramePr>
          <p:nvPr/>
        </p:nvGraphicFramePr>
        <p:xfrm>
          <a:off x="491490" y="8874701"/>
          <a:ext cx="6862145" cy="469392"/>
        </p:xfrm>
        <a:graphic>
          <a:graphicData uri="http://schemas.openxmlformats.org/drawingml/2006/table">
            <a:tbl>
              <a:tblPr firstRow="1" bandRow="1">
                <a:tableStyleId>{3C2FFA5D-87B4-456A-9821-1D502468CF0F}</a:tableStyleId>
              </a:tblPr>
              <a:tblGrid>
                <a:gridCol w="6862145"/>
              </a:tblGrid>
              <a:tr h="469392">
                <a:tc>
                  <a:txBody>
                    <a:bodyPr/>
                    <a:lstStyle/>
                    <a:p>
                      <a:pPr algn="ctr"/>
                      <a:r>
                        <a:rPr lang="en-US" sz="1200" dirty="0" smtClean="0">
                          <a:solidFill>
                            <a:schemeClr val="tx1"/>
                          </a:solidFill>
                        </a:rPr>
                        <a:t>Gracias a </a:t>
                      </a:r>
                      <a:r>
                        <a:rPr lang="en-US" sz="1200" dirty="0" err="1" smtClean="0">
                          <a:solidFill>
                            <a:schemeClr val="tx1"/>
                          </a:solidFill>
                        </a:rPr>
                        <a:t>todos</a:t>
                      </a:r>
                      <a:r>
                        <a:rPr lang="en-US" sz="1200" dirty="0" smtClean="0">
                          <a:solidFill>
                            <a:schemeClr val="tx1"/>
                          </a:solidFill>
                        </a:rPr>
                        <a:t> los </a:t>
                      </a:r>
                      <a:r>
                        <a:rPr lang="en-US" sz="1200" dirty="0" err="1" smtClean="0">
                          <a:solidFill>
                            <a:schemeClr val="tx1"/>
                          </a:solidFill>
                        </a:rPr>
                        <a:t>que</a:t>
                      </a:r>
                      <a:r>
                        <a:rPr lang="en-US" sz="1200" dirty="0" smtClean="0">
                          <a:solidFill>
                            <a:schemeClr val="tx1"/>
                          </a:solidFill>
                        </a:rPr>
                        <a:t> </a:t>
                      </a:r>
                      <a:r>
                        <a:rPr lang="en-US" sz="1200" dirty="0" err="1" smtClean="0">
                          <a:solidFill>
                            <a:schemeClr val="tx1"/>
                          </a:solidFill>
                        </a:rPr>
                        <a:t>participaron</a:t>
                      </a:r>
                      <a:r>
                        <a:rPr lang="en-US" sz="1200" dirty="0" smtClean="0">
                          <a:solidFill>
                            <a:schemeClr val="tx1"/>
                          </a:solidFill>
                        </a:rPr>
                        <a:t> </a:t>
                      </a:r>
                      <a:r>
                        <a:rPr lang="en-US" sz="1200" dirty="0" err="1" smtClean="0">
                          <a:solidFill>
                            <a:schemeClr val="tx1"/>
                          </a:solidFill>
                        </a:rPr>
                        <a:t>en</a:t>
                      </a:r>
                      <a:r>
                        <a:rPr lang="en-US" sz="1200" dirty="0" smtClean="0">
                          <a:solidFill>
                            <a:schemeClr val="tx1"/>
                          </a:solidFill>
                        </a:rPr>
                        <a:t> la </a:t>
                      </a:r>
                      <a:r>
                        <a:rPr lang="en-US" sz="1200" dirty="0" err="1" smtClean="0">
                          <a:solidFill>
                            <a:schemeClr val="tx1"/>
                          </a:solidFill>
                        </a:rPr>
                        <a:t>traducción</a:t>
                      </a:r>
                      <a:r>
                        <a:rPr lang="en-US" sz="1200" dirty="0" smtClean="0">
                          <a:solidFill>
                            <a:schemeClr val="tx1"/>
                          </a:solidFill>
                        </a:rPr>
                        <a:t> de </a:t>
                      </a:r>
                      <a:r>
                        <a:rPr lang="en-US" sz="1200" dirty="0" err="1" smtClean="0">
                          <a:solidFill>
                            <a:schemeClr val="tx1"/>
                          </a:solidFill>
                        </a:rPr>
                        <a:t>esta</a:t>
                      </a:r>
                      <a:r>
                        <a:rPr lang="en-US" sz="1200" dirty="0" smtClean="0">
                          <a:solidFill>
                            <a:schemeClr val="tx1"/>
                          </a:solidFill>
                        </a:rPr>
                        <a:t> </a:t>
                      </a:r>
                      <a:r>
                        <a:rPr lang="en-US" sz="1200" dirty="0" err="1" smtClean="0">
                          <a:solidFill>
                            <a:schemeClr val="tx1"/>
                          </a:solidFill>
                        </a:rPr>
                        <a:t>evaluación</a:t>
                      </a:r>
                      <a:r>
                        <a:rPr lang="en-US" sz="1200" dirty="0" smtClean="0">
                          <a:solidFill>
                            <a:schemeClr val="tx1"/>
                          </a:solidFill>
                        </a:rPr>
                        <a:t>, </a:t>
                      </a:r>
                    </a:p>
                    <a:p>
                      <a:pPr algn="ctr"/>
                      <a:r>
                        <a:rPr lang="en-US" sz="1200" dirty="0" err="1" smtClean="0">
                          <a:solidFill>
                            <a:schemeClr val="tx1"/>
                          </a:solidFill>
                        </a:rPr>
                        <a:t>bajo</a:t>
                      </a:r>
                      <a:r>
                        <a:rPr lang="en-US" sz="1200" dirty="0" smtClean="0">
                          <a:solidFill>
                            <a:schemeClr val="tx1"/>
                          </a:solidFill>
                        </a:rPr>
                        <a:t> la </a:t>
                      </a:r>
                      <a:r>
                        <a:rPr lang="en-US" sz="1200" dirty="0" err="1" smtClean="0">
                          <a:solidFill>
                            <a:schemeClr val="tx1"/>
                          </a:solidFill>
                        </a:rPr>
                        <a:t>coordinación</a:t>
                      </a:r>
                      <a:r>
                        <a:rPr lang="en-US" sz="1200" baseline="0" dirty="0" smtClean="0">
                          <a:solidFill>
                            <a:schemeClr val="tx1"/>
                          </a:solidFill>
                        </a:rPr>
                        <a:t> de </a:t>
                      </a:r>
                      <a:r>
                        <a:rPr kumimoji="0" lang="en-US" sz="1000" b="1" i="0" u="none" strike="noStrike" kern="1200" cap="none" spc="0" normalizeH="0" baseline="0" dirty="0" smtClean="0">
                          <a:ln>
                            <a:noFill/>
                          </a:ln>
                          <a:solidFill>
                            <a:prstClr val="black"/>
                          </a:solidFill>
                          <a:effectLst/>
                          <a:uLnTx/>
                          <a:uFillTx/>
                          <a:latin typeface="Lucida Handwriting" panose="03010101010101010101" pitchFamily="66" charset="0"/>
                          <a:ea typeface="+mn-ea"/>
                          <a:cs typeface="+mn-cs"/>
                        </a:rPr>
                        <a:t>Z. Rosa.</a:t>
                      </a:r>
                      <a:endParaRPr kumimoji="0" lang="es-419" sz="1000" b="1" i="0" u="none" strike="noStrike" kern="1200" cap="none" spc="0" normalizeH="0" baseline="0" dirty="0">
                        <a:ln>
                          <a:noFill/>
                        </a:ln>
                        <a:solidFill>
                          <a:prstClr val="black"/>
                        </a:solidFill>
                        <a:effectLst/>
                        <a:uLnTx/>
                        <a:uFillTx/>
                        <a:latin typeface="Lucida Handwriting" panose="03010101010101010101" pitchFamily="66" charset="0"/>
                        <a:ea typeface="+mn-ea"/>
                        <a:cs typeface="+mn-cs"/>
                      </a:endParaRPr>
                    </a:p>
                  </a:txBody>
                  <a:tcPr marL="100584" marR="100584" marT="50292" marB="50292">
                    <a:gradFill flip="none" rotWithShape="1">
                      <a:gsLst>
                        <a:gs pos="11000">
                          <a:schemeClr val="accent1">
                            <a:lumMod val="40000"/>
                            <a:lumOff val="60000"/>
                          </a:schemeClr>
                        </a:gs>
                        <a:gs pos="89000">
                          <a:srgbClr val="739BCB"/>
                        </a:gs>
                        <a:gs pos="99000">
                          <a:schemeClr val="accent1">
                            <a:lumMod val="60000"/>
                            <a:lumOff val="40000"/>
                          </a:schemeClr>
                        </a:gs>
                      </a:gsLst>
                      <a:path path="rect">
                        <a:fillToRect l="50000" t="50000" r="50000" b="50000"/>
                      </a:path>
                      <a:tileRect/>
                    </a:gradFill>
                  </a:tcPr>
                </a:tc>
              </a:tr>
            </a:tbl>
          </a:graphicData>
        </a:graphic>
      </p:graphicFrame>
      <p:sp>
        <p:nvSpPr>
          <p:cNvPr id="3" name="Footer Placeholder 2"/>
          <p:cNvSpPr>
            <a:spLocks noGrp="1"/>
          </p:cNvSpPr>
          <p:nvPr>
            <p:ph type="ftr" sz="quarter" idx="11"/>
          </p:nvPr>
        </p:nvSpPr>
        <p:spPr>
          <a:xfrm>
            <a:off x="2655570" y="9322651"/>
            <a:ext cx="2461260" cy="535516"/>
          </a:xfrm>
        </p:spPr>
        <p:txBody>
          <a:bodyPr/>
          <a:lstStyle/>
          <a:p>
            <a:r>
              <a:rPr lang="en-US" sz="900" smtClean="0"/>
              <a:t>Rev. Control: 07/04/15 - OSP and S. Richmond</a:t>
            </a:r>
            <a:endParaRPr lang="en-US" sz="900" dirty="0"/>
          </a:p>
        </p:txBody>
      </p:sp>
    </p:spTree>
    <p:extLst>
      <p:ext uri="{BB962C8B-B14F-4D97-AF65-F5344CB8AC3E}">
        <p14:creationId xmlns:p14="http://schemas.microsoft.com/office/powerpoint/2010/main" val="10886301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20</a:t>
            </a:fld>
            <a:endParaRPr lang="en-US" dirty="0"/>
          </a:p>
        </p:txBody>
      </p:sp>
      <p:sp>
        <p:nvSpPr>
          <p:cNvPr id="6" name="Rectangle 5"/>
          <p:cNvSpPr/>
          <p:nvPr/>
        </p:nvSpPr>
        <p:spPr>
          <a:xfrm>
            <a:off x="685800" y="381000"/>
            <a:ext cx="6557963" cy="5901979"/>
          </a:xfrm>
          <a:prstGeom prst="rect">
            <a:avLst/>
          </a:prstGeom>
        </p:spPr>
        <p:txBody>
          <a:bodyPr wrap="square" lIns="96371" tIns="48186" rIns="96371" bIns="48186">
            <a:spAutoFit/>
          </a:bodyPr>
          <a:lstStyle/>
          <a:p>
            <a:pPr>
              <a:lnSpc>
                <a:spcPct val="115000"/>
              </a:lnSpc>
            </a:pPr>
            <a:r>
              <a:rPr lang="en-US" sz="1600" dirty="0">
                <a:ea typeface="Times New Roman"/>
                <a:cs typeface="Book Antiqua"/>
              </a:rPr>
              <a:t> </a:t>
            </a:r>
            <a:r>
              <a:rPr lang="en-US" sz="1600" b="1" i="1" u="sng" dirty="0" smtClean="0">
                <a:ea typeface="Times New Roman"/>
                <a:cs typeface="Arial"/>
              </a:rPr>
              <a:t>EL MISTERIOSO MONSTRUO DEL LAGO NESS</a:t>
            </a:r>
            <a:endParaRPr lang="en-US" sz="1600" dirty="0">
              <a:ea typeface="Times New Roman"/>
              <a:cs typeface="Book Antiqua"/>
            </a:endParaRPr>
          </a:p>
          <a:p>
            <a:pPr>
              <a:lnSpc>
                <a:spcPct val="115000"/>
              </a:lnSpc>
            </a:pPr>
            <a:endParaRPr lang="en-US" sz="1200" dirty="0" smtClean="0">
              <a:ea typeface="Times New Roman"/>
              <a:cs typeface="Times New Roman"/>
            </a:endParaRPr>
          </a:p>
          <a:p>
            <a:pPr>
              <a:lnSpc>
                <a:spcPct val="115000"/>
              </a:lnSpc>
            </a:pPr>
            <a:r>
              <a:rPr lang="en-US" sz="1200" dirty="0" smtClean="0">
                <a:ea typeface="Times New Roman"/>
                <a:cs typeface="Times New Roman"/>
              </a:rPr>
              <a:t>6</a:t>
            </a:r>
            <a:endParaRPr lang="en-US" sz="1200" dirty="0">
              <a:ea typeface="Times New Roman"/>
              <a:cs typeface="Times New Roman"/>
            </a:endParaRPr>
          </a:p>
          <a:p>
            <a:pPr>
              <a:lnSpc>
                <a:spcPct val="115000"/>
              </a:lnSpc>
            </a:pPr>
            <a:r>
              <a:rPr lang="en-US" sz="1200" dirty="0">
                <a:ea typeface="Times New Roman"/>
                <a:cs typeface="Book Antiqua"/>
              </a:rPr>
              <a:t>  </a:t>
            </a:r>
            <a:r>
              <a:rPr lang="en-US" sz="1200" dirty="0" smtClean="0">
                <a:ea typeface="Times New Roman"/>
                <a:cs typeface="Book Antiqua"/>
              </a:rPr>
              <a:t>      </a:t>
            </a:r>
            <a:r>
              <a:rPr lang="es-ES" sz="1200" dirty="0" smtClean="0">
                <a:ea typeface="Times New Roman"/>
                <a:cs typeface="Book Antiqua"/>
              </a:rPr>
              <a:t>Los </a:t>
            </a:r>
            <a:r>
              <a:rPr lang="es-ES" sz="1200" dirty="0">
                <a:ea typeface="Times New Roman"/>
                <a:cs typeface="Book Antiqua"/>
              </a:rPr>
              <a:t>investigadores comenzaron a utilizar herramientas modernas para encontrar una respuesta </a:t>
            </a:r>
            <a:r>
              <a:rPr lang="es-ES" sz="1200" dirty="0" smtClean="0">
                <a:ea typeface="Times New Roman"/>
                <a:cs typeface="Book Antiqua"/>
              </a:rPr>
              <a:t>al  enigma. </a:t>
            </a:r>
            <a:r>
              <a:rPr lang="es-ES" sz="1200" dirty="0">
                <a:ea typeface="Times New Roman"/>
                <a:cs typeface="Book Antiqua"/>
              </a:rPr>
              <a:t>En la década de 1970, un equipo de científicos utilizó un sonar para </a:t>
            </a:r>
            <a:r>
              <a:rPr lang="es-ES" sz="1200" dirty="0" smtClean="0">
                <a:ea typeface="Times New Roman"/>
                <a:cs typeface="Book Antiqua"/>
              </a:rPr>
              <a:t>seguir </a:t>
            </a:r>
            <a:r>
              <a:rPr lang="es-ES" sz="1200" dirty="0">
                <a:ea typeface="Times New Roman"/>
                <a:cs typeface="Book Antiqua"/>
              </a:rPr>
              <a:t>dos objetos, de 20 a 30 pies de largo, y los fotografió con una cámara submarina. Una foto mostraba lo que parecía una gran aleta con un cuerpo voluminoso, de textura rugosa. Aunque el debate aún continúa, el énfasis parece haber pasado de tratar de probar si Nessie existe </a:t>
            </a:r>
            <a:r>
              <a:rPr lang="es-ES" sz="1200" dirty="0" smtClean="0">
                <a:ea typeface="Times New Roman"/>
                <a:cs typeface="Book Antiqua"/>
              </a:rPr>
              <a:t>o no, a </a:t>
            </a:r>
            <a:r>
              <a:rPr lang="es-ES" sz="1200" dirty="0">
                <a:ea typeface="Times New Roman"/>
                <a:cs typeface="Book Antiqua"/>
              </a:rPr>
              <a:t>determinar lo que podría ser. </a:t>
            </a:r>
            <a:r>
              <a:rPr lang="es-ES" sz="1200" dirty="0" smtClean="0">
                <a:ea typeface="Times New Roman"/>
                <a:cs typeface="Book Antiqua"/>
              </a:rPr>
              <a:t>Criptozoólogos </a:t>
            </a:r>
            <a:r>
              <a:rPr lang="es-ES" sz="1200" dirty="0">
                <a:ea typeface="Times New Roman"/>
                <a:cs typeface="Book Antiqua"/>
              </a:rPr>
              <a:t>(científicos que estudian animales misteriosos) sugieren que podría ser una ballena-serpiente primitiva llamada zeuglondón, una foca de cuello largo, o una escuela de anguilas gigantes.</a:t>
            </a:r>
            <a:endParaRPr lang="en-US" sz="1200" dirty="0" smtClean="0">
              <a:ea typeface="Times New Roman"/>
              <a:cs typeface="Book Antiqua"/>
            </a:endParaRPr>
          </a:p>
          <a:p>
            <a:pPr lvl="0">
              <a:lnSpc>
                <a:spcPct val="115000"/>
              </a:lnSpc>
            </a:pPr>
            <a:r>
              <a:rPr lang="en-US" sz="1200" dirty="0" smtClean="0">
                <a:ea typeface="Times New Roman"/>
                <a:cs typeface="Book Antiqua"/>
              </a:rPr>
              <a:t>7</a:t>
            </a:r>
            <a:endParaRPr lang="en-US" sz="1200" dirty="0">
              <a:ea typeface="Times New Roman"/>
              <a:cs typeface="Book Antiqua"/>
            </a:endParaRPr>
          </a:p>
          <a:p>
            <a:pPr lvl="0">
              <a:lnSpc>
                <a:spcPct val="115000"/>
              </a:lnSpc>
            </a:pPr>
            <a:r>
              <a:rPr lang="en-US" sz="1200" dirty="0">
                <a:ea typeface="Times New Roman"/>
                <a:cs typeface="Book Antiqua"/>
              </a:rPr>
              <a:t> </a:t>
            </a:r>
            <a:r>
              <a:rPr lang="en-US" sz="1200" dirty="0" smtClean="0">
                <a:ea typeface="Times New Roman"/>
                <a:cs typeface="Book Antiqua"/>
              </a:rPr>
              <a:t>      U</a:t>
            </a:r>
            <a:r>
              <a:rPr lang="es-ES" sz="1200" dirty="0" smtClean="0">
                <a:ea typeface="Times New Roman"/>
                <a:cs typeface="Book Antiqua"/>
              </a:rPr>
              <a:t>na </a:t>
            </a:r>
            <a:r>
              <a:rPr lang="es-ES" sz="1200" dirty="0">
                <a:ea typeface="Times New Roman"/>
                <a:cs typeface="Book Antiqua"/>
              </a:rPr>
              <a:t>opinión prevalente, </a:t>
            </a:r>
            <a:r>
              <a:rPr lang="es-ES" sz="1200" dirty="0" smtClean="0">
                <a:ea typeface="Times New Roman"/>
                <a:cs typeface="Book Antiqua"/>
              </a:rPr>
              <a:t>no obstante, favorece </a:t>
            </a:r>
            <a:r>
              <a:rPr lang="es-ES" sz="1200" dirty="0">
                <a:ea typeface="Times New Roman"/>
                <a:cs typeface="Book Antiqua"/>
              </a:rPr>
              <a:t>la idea de que Nessie es un plesiosaurio, un descendiente de dinosaurios que se cree extinto pero de alguna manera fue capaz de sobrevivir en el lago profundo. Sin lugar a dudas, por supuesto, Nessie no está solo. Para haber sobrevivido durante tantos siglos, ella debe ser parte de una </a:t>
            </a:r>
            <a:r>
              <a:rPr lang="es-ES" sz="1200" dirty="0" smtClean="0">
                <a:ea typeface="Times New Roman"/>
                <a:cs typeface="Book Antiqua"/>
              </a:rPr>
              <a:t>familia reproductora (de cría). </a:t>
            </a:r>
            <a:r>
              <a:rPr lang="es-ES" sz="1200" dirty="0">
                <a:ea typeface="Times New Roman"/>
                <a:cs typeface="Book Antiqua"/>
              </a:rPr>
              <a:t>De hecho, más de una criatura se ha visto a la vez, aunque tales avistamientos son raros.</a:t>
            </a:r>
            <a:r>
              <a:rPr lang="en-US" sz="1200" dirty="0">
                <a:ea typeface="Times New Roman"/>
                <a:cs typeface="Book Antiqua"/>
              </a:rPr>
              <a:t> </a:t>
            </a:r>
          </a:p>
          <a:p>
            <a:pPr lvl="0">
              <a:lnSpc>
                <a:spcPct val="115000"/>
              </a:lnSpc>
            </a:pPr>
            <a:r>
              <a:rPr lang="en-US" sz="1200" dirty="0">
                <a:ea typeface="Times New Roman"/>
                <a:cs typeface="Times New Roman"/>
              </a:rPr>
              <a:t>8</a:t>
            </a:r>
          </a:p>
          <a:p>
            <a:pPr lvl="0">
              <a:lnSpc>
                <a:spcPct val="115000"/>
              </a:lnSpc>
            </a:pPr>
            <a:r>
              <a:rPr lang="es-ES" sz="1200" dirty="0">
                <a:ea typeface="Times New Roman"/>
                <a:cs typeface="Book Antiqua"/>
              </a:rPr>
              <a:t> </a:t>
            </a:r>
            <a:r>
              <a:rPr lang="es-ES" sz="1200" dirty="0" smtClean="0">
                <a:ea typeface="Times New Roman"/>
                <a:cs typeface="Book Antiqua"/>
              </a:rPr>
              <a:t>      El </a:t>
            </a:r>
            <a:r>
              <a:rPr lang="es-ES" sz="1200" dirty="0">
                <a:ea typeface="Times New Roman"/>
                <a:cs typeface="Book Antiqua"/>
              </a:rPr>
              <a:t>misterio está lejos de ser resuelto. Ninguna teoría se adapta a todos los datos. Los científicos aún discuten sobre </a:t>
            </a:r>
            <a:r>
              <a:rPr lang="es-ES" sz="1200" dirty="0" smtClean="0">
                <a:ea typeface="Times New Roman"/>
                <a:cs typeface="Book Antiqua"/>
              </a:rPr>
              <a:t>que son "</a:t>
            </a:r>
            <a:r>
              <a:rPr lang="es-ES" sz="1200" dirty="0">
                <a:ea typeface="Times New Roman"/>
                <a:cs typeface="Book Antiqua"/>
              </a:rPr>
              <a:t>los </a:t>
            </a:r>
            <a:r>
              <a:rPr lang="es-ES" sz="1200" dirty="0" smtClean="0">
                <a:ea typeface="Times New Roman"/>
                <a:cs typeface="Book Antiqua"/>
              </a:rPr>
              <a:t>datos” en </a:t>
            </a:r>
            <a:r>
              <a:rPr lang="es-ES" sz="1200" smtClean="0">
                <a:ea typeface="Times New Roman"/>
                <a:cs typeface="Book Antiqua"/>
              </a:rPr>
              <a:t>realidad.  Nunca </a:t>
            </a:r>
            <a:r>
              <a:rPr lang="es-ES" sz="1200" dirty="0" smtClean="0">
                <a:ea typeface="Times New Roman"/>
                <a:cs typeface="Book Antiqua"/>
              </a:rPr>
              <a:t>se han </a:t>
            </a:r>
            <a:r>
              <a:rPr lang="es-ES" sz="1200" dirty="0">
                <a:ea typeface="Times New Roman"/>
                <a:cs typeface="Book Antiqua"/>
              </a:rPr>
              <a:t>encontrado posibles cuerpos o partes de cuerpos identificados con el monstruo. Un antiguo mito puede ser, después de todo, </a:t>
            </a:r>
            <a:r>
              <a:rPr lang="es-ES" sz="1200" dirty="0" smtClean="0">
                <a:ea typeface="Times New Roman"/>
                <a:cs typeface="Book Antiqua"/>
              </a:rPr>
              <a:t>un simple mito.</a:t>
            </a:r>
            <a:endParaRPr lang="en-US" sz="1200" dirty="0">
              <a:ea typeface="Times New Roman"/>
              <a:cs typeface="Book Antiqua"/>
            </a:endParaRPr>
          </a:p>
          <a:p>
            <a:pPr lvl="0">
              <a:lnSpc>
                <a:spcPct val="115000"/>
              </a:lnSpc>
            </a:pPr>
            <a:r>
              <a:rPr lang="en-US" sz="1200" dirty="0">
                <a:ea typeface="Times New Roman"/>
                <a:cs typeface="Times New Roman"/>
              </a:rPr>
              <a:t>9</a:t>
            </a:r>
          </a:p>
          <a:p>
            <a:pPr lvl="0">
              <a:lnSpc>
                <a:spcPct val="115000"/>
              </a:lnSpc>
            </a:pPr>
            <a:r>
              <a:rPr lang="es-ES" sz="1200" dirty="0">
                <a:ea typeface="Times New Roman"/>
                <a:cs typeface="Book Antiqua"/>
              </a:rPr>
              <a:t> </a:t>
            </a:r>
            <a:r>
              <a:rPr lang="es-ES" sz="1200" dirty="0" smtClean="0">
                <a:ea typeface="Times New Roman"/>
                <a:cs typeface="Book Antiqua"/>
              </a:rPr>
              <a:t>      Sin </a:t>
            </a:r>
            <a:r>
              <a:rPr lang="es-ES" sz="1200" dirty="0">
                <a:ea typeface="Times New Roman"/>
                <a:cs typeface="Book Antiqua"/>
              </a:rPr>
              <a:t>embargo, algunas fotos y </a:t>
            </a:r>
            <a:r>
              <a:rPr lang="es-ES" sz="1200" dirty="0" smtClean="0">
                <a:ea typeface="Times New Roman"/>
                <a:cs typeface="Book Antiqua"/>
              </a:rPr>
              <a:t>videos </a:t>
            </a:r>
            <a:r>
              <a:rPr lang="es-ES" sz="1200" dirty="0">
                <a:ea typeface="Times New Roman"/>
                <a:cs typeface="Book Antiqua"/>
              </a:rPr>
              <a:t>parecen ser </a:t>
            </a:r>
            <a:r>
              <a:rPr lang="es-ES" sz="1200" dirty="0" smtClean="0">
                <a:ea typeface="Times New Roman"/>
                <a:cs typeface="Book Antiqua"/>
              </a:rPr>
              <a:t>auténticos</a:t>
            </a:r>
            <a:r>
              <a:rPr lang="es-ES" sz="1200" dirty="0">
                <a:ea typeface="Times New Roman"/>
                <a:cs typeface="Book Antiqua"/>
              </a:rPr>
              <a:t>. Los avistamientos reportados de Nessie ahora son más de </a:t>
            </a:r>
            <a:r>
              <a:rPr lang="es-ES" sz="1200" dirty="0" smtClean="0">
                <a:ea typeface="Times New Roman"/>
                <a:cs typeface="Book Antiqua"/>
              </a:rPr>
              <a:t>3,000 </a:t>
            </a:r>
            <a:r>
              <a:rPr lang="es-ES" sz="1200" dirty="0">
                <a:ea typeface="Times New Roman"/>
                <a:cs typeface="Book Antiqua"/>
              </a:rPr>
              <a:t>y </a:t>
            </a:r>
            <a:r>
              <a:rPr lang="es-ES" sz="1200" dirty="0" smtClean="0">
                <a:ea typeface="Times New Roman"/>
                <a:cs typeface="Book Antiqua"/>
              </a:rPr>
              <a:t>se siguen </a:t>
            </a:r>
            <a:r>
              <a:rPr lang="es-ES" sz="1200" dirty="0">
                <a:ea typeface="Times New Roman"/>
                <a:cs typeface="Book Antiqua"/>
              </a:rPr>
              <a:t>contando. Después de todo, tal vez hay más verdad en esos viejos cuentos de lo que imaginamos.</a:t>
            </a:r>
            <a:endParaRPr lang="en-US" sz="1200" dirty="0" smtClean="0">
              <a:ea typeface="Times New Roman"/>
              <a:cs typeface="Book Antiqua"/>
            </a:endParaRPr>
          </a:p>
          <a:p>
            <a:pPr>
              <a:lnSpc>
                <a:spcPct val="115000"/>
              </a:lnSpc>
            </a:pPr>
            <a:endParaRPr lang="en-US" sz="1200" dirty="0">
              <a:ea typeface="Times New Roman"/>
              <a:cs typeface="Times New Roman"/>
            </a:endParaRPr>
          </a:p>
          <a:p>
            <a:pPr>
              <a:lnSpc>
                <a:spcPct val="115000"/>
              </a:lnSpc>
            </a:pPr>
            <a:endParaRPr lang="en-US" sz="1200" dirty="0">
              <a:ea typeface="Times New Roman"/>
              <a:cs typeface="Times New Roman"/>
            </a:endParaRPr>
          </a:p>
        </p:txBody>
      </p:sp>
      <p:sp>
        <p:nvSpPr>
          <p:cNvPr id="2" name="Footer Placeholder 1"/>
          <p:cNvSpPr>
            <a:spLocks noGrp="1"/>
          </p:cNvSpPr>
          <p:nvPr>
            <p:ph type="ftr" sz="quarter" idx="11"/>
          </p:nvPr>
        </p:nvSpPr>
        <p:spPr/>
        <p:txBody>
          <a:bodyPr/>
          <a:lstStyle/>
          <a:p>
            <a:r>
              <a:rPr lang="en-US" sz="900" dirty="0" smtClean="0"/>
              <a:t>Rev. Control: 07/04/15 - OSP and S. Richmond</a:t>
            </a:r>
            <a:endParaRPr lang="en-US" sz="900" dirty="0"/>
          </a:p>
        </p:txBody>
      </p:sp>
    </p:spTree>
    <p:extLst>
      <p:ext uri="{BB962C8B-B14F-4D97-AF65-F5344CB8AC3E}">
        <p14:creationId xmlns:p14="http://schemas.microsoft.com/office/powerpoint/2010/main" val="27563575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5570220" y="9322651"/>
            <a:ext cx="1813560" cy="535516"/>
          </a:xfrm>
        </p:spPr>
        <p:txBody>
          <a:bodyPr/>
          <a:lstStyle/>
          <a:p>
            <a:fld id="{F177B04D-AEB5-43ED-B9BA-B3D1EC9C9067}" type="slidenum">
              <a:rPr lang="en-US" smtClean="0"/>
              <a:pPr/>
              <a:t>21</a:t>
            </a:fld>
            <a:endParaRPr lang="en-US" dirty="0"/>
          </a:p>
        </p:txBody>
      </p:sp>
      <p:sp>
        <p:nvSpPr>
          <p:cNvPr id="5" name="Rectangle 4"/>
          <p:cNvSpPr/>
          <p:nvPr/>
        </p:nvSpPr>
        <p:spPr>
          <a:xfrm>
            <a:off x="433738" y="587617"/>
            <a:ext cx="6797040" cy="4073187"/>
          </a:xfrm>
          <a:prstGeom prst="rect">
            <a:avLst/>
          </a:prstGeom>
        </p:spPr>
        <p:txBody>
          <a:bodyPr wrap="square" lIns="101874" tIns="50937" rIns="101874" bIns="50937">
            <a:spAutoFit/>
          </a:bodyPr>
          <a:lstStyle/>
          <a:p>
            <a:pPr marL="361390" indent="-361390"/>
            <a:r>
              <a:rPr lang="en-US" sz="1600" b="1" dirty="0">
                <a:latin typeface="Helvetica" pitchFamily="34" charset="0"/>
                <a:cs typeface="Helvetica" pitchFamily="34" charset="0"/>
              </a:rPr>
              <a:t>9. </a:t>
            </a:r>
            <a:r>
              <a:rPr lang="es-ES" sz="1600" b="1" dirty="0">
                <a:latin typeface="Helvetica" pitchFamily="34" charset="0"/>
                <a:cs typeface="Helvetica" pitchFamily="34" charset="0"/>
              </a:rPr>
              <a:t>¿Cuál de los siguientes ejemplos en el texto apoya la existencia del monstruo del lago Ness?</a:t>
            </a:r>
            <a:endParaRPr lang="en-US" sz="1600" b="1" dirty="0">
              <a:latin typeface="Helvetica" pitchFamily="34" charset="0"/>
              <a:cs typeface="Helvetica" pitchFamily="34" charset="0"/>
            </a:endParaRPr>
          </a:p>
          <a:p>
            <a:pPr marL="968726" indent="-361390">
              <a:buFont typeface="+mj-lt"/>
              <a:buAutoNum type="alphaUcPeriod"/>
            </a:pPr>
            <a:endParaRPr lang="en-US" sz="1400" dirty="0" smtClean="0">
              <a:latin typeface="Helvetica" pitchFamily="34" charset="0"/>
              <a:cs typeface="Helvetica" pitchFamily="34" charset="0"/>
            </a:endParaRPr>
          </a:p>
          <a:p>
            <a:pPr marL="514350" indent="-227013">
              <a:buFont typeface="+mj-lt"/>
              <a:buAutoNum type="alphaUcPeriod"/>
            </a:pPr>
            <a:r>
              <a:rPr lang="en-US" sz="1400" dirty="0" smtClean="0">
                <a:latin typeface="Helvetica" pitchFamily="34" charset="0"/>
                <a:cs typeface="Helvetica" pitchFamily="34" charset="0"/>
              </a:rPr>
              <a:t>“</a:t>
            </a:r>
            <a:r>
              <a:rPr lang="es-419" sz="1400" dirty="0">
                <a:latin typeface="Helvetica" pitchFamily="34" charset="0"/>
                <a:ea typeface="Times New Roman"/>
                <a:cs typeface="Helvetica" pitchFamily="34" charset="0"/>
              </a:rPr>
              <a:t>En la década de 1970, un equipo de científicos utilizó un sonar para seguir dos objetos, de 20 a 30 pies de largo, y los fotografió con una cámara submarina.</a:t>
            </a:r>
            <a:r>
              <a:rPr lang="en-US" sz="1400" dirty="0" smtClean="0">
                <a:latin typeface="Helvetica" pitchFamily="34" charset="0"/>
                <a:cs typeface="Helvetica" pitchFamily="34" charset="0"/>
              </a:rPr>
              <a:t>”</a:t>
            </a:r>
            <a:endParaRPr lang="es-ES" sz="1400" dirty="0" smtClean="0">
              <a:latin typeface="Helvetica" pitchFamily="34" charset="0"/>
              <a:cs typeface="Helvetica" pitchFamily="34" charset="0"/>
            </a:endParaRPr>
          </a:p>
          <a:p>
            <a:pPr marL="514350" indent="-227013">
              <a:buFont typeface="+mj-lt"/>
              <a:buAutoNum type="alphaUcPeriod"/>
            </a:pPr>
            <a:endParaRPr lang="en-US" sz="1400" dirty="0" smtClean="0">
              <a:latin typeface="Helvetica" pitchFamily="34" charset="0"/>
              <a:cs typeface="Helvetica" pitchFamily="34" charset="0"/>
            </a:endParaRPr>
          </a:p>
          <a:p>
            <a:pPr marL="514350" indent="-227013">
              <a:buAutoNum type="alphaUcPeriod" startAt="2"/>
            </a:pPr>
            <a:r>
              <a:rPr lang="en-US" sz="1400" dirty="0" smtClean="0">
                <a:latin typeface="Helvetica" pitchFamily="34" charset="0"/>
                <a:cs typeface="Helvetica" pitchFamily="34" charset="0"/>
              </a:rPr>
              <a:t>“</a:t>
            </a:r>
            <a:r>
              <a:rPr lang="es-419" sz="1400" dirty="0">
                <a:latin typeface="Helvetica" pitchFamily="34" charset="0"/>
                <a:ea typeface="Times New Roman"/>
                <a:cs typeface="Helvetica" pitchFamily="34" charset="0"/>
              </a:rPr>
              <a:t>Una foto más clara (</a:t>
            </a:r>
            <a:r>
              <a:rPr lang="es-419" sz="1400" dirty="0" smtClean="0">
                <a:latin typeface="Helvetica" pitchFamily="34" charset="0"/>
                <a:ea typeface="Times New Roman"/>
                <a:cs typeface="Helvetica" pitchFamily="34" charset="0"/>
              </a:rPr>
              <a:t>pero que resultó ser </a:t>
            </a:r>
            <a:r>
              <a:rPr lang="es-419" sz="1400" dirty="0">
                <a:latin typeface="Helvetica" pitchFamily="34" charset="0"/>
                <a:ea typeface="Times New Roman"/>
                <a:cs typeface="Helvetica" pitchFamily="34" charset="0"/>
              </a:rPr>
              <a:t>menos auténtica) de </a:t>
            </a:r>
            <a:r>
              <a:rPr lang="es-419" sz="1400" dirty="0" err="1">
                <a:latin typeface="Helvetica" pitchFamily="34" charset="0"/>
                <a:ea typeface="Times New Roman"/>
                <a:cs typeface="Helvetica" pitchFamily="34" charset="0"/>
              </a:rPr>
              <a:t>Nessie</a:t>
            </a:r>
            <a:r>
              <a:rPr lang="es-419" sz="1400" dirty="0">
                <a:latin typeface="Helvetica" pitchFamily="34" charset="0"/>
                <a:ea typeface="Times New Roman"/>
                <a:cs typeface="Helvetica" pitchFamily="34" charset="0"/>
              </a:rPr>
              <a:t>, identificada como "la foto del cirujano" fue tomada por Robert Wilson, un médico de Londres</a:t>
            </a:r>
            <a:r>
              <a:rPr lang="es-419" sz="1400" dirty="0" smtClean="0">
                <a:latin typeface="Helvetica" pitchFamily="34" charset="0"/>
                <a:ea typeface="Times New Roman"/>
                <a:cs typeface="Helvetica" pitchFamily="34" charset="0"/>
              </a:rPr>
              <a:t>.</a:t>
            </a:r>
            <a:r>
              <a:rPr lang="en-US" sz="1400" dirty="0" smtClean="0">
                <a:latin typeface="Helvetica" pitchFamily="34" charset="0"/>
                <a:cs typeface="Helvetica" pitchFamily="34" charset="0"/>
              </a:rPr>
              <a:t>”</a:t>
            </a:r>
          </a:p>
          <a:p>
            <a:pPr marL="514350" indent="-227013">
              <a:buFont typeface="+mj-lt"/>
              <a:buAutoNum type="alphaUcPeriod"/>
            </a:pPr>
            <a:endParaRPr lang="en-US" sz="1400" dirty="0" smtClean="0">
              <a:latin typeface="Helvetica" pitchFamily="34" charset="0"/>
              <a:cs typeface="Helvetica" pitchFamily="34" charset="0"/>
            </a:endParaRPr>
          </a:p>
          <a:p>
            <a:pPr marL="514350" indent="-227013">
              <a:buAutoNum type="alphaUcPeriod" startAt="3"/>
            </a:pPr>
            <a:r>
              <a:rPr lang="en-US" sz="1400" dirty="0" smtClean="0">
                <a:latin typeface="Helvetica" pitchFamily="34" charset="0"/>
                <a:cs typeface="Helvetica" pitchFamily="34" charset="0"/>
              </a:rPr>
              <a:t>“</a:t>
            </a:r>
            <a:r>
              <a:rPr lang="es-419" sz="1400" dirty="0">
                <a:latin typeface="Helvetica" pitchFamily="34" charset="0"/>
                <a:ea typeface="Times New Roman"/>
                <a:cs typeface="Helvetica" pitchFamily="34" charset="0"/>
              </a:rPr>
              <a:t>Nunca se han encontrado posibles cuerpos o partes de cuerpos </a:t>
            </a:r>
            <a:r>
              <a:rPr lang="es-419" sz="1400" dirty="0" smtClean="0">
                <a:latin typeface="Helvetica" pitchFamily="34" charset="0"/>
                <a:ea typeface="Times New Roman"/>
                <a:cs typeface="Helvetica" pitchFamily="34" charset="0"/>
              </a:rPr>
              <a:t>identificados con </a:t>
            </a:r>
            <a:r>
              <a:rPr lang="es-419" sz="1400" dirty="0">
                <a:latin typeface="Helvetica" pitchFamily="34" charset="0"/>
                <a:ea typeface="Times New Roman"/>
                <a:cs typeface="Helvetica" pitchFamily="34" charset="0"/>
              </a:rPr>
              <a:t>el monstruo</a:t>
            </a:r>
            <a:r>
              <a:rPr lang="en-US" sz="1400" dirty="0" smtClean="0">
                <a:latin typeface="Helvetica" pitchFamily="34" charset="0"/>
                <a:cs typeface="Helvetica" pitchFamily="34" charset="0"/>
              </a:rPr>
              <a:t>.”</a:t>
            </a:r>
            <a:endParaRPr lang="en-US" sz="1400" dirty="0">
              <a:latin typeface="Helvetica" pitchFamily="34" charset="0"/>
              <a:cs typeface="Helvetica" pitchFamily="34" charset="0"/>
            </a:endParaRPr>
          </a:p>
          <a:p>
            <a:pPr marL="514350" indent="-227013">
              <a:buFont typeface="+mj-lt"/>
              <a:buAutoNum type="alphaUcPeriod"/>
            </a:pPr>
            <a:endParaRPr lang="en-US" sz="1400" dirty="0">
              <a:latin typeface="Helvetica" pitchFamily="34" charset="0"/>
              <a:cs typeface="Helvetica" pitchFamily="34" charset="0"/>
            </a:endParaRPr>
          </a:p>
          <a:p>
            <a:pPr marL="514350" indent="-227013"/>
            <a:r>
              <a:rPr lang="en-US" sz="1400" dirty="0">
                <a:latin typeface="Helvetica" pitchFamily="34" charset="0"/>
                <a:cs typeface="Helvetica" pitchFamily="34" charset="0"/>
              </a:rPr>
              <a:t>D.  </a:t>
            </a:r>
            <a:r>
              <a:rPr lang="en-US" sz="1400" dirty="0" smtClean="0">
                <a:latin typeface="Helvetica" pitchFamily="34" charset="0"/>
                <a:cs typeface="Helvetica" pitchFamily="34" charset="0"/>
              </a:rPr>
              <a:t>“</a:t>
            </a:r>
            <a:r>
              <a:rPr lang="es-419" sz="1400" dirty="0" smtClean="0">
                <a:latin typeface="Helvetica" pitchFamily="34" charset="0"/>
                <a:cs typeface="Helvetica" pitchFamily="34" charset="0"/>
              </a:rPr>
              <a:t>Este </a:t>
            </a:r>
            <a:r>
              <a:rPr lang="es-419" sz="1400" dirty="0">
                <a:latin typeface="Helvetica" pitchFamily="34" charset="0"/>
                <a:cs typeface="Helvetica" pitchFamily="34" charset="0"/>
              </a:rPr>
              <a:t>misterioso lago, el más grande, más largo y más profundo de los tres lagos que atraviesan el hermoso conjunto de valles del Great Glen de Escocia</a:t>
            </a:r>
            <a:r>
              <a:rPr lang="es-419" sz="1400" dirty="0" smtClean="0">
                <a:latin typeface="Helvetica" pitchFamily="34" charset="0"/>
                <a:cs typeface="Helvetica" pitchFamily="34" charset="0"/>
              </a:rPr>
              <a:t>.</a:t>
            </a:r>
            <a:r>
              <a:rPr lang="en-US" sz="1400" dirty="0" smtClean="0">
                <a:latin typeface="Helvetica" pitchFamily="34" charset="0"/>
                <a:cs typeface="Helvetica" pitchFamily="34" charset="0"/>
              </a:rPr>
              <a:t>”</a:t>
            </a:r>
            <a:endParaRPr lang="en-US" sz="1400" dirty="0">
              <a:latin typeface="Helvetica" pitchFamily="34" charset="0"/>
              <a:cs typeface="Helvetica" pitchFamily="34" charset="0"/>
            </a:endParaRPr>
          </a:p>
          <a:p>
            <a:pPr marL="968726" indent="-361390">
              <a:buFont typeface="+mj-lt"/>
              <a:buAutoNum type="alphaUcPeriod" startAt="4"/>
            </a:pPr>
            <a:endParaRPr lang="en-US" sz="1600" dirty="0">
              <a:solidFill>
                <a:srgbClr val="FF0000"/>
              </a:solidFill>
              <a:latin typeface="Helvetica" pitchFamily="34" charset="0"/>
              <a:cs typeface="Helvetica" pitchFamily="34" charset="0"/>
            </a:endParaRPr>
          </a:p>
        </p:txBody>
      </p:sp>
      <p:cxnSp>
        <p:nvCxnSpPr>
          <p:cNvPr id="11" name="Straight Connector 10"/>
          <p:cNvCxnSpPr/>
          <p:nvPr/>
        </p:nvCxnSpPr>
        <p:spPr>
          <a:xfrm>
            <a:off x="414144" y="487680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490136" y="1343310"/>
            <a:ext cx="242888" cy="2571436"/>
            <a:chOff x="611580" y="1539845"/>
            <a:chExt cx="242888" cy="2571436"/>
          </a:xfrm>
        </p:grpSpPr>
        <p:sp>
          <p:nvSpPr>
            <p:cNvPr id="14" name="Oval 13"/>
            <p:cNvSpPr/>
            <p:nvPr/>
          </p:nvSpPr>
          <p:spPr>
            <a:xfrm>
              <a:off x="611580" y="387179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5" name="Oval 14"/>
            <p:cNvSpPr/>
            <p:nvPr/>
          </p:nvSpPr>
          <p:spPr>
            <a:xfrm>
              <a:off x="611580" y="153984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rgbClr val="FF0000"/>
                </a:solidFill>
              </a:endParaRPr>
            </a:p>
          </p:txBody>
        </p:sp>
        <p:sp>
          <p:nvSpPr>
            <p:cNvPr id="16" name="Oval 15"/>
            <p:cNvSpPr/>
            <p:nvPr/>
          </p:nvSpPr>
          <p:spPr>
            <a:xfrm>
              <a:off x="611580" y="239674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7" name="Oval 16"/>
            <p:cNvSpPr/>
            <p:nvPr/>
          </p:nvSpPr>
          <p:spPr>
            <a:xfrm>
              <a:off x="611580" y="3253649"/>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sp>
        <p:nvSpPr>
          <p:cNvPr id="22" name="Rectangle 21"/>
          <p:cNvSpPr/>
          <p:nvPr/>
        </p:nvSpPr>
        <p:spPr>
          <a:xfrm>
            <a:off x="389122" y="5648161"/>
            <a:ext cx="6965608" cy="2626637"/>
          </a:xfrm>
          <a:prstGeom prst="rect">
            <a:avLst/>
          </a:prstGeom>
        </p:spPr>
        <p:txBody>
          <a:bodyPr wrap="square" lIns="101874" tIns="50937" rIns="101874" bIns="50937">
            <a:spAutoFit/>
          </a:bodyPr>
          <a:lstStyle/>
          <a:p>
            <a:pPr marL="400050" indent="-400050"/>
            <a:r>
              <a:rPr lang="en-US" sz="1600" b="1" dirty="0">
                <a:latin typeface="Helvetica" pitchFamily="34" charset="0"/>
                <a:cs typeface="Helvetica" pitchFamily="34" charset="0"/>
              </a:rPr>
              <a:t>10. </a:t>
            </a:r>
            <a:r>
              <a:rPr lang="en-US" sz="1600" b="1" dirty="0" smtClean="0">
                <a:latin typeface="Helvetica" pitchFamily="34" charset="0"/>
                <a:cs typeface="Helvetica" pitchFamily="34" charset="0"/>
              </a:rPr>
              <a:t> </a:t>
            </a:r>
            <a:r>
              <a:rPr lang="es-ES" sz="1600" b="1" dirty="0" smtClean="0">
                <a:latin typeface="Helvetica" pitchFamily="34" charset="0"/>
                <a:cs typeface="Helvetica" pitchFamily="34" charset="0"/>
              </a:rPr>
              <a:t>El párrafo </a:t>
            </a:r>
            <a:r>
              <a:rPr lang="es-ES" sz="1600" b="1" dirty="0">
                <a:latin typeface="Helvetica" pitchFamily="34" charset="0"/>
                <a:cs typeface="Helvetica" pitchFamily="34" charset="0"/>
              </a:rPr>
              <a:t>4 establece que </a:t>
            </a:r>
            <a:r>
              <a:rPr lang="es-ES" sz="1600" b="1" i="1" dirty="0">
                <a:latin typeface="Helvetica" pitchFamily="34" charset="0"/>
                <a:cs typeface="Helvetica" pitchFamily="34" charset="0"/>
              </a:rPr>
              <a:t>"Los residentes y visitantes del lago comenzaron </a:t>
            </a:r>
            <a:r>
              <a:rPr lang="es-ES" sz="1600" b="1" i="1" dirty="0" smtClean="0">
                <a:latin typeface="Helvetica" pitchFamily="34" charset="0"/>
                <a:cs typeface="Helvetica" pitchFamily="34" charset="0"/>
              </a:rPr>
              <a:t>a contar </a:t>
            </a:r>
            <a:r>
              <a:rPr lang="es-ES" sz="1600" b="1" i="1" dirty="0">
                <a:latin typeface="Helvetica" pitchFamily="34" charset="0"/>
                <a:cs typeface="Helvetica" pitchFamily="34" charset="0"/>
              </a:rPr>
              <a:t>historias de avistamientos ..." </a:t>
            </a:r>
            <a:r>
              <a:rPr lang="es-ES" sz="1600" b="1" dirty="0">
                <a:latin typeface="Helvetica" pitchFamily="34" charset="0"/>
                <a:cs typeface="Helvetica" pitchFamily="34" charset="0"/>
              </a:rPr>
              <a:t>¿Qué se puede </a:t>
            </a:r>
            <a:r>
              <a:rPr lang="es-ES" sz="1600" b="1" dirty="0" smtClean="0">
                <a:latin typeface="Helvetica" pitchFamily="34" charset="0"/>
                <a:cs typeface="Helvetica" pitchFamily="34" charset="0"/>
              </a:rPr>
              <a:t>inferir con esta declaración?</a:t>
            </a:r>
          </a:p>
          <a:p>
            <a:pPr marL="442198" indent="-442198"/>
            <a:endParaRPr lang="en-US" sz="1800" dirty="0" smtClean="0">
              <a:latin typeface="Helvetica" pitchFamily="34" charset="0"/>
              <a:cs typeface="Helvetica" pitchFamily="34" charset="0"/>
            </a:endParaRPr>
          </a:p>
          <a:p>
            <a:pPr marL="627063" indent="-227013">
              <a:buFont typeface="+mj-lt"/>
              <a:buAutoNum type="alphaUcPeriod"/>
            </a:pPr>
            <a:r>
              <a:rPr lang="es-ES" sz="1400" dirty="0" smtClean="0">
                <a:latin typeface="Helvetica" pitchFamily="34" charset="0"/>
                <a:cs typeface="Helvetica" pitchFamily="34" charset="0"/>
              </a:rPr>
              <a:t>El número de avistamientos de monstruos aumentó</a:t>
            </a:r>
            <a:r>
              <a:rPr lang="en-US" sz="1400" dirty="0" smtClean="0">
                <a:latin typeface="Helvetica" pitchFamily="34" charset="0"/>
                <a:cs typeface="Helvetica" pitchFamily="34" charset="0"/>
              </a:rPr>
              <a:t>.</a:t>
            </a:r>
          </a:p>
          <a:p>
            <a:pPr marL="627063" indent="-227013">
              <a:buFont typeface="+mj-lt"/>
              <a:buAutoNum type="alphaUcPeriod"/>
            </a:pPr>
            <a:endParaRPr lang="en-US" sz="1400" dirty="0">
              <a:latin typeface="Helvetica" pitchFamily="34" charset="0"/>
              <a:cs typeface="Helvetica" pitchFamily="34" charset="0"/>
            </a:endParaRPr>
          </a:p>
          <a:p>
            <a:pPr marL="627063" indent="-227013">
              <a:buFont typeface="+mj-lt"/>
              <a:buAutoNum type="alphaUcPeriod"/>
            </a:pPr>
            <a:r>
              <a:rPr lang="es-ES" sz="1400" dirty="0">
                <a:latin typeface="Helvetica" pitchFamily="34" charset="0"/>
                <a:cs typeface="Helvetica" pitchFamily="34" charset="0"/>
              </a:rPr>
              <a:t>El libro del Dr. Gould creó más </a:t>
            </a:r>
            <a:r>
              <a:rPr lang="es-ES" sz="1400" dirty="0" smtClean="0">
                <a:latin typeface="Helvetica" pitchFamily="34" charset="0"/>
                <a:cs typeface="Helvetica" pitchFamily="34" charset="0"/>
              </a:rPr>
              <a:t>interés sobre </a:t>
            </a:r>
            <a:r>
              <a:rPr lang="es-ES" sz="1400" dirty="0">
                <a:latin typeface="Helvetica" pitchFamily="34" charset="0"/>
                <a:cs typeface="Helvetica" pitchFamily="34" charset="0"/>
              </a:rPr>
              <a:t>el monstruo</a:t>
            </a:r>
            <a:r>
              <a:rPr lang="es-ES" sz="1400" dirty="0" smtClean="0">
                <a:latin typeface="Helvetica" pitchFamily="34" charset="0"/>
                <a:cs typeface="Helvetica" pitchFamily="34" charset="0"/>
              </a:rPr>
              <a:t>.</a:t>
            </a:r>
          </a:p>
          <a:p>
            <a:pPr marL="627063" indent="-227013">
              <a:buFont typeface="+mj-lt"/>
              <a:buAutoNum type="alphaUcPeriod"/>
            </a:pPr>
            <a:endParaRPr lang="en-US" sz="1400" dirty="0">
              <a:latin typeface="Helvetica" pitchFamily="34" charset="0"/>
              <a:cs typeface="Helvetica" pitchFamily="34" charset="0"/>
            </a:endParaRPr>
          </a:p>
          <a:p>
            <a:pPr marL="627063" indent="-227013">
              <a:buFont typeface="+mj-lt"/>
              <a:buAutoNum type="alphaUcPeriod"/>
            </a:pPr>
            <a:r>
              <a:rPr lang="es-ES" sz="1400" dirty="0">
                <a:latin typeface="Helvetica" pitchFamily="34" charset="0"/>
                <a:cs typeface="Helvetica" pitchFamily="34" charset="0"/>
              </a:rPr>
              <a:t>Se </a:t>
            </a:r>
            <a:r>
              <a:rPr lang="es-ES" sz="1400" dirty="0" smtClean="0">
                <a:latin typeface="Helvetica" pitchFamily="34" charset="0"/>
                <a:cs typeface="Helvetica" pitchFamily="34" charset="0"/>
              </a:rPr>
              <a:t>ha visto a </a:t>
            </a:r>
            <a:r>
              <a:rPr lang="es-ES" sz="1400" dirty="0">
                <a:latin typeface="Helvetica" pitchFamily="34" charset="0"/>
                <a:cs typeface="Helvetica" pitchFamily="34" charset="0"/>
              </a:rPr>
              <a:t>más de una criatura</a:t>
            </a:r>
            <a:r>
              <a:rPr lang="en-US" sz="1400" dirty="0" smtClean="0">
                <a:latin typeface="Helvetica" pitchFamily="34" charset="0"/>
                <a:cs typeface="Helvetica" pitchFamily="34" charset="0"/>
              </a:rPr>
              <a:t>.</a:t>
            </a:r>
            <a:endParaRPr lang="en-US" sz="1400" dirty="0">
              <a:latin typeface="Helvetica" pitchFamily="34" charset="0"/>
              <a:cs typeface="Helvetica" pitchFamily="34" charset="0"/>
            </a:endParaRPr>
          </a:p>
          <a:p>
            <a:pPr marL="627063" indent="-227013">
              <a:buFont typeface="+mj-lt"/>
              <a:buAutoNum type="alphaUcPeriod"/>
            </a:pPr>
            <a:endParaRPr lang="en-US" sz="1400" dirty="0">
              <a:latin typeface="Helvetica" pitchFamily="34" charset="0"/>
              <a:cs typeface="Helvetica" pitchFamily="34" charset="0"/>
            </a:endParaRPr>
          </a:p>
          <a:p>
            <a:pPr marL="627063" indent="-227013">
              <a:buFont typeface="+mj-lt"/>
              <a:buAutoNum type="alphaUcPeriod"/>
            </a:pPr>
            <a:r>
              <a:rPr lang="es-ES" sz="1400" dirty="0">
                <a:latin typeface="Helvetica" pitchFamily="34" charset="0"/>
                <a:cs typeface="Helvetica" pitchFamily="34" charset="0"/>
              </a:rPr>
              <a:t>La gente estaba inventando historias</a:t>
            </a:r>
            <a:r>
              <a:rPr lang="en-US" sz="1400" dirty="0" smtClean="0">
                <a:latin typeface="Helvetica" pitchFamily="34" charset="0"/>
                <a:cs typeface="Helvetica" pitchFamily="34" charset="0"/>
              </a:rPr>
              <a:t>.</a:t>
            </a:r>
            <a:endParaRPr lang="en-US" sz="1400" dirty="0">
              <a:latin typeface="Helvetica" pitchFamily="34" charset="0"/>
              <a:cs typeface="Helvetica" pitchFamily="34" charset="0"/>
            </a:endParaRPr>
          </a:p>
        </p:txBody>
      </p:sp>
      <p:grpSp>
        <p:nvGrpSpPr>
          <p:cNvPr id="3" name="Group 2"/>
          <p:cNvGrpSpPr/>
          <p:nvPr/>
        </p:nvGrpSpPr>
        <p:grpSpPr>
          <a:xfrm>
            <a:off x="490136" y="6691042"/>
            <a:ext cx="242888" cy="1505320"/>
            <a:chOff x="611580" y="6646934"/>
            <a:chExt cx="242888" cy="1505320"/>
          </a:xfrm>
        </p:grpSpPr>
        <p:sp>
          <p:nvSpPr>
            <p:cNvPr id="23" name="Oval 22"/>
            <p:cNvSpPr/>
            <p:nvPr/>
          </p:nvSpPr>
          <p:spPr>
            <a:xfrm>
              <a:off x="611580" y="664693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5" name="Oval 24"/>
            <p:cNvSpPr/>
            <p:nvPr/>
          </p:nvSpPr>
          <p:spPr>
            <a:xfrm>
              <a:off x="611580" y="7912769"/>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6" name="Oval 25"/>
            <p:cNvSpPr/>
            <p:nvPr/>
          </p:nvSpPr>
          <p:spPr>
            <a:xfrm>
              <a:off x="611580" y="705879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7" name="Oval 26"/>
            <p:cNvSpPr/>
            <p:nvPr/>
          </p:nvSpPr>
          <p:spPr>
            <a:xfrm>
              <a:off x="611580" y="748578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graphicFrame>
        <p:nvGraphicFramePr>
          <p:cNvPr id="18" name="Table 17"/>
          <p:cNvGraphicFramePr>
            <a:graphicFrameLocks noGrp="1"/>
          </p:cNvGraphicFramePr>
          <p:nvPr>
            <p:extLst>
              <p:ext uri="{D42A27DB-BD31-4B8C-83A1-F6EECF244321}">
                <p14:modId xmlns:p14="http://schemas.microsoft.com/office/powerpoint/2010/main" val="2866870461"/>
              </p:ext>
            </p:extLst>
          </p:nvPr>
        </p:nvGraphicFramePr>
        <p:xfrm>
          <a:off x="5570220" y="4570009"/>
          <a:ext cx="1702912" cy="723900"/>
        </p:xfrm>
        <a:graphic>
          <a:graphicData uri="http://schemas.openxmlformats.org/drawingml/2006/table">
            <a:tbl>
              <a:tblPr/>
              <a:tblGrid>
                <a:gridCol w="1702912"/>
              </a:tblGrid>
              <a:tr h="173507">
                <a:tc>
                  <a:txBody>
                    <a:bodyPr/>
                    <a:lstStyle/>
                    <a:p>
                      <a:pPr marL="0" marR="0" algn="l">
                        <a:lnSpc>
                          <a:spcPct val="115000"/>
                        </a:lnSpc>
                        <a:spcBef>
                          <a:spcPts val="0"/>
                        </a:spcBef>
                        <a:spcAft>
                          <a:spcPts val="0"/>
                        </a:spcAft>
                      </a:pPr>
                      <a:r>
                        <a:rPr lang="en-US" sz="1000" b="1" dirty="0" err="1" smtClean="0">
                          <a:solidFill>
                            <a:srgbClr val="000000"/>
                          </a:solidFill>
                          <a:latin typeface="+mn-lt"/>
                          <a:ea typeface="Times New Roman"/>
                          <a:cs typeface="Times New Roman"/>
                        </a:rPr>
                        <a:t>Estándar</a:t>
                      </a:r>
                      <a:r>
                        <a:rPr lang="en-US" sz="1000" b="1" dirty="0" smtClean="0">
                          <a:solidFill>
                            <a:srgbClr val="000000"/>
                          </a:solidFill>
                          <a:latin typeface="+mn-lt"/>
                          <a:ea typeface="Times New Roman"/>
                          <a:cs typeface="Times New Roman"/>
                        </a:rPr>
                        <a:t> RI.6.1</a:t>
                      </a:r>
                      <a:endParaRPr lang="en-US" sz="10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536448">
                <a:tc>
                  <a:txBody>
                    <a:bodyPr/>
                    <a:lstStyle/>
                    <a:p>
                      <a:r>
                        <a:rPr lang="es-419" sz="900" dirty="0" smtClean="0"/>
                        <a:t>Citan evidencias textuales para sustentar el análisis de lo que dice explícitamente el texto, así como lo que se infiere del mismo.</a:t>
                      </a:r>
                      <a:endParaRPr lang="en-US" sz="900"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6" name="Footer Placeholder 5"/>
          <p:cNvSpPr>
            <a:spLocks noGrp="1"/>
          </p:cNvSpPr>
          <p:nvPr>
            <p:ph type="ftr" sz="quarter" idx="11"/>
          </p:nvPr>
        </p:nvSpPr>
        <p:spPr/>
        <p:txBody>
          <a:bodyPr/>
          <a:lstStyle/>
          <a:p>
            <a:r>
              <a:rPr lang="en-US" smtClean="0"/>
              <a:t>Rev. Control: 07/04/15 - OSP and S. Richmond</a:t>
            </a:r>
            <a:endParaRPr lang="en-US" dirty="0"/>
          </a:p>
        </p:txBody>
      </p:sp>
    </p:spTree>
    <p:extLst>
      <p:ext uri="{BB962C8B-B14F-4D97-AF65-F5344CB8AC3E}">
        <p14:creationId xmlns:p14="http://schemas.microsoft.com/office/powerpoint/2010/main" val="36036292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5570220" y="9322651"/>
            <a:ext cx="1813560" cy="535516"/>
          </a:xfrm>
        </p:spPr>
        <p:txBody>
          <a:bodyPr/>
          <a:lstStyle/>
          <a:p>
            <a:fld id="{F177B04D-AEB5-43ED-B9BA-B3D1EC9C9067}" type="slidenum">
              <a:rPr lang="en-US" smtClean="0"/>
              <a:pPr/>
              <a:t>22</a:t>
            </a:fld>
            <a:endParaRPr lang="en-US" dirty="0"/>
          </a:p>
        </p:txBody>
      </p:sp>
      <p:cxnSp>
        <p:nvCxnSpPr>
          <p:cNvPr id="10" name="Straight Connector 9"/>
          <p:cNvCxnSpPr/>
          <p:nvPr/>
        </p:nvCxnSpPr>
        <p:spPr>
          <a:xfrm>
            <a:off x="337662" y="457200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464519" y="5242800"/>
            <a:ext cx="6530640" cy="2863352"/>
          </a:xfrm>
          <a:prstGeom prst="rect">
            <a:avLst/>
          </a:prstGeom>
        </p:spPr>
        <p:txBody>
          <a:bodyPr wrap="square" lIns="107700" tIns="53850" rIns="107700" bIns="53850">
            <a:spAutoFit/>
          </a:bodyPr>
          <a:lstStyle/>
          <a:p>
            <a:pPr marL="457200" indent="-457200"/>
            <a:r>
              <a:rPr lang="en-US" sz="1600" b="1" dirty="0">
                <a:latin typeface="Helvetica" pitchFamily="34" charset="0"/>
                <a:cs typeface="Helvetica" pitchFamily="34" charset="0"/>
              </a:rPr>
              <a:t>12. </a:t>
            </a:r>
            <a:r>
              <a:rPr lang="en-US" sz="1600" b="1" dirty="0" smtClean="0">
                <a:latin typeface="Helvetica" pitchFamily="34" charset="0"/>
                <a:cs typeface="Helvetica" pitchFamily="34" charset="0"/>
              </a:rPr>
              <a:t>  </a:t>
            </a:r>
            <a:r>
              <a:rPr lang="es-ES" sz="1600" b="1" dirty="0" smtClean="0">
                <a:latin typeface="Helvetica" pitchFamily="34" charset="0"/>
                <a:cs typeface="Helvetica" pitchFamily="34" charset="0"/>
              </a:rPr>
              <a:t>¿</a:t>
            </a:r>
            <a:r>
              <a:rPr lang="es-ES" sz="1600" b="1" dirty="0">
                <a:latin typeface="Helvetica" pitchFamily="34" charset="0"/>
                <a:cs typeface="Helvetica" pitchFamily="34" charset="0"/>
              </a:rPr>
              <a:t>Cuál es la idea central de </a:t>
            </a:r>
            <a:r>
              <a:rPr lang="es-ES" sz="1600" b="1" i="1" dirty="0">
                <a:latin typeface="Helvetica" pitchFamily="34" charset="0"/>
                <a:cs typeface="Helvetica" pitchFamily="34" charset="0"/>
              </a:rPr>
              <a:t>"</a:t>
            </a:r>
            <a:r>
              <a:rPr lang="es-ES" sz="1600" b="1" i="1" u="sng" dirty="0">
                <a:latin typeface="Helvetica" pitchFamily="34" charset="0"/>
                <a:cs typeface="Helvetica" pitchFamily="34" charset="0"/>
              </a:rPr>
              <a:t>El misterioso monstruo del lago Ness</a:t>
            </a:r>
            <a:r>
              <a:rPr lang="es-ES" sz="1600" b="1" i="1" dirty="0">
                <a:latin typeface="Helvetica" pitchFamily="34" charset="0"/>
                <a:cs typeface="Helvetica" pitchFamily="34" charset="0"/>
              </a:rPr>
              <a:t>"</a:t>
            </a:r>
            <a:r>
              <a:rPr lang="es-ES" sz="1600" b="1" dirty="0">
                <a:latin typeface="Helvetica" pitchFamily="34" charset="0"/>
                <a:cs typeface="Helvetica" pitchFamily="34" charset="0"/>
              </a:rPr>
              <a:t>?</a:t>
            </a:r>
            <a:endParaRPr lang="en-US" sz="1600" b="1" dirty="0" smtClean="0">
              <a:latin typeface="Helvetica" pitchFamily="34" charset="0"/>
              <a:cs typeface="Helvetica" pitchFamily="34" charset="0"/>
            </a:endParaRPr>
          </a:p>
          <a:p>
            <a:pPr marL="361390" indent="-361390"/>
            <a:endParaRPr lang="en-US" sz="1800" dirty="0">
              <a:latin typeface="Helvetica" pitchFamily="34" charset="0"/>
              <a:cs typeface="Helvetica" pitchFamily="34" charset="0"/>
            </a:endParaRPr>
          </a:p>
          <a:p>
            <a:pPr marL="839896" indent="-361390">
              <a:buFont typeface="+mj-lt"/>
              <a:buAutoNum type="alphaUcPeriod"/>
            </a:pPr>
            <a:r>
              <a:rPr lang="es-ES" sz="1400" dirty="0">
                <a:latin typeface="Helvetica" pitchFamily="34" charset="0"/>
                <a:cs typeface="Helvetica" pitchFamily="34" charset="0"/>
              </a:rPr>
              <a:t>Después de años de avistamientos, el monstruo del lago Ness es todavía un misterio</a:t>
            </a:r>
            <a:r>
              <a:rPr lang="en-US" sz="1400" dirty="0" smtClean="0">
                <a:latin typeface="Helvetica" pitchFamily="34" charset="0"/>
                <a:cs typeface="Helvetica" pitchFamily="34" charset="0"/>
              </a:rPr>
              <a:t>.</a:t>
            </a:r>
            <a:endParaRPr lang="en-US" sz="1400" dirty="0">
              <a:latin typeface="Helvetica" pitchFamily="34" charset="0"/>
              <a:cs typeface="Helvetica" pitchFamily="34" charset="0"/>
            </a:endParaRPr>
          </a:p>
          <a:p>
            <a:pPr marL="839896" indent="-361390">
              <a:buFont typeface="+mj-lt"/>
              <a:buAutoNum type="alphaUcPeriod"/>
            </a:pPr>
            <a:endParaRPr lang="en-US" sz="1400" dirty="0">
              <a:latin typeface="Helvetica" pitchFamily="34" charset="0"/>
              <a:cs typeface="Helvetica" pitchFamily="34" charset="0"/>
            </a:endParaRPr>
          </a:p>
          <a:p>
            <a:pPr marL="839896" indent="-361390">
              <a:buFont typeface="+mj-lt"/>
              <a:buAutoNum type="alphaUcPeriod"/>
            </a:pPr>
            <a:r>
              <a:rPr lang="es-ES" sz="1400" dirty="0">
                <a:latin typeface="Helvetica" pitchFamily="34" charset="0"/>
                <a:cs typeface="Helvetica" pitchFamily="34" charset="0"/>
              </a:rPr>
              <a:t>La ciencia es una herramienta importante para resolver misterios</a:t>
            </a:r>
            <a:r>
              <a:rPr lang="en-US" sz="1400" dirty="0" smtClean="0">
                <a:latin typeface="Helvetica" pitchFamily="34" charset="0"/>
                <a:cs typeface="Helvetica" pitchFamily="34" charset="0"/>
              </a:rPr>
              <a:t>.</a:t>
            </a:r>
            <a:endParaRPr lang="en-US" sz="1400" dirty="0">
              <a:latin typeface="Helvetica" pitchFamily="34" charset="0"/>
              <a:cs typeface="Helvetica" pitchFamily="34" charset="0"/>
            </a:endParaRPr>
          </a:p>
          <a:p>
            <a:pPr marL="839896" indent="-361390">
              <a:buFont typeface="+mj-lt"/>
              <a:buAutoNum type="alphaUcPeriod"/>
            </a:pPr>
            <a:endParaRPr lang="en-US" sz="1400" dirty="0">
              <a:latin typeface="Helvetica" pitchFamily="34" charset="0"/>
              <a:cs typeface="Helvetica" pitchFamily="34" charset="0"/>
            </a:endParaRPr>
          </a:p>
          <a:p>
            <a:pPr marL="839896" indent="-361390">
              <a:buFont typeface="+mj-lt"/>
              <a:buAutoNum type="alphaUcPeriod"/>
            </a:pPr>
            <a:r>
              <a:rPr lang="es-ES" sz="1400" dirty="0">
                <a:latin typeface="Helvetica" pitchFamily="34" charset="0"/>
                <a:cs typeface="Helvetica" pitchFamily="34" charset="0"/>
              </a:rPr>
              <a:t>Han habido muchos avistamientos del monstruo del lago Ness</a:t>
            </a:r>
            <a:r>
              <a:rPr lang="en-US" sz="1400" dirty="0" smtClean="0">
                <a:latin typeface="Helvetica" pitchFamily="34" charset="0"/>
                <a:cs typeface="Helvetica" pitchFamily="34" charset="0"/>
              </a:rPr>
              <a:t>.</a:t>
            </a:r>
            <a:endParaRPr lang="en-US" sz="1400" dirty="0">
              <a:latin typeface="Helvetica" pitchFamily="34" charset="0"/>
              <a:cs typeface="Helvetica" pitchFamily="34" charset="0"/>
            </a:endParaRPr>
          </a:p>
          <a:p>
            <a:pPr marL="839896" indent="-361390">
              <a:buFont typeface="+mj-lt"/>
              <a:buAutoNum type="alphaUcPeriod"/>
            </a:pPr>
            <a:endParaRPr lang="en-US" sz="1700" dirty="0">
              <a:latin typeface="Helvetica" pitchFamily="34" charset="0"/>
              <a:cs typeface="Helvetica" pitchFamily="34" charset="0"/>
            </a:endParaRPr>
          </a:p>
          <a:p>
            <a:pPr marL="839896" indent="-361390">
              <a:buFont typeface="+mj-lt"/>
              <a:buAutoNum type="alphaUcPeriod"/>
            </a:pPr>
            <a:r>
              <a:rPr lang="es-ES" sz="1400" dirty="0">
                <a:latin typeface="Helvetica" pitchFamily="34" charset="0"/>
                <a:cs typeface="Helvetica" pitchFamily="34" charset="0"/>
              </a:rPr>
              <a:t>Los mitos como el monstruo del lago Ness son historias contadas a lo largo del tiempo.</a:t>
            </a:r>
            <a:endParaRPr lang="en-US" sz="1400" dirty="0">
              <a:latin typeface="Helvetica" pitchFamily="34" charset="0"/>
              <a:cs typeface="Helvetica" pitchFamily="34" charset="0"/>
            </a:endParaRPr>
          </a:p>
        </p:txBody>
      </p:sp>
      <p:grpSp>
        <p:nvGrpSpPr>
          <p:cNvPr id="5" name="Group 4"/>
          <p:cNvGrpSpPr/>
          <p:nvPr/>
        </p:nvGrpSpPr>
        <p:grpSpPr>
          <a:xfrm>
            <a:off x="547972" y="6045602"/>
            <a:ext cx="242888" cy="1779200"/>
            <a:chOff x="586872" y="6028099"/>
            <a:chExt cx="242888" cy="1779200"/>
          </a:xfrm>
        </p:grpSpPr>
        <p:sp>
          <p:nvSpPr>
            <p:cNvPr id="11" name="Oval 10"/>
            <p:cNvSpPr/>
            <p:nvPr/>
          </p:nvSpPr>
          <p:spPr>
            <a:xfrm>
              <a:off x="586872" y="756781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p>
          </p:txBody>
        </p:sp>
        <p:sp>
          <p:nvSpPr>
            <p:cNvPr id="12" name="Oval 11"/>
            <p:cNvSpPr/>
            <p:nvPr/>
          </p:nvSpPr>
          <p:spPr>
            <a:xfrm>
              <a:off x="586872" y="6660831"/>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p>
          </p:txBody>
        </p:sp>
        <p:sp>
          <p:nvSpPr>
            <p:cNvPr id="13" name="Oval 12"/>
            <p:cNvSpPr/>
            <p:nvPr/>
          </p:nvSpPr>
          <p:spPr>
            <a:xfrm>
              <a:off x="586872" y="7101849"/>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p>
          </p:txBody>
        </p:sp>
        <p:sp>
          <p:nvSpPr>
            <p:cNvPr id="14" name="Oval 13"/>
            <p:cNvSpPr/>
            <p:nvPr/>
          </p:nvSpPr>
          <p:spPr>
            <a:xfrm>
              <a:off x="586872" y="6028099"/>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p>
          </p:txBody>
        </p:sp>
      </p:grpSp>
      <p:sp>
        <p:nvSpPr>
          <p:cNvPr id="19" name="Rectangle 18"/>
          <p:cNvSpPr/>
          <p:nvPr/>
        </p:nvSpPr>
        <p:spPr>
          <a:xfrm>
            <a:off x="464519" y="762000"/>
            <a:ext cx="6784355" cy="3042135"/>
          </a:xfrm>
          <a:prstGeom prst="rect">
            <a:avLst/>
          </a:prstGeom>
        </p:spPr>
        <p:txBody>
          <a:bodyPr wrap="square" lIns="101874" tIns="50937" rIns="101874" bIns="50937">
            <a:spAutoFit/>
          </a:bodyPr>
          <a:lstStyle/>
          <a:p>
            <a:pPr marL="457200" indent="-457200">
              <a:buAutoNum type="arabicPeriod" startAt="11"/>
            </a:pPr>
            <a:r>
              <a:rPr lang="es-ES" sz="1600" b="1" dirty="0">
                <a:latin typeface="Helvetica" pitchFamily="34" charset="0"/>
                <a:cs typeface="Helvetica" pitchFamily="34" charset="0"/>
              </a:rPr>
              <a:t>¿Cuál de los siguientes </a:t>
            </a:r>
            <a:r>
              <a:rPr lang="es-ES" sz="1600" b="1" dirty="0" smtClean="0">
                <a:latin typeface="Helvetica" pitchFamily="34" charset="0"/>
                <a:cs typeface="Helvetica" pitchFamily="34" charset="0"/>
              </a:rPr>
              <a:t>detalles </a:t>
            </a:r>
            <a:r>
              <a:rPr lang="es-ES" sz="1600" b="1" dirty="0">
                <a:latin typeface="Helvetica" pitchFamily="34" charset="0"/>
                <a:cs typeface="Helvetica" pitchFamily="34" charset="0"/>
              </a:rPr>
              <a:t>apoyan el tema de </a:t>
            </a:r>
            <a:r>
              <a:rPr lang="es-ES" sz="1600" b="1" i="1" u="sng" dirty="0" smtClean="0">
                <a:latin typeface="Helvetica" pitchFamily="34" charset="0"/>
                <a:cs typeface="Helvetica" pitchFamily="34" charset="0"/>
              </a:rPr>
              <a:t>El </a:t>
            </a:r>
            <a:r>
              <a:rPr lang="es-ES" sz="1600" b="1" i="1" u="sng" dirty="0">
                <a:latin typeface="Helvetica" pitchFamily="34" charset="0"/>
                <a:cs typeface="Helvetica" pitchFamily="34" charset="0"/>
              </a:rPr>
              <a:t>misterioso monstruo del lago </a:t>
            </a:r>
            <a:r>
              <a:rPr lang="es-ES" sz="1600" b="1" i="1" u="sng" dirty="0" smtClean="0">
                <a:latin typeface="Helvetica" pitchFamily="34" charset="0"/>
                <a:cs typeface="Helvetica" pitchFamily="34" charset="0"/>
              </a:rPr>
              <a:t>Ness</a:t>
            </a:r>
            <a:r>
              <a:rPr lang="es-ES" sz="1600" b="1" dirty="0" smtClean="0">
                <a:latin typeface="Helvetica" pitchFamily="34" charset="0"/>
                <a:cs typeface="Helvetica" pitchFamily="34" charset="0"/>
              </a:rPr>
              <a:t>?</a:t>
            </a:r>
          </a:p>
          <a:p>
            <a:pPr marL="457200" indent="-457200">
              <a:buAutoNum type="arabicPeriod" startAt="11"/>
            </a:pPr>
            <a:endParaRPr lang="en-US" sz="1900" dirty="0">
              <a:latin typeface="Helvetica" pitchFamily="34" charset="0"/>
              <a:cs typeface="Helvetica" pitchFamily="34" charset="0"/>
            </a:endParaRPr>
          </a:p>
          <a:p>
            <a:pPr marL="687388" indent="-225425">
              <a:buFont typeface="+mj-lt"/>
              <a:buAutoNum type="alphaUcPeriod"/>
            </a:pPr>
            <a:r>
              <a:rPr lang="en-US" sz="1400" dirty="0" smtClean="0">
                <a:latin typeface="Helvetica" pitchFamily="34" charset="0"/>
                <a:cs typeface="Helvetica" pitchFamily="34" charset="0"/>
              </a:rPr>
              <a:t>“</a:t>
            </a:r>
            <a:r>
              <a:rPr lang="es-ES" sz="1400" dirty="0" smtClean="0">
                <a:latin typeface="Helvetica" pitchFamily="34" charset="0"/>
                <a:cs typeface="Helvetica" pitchFamily="34" charset="0"/>
              </a:rPr>
              <a:t>S</a:t>
            </a:r>
            <a:r>
              <a:rPr lang="es-ES" sz="1400" dirty="0" smtClean="0">
                <a:latin typeface="Helvetica" pitchFamily="34" charset="0"/>
                <a:ea typeface="Times New Roman"/>
                <a:cs typeface="Helvetica" pitchFamily="34" charset="0"/>
              </a:rPr>
              <a:t>urgió </a:t>
            </a:r>
            <a:r>
              <a:rPr lang="es-ES" sz="1400" dirty="0">
                <a:latin typeface="Helvetica" pitchFamily="34" charset="0"/>
                <a:ea typeface="Times New Roman"/>
                <a:cs typeface="Helvetica" pitchFamily="34" charset="0"/>
              </a:rPr>
              <a:t>la imagen de Nessie con un cuello largo, múltiples </a:t>
            </a:r>
            <a:r>
              <a:rPr lang="es-ES" sz="1400" dirty="0" smtClean="0">
                <a:latin typeface="Helvetica" pitchFamily="34" charset="0"/>
                <a:ea typeface="Times New Roman"/>
                <a:cs typeface="Helvetica" pitchFamily="34" charset="0"/>
              </a:rPr>
              <a:t>jorobas </a:t>
            </a:r>
            <a:r>
              <a:rPr lang="es-ES" sz="1400" dirty="0">
                <a:latin typeface="Helvetica" pitchFamily="34" charset="0"/>
                <a:ea typeface="Times New Roman"/>
                <a:cs typeface="Helvetica" pitchFamily="34" charset="0"/>
              </a:rPr>
              <a:t>y cola </a:t>
            </a:r>
            <a:r>
              <a:rPr lang="es-ES" sz="1400" dirty="0" smtClean="0">
                <a:latin typeface="Helvetica" pitchFamily="34" charset="0"/>
                <a:ea typeface="Times New Roman"/>
                <a:cs typeface="Helvetica" pitchFamily="34" charset="0"/>
              </a:rPr>
              <a:t>larga</a:t>
            </a:r>
            <a:r>
              <a:rPr lang="en-US" sz="1400" dirty="0" smtClean="0">
                <a:latin typeface="Helvetica" pitchFamily="34" charset="0"/>
                <a:cs typeface="Helvetica" pitchFamily="34" charset="0"/>
              </a:rPr>
              <a:t>.”</a:t>
            </a:r>
            <a:endParaRPr lang="en-US" sz="1400" dirty="0">
              <a:latin typeface="Helvetica" pitchFamily="34" charset="0"/>
              <a:cs typeface="Helvetica" pitchFamily="34" charset="0"/>
            </a:endParaRPr>
          </a:p>
          <a:p>
            <a:pPr marL="687388" indent="-225425">
              <a:buFont typeface="+mj-lt"/>
              <a:buAutoNum type="alphaUcPeriod"/>
            </a:pPr>
            <a:endParaRPr lang="en-US" sz="1400" dirty="0">
              <a:latin typeface="Helvetica" pitchFamily="34" charset="0"/>
              <a:cs typeface="Helvetica" pitchFamily="34" charset="0"/>
            </a:endParaRPr>
          </a:p>
          <a:p>
            <a:pPr marL="687388" indent="-225425"/>
            <a:r>
              <a:rPr lang="en-US" sz="1400" dirty="0">
                <a:latin typeface="Helvetica" pitchFamily="34" charset="0"/>
                <a:cs typeface="Helvetica" pitchFamily="34" charset="0"/>
              </a:rPr>
              <a:t>B.  </a:t>
            </a:r>
            <a:r>
              <a:rPr lang="en-US" sz="1400" dirty="0" smtClean="0">
                <a:latin typeface="Helvetica" pitchFamily="34" charset="0"/>
                <a:cs typeface="Helvetica" pitchFamily="34" charset="0"/>
              </a:rPr>
              <a:t>“</a:t>
            </a:r>
            <a:r>
              <a:rPr lang="es-ES" sz="1400" dirty="0">
                <a:latin typeface="Helvetica" pitchFamily="34" charset="0"/>
                <a:ea typeface="Times New Roman"/>
                <a:cs typeface="Helvetica" pitchFamily="34" charset="0"/>
              </a:rPr>
              <a:t>Los investigadores comenzaron a utilizar herramientas modernas para encontrar una respuesta </a:t>
            </a:r>
            <a:r>
              <a:rPr lang="es-ES" sz="1400" dirty="0" smtClean="0">
                <a:latin typeface="Helvetica" pitchFamily="34" charset="0"/>
                <a:ea typeface="Times New Roman"/>
                <a:cs typeface="Helvetica" pitchFamily="34" charset="0"/>
              </a:rPr>
              <a:t>al enigma</a:t>
            </a:r>
            <a:r>
              <a:rPr lang="en-US" sz="1400" dirty="0" smtClean="0">
                <a:latin typeface="Helvetica" pitchFamily="34" charset="0"/>
                <a:cs typeface="Helvetica" pitchFamily="34" charset="0"/>
              </a:rPr>
              <a:t>.”</a:t>
            </a:r>
            <a:endParaRPr lang="en-US" sz="1400" dirty="0">
              <a:latin typeface="Helvetica" pitchFamily="34" charset="0"/>
              <a:cs typeface="Helvetica" pitchFamily="34" charset="0"/>
            </a:endParaRPr>
          </a:p>
          <a:p>
            <a:pPr marL="687388" indent="-225425"/>
            <a:endParaRPr lang="en-US" sz="1400" dirty="0">
              <a:solidFill>
                <a:srgbClr val="FF0000"/>
              </a:solidFill>
              <a:latin typeface="Helvetica" pitchFamily="34" charset="0"/>
              <a:cs typeface="Helvetica" pitchFamily="34" charset="0"/>
            </a:endParaRPr>
          </a:p>
          <a:p>
            <a:pPr marL="687388" indent="-225425"/>
            <a:r>
              <a:rPr lang="en-US" sz="1400" dirty="0">
                <a:latin typeface="Helvetica" pitchFamily="34" charset="0"/>
                <a:cs typeface="Helvetica" pitchFamily="34" charset="0"/>
              </a:rPr>
              <a:t>C. </a:t>
            </a:r>
            <a:r>
              <a:rPr lang="en-US" sz="1400" dirty="0" smtClean="0">
                <a:latin typeface="Helvetica" pitchFamily="34" charset="0"/>
                <a:cs typeface="Helvetica" pitchFamily="34" charset="0"/>
              </a:rPr>
              <a:t>“</a:t>
            </a:r>
            <a:r>
              <a:rPr lang="es-ES" sz="1400" dirty="0">
                <a:solidFill>
                  <a:prstClr val="black"/>
                </a:solidFill>
                <a:latin typeface="Helvetica" pitchFamily="34" charset="0"/>
                <a:ea typeface="Times New Roman"/>
                <a:cs typeface="Helvetica" pitchFamily="34" charset="0"/>
              </a:rPr>
              <a:t>Ninguna teoría se adapta a todos los datos</a:t>
            </a:r>
            <a:r>
              <a:rPr lang="en-US" sz="1400" dirty="0" smtClean="0">
                <a:latin typeface="Helvetica" pitchFamily="34" charset="0"/>
                <a:cs typeface="Helvetica" pitchFamily="34" charset="0"/>
              </a:rPr>
              <a:t>.”</a:t>
            </a:r>
            <a:endParaRPr lang="en-US" sz="1400" dirty="0">
              <a:latin typeface="Helvetica" pitchFamily="34" charset="0"/>
              <a:cs typeface="Helvetica" pitchFamily="34" charset="0"/>
            </a:endParaRPr>
          </a:p>
          <a:p>
            <a:pPr marL="687388" indent="-225425">
              <a:buFont typeface="+mj-lt"/>
              <a:buAutoNum type="alphaUcPeriod"/>
            </a:pPr>
            <a:endParaRPr lang="en-US" sz="1400" dirty="0">
              <a:latin typeface="Helvetica" pitchFamily="34" charset="0"/>
              <a:cs typeface="Helvetica" pitchFamily="34" charset="0"/>
            </a:endParaRPr>
          </a:p>
          <a:p>
            <a:pPr marL="687388" indent="-225425">
              <a:buAutoNum type="alphaUcPeriod" startAt="4"/>
            </a:pPr>
            <a:r>
              <a:rPr lang="en-US" sz="1400" dirty="0" smtClean="0">
                <a:latin typeface="Helvetica" pitchFamily="34" charset="0"/>
                <a:cs typeface="Helvetica" pitchFamily="34" charset="0"/>
              </a:rPr>
              <a:t>“</a:t>
            </a:r>
            <a:r>
              <a:rPr lang="es-ES" sz="1400" dirty="0">
                <a:latin typeface="Helvetica" pitchFamily="34" charset="0"/>
                <a:ea typeface="Times New Roman"/>
                <a:cs typeface="Helvetica" pitchFamily="34" charset="0"/>
              </a:rPr>
              <a:t>Los rumores y las historias de una "gran bestia horrible," continuaron siglo tras </a:t>
            </a:r>
            <a:r>
              <a:rPr lang="es-ES" sz="1400" dirty="0" smtClean="0">
                <a:latin typeface="Helvetica" pitchFamily="34" charset="0"/>
                <a:ea typeface="Times New Roman"/>
                <a:cs typeface="Helvetica" pitchFamily="34" charset="0"/>
              </a:rPr>
              <a:t>siglo</a:t>
            </a:r>
            <a:r>
              <a:rPr lang="en-US" sz="1400" dirty="0" smtClean="0">
                <a:latin typeface="Helvetica" pitchFamily="34" charset="0"/>
                <a:cs typeface="Helvetica" pitchFamily="34" charset="0"/>
              </a:rPr>
              <a:t>.”</a:t>
            </a:r>
            <a:endParaRPr lang="en-US" sz="1400" dirty="0">
              <a:latin typeface="Helvetica" pitchFamily="34" charset="0"/>
              <a:cs typeface="Helvetica" pitchFamily="34" charset="0"/>
            </a:endParaRPr>
          </a:p>
        </p:txBody>
      </p:sp>
      <p:grpSp>
        <p:nvGrpSpPr>
          <p:cNvPr id="3" name="Group 2"/>
          <p:cNvGrpSpPr/>
          <p:nvPr/>
        </p:nvGrpSpPr>
        <p:grpSpPr>
          <a:xfrm>
            <a:off x="547972" y="1563359"/>
            <a:ext cx="246954" cy="1887739"/>
            <a:chOff x="713729" y="1600417"/>
            <a:chExt cx="246954" cy="1887739"/>
          </a:xfrm>
        </p:grpSpPr>
        <p:sp>
          <p:nvSpPr>
            <p:cNvPr id="20" name="Oval 19"/>
            <p:cNvSpPr/>
            <p:nvPr/>
          </p:nvSpPr>
          <p:spPr>
            <a:xfrm>
              <a:off x="713729" y="221853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2" name="Oval 21"/>
            <p:cNvSpPr/>
            <p:nvPr/>
          </p:nvSpPr>
          <p:spPr>
            <a:xfrm>
              <a:off x="713729" y="160041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3" name="Oval 22"/>
            <p:cNvSpPr/>
            <p:nvPr/>
          </p:nvSpPr>
          <p:spPr>
            <a:xfrm>
              <a:off x="713729" y="281444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4" name="Oval 23"/>
            <p:cNvSpPr/>
            <p:nvPr/>
          </p:nvSpPr>
          <p:spPr>
            <a:xfrm>
              <a:off x="717795" y="3248671"/>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graphicFrame>
        <p:nvGraphicFramePr>
          <p:cNvPr id="15" name="Table 14"/>
          <p:cNvGraphicFramePr>
            <a:graphicFrameLocks noGrp="1"/>
          </p:cNvGraphicFramePr>
          <p:nvPr>
            <p:extLst>
              <p:ext uri="{D42A27DB-BD31-4B8C-83A1-F6EECF244321}">
                <p14:modId xmlns:p14="http://schemas.microsoft.com/office/powerpoint/2010/main" val="2868366597"/>
              </p:ext>
            </p:extLst>
          </p:nvPr>
        </p:nvGraphicFramePr>
        <p:xfrm>
          <a:off x="5334000" y="4099908"/>
          <a:ext cx="1960547" cy="861060"/>
        </p:xfrm>
        <a:graphic>
          <a:graphicData uri="http://schemas.openxmlformats.org/drawingml/2006/table">
            <a:tbl>
              <a:tblPr/>
              <a:tblGrid>
                <a:gridCol w="1960547"/>
              </a:tblGrid>
              <a:tr h="173507">
                <a:tc>
                  <a:txBody>
                    <a:bodyPr/>
                    <a:lstStyle/>
                    <a:p>
                      <a:pPr marL="0" marR="0" algn="l">
                        <a:lnSpc>
                          <a:spcPct val="115000"/>
                        </a:lnSpc>
                        <a:spcBef>
                          <a:spcPts val="0"/>
                        </a:spcBef>
                        <a:spcAft>
                          <a:spcPts val="0"/>
                        </a:spcAft>
                      </a:pPr>
                      <a:r>
                        <a:rPr lang="en-US" sz="1000" b="1" dirty="0" err="1" smtClean="0">
                          <a:solidFill>
                            <a:srgbClr val="000000"/>
                          </a:solidFill>
                          <a:latin typeface="+mn-lt"/>
                          <a:ea typeface="Times New Roman"/>
                          <a:cs typeface="Times New Roman"/>
                        </a:rPr>
                        <a:t>Estándar</a:t>
                      </a:r>
                      <a:r>
                        <a:rPr lang="en-US" sz="1000" b="1" dirty="0" smtClean="0">
                          <a:solidFill>
                            <a:srgbClr val="000000"/>
                          </a:solidFill>
                          <a:latin typeface="+mn-lt"/>
                          <a:ea typeface="Times New Roman"/>
                          <a:cs typeface="Times New Roman"/>
                        </a:rPr>
                        <a:t> RI.6.2</a:t>
                      </a:r>
                      <a:endParaRPr lang="en-US" sz="10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670560">
                <a:tc>
                  <a:txBody>
                    <a:bodyPr/>
                    <a:lstStyle/>
                    <a:p>
                      <a:r>
                        <a:rPr lang="es-419" sz="900" dirty="0" smtClean="0"/>
                        <a:t>Definen el tema o idea principal de un texto y cómo estos se transmiten a través de determinados detalles específicos; resumen el texto sin dar opiniones o juicios personales.</a:t>
                      </a:r>
                      <a:endParaRPr lang="en-US" sz="900"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6" name="Footer Placeholder 5"/>
          <p:cNvSpPr>
            <a:spLocks noGrp="1"/>
          </p:cNvSpPr>
          <p:nvPr>
            <p:ph type="ftr" sz="quarter" idx="11"/>
          </p:nvPr>
        </p:nvSpPr>
        <p:spPr/>
        <p:txBody>
          <a:bodyPr/>
          <a:lstStyle/>
          <a:p>
            <a:r>
              <a:rPr lang="en-US" smtClean="0"/>
              <a:t>Rev. Control: 07/04/15 - OSP and S. Richmond</a:t>
            </a:r>
            <a:endParaRPr lang="en-US" dirty="0"/>
          </a:p>
        </p:txBody>
      </p:sp>
    </p:spTree>
    <p:extLst>
      <p:ext uri="{BB962C8B-B14F-4D97-AF65-F5344CB8AC3E}">
        <p14:creationId xmlns:p14="http://schemas.microsoft.com/office/powerpoint/2010/main" val="1240639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5570220" y="9322651"/>
            <a:ext cx="1813560" cy="535516"/>
          </a:xfrm>
        </p:spPr>
        <p:txBody>
          <a:bodyPr/>
          <a:lstStyle/>
          <a:p>
            <a:fld id="{F177B04D-AEB5-43ED-B9BA-B3D1EC9C9067}" type="slidenum">
              <a:rPr lang="en-US" smtClean="0"/>
              <a:pPr/>
              <a:t>23</a:t>
            </a:fld>
            <a:endParaRPr lang="en-US" dirty="0"/>
          </a:p>
        </p:txBody>
      </p:sp>
      <p:cxnSp>
        <p:nvCxnSpPr>
          <p:cNvPr id="10" name="Straight Connector 9"/>
          <p:cNvCxnSpPr/>
          <p:nvPr/>
        </p:nvCxnSpPr>
        <p:spPr>
          <a:xfrm>
            <a:off x="447622" y="472440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579855" y="820666"/>
            <a:ext cx="6570773" cy="3365300"/>
          </a:xfrm>
          <a:prstGeom prst="rect">
            <a:avLst/>
          </a:prstGeom>
        </p:spPr>
        <p:txBody>
          <a:bodyPr wrap="square" lIns="101874" tIns="50937" rIns="101874" bIns="50937">
            <a:spAutoFit/>
          </a:bodyPr>
          <a:lstStyle/>
          <a:p>
            <a:pPr marL="447505" indent="-447505"/>
            <a:r>
              <a:rPr lang="en-US" sz="1600" b="1" dirty="0">
                <a:latin typeface="Helvetica" pitchFamily="34" charset="0"/>
                <a:cs typeface="Helvetica" pitchFamily="34" charset="0"/>
              </a:rPr>
              <a:t>13. </a:t>
            </a:r>
            <a:r>
              <a:rPr lang="en-US" sz="1600" b="1" dirty="0" smtClean="0">
                <a:latin typeface="Helvetica" pitchFamily="34" charset="0"/>
                <a:cs typeface="Helvetica" pitchFamily="34" charset="0"/>
              </a:rPr>
              <a:t>  </a:t>
            </a:r>
            <a:r>
              <a:rPr lang="es-ES" sz="1600" b="1" dirty="0" smtClean="0">
                <a:latin typeface="Helvetica" pitchFamily="34" charset="0"/>
                <a:cs typeface="Helvetica" pitchFamily="34" charset="0"/>
              </a:rPr>
              <a:t>¿</a:t>
            </a:r>
            <a:r>
              <a:rPr lang="es-ES" sz="1600" b="1" dirty="0">
                <a:latin typeface="Helvetica" pitchFamily="34" charset="0"/>
                <a:cs typeface="Helvetica" pitchFamily="34" charset="0"/>
              </a:rPr>
              <a:t>Cuál de </a:t>
            </a:r>
            <a:r>
              <a:rPr lang="es-ES" sz="1600" b="1" dirty="0" smtClean="0">
                <a:latin typeface="Helvetica" pitchFamily="34" charset="0"/>
                <a:cs typeface="Helvetica" pitchFamily="34" charset="0"/>
              </a:rPr>
              <a:t>las </a:t>
            </a:r>
            <a:r>
              <a:rPr lang="es-ES" sz="1600" b="1" dirty="0">
                <a:latin typeface="Helvetica" pitchFamily="34" charset="0"/>
                <a:cs typeface="Helvetica" pitchFamily="34" charset="0"/>
              </a:rPr>
              <a:t>siguientes </a:t>
            </a:r>
            <a:r>
              <a:rPr lang="es-ES" sz="1600" b="1" dirty="0" smtClean="0">
                <a:latin typeface="Helvetica" pitchFamily="34" charset="0"/>
                <a:cs typeface="Helvetica" pitchFamily="34" charset="0"/>
              </a:rPr>
              <a:t>declaraciones </a:t>
            </a:r>
            <a:r>
              <a:rPr lang="es-ES" sz="1600" b="1" dirty="0">
                <a:latin typeface="Helvetica" pitchFamily="34" charset="0"/>
                <a:cs typeface="Helvetica" pitchFamily="34" charset="0"/>
              </a:rPr>
              <a:t>desmiente la existencia del monstruo del lago Ness?</a:t>
            </a:r>
            <a:endParaRPr lang="en-US" sz="1600" b="1" dirty="0" smtClean="0">
              <a:latin typeface="Helvetica" pitchFamily="34" charset="0"/>
              <a:cs typeface="Helvetica" pitchFamily="34" charset="0"/>
            </a:endParaRPr>
          </a:p>
          <a:p>
            <a:pPr marL="447505" indent="-447505"/>
            <a:endParaRPr lang="en-US" sz="1400" dirty="0">
              <a:latin typeface="Helvetica" pitchFamily="34" charset="0"/>
              <a:cs typeface="Helvetica" pitchFamily="34" charset="0"/>
            </a:endParaRPr>
          </a:p>
          <a:p>
            <a:pPr marL="744538" indent="-260350">
              <a:buFont typeface="+mj-lt"/>
              <a:buAutoNum type="alphaUcPeriod"/>
            </a:pPr>
            <a:r>
              <a:rPr lang="es-ES" sz="1400" dirty="0" smtClean="0">
                <a:latin typeface="Helvetica" pitchFamily="34" charset="0"/>
                <a:ea typeface="Times New Roman"/>
                <a:cs typeface="Helvetica" pitchFamily="34" charset="0"/>
              </a:rPr>
              <a:t>“La </a:t>
            </a:r>
            <a:r>
              <a:rPr lang="es-ES" sz="1400" dirty="0">
                <a:latin typeface="Helvetica" pitchFamily="34" charset="0"/>
                <a:ea typeface="Times New Roman"/>
                <a:cs typeface="Helvetica" pitchFamily="34" charset="0"/>
              </a:rPr>
              <a:t>primera foto de Nessie fue tomada por un obrero que </a:t>
            </a:r>
            <a:r>
              <a:rPr lang="es-ES" sz="1400" dirty="0" smtClean="0">
                <a:latin typeface="Helvetica" pitchFamily="34" charset="0"/>
                <a:ea typeface="Times New Roman"/>
                <a:cs typeface="Helvetica" pitchFamily="34" charset="0"/>
              </a:rPr>
              <a:t>vio ‘un </a:t>
            </a:r>
            <a:r>
              <a:rPr lang="es-ES" sz="1400" dirty="0">
                <a:latin typeface="Helvetica" pitchFamily="34" charset="0"/>
                <a:ea typeface="Times New Roman"/>
                <a:cs typeface="Helvetica" pitchFamily="34" charset="0"/>
              </a:rPr>
              <a:t>objeto de dimensiones </a:t>
            </a:r>
            <a:r>
              <a:rPr lang="es-ES" sz="1400" dirty="0" smtClean="0">
                <a:latin typeface="Helvetica" pitchFamily="34" charset="0"/>
                <a:ea typeface="Times New Roman"/>
                <a:cs typeface="Helvetica" pitchFamily="34" charset="0"/>
              </a:rPr>
              <a:t>considerables’ </a:t>
            </a:r>
            <a:r>
              <a:rPr lang="es-ES" sz="1400" dirty="0">
                <a:latin typeface="Helvetica" pitchFamily="34" charset="0"/>
                <a:ea typeface="Times New Roman"/>
                <a:cs typeface="Helvetica" pitchFamily="34" charset="0"/>
              </a:rPr>
              <a:t>que salía del oscuro lago</a:t>
            </a:r>
            <a:r>
              <a:rPr lang="es-ES" sz="1400" dirty="0" smtClean="0">
                <a:latin typeface="Helvetica" pitchFamily="34" charset="0"/>
                <a:ea typeface="Times New Roman"/>
                <a:cs typeface="Helvetica" pitchFamily="34" charset="0"/>
              </a:rPr>
              <a:t>.”</a:t>
            </a:r>
            <a:r>
              <a:rPr lang="en-US" sz="1400" dirty="0" smtClean="0">
                <a:latin typeface="Helvetica" pitchFamily="34" charset="0"/>
                <a:cs typeface="Helvetica" pitchFamily="34" charset="0"/>
              </a:rPr>
              <a:t> </a:t>
            </a:r>
            <a:endParaRPr lang="es-ES" sz="1400" dirty="0" smtClean="0">
              <a:latin typeface="Helvetica" pitchFamily="34" charset="0"/>
              <a:ea typeface="Times New Roman"/>
              <a:cs typeface="Helvetica" pitchFamily="34" charset="0"/>
            </a:endParaRPr>
          </a:p>
          <a:p>
            <a:pPr marL="744538" indent="-260350">
              <a:buFont typeface="+mj-lt"/>
              <a:buAutoNum type="alphaUcPeriod"/>
            </a:pPr>
            <a:endParaRPr lang="en-US" sz="1400" dirty="0">
              <a:latin typeface="Helvetica" pitchFamily="34" charset="0"/>
              <a:cs typeface="Helvetica" pitchFamily="34" charset="0"/>
            </a:endParaRPr>
          </a:p>
          <a:p>
            <a:pPr marL="744538" indent="-260350">
              <a:buFont typeface="+mj-lt"/>
              <a:buAutoNum type="alphaUcPeriod"/>
            </a:pPr>
            <a:r>
              <a:rPr lang="en-US" sz="1400" dirty="0" smtClean="0">
                <a:latin typeface="Helvetica" pitchFamily="34" charset="0"/>
                <a:cs typeface="Helvetica" pitchFamily="34" charset="0"/>
              </a:rPr>
              <a:t>“</a:t>
            </a:r>
            <a:r>
              <a:rPr lang="es-419" sz="1400" dirty="0">
                <a:latin typeface="Helvetica" pitchFamily="34" charset="0"/>
                <a:ea typeface="Times New Roman"/>
                <a:cs typeface="Helvetica" pitchFamily="34" charset="0"/>
              </a:rPr>
              <a:t>Nunca se han encontrado posibles cuerpos o partes de cuerpos identificados con el monstruo</a:t>
            </a:r>
            <a:r>
              <a:rPr lang="es-419" sz="1400" dirty="0" smtClean="0">
                <a:latin typeface="Helvetica" pitchFamily="34" charset="0"/>
                <a:ea typeface="Times New Roman"/>
                <a:cs typeface="Helvetica" pitchFamily="34" charset="0"/>
              </a:rPr>
              <a:t>.</a:t>
            </a:r>
            <a:r>
              <a:rPr lang="en-US" sz="1400" dirty="0" smtClean="0">
                <a:latin typeface="Helvetica" pitchFamily="34" charset="0"/>
                <a:cs typeface="Helvetica" pitchFamily="34" charset="0"/>
              </a:rPr>
              <a:t>”</a:t>
            </a:r>
            <a:endParaRPr lang="en-US" sz="1400" dirty="0">
              <a:latin typeface="Helvetica" pitchFamily="34" charset="0"/>
              <a:cs typeface="Helvetica" pitchFamily="34" charset="0"/>
            </a:endParaRPr>
          </a:p>
          <a:p>
            <a:pPr marL="744538" indent="-260350">
              <a:buFont typeface="+mj-lt"/>
              <a:buAutoNum type="alphaUcPeriod"/>
            </a:pPr>
            <a:endParaRPr lang="en-US" sz="1400" dirty="0">
              <a:latin typeface="Helvetica" pitchFamily="34" charset="0"/>
              <a:cs typeface="Helvetica" pitchFamily="34" charset="0"/>
            </a:endParaRPr>
          </a:p>
          <a:p>
            <a:pPr marL="744538" indent="-260350"/>
            <a:r>
              <a:rPr lang="en-US" sz="1400" dirty="0">
                <a:latin typeface="Helvetica" pitchFamily="34" charset="0"/>
                <a:cs typeface="Helvetica" pitchFamily="34" charset="0"/>
              </a:rPr>
              <a:t>C. </a:t>
            </a:r>
            <a:r>
              <a:rPr lang="en-US" sz="1400" dirty="0" smtClean="0">
                <a:latin typeface="Helvetica" pitchFamily="34" charset="0"/>
                <a:cs typeface="Helvetica" pitchFamily="34" charset="0"/>
              </a:rPr>
              <a:t>“</a:t>
            </a:r>
            <a:r>
              <a:rPr lang="es-ES" sz="1400" dirty="0">
                <a:latin typeface="Helvetica" pitchFamily="34" charset="0"/>
                <a:ea typeface="Times New Roman"/>
                <a:cs typeface="Helvetica" pitchFamily="34" charset="0"/>
              </a:rPr>
              <a:t>Los avistamientos reportados de Nessie ahora son más de </a:t>
            </a:r>
            <a:r>
              <a:rPr lang="es-ES" sz="1400" dirty="0" smtClean="0">
                <a:latin typeface="Helvetica" pitchFamily="34" charset="0"/>
                <a:ea typeface="Times New Roman"/>
                <a:cs typeface="Helvetica" pitchFamily="34" charset="0"/>
              </a:rPr>
              <a:t>3,000 </a:t>
            </a:r>
            <a:r>
              <a:rPr lang="es-ES" sz="1400" dirty="0">
                <a:latin typeface="Helvetica" pitchFamily="34" charset="0"/>
                <a:ea typeface="Times New Roman"/>
                <a:cs typeface="Helvetica" pitchFamily="34" charset="0"/>
              </a:rPr>
              <a:t>y se siguen </a:t>
            </a:r>
            <a:r>
              <a:rPr lang="es-ES" sz="1400" dirty="0" smtClean="0">
                <a:latin typeface="Helvetica" pitchFamily="34" charset="0"/>
                <a:ea typeface="Times New Roman"/>
                <a:cs typeface="Helvetica" pitchFamily="34" charset="0"/>
              </a:rPr>
              <a:t>contando</a:t>
            </a:r>
            <a:r>
              <a:rPr lang="en-US" sz="1400" dirty="0" smtClean="0">
                <a:latin typeface="Helvetica" pitchFamily="34" charset="0"/>
                <a:cs typeface="Helvetica" pitchFamily="34" charset="0"/>
              </a:rPr>
              <a:t>.”</a:t>
            </a:r>
          </a:p>
          <a:p>
            <a:pPr marL="744538" indent="-260350"/>
            <a:endParaRPr lang="en-US" sz="1400" dirty="0" smtClean="0">
              <a:latin typeface="Helvetica" pitchFamily="34" charset="0"/>
              <a:cs typeface="Helvetica" pitchFamily="34" charset="0"/>
            </a:endParaRPr>
          </a:p>
          <a:p>
            <a:pPr marL="744538" indent="-260350"/>
            <a:r>
              <a:rPr lang="en-US" sz="1400" dirty="0" smtClean="0">
                <a:latin typeface="Helvetica" pitchFamily="34" charset="0"/>
                <a:cs typeface="Helvetica" pitchFamily="34" charset="0"/>
              </a:rPr>
              <a:t>D</a:t>
            </a:r>
            <a:r>
              <a:rPr lang="en-US" sz="1400" dirty="0">
                <a:latin typeface="Helvetica" pitchFamily="34" charset="0"/>
                <a:cs typeface="Helvetica" pitchFamily="34" charset="0"/>
              </a:rPr>
              <a:t>. </a:t>
            </a:r>
            <a:r>
              <a:rPr lang="en-US" sz="1400" dirty="0" smtClean="0">
                <a:latin typeface="Helvetica" pitchFamily="34" charset="0"/>
                <a:cs typeface="Helvetica" pitchFamily="34" charset="0"/>
              </a:rPr>
              <a:t>“</a:t>
            </a:r>
            <a:r>
              <a:rPr lang="es-419" sz="1400" dirty="0">
                <a:latin typeface="Helvetica" pitchFamily="34" charset="0"/>
                <a:ea typeface="Times New Roman"/>
                <a:cs typeface="Helvetica" pitchFamily="34" charset="0"/>
              </a:rPr>
              <a:t>En la década de 1970, un equipo de científicos utilizó un sonar para seguir dos objetos, de 20 a 30 pies de </a:t>
            </a:r>
            <a:r>
              <a:rPr lang="es-419" sz="1400" dirty="0" smtClean="0">
                <a:latin typeface="Helvetica" pitchFamily="34" charset="0"/>
                <a:ea typeface="Times New Roman"/>
                <a:cs typeface="Helvetica" pitchFamily="34" charset="0"/>
              </a:rPr>
              <a:t>largo </a:t>
            </a:r>
            <a:r>
              <a:rPr lang="es-419" sz="1400" dirty="0">
                <a:latin typeface="Helvetica" pitchFamily="34" charset="0"/>
                <a:ea typeface="Times New Roman"/>
                <a:cs typeface="Helvetica" pitchFamily="34" charset="0"/>
              </a:rPr>
              <a:t>y los fotografió con una cámara submarina</a:t>
            </a:r>
            <a:r>
              <a:rPr lang="es-419" sz="1400" dirty="0" smtClean="0">
                <a:latin typeface="Helvetica" pitchFamily="34" charset="0"/>
                <a:ea typeface="Times New Roman"/>
                <a:cs typeface="Helvetica" pitchFamily="34" charset="0"/>
              </a:rPr>
              <a:t>.</a:t>
            </a:r>
            <a:r>
              <a:rPr lang="en-US" sz="1400" dirty="0" smtClean="0">
                <a:latin typeface="Helvetica" pitchFamily="34" charset="0"/>
                <a:cs typeface="Helvetica" pitchFamily="34" charset="0"/>
              </a:rPr>
              <a:t>”</a:t>
            </a:r>
            <a:endParaRPr lang="en-US" sz="1400" dirty="0">
              <a:latin typeface="Helvetica" pitchFamily="34" charset="0"/>
              <a:cs typeface="Helvetica" pitchFamily="34" charset="0"/>
            </a:endParaRPr>
          </a:p>
        </p:txBody>
      </p:sp>
      <p:grpSp>
        <p:nvGrpSpPr>
          <p:cNvPr id="2" name="Group 1"/>
          <p:cNvGrpSpPr/>
          <p:nvPr/>
        </p:nvGrpSpPr>
        <p:grpSpPr>
          <a:xfrm>
            <a:off x="738100" y="1579799"/>
            <a:ext cx="245829" cy="2123489"/>
            <a:chOff x="616656" y="1542916"/>
            <a:chExt cx="245829" cy="2123489"/>
          </a:xfrm>
        </p:grpSpPr>
        <p:sp>
          <p:nvSpPr>
            <p:cNvPr id="16" name="Oval 15"/>
            <p:cNvSpPr/>
            <p:nvPr/>
          </p:nvSpPr>
          <p:spPr>
            <a:xfrm>
              <a:off x="617048" y="219148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7" name="Oval 16"/>
            <p:cNvSpPr/>
            <p:nvPr/>
          </p:nvSpPr>
          <p:spPr>
            <a:xfrm>
              <a:off x="619597" y="154291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8" name="Oval 17"/>
            <p:cNvSpPr/>
            <p:nvPr/>
          </p:nvSpPr>
          <p:spPr>
            <a:xfrm>
              <a:off x="616656" y="279208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0" name="Oval 19"/>
            <p:cNvSpPr/>
            <p:nvPr/>
          </p:nvSpPr>
          <p:spPr>
            <a:xfrm>
              <a:off x="616656" y="342692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sp>
        <p:nvSpPr>
          <p:cNvPr id="22" name="Rectangle 21"/>
          <p:cNvSpPr/>
          <p:nvPr/>
        </p:nvSpPr>
        <p:spPr>
          <a:xfrm>
            <a:off x="579854" y="5632654"/>
            <a:ext cx="6659145" cy="2570964"/>
          </a:xfrm>
          <a:prstGeom prst="rect">
            <a:avLst/>
          </a:prstGeom>
        </p:spPr>
        <p:txBody>
          <a:bodyPr wrap="square" lIns="107700" tIns="53850" rIns="107700" bIns="53850">
            <a:spAutoFit/>
          </a:bodyPr>
          <a:lstStyle/>
          <a:p>
            <a:pPr marL="457200" indent="-457200">
              <a:buAutoNum type="arabicPeriod" startAt="14"/>
            </a:pPr>
            <a:r>
              <a:rPr lang="es-ES" sz="1600" b="1" dirty="0" smtClean="0">
                <a:latin typeface="Helvetica" pitchFamily="34" charset="0"/>
                <a:cs typeface="Helvetica" pitchFamily="34" charset="0"/>
              </a:rPr>
              <a:t>¿En qué párrafo el autor proporciona un ejemplo para apoyar el desarrollo de una investigación basada en la ciencia para probar la existencia del monstruo del lago Ness? </a:t>
            </a:r>
          </a:p>
          <a:p>
            <a:pPr marL="514719" indent="-447505">
              <a:buAutoNum type="arabicPeriod" startAt="14"/>
            </a:pPr>
            <a:endParaRPr lang="es-ES" sz="1400" dirty="0" smtClean="0">
              <a:latin typeface="Helvetica" pitchFamily="34" charset="0"/>
              <a:cs typeface="Helvetica" pitchFamily="34" charset="0"/>
            </a:endParaRPr>
          </a:p>
          <a:p>
            <a:pPr marL="690563" indent="-233363">
              <a:buFont typeface="+mj-lt"/>
              <a:buAutoNum type="alphaUcPeriod"/>
            </a:pPr>
            <a:r>
              <a:rPr lang="es-ES" sz="1400" dirty="0" smtClean="0">
                <a:latin typeface="Helvetica" pitchFamily="34" charset="0"/>
                <a:cs typeface="Helvetica" pitchFamily="34" charset="0"/>
              </a:rPr>
              <a:t>párrafo 4</a:t>
            </a:r>
          </a:p>
          <a:p>
            <a:pPr marL="690563" indent="-233363">
              <a:buFont typeface="+mj-lt"/>
              <a:buAutoNum type="alphaUcPeriod"/>
            </a:pPr>
            <a:endParaRPr lang="es-ES" sz="1400" dirty="0" smtClean="0">
              <a:latin typeface="Helvetica" pitchFamily="34" charset="0"/>
              <a:cs typeface="Helvetica" pitchFamily="34" charset="0"/>
            </a:endParaRPr>
          </a:p>
          <a:p>
            <a:pPr marL="690563" indent="-233363">
              <a:buFont typeface="+mj-lt"/>
              <a:buAutoNum type="alphaUcPeriod"/>
            </a:pPr>
            <a:r>
              <a:rPr lang="es-ES" sz="1400" dirty="0" smtClean="0">
                <a:latin typeface="Helvetica" pitchFamily="34" charset="0"/>
                <a:cs typeface="Helvetica" pitchFamily="34" charset="0"/>
              </a:rPr>
              <a:t>párrafo 5</a:t>
            </a:r>
          </a:p>
          <a:p>
            <a:pPr marL="690563" indent="-233363">
              <a:buFont typeface="+mj-lt"/>
              <a:buAutoNum type="alphaUcPeriod"/>
            </a:pPr>
            <a:endParaRPr lang="es-ES" sz="1400" dirty="0" smtClean="0">
              <a:latin typeface="Helvetica" pitchFamily="34" charset="0"/>
              <a:cs typeface="Helvetica" pitchFamily="34" charset="0"/>
            </a:endParaRPr>
          </a:p>
          <a:p>
            <a:pPr marL="690563" indent="-233363">
              <a:buFont typeface="+mj-lt"/>
              <a:buAutoNum type="alphaUcPeriod"/>
            </a:pPr>
            <a:r>
              <a:rPr lang="es-ES" sz="1400" dirty="0" smtClean="0">
                <a:latin typeface="Helvetica" pitchFamily="34" charset="0"/>
                <a:cs typeface="Helvetica" pitchFamily="34" charset="0"/>
              </a:rPr>
              <a:t>párrafo 6</a:t>
            </a:r>
          </a:p>
          <a:p>
            <a:pPr marL="690563" indent="-233363">
              <a:buFont typeface="+mj-lt"/>
              <a:buAutoNum type="alphaUcPeriod"/>
            </a:pPr>
            <a:endParaRPr lang="es-ES" sz="1400" dirty="0" smtClean="0">
              <a:latin typeface="Helvetica" pitchFamily="34" charset="0"/>
              <a:cs typeface="Helvetica" pitchFamily="34" charset="0"/>
            </a:endParaRPr>
          </a:p>
          <a:p>
            <a:pPr marL="690563" indent="-233363">
              <a:buFont typeface="+mj-lt"/>
              <a:buAutoNum type="alphaUcPeriod"/>
            </a:pPr>
            <a:r>
              <a:rPr lang="es-ES" sz="1400" dirty="0" smtClean="0">
                <a:latin typeface="Helvetica" pitchFamily="34" charset="0"/>
                <a:cs typeface="Helvetica" pitchFamily="34" charset="0"/>
              </a:rPr>
              <a:t>párrafo 7</a:t>
            </a:r>
            <a:endParaRPr lang="es-ES" sz="1400" dirty="0">
              <a:latin typeface="Helvetica" pitchFamily="34" charset="0"/>
              <a:cs typeface="Helvetica" pitchFamily="34" charset="0"/>
            </a:endParaRPr>
          </a:p>
        </p:txBody>
      </p:sp>
      <p:graphicFrame>
        <p:nvGraphicFramePr>
          <p:cNvPr id="27" name="Table 26"/>
          <p:cNvGraphicFramePr>
            <a:graphicFrameLocks noGrp="1"/>
          </p:cNvGraphicFramePr>
          <p:nvPr>
            <p:extLst>
              <p:ext uri="{D42A27DB-BD31-4B8C-83A1-F6EECF244321}">
                <p14:modId xmlns:p14="http://schemas.microsoft.com/office/powerpoint/2010/main" val="360501023"/>
              </p:ext>
            </p:extLst>
          </p:nvPr>
        </p:nvGraphicFramePr>
        <p:xfrm>
          <a:off x="5175926" y="4419600"/>
          <a:ext cx="1986280" cy="723900"/>
        </p:xfrm>
        <a:graphic>
          <a:graphicData uri="http://schemas.openxmlformats.org/drawingml/2006/table">
            <a:tbl>
              <a:tblPr/>
              <a:tblGrid>
                <a:gridCol w="1986280"/>
              </a:tblGrid>
              <a:tr h="173507">
                <a:tc>
                  <a:txBody>
                    <a:bodyPr/>
                    <a:lstStyle/>
                    <a:p>
                      <a:pPr marL="0" marR="0" algn="l">
                        <a:lnSpc>
                          <a:spcPct val="115000"/>
                        </a:lnSpc>
                        <a:spcBef>
                          <a:spcPts val="0"/>
                        </a:spcBef>
                        <a:spcAft>
                          <a:spcPts val="0"/>
                        </a:spcAft>
                      </a:pPr>
                      <a:r>
                        <a:rPr lang="en-US" sz="1000" b="1" dirty="0" err="1" smtClean="0">
                          <a:solidFill>
                            <a:srgbClr val="000000"/>
                          </a:solidFill>
                          <a:latin typeface="+mn-lt"/>
                          <a:ea typeface="Times New Roman"/>
                          <a:cs typeface="Times New Roman"/>
                        </a:rPr>
                        <a:t>Estándar</a:t>
                      </a:r>
                      <a:r>
                        <a:rPr lang="en-US" sz="1000" b="1" dirty="0" smtClean="0">
                          <a:solidFill>
                            <a:srgbClr val="000000"/>
                          </a:solidFill>
                          <a:latin typeface="+mn-lt"/>
                          <a:ea typeface="Times New Roman"/>
                          <a:cs typeface="Times New Roman"/>
                        </a:rPr>
                        <a:t> RI.6.3</a:t>
                      </a:r>
                      <a:endParaRPr lang="en-US" sz="10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536448">
                <a:tc>
                  <a:txBody>
                    <a:bodyPr/>
                    <a:lstStyle/>
                    <a:p>
                      <a:r>
                        <a:rPr lang="es-419" sz="900" dirty="0" smtClean="0"/>
                        <a:t>Analizan en detalle cómo se presenta, describe y desarrolla un personaje, acontecimiento o idea clave en un texto, a través de ejemplos o anécdotas.</a:t>
                      </a:r>
                      <a:endParaRPr lang="en-US" sz="900"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pSp>
        <p:nvGrpSpPr>
          <p:cNvPr id="19" name="Group 18"/>
          <p:cNvGrpSpPr/>
          <p:nvPr/>
        </p:nvGrpSpPr>
        <p:grpSpPr>
          <a:xfrm>
            <a:off x="669670" y="6646812"/>
            <a:ext cx="242888" cy="1495489"/>
            <a:chOff x="616656" y="1636528"/>
            <a:chExt cx="242888" cy="1495489"/>
          </a:xfrm>
        </p:grpSpPr>
        <p:sp>
          <p:nvSpPr>
            <p:cNvPr id="21" name="Oval 20"/>
            <p:cNvSpPr/>
            <p:nvPr/>
          </p:nvSpPr>
          <p:spPr>
            <a:xfrm>
              <a:off x="616656" y="204464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8" name="Oval 27"/>
            <p:cNvSpPr/>
            <p:nvPr/>
          </p:nvSpPr>
          <p:spPr>
            <a:xfrm>
              <a:off x="616656" y="163652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9" name="Oval 28"/>
            <p:cNvSpPr/>
            <p:nvPr/>
          </p:nvSpPr>
          <p:spPr>
            <a:xfrm>
              <a:off x="616656" y="245275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30" name="Oval 29"/>
            <p:cNvSpPr/>
            <p:nvPr/>
          </p:nvSpPr>
          <p:spPr>
            <a:xfrm>
              <a:off x="616656" y="2892532"/>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sp>
        <p:nvSpPr>
          <p:cNvPr id="3" name="Footer Placeholder 2"/>
          <p:cNvSpPr>
            <a:spLocks noGrp="1"/>
          </p:cNvSpPr>
          <p:nvPr>
            <p:ph type="ftr" sz="quarter" idx="11"/>
          </p:nvPr>
        </p:nvSpPr>
        <p:spPr/>
        <p:txBody>
          <a:bodyPr/>
          <a:lstStyle/>
          <a:p>
            <a:r>
              <a:rPr lang="en-US" smtClean="0"/>
              <a:t>Rev. Control: 07/04/15 - OSP and S. Richmond</a:t>
            </a:r>
            <a:endParaRPr lang="en-US" dirty="0"/>
          </a:p>
        </p:txBody>
      </p:sp>
    </p:spTree>
    <p:extLst>
      <p:ext uri="{BB962C8B-B14F-4D97-AF65-F5344CB8AC3E}">
        <p14:creationId xmlns:p14="http://schemas.microsoft.com/office/powerpoint/2010/main" val="21673745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5638800" y="9522884"/>
            <a:ext cx="1813560" cy="535516"/>
          </a:xfrm>
        </p:spPr>
        <p:txBody>
          <a:bodyPr/>
          <a:lstStyle/>
          <a:p>
            <a:fld id="{F177B04D-AEB5-43ED-B9BA-B3D1EC9C9067}" type="slidenum">
              <a:rPr lang="en-US" smtClean="0"/>
              <a:pPr/>
              <a:t>24</a:t>
            </a:fld>
            <a:endParaRPr lang="en-US" dirty="0"/>
          </a:p>
        </p:txBody>
      </p:sp>
      <p:cxnSp>
        <p:nvCxnSpPr>
          <p:cNvPr id="11" name="Straight Connector 10"/>
          <p:cNvCxnSpPr/>
          <p:nvPr/>
        </p:nvCxnSpPr>
        <p:spPr>
          <a:xfrm>
            <a:off x="381000" y="457200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3" name="Table 2"/>
          <p:cNvGraphicFramePr>
            <a:graphicFrameLocks noGrp="1"/>
          </p:cNvGraphicFramePr>
          <p:nvPr>
            <p:extLst>
              <p:ext uri="{D42A27DB-BD31-4B8C-83A1-F6EECF244321}">
                <p14:modId xmlns:p14="http://schemas.microsoft.com/office/powerpoint/2010/main" val="3800996976"/>
              </p:ext>
            </p:extLst>
          </p:nvPr>
        </p:nvGraphicFramePr>
        <p:xfrm>
          <a:off x="408622" y="4953000"/>
          <a:ext cx="7043738" cy="4130742"/>
        </p:xfrm>
        <a:graphic>
          <a:graphicData uri="http://schemas.openxmlformats.org/drawingml/2006/table">
            <a:tbl>
              <a:tblPr firstRow="1" bandRow="1">
                <a:tableStyleId>{5940675A-B579-460E-94D1-54222C63F5DA}</a:tableStyleId>
              </a:tblPr>
              <a:tblGrid>
                <a:gridCol w="7043738"/>
              </a:tblGrid>
              <a:tr h="838200">
                <a:tc>
                  <a:txBody>
                    <a:bodyPr/>
                    <a:lstStyle/>
                    <a:p>
                      <a:pPr marL="287338" marR="0" indent="-287338" algn="l" defTabSz="966612" rtl="0" eaLnBrk="1" fontAlgn="auto" latinLnBrk="0" hangingPunct="1">
                        <a:lnSpc>
                          <a:spcPct val="100000"/>
                        </a:lnSpc>
                        <a:spcBef>
                          <a:spcPts val="0"/>
                        </a:spcBef>
                        <a:spcAft>
                          <a:spcPts val="0"/>
                        </a:spcAft>
                        <a:buClrTx/>
                        <a:buSzTx/>
                        <a:buFontTx/>
                        <a:buAutoNum type="arabicPeriod" startAt="16"/>
                        <a:tabLst/>
                        <a:defRPr/>
                      </a:pPr>
                      <a:r>
                        <a:rPr lang="es-ES" sz="1600" b="1" dirty="0" smtClean="0">
                          <a:solidFill>
                            <a:schemeClr val="tx1"/>
                          </a:solidFill>
                          <a:latin typeface="Helvetica" pitchFamily="34" charset="0"/>
                        </a:rPr>
                        <a:t>Explica cómo y por qué las descripciones del monstruo del lago Ness han cambiado con el tiempo. Utiliza detalles del texto.</a:t>
                      </a:r>
                      <a:endParaRPr lang="en-US" sz="1600" b="1" dirty="0" smtClean="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564">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29" name="Table 28"/>
          <p:cNvGraphicFramePr>
            <a:graphicFrameLocks noGrp="1"/>
          </p:cNvGraphicFramePr>
          <p:nvPr>
            <p:extLst>
              <p:ext uri="{D42A27DB-BD31-4B8C-83A1-F6EECF244321}">
                <p14:modId xmlns:p14="http://schemas.microsoft.com/office/powerpoint/2010/main" val="3224876150"/>
              </p:ext>
            </p:extLst>
          </p:nvPr>
        </p:nvGraphicFramePr>
        <p:xfrm>
          <a:off x="323851" y="251461"/>
          <a:ext cx="7043738" cy="3851823"/>
        </p:xfrm>
        <a:graphic>
          <a:graphicData uri="http://schemas.openxmlformats.org/drawingml/2006/table">
            <a:tbl>
              <a:tblPr firstRow="1" bandRow="1">
                <a:tableStyleId>{5940675A-B579-460E-94D1-54222C63F5DA}</a:tableStyleId>
              </a:tblPr>
              <a:tblGrid>
                <a:gridCol w="7043738"/>
              </a:tblGrid>
              <a:tr h="717887">
                <a:tc>
                  <a:txBody>
                    <a:bodyPr/>
                    <a:lstStyle/>
                    <a:p>
                      <a:pPr marL="347663" marR="0" indent="-347663" algn="l">
                        <a:lnSpc>
                          <a:spcPct val="115000"/>
                        </a:lnSpc>
                        <a:spcBef>
                          <a:spcPts val="0"/>
                        </a:spcBef>
                        <a:spcAft>
                          <a:spcPts val="0"/>
                        </a:spcAft>
                      </a:pPr>
                      <a:r>
                        <a:rPr lang="en-US" sz="1600" b="1" dirty="0" smtClean="0">
                          <a:solidFill>
                            <a:schemeClr val="tx1"/>
                          </a:solidFill>
                          <a:latin typeface="Helvetica" pitchFamily="34" charset="0"/>
                        </a:rPr>
                        <a:t>15.</a:t>
                      </a:r>
                      <a:r>
                        <a:rPr lang="en-US" sz="1600" b="1" baseline="0" dirty="0" smtClean="0">
                          <a:solidFill>
                            <a:schemeClr val="tx1"/>
                          </a:solidFill>
                          <a:latin typeface="Helvetica" pitchFamily="34" charset="0"/>
                        </a:rPr>
                        <a:t> </a:t>
                      </a:r>
                      <a:r>
                        <a:rPr lang="en-US" sz="1600" b="1" kern="1200" dirty="0" smtClean="0">
                          <a:solidFill>
                            <a:srgbClr val="000000"/>
                          </a:solidFill>
                          <a:effectLst/>
                          <a:latin typeface="Helvetica" pitchFamily="34" charset="0"/>
                          <a:ea typeface="Times New Roman"/>
                          <a:cs typeface="Arial"/>
                        </a:rPr>
                        <a:t> </a:t>
                      </a:r>
                      <a:r>
                        <a:rPr lang="es-ES" sz="1600" b="1" kern="1200" dirty="0" smtClean="0">
                          <a:solidFill>
                            <a:srgbClr val="000000"/>
                          </a:solidFill>
                          <a:effectLst/>
                          <a:latin typeface="Helvetica" pitchFamily="34" charset="0"/>
                          <a:ea typeface="Times New Roman"/>
                          <a:cs typeface="Arial"/>
                        </a:rPr>
                        <a:t>Resume</a:t>
                      </a:r>
                      <a:r>
                        <a:rPr lang="es-ES" sz="1600" b="1" kern="1200" baseline="0" dirty="0" smtClean="0">
                          <a:solidFill>
                            <a:srgbClr val="000000"/>
                          </a:solidFill>
                          <a:effectLst/>
                          <a:latin typeface="Helvetica" pitchFamily="34" charset="0"/>
                          <a:ea typeface="Times New Roman"/>
                          <a:cs typeface="Arial"/>
                        </a:rPr>
                        <a:t> </a:t>
                      </a:r>
                      <a:r>
                        <a:rPr lang="es-ES" sz="1600" b="1" kern="1200" dirty="0" smtClean="0">
                          <a:solidFill>
                            <a:srgbClr val="000000"/>
                          </a:solidFill>
                          <a:effectLst/>
                          <a:latin typeface="Helvetica" pitchFamily="34" charset="0"/>
                          <a:ea typeface="Times New Roman"/>
                          <a:cs typeface="Arial"/>
                        </a:rPr>
                        <a:t>la idea central del pasaje. Utiliza detalles del texto en tu resumen.</a:t>
                      </a:r>
                      <a:endParaRPr lang="en-US" sz="1600" b="1" baseline="0" dirty="0" smtClean="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4132">
                <a:tc>
                  <a:txBody>
                    <a:bodyPr/>
                    <a:lstStyle/>
                    <a:p>
                      <a:r>
                        <a:rPr lang="en-US" sz="1900" dirty="0" smtClean="0">
                          <a:solidFill>
                            <a:schemeClr val="tx1"/>
                          </a:solidFill>
                        </a:rPr>
                        <a:t> </a:t>
                      </a:r>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4132">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4132">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4132">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4132">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4132">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4132">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4132">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462600220"/>
              </p:ext>
            </p:extLst>
          </p:nvPr>
        </p:nvGraphicFramePr>
        <p:xfrm>
          <a:off x="5466080" y="9160934"/>
          <a:ext cx="1986280" cy="722147"/>
        </p:xfrm>
        <a:graphic>
          <a:graphicData uri="http://schemas.openxmlformats.org/drawingml/2006/table">
            <a:tbl>
              <a:tblPr/>
              <a:tblGrid>
                <a:gridCol w="1986280"/>
              </a:tblGrid>
              <a:tr h="173507">
                <a:tc>
                  <a:txBody>
                    <a:bodyPr/>
                    <a:lstStyle/>
                    <a:p>
                      <a:pPr marL="0" marR="0" algn="l">
                        <a:lnSpc>
                          <a:spcPct val="115000"/>
                        </a:lnSpc>
                        <a:spcBef>
                          <a:spcPts val="0"/>
                        </a:spcBef>
                        <a:spcAft>
                          <a:spcPts val="0"/>
                        </a:spcAft>
                      </a:pPr>
                      <a:r>
                        <a:rPr lang="en-US" sz="1000" b="1" dirty="0" err="1" smtClean="0">
                          <a:solidFill>
                            <a:srgbClr val="000000"/>
                          </a:solidFill>
                          <a:latin typeface="+mn-lt"/>
                          <a:ea typeface="Times New Roman"/>
                          <a:cs typeface="Times New Roman"/>
                        </a:rPr>
                        <a:t>Estándar</a:t>
                      </a:r>
                      <a:r>
                        <a:rPr lang="en-US" sz="1000" b="1" dirty="0" smtClean="0">
                          <a:solidFill>
                            <a:srgbClr val="000000"/>
                          </a:solidFill>
                          <a:latin typeface="+mn-lt"/>
                          <a:ea typeface="Times New Roman"/>
                          <a:cs typeface="Times New Roman"/>
                        </a:rPr>
                        <a:t> RI.6.3</a:t>
                      </a:r>
                      <a:endParaRPr lang="en-US" sz="10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536448">
                <a:tc>
                  <a:txBody>
                    <a:bodyPr/>
                    <a:lstStyle/>
                    <a:p>
                      <a:r>
                        <a:rPr lang="en-US" sz="900" dirty="0" smtClean="0"/>
                        <a:t>Analyze in detail how a key individual, event, or idea is introduced, illustrated, and elaborated in a text (e.g., through examples or anecdotes).</a:t>
                      </a:r>
                      <a:endParaRPr lang="en-US" sz="900"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39102193"/>
              </p:ext>
            </p:extLst>
          </p:nvPr>
        </p:nvGraphicFramePr>
        <p:xfrm>
          <a:off x="5410200" y="4141470"/>
          <a:ext cx="1960547" cy="859307"/>
        </p:xfrm>
        <a:graphic>
          <a:graphicData uri="http://schemas.openxmlformats.org/drawingml/2006/table">
            <a:tbl>
              <a:tblPr/>
              <a:tblGrid>
                <a:gridCol w="1960547"/>
              </a:tblGrid>
              <a:tr h="173507">
                <a:tc>
                  <a:txBody>
                    <a:bodyPr/>
                    <a:lstStyle/>
                    <a:p>
                      <a:pPr marL="0" marR="0" algn="l">
                        <a:lnSpc>
                          <a:spcPct val="115000"/>
                        </a:lnSpc>
                        <a:spcBef>
                          <a:spcPts val="0"/>
                        </a:spcBef>
                        <a:spcAft>
                          <a:spcPts val="0"/>
                        </a:spcAft>
                      </a:pPr>
                      <a:r>
                        <a:rPr lang="en-US" sz="1000" b="1" dirty="0" err="1" smtClean="0">
                          <a:solidFill>
                            <a:srgbClr val="000000"/>
                          </a:solidFill>
                          <a:latin typeface="+mn-lt"/>
                          <a:ea typeface="Times New Roman"/>
                          <a:cs typeface="Times New Roman"/>
                        </a:rPr>
                        <a:t>Estándar</a:t>
                      </a:r>
                      <a:r>
                        <a:rPr lang="en-US" sz="1000" b="1" dirty="0" smtClean="0">
                          <a:solidFill>
                            <a:srgbClr val="000000"/>
                          </a:solidFill>
                          <a:latin typeface="+mn-lt"/>
                          <a:ea typeface="Times New Roman"/>
                          <a:cs typeface="Times New Roman"/>
                        </a:rPr>
                        <a:t> RI.6.2</a:t>
                      </a:r>
                      <a:endParaRPr lang="en-US" sz="10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670560">
                <a:tc>
                  <a:txBody>
                    <a:bodyPr/>
                    <a:lstStyle/>
                    <a:p>
                      <a:r>
                        <a:rPr lang="es-419" sz="900" dirty="0" smtClean="0"/>
                        <a:t>Definen el tema o idea principal de un texto y cómo estos se transmiten a través de determinados detalles específicos; resumen el texto sin dar opiniones o juicios personales.</a:t>
                      </a:r>
                      <a:endParaRPr lang="en-US" sz="900"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2" name="Footer Placeholder 1"/>
          <p:cNvSpPr>
            <a:spLocks noGrp="1"/>
          </p:cNvSpPr>
          <p:nvPr>
            <p:ph type="ftr" sz="quarter" idx="11"/>
          </p:nvPr>
        </p:nvSpPr>
        <p:spPr/>
        <p:txBody>
          <a:bodyPr/>
          <a:lstStyle/>
          <a:p>
            <a:r>
              <a:rPr lang="en-US" smtClean="0"/>
              <a:t>Rev. Control: 07/04/15 - OSP and S. Richmond</a:t>
            </a:r>
            <a:endParaRPr lang="en-US" dirty="0"/>
          </a:p>
        </p:txBody>
      </p:sp>
    </p:spTree>
    <p:extLst>
      <p:ext uri="{BB962C8B-B14F-4D97-AF65-F5344CB8AC3E}">
        <p14:creationId xmlns:p14="http://schemas.microsoft.com/office/powerpoint/2010/main" val="11350068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5570220" y="9322651"/>
            <a:ext cx="1813560" cy="535516"/>
          </a:xfrm>
        </p:spPr>
        <p:txBody>
          <a:bodyPr/>
          <a:lstStyle/>
          <a:p>
            <a:fld id="{F177B04D-AEB5-43ED-B9BA-B3D1EC9C9067}" type="slidenum">
              <a:rPr lang="en-US" smtClean="0"/>
              <a:pPr/>
              <a:t>25</a:t>
            </a:fld>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3123356933"/>
              </p:ext>
            </p:extLst>
          </p:nvPr>
        </p:nvGraphicFramePr>
        <p:xfrm>
          <a:off x="348063" y="609600"/>
          <a:ext cx="7043738" cy="8237734"/>
        </p:xfrm>
        <a:graphic>
          <a:graphicData uri="http://schemas.openxmlformats.org/drawingml/2006/table">
            <a:tbl>
              <a:tblPr firstRow="1" bandRow="1">
                <a:tableStyleId>{5940675A-B579-460E-94D1-54222C63F5DA}</a:tableStyleId>
              </a:tblPr>
              <a:tblGrid>
                <a:gridCol w="7043738"/>
              </a:tblGrid>
              <a:tr h="1066800">
                <a:tc>
                  <a:txBody>
                    <a:bodyPr/>
                    <a:lstStyle/>
                    <a:p>
                      <a:pPr marL="457200" marR="0" lvl="0" indent="-457200" algn="l" defTabSz="1018824" rtl="0" eaLnBrk="1" fontAlgn="auto" latinLnBrk="0" hangingPunct="1">
                        <a:lnSpc>
                          <a:spcPct val="115000"/>
                        </a:lnSpc>
                        <a:spcBef>
                          <a:spcPts val="0"/>
                        </a:spcBef>
                        <a:spcAft>
                          <a:spcPts val="0"/>
                        </a:spcAft>
                        <a:buClrTx/>
                        <a:buSzTx/>
                        <a:buFontTx/>
                        <a:buAutoNum type="arabicPeriod" startAt="17"/>
                        <a:tabLst/>
                        <a:defRPr/>
                      </a:pPr>
                      <a:r>
                        <a:rPr lang="es-ES" sz="1500" b="1" kern="1200" dirty="0" smtClean="0">
                          <a:solidFill>
                            <a:srgbClr val="000000"/>
                          </a:solidFill>
                          <a:effectLst/>
                          <a:latin typeface="Helvetica" panose="020B0604020202020204" pitchFamily="34" charset="0"/>
                          <a:ea typeface="Times New Roman"/>
                          <a:cs typeface="Helvetica" panose="020B0604020202020204" pitchFamily="34" charset="0"/>
                        </a:rPr>
                        <a:t>En tu opinión, ¿el monstruo del Lago Ness existe? Utiliza detalles y ejemplos del texto para apoyar tus razones</a:t>
                      </a:r>
                      <a:r>
                        <a:rPr lang="en-US" sz="1500" b="1" kern="1200" baseline="0" dirty="0" smtClean="0">
                          <a:solidFill>
                            <a:srgbClr val="000000"/>
                          </a:solidFill>
                          <a:effectLst/>
                          <a:latin typeface="Helvetica" panose="020B0604020202020204" pitchFamily="34" charset="0"/>
                          <a:ea typeface="Times New Roman"/>
                          <a:cs typeface="Helvetica" panose="020B0604020202020204" pitchFamily="34" charset="0"/>
                        </a:rPr>
                        <a:t>.</a:t>
                      </a:r>
                    </a:p>
                    <a:p>
                      <a:pPr marL="0" marR="0" lvl="0" indent="0" algn="r" defTabSz="1018824" rtl="0" eaLnBrk="1" fontAlgn="auto" latinLnBrk="0" hangingPunct="1">
                        <a:lnSpc>
                          <a:spcPct val="115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schemeClr val="tx1"/>
                          </a:solidFill>
                          <a:effectLst/>
                          <a:uLnTx/>
                          <a:uFillTx/>
                          <a:latin typeface="Helvetica" panose="020B0604020202020204" pitchFamily="34" charset="0"/>
                          <a:ea typeface="+mn-ea"/>
                          <a:cs typeface="Helvetica" panose="020B0604020202020204" pitchFamily="34" charset="0"/>
                        </a:rPr>
                        <a:t> </a:t>
                      </a:r>
                      <a:r>
                        <a:rPr kumimoji="0" lang="en-US" sz="1000" b="0" i="1" u="none" strike="noStrike" kern="1200" cap="none" spc="0" normalizeH="0" baseline="0" noProof="0" dirty="0" err="1" smtClean="0">
                          <a:ln>
                            <a:noFill/>
                          </a:ln>
                          <a:solidFill>
                            <a:schemeClr val="tx1"/>
                          </a:solidFill>
                          <a:effectLst/>
                          <a:uLnTx/>
                          <a:uFillTx/>
                          <a:latin typeface="Helvetica" panose="020B0604020202020204" pitchFamily="34" charset="0"/>
                          <a:ea typeface="+mn-ea"/>
                          <a:cs typeface="Helvetica" panose="020B0604020202020204" pitchFamily="34" charset="0"/>
                        </a:rPr>
                        <a:t>Estándar</a:t>
                      </a:r>
                      <a:r>
                        <a:rPr kumimoji="0" lang="en-US" sz="1000" b="0" i="1" u="none" strike="noStrike" kern="1200" cap="none" spc="0" normalizeH="0" baseline="0" noProof="0" dirty="0" smtClean="0">
                          <a:ln>
                            <a:noFill/>
                          </a:ln>
                          <a:solidFill>
                            <a:schemeClr val="tx1"/>
                          </a:solidFill>
                          <a:effectLst/>
                          <a:uLnTx/>
                          <a:uFillTx/>
                          <a:latin typeface="Helvetica" panose="020B0604020202020204" pitchFamily="34" charset="0"/>
                          <a:ea typeface="+mn-ea"/>
                          <a:cs typeface="Helvetica" panose="020B0604020202020204" pitchFamily="34" charset="0"/>
                        </a:rPr>
                        <a:t> de </a:t>
                      </a:r>
                      <a:r>
                        <a:rPr kumimoji="0" lang="en-US" sz="1000" b="0" i="1" u="none" strike="noStrike" kern="1200" cap="none" spc="0" normalizeH="0" baseline="0" noProof="0" dirty="0" err="1" smtClean="0">
                          <a:ln>
                            <a:noFill/>
                          </a:ln>
                          <a:solidFill>
                            <a:schemeClr val="tx1"/>
                          </a:solidFill>
                          <a:effectLst/>
                          <a:uLnTx/>
                          <a:uFillTx/>
                          <a:latin typeface="Helvetica" panose="020B0604020202020204" pitchFamily="34" charset="0"/>
                          <a:ea typeface="+mn-ea"/>
                          <a:cs typeface="Helvetica" panose="020B0604020202020204" pitchFamily="34" charset="0"/>
                        </a:rPr>
                        <a:t>escritura</a:t>
                      </a:r>
                      <a:r>
                        <a:rPr kumimoji="0" lang="en-US" sz="1000" b="0" i="1" u="none" strike="noStrike" kern="1200" cap="none" spc="0" normalizeH="0" baseline="0" noProof="0" dirty="0" smtClean="0">
                          <a:ln>
                            <a:noFill/>
                          </a:ln>
                          <a:solidFill>
                            <a:schemeClr val="tx1"/>
                          </a:solidFill>
                          <a:effectLst/>
                          <a:uLnTx/>
                          <a:uFillTx/>
                          <a:latin typeface="Helvetica" panose="020B0604020202020204" pitchFamily="34" charset="0"/>
                          <a:ea typeface="+mn-ea"/>
                          <a:cs typeface="Helvetica" panose="020B0604020202020204" pitchFamily="34" charset="0"/>
                        </a:rPr>
                        <a:t>: </a:t>
                      </a:r>
                      <a:r>
                        <a:rPr kumimoji="0" lang="en-US" sz="1000" b="0" i="1" u="none" strike="noStrike" kern="1200" cap="none" spc="0" normalizeH="0" baseline="0" noProof="0" dirty="0" err="1" smtClean="0">
                          <a:ln>
                            <a:noFill/>
                          </a:ln>
                          <a:solidFill>
                            <a:schemeClr val="tx1"/>
                          </a:solidFill>
                          <a:effectLst/>
                          <a:uLnTx/>
                          <a:uFillTx/>
                          <a:latin typeface="Helvetica" panose="020B0604020202020204" pitchFamily="34" charset="0"/>
                          <a:ea typeface="+mn-ea"/>
                          <a:cs typeface="Helvetica" panose="020B0604020202020204" pitchFamily="34" charset="0"/>
                        </a:rPr>
                        <a:t>Escrito</a:t>
                      </a:r>
                      <a:r>
                        <a:rPr kumimoji="0" lang="en-US" sz="1000" b="0" i="1" u="none" strike="noStrike" kern="1200" cap="none" spc="0" normalizeH="0" baseline="0" noProof="0" dirty="0" smtClean="0">
                          <a:ln>
                            <a:noFill/>
                          </a:ln>
                          <a:solidFill>
                            <a:schemeClr val="tx1"/>
                          </a:solidFill>
                          <a:effectLst/>
                          <a:uLnTx/>
                          <a:uFillTx/>
                          <a:latin typeface="Helvetica" panose="020B0604020202020204" pitchFamily="34" charset="0"/>
                          <a:ea typeface="+mn-ea"/>
                          <a:cs typeface="Helvetica" panose="020B0604020202020204" pitchFamily="34" charset="0"/>
                        </a:rPr>
                        <a:t> breve W.6.16b  </a:t>
                      </a:r>
                      <a:r>
                        <a:rPr lang="es-419" sz="1000" b="0" i="0" kern="1200" dirty="0" smtClean="0">
                          <a:solidFill>
                            <a:schemeClr val="tx1"/>
                          </a:solidFill>
                          <a:effectLst/>
                          <a:latin typeface="+mn-lt"/>
                          <a:ea typeface="+mn-ea"/>
                          <a:cs typeface="+mn-cs"/>
                        </a:rPr>
                        <a:t>Sustenta con razones claras y evidencias relevantes</a:t>
                      </a:r>
                    </a:p>
                    <a:p>
                      <a:pPr marL="0" marR="0" lvl="0" indent="0" algn="r" defTabSz="1018824" rtl="0" eaLnBrk="1" fontAlgn="auto" latinLnBrk="0" hangingPunct="1">
                        <a:lnSpc>
                          <a:spcPct val="115000"/>
                        </a:lnSpc>
                        <a:spcBef>
                          <a:spcPts val="0"/>
                        </a:spcBef>
                        <a:spcAft>
                          <a:spcPts val="0"/>
                        </a:spcAft>
                        <a:buClrTx/>
                        <a:buSzTx/>
                        <a:buFontTx/>
                        <a:buNone/>
                        <a:tabLst/>
                        <a:defRPr/>
                      </a:pPr>
                      <a:r>
                        <a:rPr lang="es-419" sz="1000" b="0" i="0" kern="1200" dirty="0" smtClean="0">
                          <a:solidFill>
                            <a:schemeClr val="tx1"/>
                          </a:solidFill>
                          <a:effectLst/>
                          <a:latin typeface="+mn-lt"/>
                          <a:ea typeface="+mn-ea"/>
                          <a:cs typeface="+mn-cs"/>
                        </a:rPr>
                        <a:t>las afirmaciones hechas, </a:t>
                      </a:r>
                      <a:r>
                        <a:rPr lang="es-419" sz="1000" b="0" i="0" kern="1200" baseline="0" dirty="0" smtClean="0">
                          <a:solidFill>
                            <a:schemeClr val="tx1"/>
                          </a:solidFill>
                          <a:effectLst/>
                          <a:latin typeface="+mn-lt"/>
                          <a:ea typeface="+mn-ea"/>
                          <a:cs typeface="+mn-cs"/>
                        </a:rPr>
                        <a:t>utilizando </a:t>
                      </a:r>
                      <a:r>
                        <a:rPr lang="es-419" sz="1000" b="0" i="0" kern="1200" dirty="0" smtClean="0">
                          <a:solidFill>
                            <a:schemeClr val="tx1"/>
                          </a:solidFill>
                          <a:effectLst/>
                          <a:latin typeface="+mn-lt"/>
                          <a:ea typeface="+mn-ea"/>
                          <a:cs typeface="+mn-cs"/>
                        </a:rPr>
                        <a:t>fuentes fidedignas y demostrando que comprenden</a:t>
                      </a:r>
                      <a:r>
                        <a:rPr lang="es-419" sz="1000" b="0" i="0" kern="1200" baseline="0" dirty="0" smtClean="0">
                          <a:solidFill>
                            <a:schemeClr val="tx1"/>
                          </a:solidFill>
                          <a:effectLst/>
                          <a:latin typeface="+mn-lt"/>
                          <a:ea typeface="+mn-ea"/>
                          <a:cs typeface="+mn-cs"/>
                        </a:rPr>
                        <a:t> </a:t>
                      </a:r>
                      <a:r>
                        <a:rPr lang="es-419" sz="1000" b="0" i="0" kern="1200" dirty="0" smtClean="0">
                          <a:solidFill>
                            <a:schemeClr val="tx1"/>
                          </a:solidFill>
                          <a:effectLst/>
                          <a:latin typeface="+mn-lt"/>
                          <a:ea typeface="+mn-ea"/>
                          <a:cs typeface="+mn-cs"/>
                        </a:rPr>
                        <a:t>el asunto o el texto.</a:t>
                      </a:r>
                    </a:p>
                    <a:p>
                      <a:pPr marL="0" marR="0" lvl="0" indent="0" algn="r" defTabSz="1018824" rtl="0" eaLnBrk="1" fontAlgn="auto" latinLnBrk="0" hangingPunct="1">
                        <a:lnSpc>
                          <a:spcPct val="115000"/>
                        </a:lnSpc>
                        <a:spcBef>
                          <a:spcPts val="0"/>
                        </a:spcBef>
                        <a:spcAft>
                          <a:spcPts val="0"/>
                        </a:spcAft>
                        <a:buClrTx/>
                        <a:buSzTx/>
                        <a:buFontTx/>
                        <a:buNone/>
                        <a:tabLst/>
                        <a:defRPr/>
                      </a:pPr>
                      <a:r>
                        <a:rPr kumimoji="0" lang="en-US" sz="1000" b="0" i="1" u="none" strike="noStrike" kern="1200" cap="none" spc="0" normalizeH="0" baseline="0" noProof="0" dirty="0" err="1" smtClean="0">
                          <a:ln>
                            <a:noFill/>
                          </a:ln>
                          <a:solidFill>
                            <a:schemeClr val="tx1"/>
                          </a:solidFill>
                          <a:effectLst/>
                          <a:uLnTx/>
                          <a:uFillTx/>
                          <a:latin typeface="Helvetica" panose="020B0604020202020204" pitchFamily="34" charset="0"/>
                          <a:ea typeface="+mn-ea"/>
                          <a:cs typeface="Helvetica" panose="020B0604020202020204" pitchFamily="34" charset="0"/>
                        </a:rPr>
                        <a:t>Escrito</a:t>
                      </a:r>
                      <a:r>
                        <a:rPr kumimoji="0" lang="en-US" sz="1000" b="0" i="1" u="none" strike="noStrike" kern="1200" cap="none" spc="0" normalizeH="0" baseline="0" noProof="0" dirty="0" smtClean="0">
                          <a:ln>
                            <a:noFill/>
                          </a:ln>
                          <a:solidFill>
                            <a:schemeClr val="tx1"/>
                          </a:solidFill>
                          <a:effectLst/>
                          <a:uLnTx/>
                          <a:uFillTx/>
                          <a:latin typeface="Helvetica" panose="020B0604020202020204" pitchFamily="34" charset="0"/>
                          <a:ea typeface="+mn-ea"/>
                          <a:cs typeface="Helvetica" panose="020B0604020202020204" pitchFamily="34" charset="0"/>
                        </a:rPr>
                        <a:t> de </a:t>
                      </a:r>
                      <a:r>
                        <a:rPr kumimoji="0" lang="en-US" sz="1000" b="0" i="1" u="none" strike="noStrike" kern="1200" cap="none" spc="0" normalizeH="0" baseline="0" noProof="0" dirty="0" err="1" smtClean="0">
                          <a:ln>
                            <a:noFill/>
                          </a:ln>
                          <a:solidFill>
                            <a:schemeClr val="tx1"/>
                          </a:solidFill>
                          <a:effectLst/>
                          <a:uLnTx/>
                          <a:uFillTx/>
                          <a:latin typeface="Helvetica" panose="020B0604020202020204" pitchFamily="34" charset="0"/>
                          <a:ea typeface="+mn-ea"/>
                          <a:cs typeface="Helvetica" panose="020B0604020202020204" pitchFamily="34" charset="0"/>
                        </a:rPr>
                        <a:t>una</a:t>
                      </a:r>
                      <a:r>
                        <a:rPr kumimoji="0" lang="en-US" sz="1000" b="0" i="1" u="none" strike="noStrike" kern="1200" cap="none" spc="0" normalizeH="0" baseline="0" noProof="0" dirty="0" smtClean="0">
                          <a:ln>
                            <a:noFill/>
                          </a:ln>
                          <a:solidFill>
                            <a:schemeClr val="tx1"/>
                          </a:solidFill>
                          <a:effectLst/>
                          <a:uLnTx/>
                          <a:uFillTx/>
                          <a:latin typeface="Helvetica" panose="020B0604020202020204" pitchFamily="34" charset="0"/>
                          <a:ea typeface="+mn-ea"/>
                          <a:cs typeface="Helvetica" panose="020B0604020202020204" pitchFamily="34" charset="0"/>
                        </a:rPr>
                        <a:t> </a:t>
                      </a:r>
                      <a:r>
                        <a:rPr kumimoji="0" lang="en-US" sz="1000" b="0" i="1" u="none" strike="noStrike" kern="1200" cap="none" spc="0" normalizeH="0" baseline="0" noProof="0" dirty="0" err="1" smtClean="0">
                          <a:ln>
                            <a:noFill/>
                          </a:ln>
                          <a:solidFill>
                            <a:schemeClr val="tx1"/>
                          </a:solidFill>
                          <a:effectLst/>
                          <a:uLnTx/>
                          <a:uFillTx/>
                          <a:latin typeface="Helvetica" panose="020B0604020202020204" pitchFamily="34" charset="0"/>
                          <a:ea typeface="+mn-ea"/>
                          <a:cs typeface="Helvetica" panose="020B0604020202020204" pitchFamily="34" charset="0"/>
                        </a:rPr>
                        <a:t>opinión</a:t>
                      </a:r>
                      <a:r>
                        <a:rPr kumimoji="0" lang="en-US" sz="1000" b="0" i="1" u="none" strike="noStrike" kern="1200" cap="none" spc="0" normalizeH="0" baseline="0" noProof="0" dirty="0" smtClean="0">
                          <a:ln>
                            <a:noFill/>
                          </a:ln>
                          <a:solidFill>
                            <a:schemeClr val="tx1"/>
                          </a:solidFill>
                          <a:effectLst/>
                          <a:uLnTx/>
                          <a:uFillTx/>
                          <a:latin typeface="Helvetica" panose="020B0604020202020204" pitchFamily="34" charset="0"/>
                          <a:ea typeface="+mn-ea"/>
                          <a:cs typeface="Helvetica" panose="020B0604020202020204" pitchFamily="34" charset="0"/>
                        </a:rPr>
                        <a:t> -</a:t>
                      </a:r>
                      <a:r>
                        <a:rPr kumimoji="0" lang="en-US" sz="1000" b="0" i="1" u="none" strike="noStrike" kern="1200" cap="none" spc="0" normalizeH="0" baseline="0" noProof="0" dirty="0" err="1" smtClean="0">
                          <a:ln>
                            <a:noFill/>
                          </a:ln>
                          <a:solidFill>
                            <a:schemeClr val="tx1"/>
                          </a:solidFill>
                          <a:effectLst/>
                          <a:uLnTx/>
                          <a:uFillTx/>
                          <a:latin typeface="Helvetica" panose="020B0604020202020204" pitchFamily="34" charset="0"/>
                          <a:ea typeface="+mn-ea"/>
                          <a:cs typeface="Helvetica" panose="020B0604020202020204" pitchFamily="34" charset="0"/>
                        </a:rPr>
                        <a:t>Objetivo</a:t>
                      </a:r>
                      <a:r>
                        <a:rPr kumimoji="0" lang="en-US" sz="1000" b="0" i="1" u="none" strike="noStrike" kern="1200" cap="none" spc="0" normalizeH="0" baseline="0" noProof="0" dirty="0" smtClean="0">
                          <a:ln>
                            <a:noFill/>
                          </a:ln>
                          <a:solidFill>
                            <a:schemeClr val="tx1"/>
                          </a:solidFill>
                          <a:effectLst/>
                          <a:uLnTx/>
                          <a:uFillTx/>
                          <a:latin typeface="Helvetica" panose="020B0604020202020204" pitchFamily="34" charset="0"/>
                          <a:ea typeface="+mn-ea"/>
                          <a:cs typeface="Helvetica" panose="020B0604020202020204" pitchFamily="34" charset="0"/>
                        </a:rPr>
                        <a:t> 1a</a:t>
                      </a:r>
                    </a:p>
                    <a:p>
                      <a:pPr marL="457200" marR="0" indent="-457200" algn="l">
                        <a:lnSpc>
                          <a:spcPct val="115000"/>
                        </a:lnSpc>
                        <a:spcBef>
                          <a:spcPts val="0"/>
                        </a:spcBef>
                        <a:spcAft>
                          <a:spcPts val="0"/>
                        </a:spcAft>
                        <a:buNone/>
                      </a:pPr>
                      <a:endParaRPr lang="en-US" sz="1500" b="1" dirty="0" smtClean="0">
                        <a:solidFill>
                          <a:schemeClr val="tx1"/>
                        </a:solidFill>
                      </a:endParaRPr>
                    </a:p>
                    <a:p>
                      <a:pPr marL="457200" indent="-457200">
                        <a:buNone/>
                      </a:pPr>
                      <a:endParaRPr lang="en-US" sz="1400" b="1" baseline="0" dirty="0" smtClean="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564">
                <a:tc>
                  <a:txBody>
                    <a:bodyPr/>
                    <a:lstStyle/>
                    <a:p>
                      <a:r>
                        <a:rPr lang="en-US" sz="1900" dirty="0" smtClean="0">
                          <a:solidFill>
                            <a:schemeClr val="tx1"/>
                          </a:solidFill>
                        </a:rPr>
                        <a:t> </a:t>
                      </a:r>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Footer Placeholder 1"/>
          <p:cNvSpPr>
            <a:spLocks noGrp="1"/>
          </p:cNvSpPr>
          <p:nvPr>
            <p:ph type="ftr" sz="quarter" idx="11"/>
          </p:nvPr>
        </p:nvSpPr>
        <p:spPr/>
        <p:txBody>
          <a:bodyPr/>
          <a:lstStyle/>
          <a:p>
            <a:r>
              <a:rPr lang="en-US" smtClean="0"/>
              <a:t>Rev. Control: 07/04/15 - OSP and S. Richmond</a:t>
            </a:r>
            <a:endParaRPr lang="en-US" dirty="0"/>
          </a:p>
        </p:txBody>
      </p:sp>
    </p:spTree>
    <p:extLst>
      <p:ext uri="{BB962C8B-B14F-4D97-AF65-F5344CB8AC3E}">
        <p14:creationId xmlns:p14="http://schemas.microsoft.com/office/powerpoint/2010/main" val="25446997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5570220" y="9322651"/>
            <a:ext cx="1813560" cy="535516"/>
          </a:xfrm>
        </p:spPr>
        <p:txBody>
          <a:bodyPr/>
          <a:lstStyle/>
          <a:p>
            <a:fld id="{F177B04D-AEB5-43ED-B9BA-B3D1EC9C9067}" type="slidenum">
              <a:rPr lang="en-US" smtClean="0"/>
              <a:pPr/>
              <a:t>26</a:t>
            </a:fld>
            <a:endParaRPr lang="en-US" dirty="0"/>
          </a:p>
        </p:txBody>
      </p:sp>
      <p:sp>
        <p:nvSpPr>
          <p:cNvPr id="6" name="Rectangle 5"/>
          <p:cNvSpPr/>
          <p:nvPr/>
        </p:nvSpPr>
        <p:spPr>
          <a:xfrm>
            <a:off x="381000" y="457200"/>
            <a:ext cx="6930390" cy="2241904"/>
          </a:xfrm>
          <a:prstGeom prst="rect">
            <a:avLst/>
          </a:prstGeom>
        </p:spPr>
        <p:txBody>
          <a:bodyPr wrap="square" lIns="101862" tIns="50931" rIns="101862" bIns="50931">
            <a:spAutoFit/>
          </a:bodyPr>
          <a:lstStyle/>
          <a:p>
            <a:pPr lvl="0"/>
            <a:r>
              <a:rPr lang="en-US" sz="1500" b="1" dirty="0" smtClean="0">
                <a:latin typeface="Helvetica" pitchFamily="34" charset="0"/>
                <a:cs typeface="Helvetica" pitchFamily="34" charset="0"/>
              </a:rPr>
              <a:t>18. </a:t>
            </a:r>
            <a:r>
              <a:rPr lang="es-ES" sz="1500" b="1" dirty="0">
                <a:latin typeface="Helvetica" pitchFamily="34" charset="0"/>
                <a:cs typeface="Helvetica" pitchFamily="34" charset="0"/>
              </a:rPr>
              <a:t>Lee el párrafo final del texto </a:t>
            </a:r>
            <a:r>
              <a:rPr lang="es-ES" sz="1500" b="1" i="1" u="sng" dirty="0">
                <a:latin typeface="Helvetica" pitchFamily="34" charset="0"/>
                <a:cs typeface="Helvetica" pitchFamily="34" charset="0"/>
              </a:rPr>
              <a:t>El misterioso monstruo del lago </a:t>
            </a:r>
            <a:r>
              <a:rPr lang="es-ES" sz="1500" b="1" i="1" u="sng" dirty="0" smtClean="0">
                <a:latin typeface="Helvetica" pitchFamily="34" charset="0"/>
                <a:cs typeface="Helvetica" pitchFamily="34" charset="0"/>
              </a:rPr>
              <a:t>Ness.</a:t>
            </a:r>
            <a:endParaRPr lang="en-US" sz="1500" b="1" i="1" u="sng" dirty="0">
              <a:latin typeface="Helvetica" pitchFamily="34" charset="0"/>
              <a:cs typeface="Helvetica" pitchFamily="34" charset="0"/>
            </a:endParaRPr>
          </a:p>
          <a:p>
            <a:pPr lvl="0" algn="r"/>
            <a:r>
              <a:rPr lang="en-US" sz="900" i="1" dirty="0" smtClean="0"/>
              <a:t>W.6.1a </a:t>
            </a:r>
            <a:r>
              <a:rPr lang="en-US" sz="900" i="1" dirty="0" err="1" smtClean="0"/>
              <a:t>Objetivo</a:t>
            </a:r>
            <a:r>
              <a:rPr lang="en-US" sz="900" i="1" dirty="0" smtClean="0"/>
              <a:t> 6b, </a:t>
            </a:r>
            <a:r>
              <a:rPr lang="es-419" sz="900" i="1" dirty="0" smtClean="0"/>
              <a:t>Presenta </a:t>
            </a:r>
            <a:r>
              <a:rPr lang="es-419" sz="900" i="1" dirty="0"/>
              <a:t>afirmaciones y </a:t>
            </a:r>
            <a:r>
              <a:rPr lang="es-419" sz="900" i="1" dirty="0" smtClean="0"/>
              <a:t>organiza </a:t>
            </a:r>
            <a:r>
              <a:rPr lang="es-419" sz="900" i="1" dirty="0"/>
              <a:t>las razones </a:t>
            </a:r>
            <a:r>
              <a:rPr lang="es-419" sz="900" i="1" dirty="0" smtClean="0"/>
              <a:t>y argumentos </a:t>
            </a:r>
            <a:r>
              <a:rPr lang="es-419" sz="900" i="1" dirty="0"/>
              <a:t>con claridad. </a:t>
            </a:r>
            <a:endParaRPr lang="en-US" sz="900" dirty="0"/>
          </a:p>
          <a:p>
            <a:pPr marL="382059" indent="-382059">
              <a:buAutoNum type="arabicPeriod" startAt="18"/>
            </a:pPr>
            <a:endParaRPr lang="en-US" sz="1300" dirty="0"/>
          </a:p>
          <a:p>
            <a:pPr marL="396875"/>
            <a:r>
              <a:rPr lang="es-ES" sz="1400" dirty="0" smtClean="0">
                <a:latin typeface="Helvetica" pitchFamily="34" charset="0"/>
                <a:ea typeface="Times New Roman"/>
                <a:cs typeface="Helvetica" pitchFamily="34" charset="0"/>
              </a:rPr>
              <a:t>Sin </a:t>
            </a:r>
            <a:r>
              <a:rPr lang="es-ES" sz="1400" dirty="0">
                <a:latin typeface="Helvetica" pitchFamily="34" charset="0"/>
                <a:ea typeface="Times New Roman"/>
                <a:cs typeface="Helvetica" pitchFamily="34" charset="0"/>
              </a:rPr>
              <a:t>embargo, algunas fotos y </a:t>
            </a:r>
            <a:r>
              <a:rPr lang="es-ES" sz="1400" dirty="0" smtClean="0">
                <a:latin typeface="Helvetica" pitchFamily="34" charset="0"/>
                <a:ea typeface="Times New Roman"/>
                <a:cs typeface="Helvetica" pitchFamily="34" charset="0"/>
              </a:rPr>
              <a:t>videos </a:t>
            </a:r>
            <a:r>
              <a:rPr lang="es-ES" sz="1400" dirty="0">
                <a:latin typeface="Helvetica" pitchFamily="34" charset="0"/>
                <a:ea typeface="Times New Roman"/>
                <a:cs typeface="Helvetica" pitchFamily="34" charset="0"/>
              </a:rPr>
              <a:t>parecen ser </a:t>
            </a:r>
            <a:r>
              <a:rPr lang="es-ES" sz="1400" dirty="0" smtClean="0">
                <a:latin typeface="Helvetica" pitchFamily="34" charset="0"/>
                <a:ea typeface="Times New Roman"/>
                <a:cs typeface="Helvetica" pitchFamily="34" charset="0"/>
              </a:rPr>
              <a:t>auténticos</a:t>
            </a:r>
            <a:r>
              <a:rPr lang="es-ES" sz="1400" dirty="0">
                <a:latin typeface="Helvetica" pitchFamily="34" charset="0"/>
                <a:ea typeface="Times New Roman"/>
                <a:cs typeface="Helvetica" pitchFamily="34" charset="0"/>
              </a:rPr>
              <a:t>. Los avistamientos reportados de Nessie ahora son más de </a:t>
            </a:r>
            <a:r>
              <a:rPr lang="es-ES" sz="1400" dirty="0" smtClean="0">
                <a:latin typeface="Helvetica" pitchFamily="34" charset="0"/>
                <a:ea typeface="Times New Roman"/>
                <a:cs typeface="Helvetica" pitchFamily="34" charset="0"/>
              </a:rPr>
              <a:t>3,000 </a:t>
            </a:r>
            <a:r>
              <a:rPr lang="es-ES" sz="1400" dirty="0">
                <a:latin typeface="Helvetica" pitchFamily="34" charset="0"/>
                <a:ea typeface="Times New Roman"/>
                <a:cs typeface="Helvetica" pitchFamily="34" charset="0"/>
              </a:rPr>
              <a:t>y se siguen contando. Después de todo, tal vez hay más verdad en esos viejos cuentos de lo que </a:t>
            </a:r>
            <a:r>
              <a:rPr lang="es-ES" sz="1400" dirty="0" smtClean="0">
                <a:latin typeface="Helvetica" pitchFamily="34" charset="0"/>
                <a:ea typeface="Times New Roman"/>
                <a:cs typeface="Helvetica" pitchFamily="34" charset="0"/>
              </a:rPr>
              <a:t>imaginamos.</a:t>
            </a:r>
            <a:endParaRPr lang="en-US" sz="1400" dirty="0">
              <a:latin typeface="Helvetica" pitchFamily="34" charset="0"/>
              <a:cs typeface="Helvetica" pitchFamily="34" charset="0"/>
            </a:endParaRPr>
          </a:p>
          <a:p>
            <a:pPr marL="483470"/>
            <a:endParaRPr lang="en-US" sz="1400" dirty="0">
              <a:latin typeface="Helvetica" pitchFamily="34" charset="0"/>
              <a:cs typeface="Helvetica" pitchFamily="34" charset="0"/>
            </a:endParaRPr>
          </a:p>
          <a:p>
            <a:pPr marL="396875"/>
            <a:r>
              <a:rPr lang="es-ES" sz="1500" b="1" dirty="0">
                <a:latin typeface="Helvetica" pitchFamily="34" charset="0"/>
                <a:cs typeface="Helvetica" pitchFamily="34" charset="0"/>
              </a:rPr>
              <a:t>Escribe </a:t>
            </a:r>
            <a:r>
              <a:rPr lang="es-ES" sz="1500" b="1" dirty="0" smtClean="0">
                <a:latin typeface="Helvetica" pitchFamily="34" charset="0"/>
                <a:cs typeface="Helvetica" pitchFamily="34" charset="0"/>
              </a:rPr>
              <a:t>una parte adicional apropiada </a:t>
            </a:r>
            <a:r>
              <a:rPr lang="es-ES" sz="1500" b="1" dirty="0">
                <a:latin typeface="Helvetica" pitchFamily="34" charset="0"/>
                <a:cs typeface="Helvetica" pitchFamily="34" charset="0"/>
              </a:rPr>
              <a:t>a este párrafo final</a:t>
            </a:r>
            <a:r>
              <a:rPr lang="en-US" sz="1500" b="1" dirty="0" smtClean="0">
                <a:latin typeface="Helvetica" pitchFamily="34" charset="0"/>
                <a:cs typeface="Helvetica" pitchFamily="34" charset="0"/>
              </a:rPr>
              <a:t>.</a:t>
            </a:r>
          </a:p>
          <a:p>
            <a:pPr marL="396875"/>
            <a:endParaRPr lang="en-US" sz="1500" b="1" dirty="0" smtClean="0">
              <a:latin typeface="Helvetica" pitchFamily="34" charset="0"/>
              <a:cs typeface="Helvetica" pitchFamily="34" charset="0"/>
            </a:endParaRPr>
          </a:p>
          <a:p>
            <a:pPr marL="483470"/>
            <a:endParaRPr lang="en-US" sz="1600" dirty="0" smtClean="0">
              <a:latin typeface="Helvetica" pitchFamily="34" charset="0"/>
              <a:cs typeface="Helvetica"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3265080030"/>
              </p:ext>
            </p:extLst>
          </p:nvPr>
        </p:nvGraphicFramePr>
        <p:xfrm>
          <a:off x="368116" y="2514600"/>
          <a:ext cx="7043738" cy="5680084"/>
        </p:xfrm>
        <a:graphic>
          <a:graphicData uri="http://schemas.openxmlformats.org/drawingml/2006/table">
            <a:tbl>
              <a:tblPr firstRow="1" bandRow="1">
                <a:tableStyleId>{5940675A-B579-460E-94D1-54222C63F5DA}</a:tableStyleId>
              </a:tblPr>
              <a:tblGrid>
                <a:gridCol w="7043738"/>
              </a:tblGrid>
              <a:tr h="228600">
                <a:tc>
                  <a:txBody>
                    <a:bodyPr/>
                    <a:lstStyle/>
                    <a:p>
                      <a:pPr marL="457200" indent="-457200">
                        <a:buNone/>
                      </a:pPr>
                      <a:endParaRPr lang="en-US" sz="1400" b="1" baseline="0" dirty="0" smtClean="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564">
                <a:tc>
                  <a:txBody>
                    <a:bodyPr/>
                    <a:lstStyle/>
                    <a:p>
                      <a:r>
                        <a:rPr lang="en-US" sz="1900" dirty="0" smtClean="0">
                          <a:solidFill>
                            <a:schemeClr val="tx1"/>
                          </a:solidFill>
                        </a:rPr>
                        <a:t> </a:t>
                      </a:r>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Footer Placeholder 1"/>
          <p:cNvSpPr>
            <a:spLocks noGrp="1"/>
          </p:cNvSpPr>
          <p:nvPr>
            <p:ph type="ftr" sz="quarter" idx="11"/>
          </p:nvPr>
        </p:nvSpPr>
        <p:spPr/>
        <p:txBody>
          <a:bodyPr/>
          <a:lstStyle/>
          <a:p>
            <a:r>
              <a:rPr lang="en-US" smtClean="0"/>
              <a:t>Rev. Control: 07/04/15 - OSP and S. Richmond</a:t>
            </a:r>
            <a:endParaRPr lang="en-US" dirty="0"/>
          </a:p>
        </p:txBody>
      </p:sp>
    </p:spTree>
    <p:extLst>
      <p:ext uri="{BB962C8B-B14F-4D97-AF65-F5344CB8AC3E}">
        <p14:creationId xmlns:p14="http://schemas.microsoft.com/office/powerpoint/2010/main" val="16642000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68846" y="4800600"/>
            <a:ext cx="7016750" cy="4156001"/>
          </a:xfrm>
          <a:prstGeom prst="rect">
            <a:avLst/>
          </a:prstGeom>
          <a:noFill/>
          <a:ln>
            <a:noFill/>
          </a:ln>
        </p:spPr>
        <p:txBody>
          <a:bodyPr wrap="square" lIns="107687" tIns="53844" rIns="107687" bIns="53844">
            <a:spAutoFit/>
          </a:bodyPr>
          <a:lstStyle/>
          <a:p>
            <a:pPr algn="r"/>
            <a:r>
              <a:rPr lang="es-ES" sz="1500" b="1" dirty="0" smtClean="0">
                <a:latin typeface="Helvetica" pitchFamily="34" charset="0"/>
                <a:cs typeface="Helvetica" pitchFamily="34" charset="0"/>
              </a:rPr>
              <a:t>20. Lee la oración.      </a:t>
            </a:r>
            <a:r>
              <a:rPr lang="es-ES" sz="1000" i="1" dirty="0" smtClean="0">
                <a:solidFill>
                  <a:prstClr val="black"/>
                </a:solidFill>
                <a:latin typeface="Helvetica" pitchFamily="34" charset="0"/>
                <a:cs typeface="Helvetica" pitchFamily="34" charset="0"/>
              </a:rPr>
              <a:t>Lenguaje – Editar  Estándar: L.6.2a </a:t>
            </a:r>
            <a:r>
              <a:rPr lang="es-ES" sz="1000" i="1" dirty="0" smtClean="0"/>
              <a:t>	</a:t>
            </a:r>
            <a:r>
              <a:rPr lang="es-ES" sz="900" i="1" dirty="0" smtClean="0">
                <a:solidFill>
                  <a:prstClr val="black"/>
                </a:solidFill>
              </a:rPr>
              <a:t> </a:t>
            </a:r>
            <a:r>
              <a:rPr lang="es-ES" sz="900" i="1" dirty="0" smtClean="0"/>
              <a:t>Utiliza la puntuación (comas, paréntesis, guiones) para establecer elementos no restrictivos / explicativos. Objetivo 6b</a:t>
            </a:r>
            <a:endParaRPr lang="es-ES" sz="1000" i="1" dirty="0" smtClean="0"/>
          </a:p>
          <a:p>
            <a:pPr marL="400003"/>
            <a:endParaRPr lang="es-ES" sz="1000" dirty="0" smtClean="0"/>
          </a:p>
          <a:p>
            <a:pPr marL="400003"/>
            <a:r>
              <a:rPr lang="es-ES" sz="1400" dirty="0" smtClean="0">
                <a:latin typeface="Helvetica" pitchFamily="34" charset="0"/>
              </a:rPr>
              <a:t>Fotografiadas en 1920 las imágenes </a:t>
            </a:r>
            <a:r>
              <a:rPr lang="es-ES" sz="1400" dirty="0">
                <a:latin typeface="Helvetica" pitchFamily="34" charset="0"/>
              </a:rPr>
              <a:t>del </a:t>
            </a:r>
            <a:r>
              <a:rPr lang="es-ES" sz="1400" dirty="0" smtClean="0">
                <a:latin typeface="Helvetica" pitchFamily="34" charset="0"/>
              </a:rPr>
              <a:t>lago Ness se ven en todas partes </a:t>
            </a:r>
          </a:p>
          <a:p>
            <a:pPr marL="400003"/>
            <a:r>
              <a:rPr lang="es-ES" sz="1400" dirty="0" smtClean="0">
                <a:latin typeface="Helvetica" pitchFamily="34" charset="0"/>
              </a:rPr>
              <a:t>hoy en día.</a:t>
            </a:r>
            <a:endParaRPr lang="es-ES" sz="1000" dirty="0" smtClean="0">
              <a:latin typeface="Helvetica" pitchFamily="34" charset="0"/>
              <a:cs typeface="Helvetica" pitchFamily="34" charset="0"/>
            </a:endParaRPr>
          </a:p>
          <a:p>
            <a:r>
              <a:rPr lang="es-ES" sz="1900" b="1" dirty="0" smtClean="0">
                <a:latin typeface="Helvetica" pitchFamily="34" charset="0"/>
                <a:cs typeface="Helvetica" pitchFamily="34" charset="0"/>
              </a:rPr>
              <a:t>     </a:t>
            </a:r>
          </a:p>
          <a:p>
            <a:r>
              <a:rPr lang="es-ES" sz="1600" dirty="0" smtClean="0">
                <a:cs typeface="Helvetica" pitchFamily="34" charset="0"/>
              </a:rPr>
              <a:t>         </a:t>
            </a:r>
            <a:r>
              <a:rPr lang="es-ES" sz="1600" b="1" dirty="0" smtClean="0">
                <a:latin typeface="Helvetica" pitchFamily="34" charset="0"/>
                <a:cs typeface="Helvetica" pitchFamily="34" charset="0"/>
              </a:rPr>
              <a:t>Selecciona </a:t>
            </a:r>
            <a:r>
              <a:rPr lang="es-ES" sz="1600" b="1" dirty="0">
                <a:latin typeface="Helvetica" pitchFamily="34" charset="0"/>
                <a:cs typeface="Helvetica" pitchFamily="34" charset="0"/>
              </a:rPr>
              <a:t>la forma correcta de corregir la oración</a:t>
            </a:r>
            <a:r>
              <a:rPr lang="es-ES" sz="1500" b="1" dirty="0" smtClean="0">
                <a:latin typeface="Helvetica" pitchFamily="34" charset="0"/>
                <a:cs typeface="Helvetica" pitchFamily="34" charset="0"/>
              </a:rPr>
              <a:t>.</a:t>
            </a:r>
          </a:p>
          <a:p>
            <a:endParaRPr lang="es-ES" sz="1500" dirty="0" smtClean="0">
              <a:latin typeface="Helvetica" pitchFamily="34" charset="0"/>
              <a:cs typeface="Helvetica" pitchFamily="34" charset="0"/>
            </a:endParaRPr>
          </a:p>
          <a:p>
            <a:pPr marL="969963" indent="-341313">
              <a:buFont typeface="+mj-lt"/>
              <a:buAutoNum type="alphaUcPeriod"/>
            </a:pPr>
            <a:r>
              <a:rPr lang="es-ES" sz="1400" dirty="0" smtClean="0">
                <a:latin typeface="Helvetica" pitchFamily="34" charset="0"/>
              </a:rPr>
              <a:t>Vistas en todas partes hoy en día son las imágenes del lago Ness fotografiadas en 1920.</a:t>
            </a:r>
          </a:p>
          <a:p>
            <a:pPr marL="969963" indent="-341313">
              <a:buFont typeface="+mj-lt"/>
              <a:buAutoNum type="alphaUcPeriod"/>
            </a:pPr>
            <a:endParaRPr lang="es-ES" sz="1300" dirty="0" smtClean="0">
              <a:latin typeface="Helvetica" pitchFamily="34" charset="0"/>
              <a:cs typeface="Helvetica" pitchFamily="34" charset="0"/>
            </a:endParaRPr>
          </a:p>
          <a:p>
            <a:pPr marL="969963" indent="-341313">
              <a:buFont typeface="+mj-lt"/>
              <a:buAutoNum type="alphaUcPeriod"/>
            </a:pPr>
            <a:r>
              <a:rPr lang="es-ES" sz="1400" dirty="0" smtClean="0">
                <a:latin typeface="Helvetica" pitchFamily="34" charset="0"/>
              </a:rPr>
              <a:t>Las imágenes del lago Ness fotografiadas en 1920 se ven en todas partes hoy en día.</a:t>
            </a:r>
          </a:p>
          <a:p>
            <a:pPr marL="969963" indent="-341313">
              <a:buFont typeface="+mj-lt"/>
              <a:buAutoNum type="alphaUcPeriod"/>
            </a:pPr>
            <a:endParaRPr lang="es-ES" sz="1000" dirty="0" smtClean="0"/>
          </a:p>
          <a:p>
            <a:pPr marL="969963" indent="-341313">
              <a:buFont typeface="+mj-lt"/>
              <a:buAutoNum type="alphaUcPeriod"/>
            </a:pPr>
            <a:r>
              <a:rPr lang="es-ES" sz="1400" dirty="0" smtClean="0">
                <a:latin typeface="Helvetica" pitchFamily="34" charset="0"/>
              </a:rPr>
              <a:t>Las imágenes del lago Ness, fotografiadas en 1920, se ven en todas partes hoy en día.</a:t>
            </a:r>
            <a:endParaRPr lang="es-ES" sz="1400" b="1" dirty="0" smtClean="0">
              <a:latin typeface="Helvetica" pitchFamily="34" charset="0"/>
            </a:endParaRPr>
          </a:p>
          <a:p>
            <a:pPr marL="969963" indent="-341313">
              <a:buFont typeface="+mj-lt"/>
              <a:buAutoNum type="alphaUcPeriod"/>
            </a:pPr>
            <a:endParaRPr lang="es-ES" sz="1400" dirty="0" smtClean="0"/>
          </a:p>
          <a:p>
            <a:pPr marL="969963" indent="-341313">
              <a:buFont typeface="+mj-lt"/>
              <a:buAutoNum type="alphaUcPeriod"/>
            </a:pPr>
            <a:r>
              <a:rPr lang="es-ES" sz="1400" dirty="0" smtClean="0">
                <a:latin typeface="Helvetica" pitchFamily="34" charset="0"/>
              </a:rPr>
              <a:t>Las imágenes del lago Ness, fotografiadas en 1920 se ven en todas partes hoy en día.</a:t>
            </a:r>
            <a:endParaRPr lang="es-ES" sz="1400" b="1" dirty="0">
              <a:latin typeface="Helvetica" pitchFamily="34" charset="0"/>
            </a:endParaRPr>
          </a:p>
        </p:txBody>
      </p:sp>
      <p:sp>
        <p:nvSpPr>
          <p:cNvPr id="4" name="Slide Number Placeholder 3"/>
          <p:cNvSpPr>
            <a:spLocks noGrp="1"/>
          </p:cNvSpPr>
          <p:nvPr>
            <p:ph type="sldNum" sz="quarter" idx="12"/>
          </p:nvPr>
        </p:nvSpPr>
        <p:spPr>
          <a:xfrm>
            <a:off x="5570220" y="9322651"/>
            <a:ext cx="1813560" cy="535516"/>
          </a:xfrm>
        </p:spPr>
        <p:txBody>
          <a:bodyPr/>
          <a:lstStyle/>
          <a:p>
            <a:fld id="{F177B04D-AEB5-43ED-B9BA-B3D1EC9C9067}" type="slidenum">
              <a:rPr lang="en-US" smtClean="0"/>
              <a:pPr/>
              <a:t>27</a:t>
            </a:fld>
            <a:endParaRPr lang="en-US" dirty="0"/>
          </a:p>
        </p:txBody>
      </p:sp>
      <p:cxnSp>
        <p:nvCxnSpPr>
          <p:cNvPr id="10" name="Straight Connector 9"/>
          <p:cNvCxnSpPr/>
          <p:nvPr/>
        </p:nvCxnSpPr>
        <p:spPr>
          <a:xfrm>
            <a:off x="323852" y="469392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323850" y="653129"/>
            <a:ext cx="6930390" cy="3488399"/>
          </a:xfrm>
          <a:prstGeom prst="rect">
            <a:avLst/>
          </a:prstGeom>
        </p:spPr>
        <p:txBody>
          <a:bodyPr wrap="square" lIns="101862" tIns="50931" rIns="101862" bIns="50931">
            <a:spAutoFit/>
          </a:bodyPr>
          <a:lstStyle/>
          <a:p>
            <a:r>
              <a:rPr lang="es-GT" sz="1500" b="1" dirty="0" smtClean="0">
                <a:latin typeface="Helvetica" pitchFamily="34" charset="0"/>
                <a:cs typeface="Helvetica" pitchFamily="34" charset="0"/>
              </a:rPr>
              <a:t>19. Lee el siguiente párrafo.  </a:t>
            </a:r>
          </a:p>
          <a:p>
            <a:endParaRPr lang="es-GT" sz="1000" b="1" dirty="0" smtClean="0">
              <a:latin typeface="Helvetica" pitchFamily="34" charset="0"/>
              <a:cs typeface="Helvetica" pitchFamily="34" charset="0"/>
            </a:endParaRPr>
          </a:p>
          <a:p>
            <a:pPr marL="346035" indent="-346035"/>
            <a:r>
              <a:rPr lang="es-GT" sz="1700" b="1" dirty="0" smtClean="0">
                <a:latin typeface="Helvetica" pitchFamily="34" charset="0"/>
                <a:cs typeface="Helvetica" pitchFamily="34" charset="0"/>
              </a:rPr>
              <a:t>      </a:t>
            </a:r>
            <a:r>
              <a:rPr lang="es-GT" sz="1400" dirty="0" smtClean="0">
                <a:latin typeface="Helvetica" pitchFamily="34" charset="0"/>
                <a:cs typeface="Helvetica" pitchFamily="34" charset="0"/>
              </a:rPr>
              <a:t>Algunas personas dicen que el monstruo del lago Ness ha vivido </a:t>
            </a:r>
          </a:p>
          <a:p>
            <a:pPr marL="346035" indent="-346035"/>
            <a:r>
              <a:rPr lang="es-GT" sz="1400" dirty="0" smtClean="0">
                <a:latin typeface="Helvetica" pitchFamily="34" charset="0"/>
                <a:cs typeface="Helvetica" pitchFamily="34" charset="0"/>
              </a:rPr>
              <a:t>       durante siglos. A pesar de eso, ver el monstruo es </a:t>
            </a:r>
            <a:r>
              <a:rPr lang="es-GT" sz="1400" b="1" u="sng" dirty="0" smtClean="0">
                <a:latin typeface="Helvetica" pitchFamily="34" charset="0"/>
                <a:cs typeface="Helvetica" pitchFamily="34" charset="0"/>
              </a:rPr>
              <a:t>inusual.</a:t>
            </a:r>
            <a:endParaRPr lang="es-GT" sz="1000" b="1" dirty="0" smtClean="0">
              <a:latin typeface="Helvetica" pitchFamily="34" charset="0"/>
            </a:endParaRPr>
          </a:p>
          <a:p>
            <a:r>
              <a:rPr lang="es-GT" sz="1700" b="1" dirty="0" smtClean="0">
                <a:latin typeface="Helvetica" pitchFamily="34" charset="0"/>
              </a:rPr>
              <a:t>    </a:t>
            </a:r>
            <a:r>
              <a:rPr lang="es-GT" sz="1700" b="1" dirty="0" smtClean="0">
                <a:latin typeface="Helvetica" panose="020B0604020202020204" pitchFamily="34" charset="0"/>
                <a:cs typeface="Helvetica" panose="020B0604020202020204" pitchFamily="34" charset="0"/>
              </a:rPr>
              <a:t> </a:t>
            </a:r>
          </a:p>
          <a:p>
            <a:pPr marL="342900"/>
            <a:r>
              <a:rPr lang="es-GT" sz="1500" b="1" dirty="0" smtClean="0">
                <a:latin typeface="Helvetica" panose="020B0604020202020204" pitchFamily="34" charset="0"/>
                <a:cs typeface="Helvetica" panose="020B0604020202020204" pitchFamily="34" charset="0"/>
              </a:rPr>
              <a:t>¿Qué palabra es la más clara y específica para sustituir la palabra       "inusual"?</a:t>
            </a:r>
          </a:p>
          <a:p>
            <a:pPr marL="342900" algn="r"/>
            <a:r>
              <a:rPr lang="es-GT" sz="1000" i="1" dirty="0" smtClean="0"/>
              <a:t>Estándar de Lenguaje y Vocabulario: L.3.a Organizar patrones de oraciones por significado</a:t>
            </a:r>
            <a:r>
              <a:rPr lang="es-GT" sz="900" i="1" dirty="0" smtClean="0"/>
              <a:t>,</a:t>
            </a:r>
          </a:p>
          <a:p>
            <a:pPr marL="342900" algn="r"/>
            <a:r>
              <a:rPr lang="es-GT" sz="900" i="1" dirty="0" smtClean="0"/>
              <a:t> el interés del lector/oyente, y estilo. Objetivo  8.</a:t>
            </a:r>
          </a:p>
          <a:p>
            <a:pPr marL="844550" indent="-360363">
              <a:buFont typeface="+mj-lt"/>
              <a:buAutoNum type="alphaUcPeriod"/>
            </a:pPr>
            <a:r>
              <a:rPr lang="es-GT" sz="1400" dirty="0" smtClean="0">
                <a:latin typeface="Helvetica" pitchFamily="34" charset="0"/>
                <a:cs typeface="Helvetica" pitchFamily="34" charset="0"/>
              </a:rPr>
              <a:t>difícil</a:t>
            </a:r>
          </a:p>
          <a:p>
            <a:pPr marL="844550" indent="-360363">
              <a:buFont typeface="+mj-lt"/>
              <a:buAutoNum type="alphaUcPeriod"/>
            </a:pPr>
            <a:endParaRPr lang="es-GT" sz="1400" dirty="0" smtClean="0">
              <a:latin typeface="Helvetica" pitchFamily="34" charset="0"/>
              <a:cs typeface="Helvetica" pitchFamily="34" charset="0"/>
            </a:endParaRPr>
          </a:p>
          <a:p>
            <a:pPr marL="844550" indent="-360363">
              <a:buFont typeface="+mj-lt"/>
              <a:buAutoNum type="alphaUcPeriod"/>
            </a:pPr>
            <a:r>
              <a:rPr lang="es-GT" sz="1400" dirty="0" smtClean="0">
                <a:latin typeface="Helvetica" pitchFamily="34" charset="0"/>
                <a:cs typeface="Helvetica" pitchFamily="34" charset="0"/>
              </a:rPr>
              <a:t>raro</a:t>
            </a:r>
          </a:p>
          <a:p>
            <a:pPr marL="844550" indent="-360363">
              <a:buFont typeface="+mj-lt"/>
              <a:buAutoNum type="alphaUcPeriod"/>
            </a:pPr>
            <a:endParaRPr lang="es-GT" sz="1400" dirty="0" smtClean="0">
              <a:latin typeface="Helvetica" pitchFamily="34" charset="0"/>
              <a:cs typeface="Helvetica" pitchFamily="34" charset="0"/>
            </a:endParaRPr>
          </a:p>
          <a:p>
            <a:pPr marL="844550" indent="-360363">
              <a:buFont typeface="+mj-lt"/>
              <a:buAutoNum type="alphaUcPeriod"/>
            </a:pPr>
            <a:r>
              <a:rPr lang="es-GT" sz="1400" dirty="0" smtClean="0">
                <a:latin typeface="Helvetica" pitchFamily="34" charset="0"/>
                <a:cs typeface="Helvetica" pitchFamily="34" charset="0"/>
              </a:rPr>
              <a:t>común</a:t>
            </a:r>
          </a:p>
          <a:p>
            <a:pPr marL="844550" indent="-360363">
              <a:buFont typeface="+mj-lt"/>
              <a:buAutoNum type="alphaUcPeriod"/>
            </a:pPr>
            <a:endParaRPr lang="es-GT" sz="1400" dirty="0" smtClean="0">
              <a:latin typeface="Helvetica" pitchFamily="34" charset="0"/>
              <a:cs typeface="Helvetica" pitchFamily="34" charset="0"/>
            </a:endParaRPr>
          </a:p>
          <a:p>
            <a:pPr marL="844550" indent="-360363">
              <a:buFont typeface="+mj-lt"/>
              <a:buAutoNum type="alphaUcPeriod"/>
            </a:pPr>
            <a:r>
              <a:rPr lang="es-GT" sz="1400" dirty="0" smtClean="0">
                <a:latin typeface="Helvetica" pitchFamily="34" charset="0"/>
                <a:cs typeface="Helvetica" pitchFamily="34" charset="0"/>
              </a:rPr>
              <a:t>posible</a:t>
            </a:r>
            <a:endParaRPr lang="es-GT" sz="1400" dirty="0">
              <a:latin typeface="Helvetica" pitchFamily="34" charset="0"/>
              <a:cs typeface="Helvetica" pitchFamily="34" charset="0"/>
            </a:endParaRPr>
          </a:p>
        </p:txBody>
      </p:sp>
      <p:grpSp>
        <p:nvGrpSpPr>
          <p:cNvPr id="2" name="Group 1"/>
          <p:cNvGrpSpPr/>
          <p:nvPr/>
        </p:nvGrpSpPr>
        <p:grpSpPr>
          <a:xfrm>
            <a:off x="410746" y="2605143"/>
            <a:ext cx="242888" cy="1436795"/>
            <a:chOff x="592693" y="2831411"/>
            <a:chExt cx="242888" cy="1436795"/>
          </a:xfrm>
        </p:grpSpPr>
        <p:sp>
          <p:nvSpPr>
            <p:cNvPr id="15" name="Oval 14"/>
            <p:cNvSpPr/>
            <p:nvPr/>
          </p:nvSpPr>
          <p:spPr>
            <a:xfrm>
              <a:off x="592693" y="4028721"/>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6" name="Oval 15"/>
            <p:cNvSpPr/>
            <p:nvPr/>
          </p:nvSpPr>
          <p:spPr>
            <a:xfrm>
              <a:off x="592693" y="2831411"/>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7" name="Oval 16"/>
            <p:cNvSpPr/>
            <p:nvPr/>
          </p:nvSpPr>
          <p:spPr>
            <a:xfrm>
              <a:off x="592693" y="3612111"/>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8" name="Oval 17"/>
            <p:cNvSpPr/>
            <p:nvPr/>
          </p:nvSpPr>
          <p:spPr>
            <a:xfrm>
              <a:off x="592693" y="319475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grpSp>
      <p:grpSp>
        <p:nvGrpSpPr>
          <p:cNvPr id="5" name="Group 4"/>
          <p:cNvGrpSpPr/>
          <p:nvPr/>
        </p:nvGrpSpPr>
        <p:grpSpPr>
          <a:xfrm>
            <a:off x="405957" y="6556834"/>
            <a:ext cx="245158" cy="2055863"/>
            <a:chOff x="590423" y="6599788"/>
            <a:chExt cx="245158" cy="2055863"/>
          </a:xfrm>
        </p:grpSpPr>
        <p:sp>
          <p:nvSpPr>
            <p:cNvPr id="11" name="Oval 10"/>
            <p:cNvSpPr/>
            <p:nvPr/>
          </p:nvSpPr>
          <p:spPr>
            <a:xfrm>
              <a:off x="590423" y="841616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2" name="Oval 11"/>
            <p:cNvSpPr/>
            <p:nvPr/>
          </p:nvSpPr>
          <p:spPr>
            <a:xfrm>
              <a:off x="592693" y="659978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3" name="Oval 12"/>
            <p:cNvSpPr/>
            <p:nvPr/>
          </p:nvSpPr>
          <p:spPr>
            <a:xfrm>
              <a:off x="590423" y="721817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4" name="Oval 13"/>
            <p:cNvSpPr/>
            <p:nvPr/>
          </p:nvSpPr>
          <p:spPr>
            <a:xfrm>
              <a:off x="590423" y="778881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grpSp>
      <p:sp>
        <p:nvSpPr>
          <p:cNvPr id="19" name="Rectangle 18"/>
          <p:cNvSpPr/>
          <p:nvPr/>
        </p:nvSpPr>
        <p:spPr>
          <a:xfrm>
            <a:off x="528536" y="1027604"/>
            <a:ext cx="6207544" cy="6487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rtlCol="0" anchor="ctr"/>
          <a:lstStyle/>
          <a:p>
            <a:pPr algn="ctr"/>
            <a:endParaRPr lang="en-US" dirty="0"/>
          </a:p>
        </p:txBody>
      </p:sp>
      <p:sp>
        <p:nvSpPr>
          <p:cNvPr id="22" name="Rectangle 21"/>
          <p:cNvSpPr/>
          <p:nvPr/>
        </p:nvSpPr>
        <p:spPr>
          <a:xfrm>
            <a:off x="573449" y="5334000"/>
            <a:ext cx="6207544" cy="5637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rtlCol="0" anchor="ctr"/>
          <a:lstStyle/>
          <a:p>
            <a:pPr algn="ctr"/>
            <a:endParaRPr lang="en-US" dirty="0"/>
          </a:p>
        </p:txBody>
      </p:sp>
      <p:sp>
        <p:nvSpPr>
          <p:cNvPr id="6" name="Footer Placeholder 5"/>
          <p:cNvSpPr>
            <a:spLocks noGrp="1"/>
          </p:cNvSpPr>
          <p:nvPr>
            <p:ph type="ftr" sz="quarter" idx="11"/>
          </p:nvPr>
        </p:nvSpPr>
        <p:spPr/>
        <p:txBody>
          <a:bodyPr/>
          <a:lstStyle/>
          <a:p>
            <a:r>
              <a:rPr lang="en-US" smtClean="0"/>
              <a:t>Rev. Control: 07/04/15 - OSP and S. Richmond</a:t>
            </a:r>
            <a:endParaRPr lang="en-US" dirty="0"/>
          </a:p>
        </p:txBody>
      </p:sp>
    </p:spTree>
    <p:extLst>
      <p:ext uri="{BB962C8B-B14F-4D97-AF65-F5344CB8AC3E}">
        <p14:creationId xmlns:p14="http://schemas.microsoft.com/office/powerpoint/2010/main" val="34926117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5570220" y="9322651"/>
            <a:ext cx="1813560" cy="535516"/>
          </a:xfrm>
        </p:spPr>
        <p:txBody>
          <a:bodyPr/>
          <a:lstStyle/>
          <a:p>
            <a:fld id="{F177B04D-AEB5-43ED-B9BA-B3D1EC9C9067}" type="slidenum">
              <a:rPr lang="en-US" smtClean="0"/>
              <a:pPr/>
              <a:t>28</a:t>
            </a:fld>
            <a:endParaRPr lang="en-US" dirty="0"/>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9868" y="1413632"/>
            <a:ext cx="6392664" cy="5952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r>
              <a:rPr lang="en-US" smtClean="0"/>
              <a:t>Rev. Control: 07/04/15 - OSP and S. Richmond</a:t>
            </a:r>
            <a:endParaRPr lang="en-US" dirty="0"/>
          </a:p>
        </p:txBody>
      </p:sp>
    </p:spTree>
    <p:extLst>
      <p:ext uri="{BB962C8B-B14F-4D97-AF65-F5344CB8AC3E}">
        <p14:creationId xmlns:p14="http://schemas.microsoft.com/office/powerpoint/2010/main" val="38854874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5570220" y="9322651"/>
            <a:ext cx="1813560" cy="535516"/>
          </a:xfrm>
        </p:spPr>
        <p:txBody>
          <a:bodyPr/>
          <a:lstStyle/>
          <a:p>
            <a:fld id="{F177B04D-AEB5-43ED-B9BA-B3D1EC9C9067}" type="slidenum">
              <a:rPr lang="en-US" smtClean="0"/>
              <a:pPr/>
              <a:t>29</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374832908"/>
              </p:ext>
            </p:extLst>
          </p:nvPr>
        </p:nvGraphicFramePr>
        <p:xfrm>
          <a:off x="431800" y="4114800"/>
          <a:ext cx="6951980" cy="3595555"/>
        </p:xfrm>
        <a:graphic>
          <a:graphicData uri="http://schemas.openxmlformats.org/drawingml/2006/table">
            <a:tbl>
              <a:tblPr firstRow="1" bandRow="1">
                <a:tableStyleId>{5940675A-B579-460E-94D1-54222C63F5DA}</a:tableStyleId>
              </a:tblPr>
              <a:tblGrid>
                <a:gridCol w="482600"/>
                <a:gridCol w="4419600"/>
                <a:gridCol w="533400"/>
                <a:gridCol w="457200"/>
                <a:gridCol w="533400"/>
                <a:gridCol w="525780"/>
              </a:tblGrid>
              <a:tr h="280199">
                <a:tc gridSpan="6">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GT" sz="1100" b="1" dirty="0" smtClean="0">
                          <a:latin typeface="+mj-lt"/>
                        </a:rPr>
                        <a:t>Texto</a:t>
                      </a:r>
                      <a:r>
                        <a:rPr lang="es-GT" sz="1100" b="0" dirty="0" smtClean="0">
                          <a:latin typeface="+mj-lt"/>
                        </a:rPr>
                        <a:t>  </a:t>
                      </a:r>
                      <a:r>
                        <a:rPr lang="es-GT" sz="1100" b="1" dirty="0" smtClean="0">
                          <a:latin typeface="+mj-lt"/>
                        </a:rPr>
                        <a:t>informativo</a:t>
                      </a:r>
                      <a:r>
                        <a:rPr lang="es-GT" sz="1100" b="0" dirty="0" smtClean="0">
                          <a:latin typeface="+mj-lt"/>
                        </a:rPr>
                        <a:t>               </a:t>
                      </a:r>
                    </a:p>
                  </a:txBody>
                  <a:tcPr marL="97155" marR="97155" marT="47897" marB="47897" anchor="ctr">
                    <a:solidFill>
                      <a:schemeClr val="accent3">
                        <a:lumMod val="20000"/>
                        <a:lumOff val="80000"/>
                      </a:schemeClr>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431075">
                <a:tc>
                  <a:txBody>
                    <a:bodyPr/>
                    <a:lstStyle/>
                    <a:p>
                      <a:pPr algn="ctr">
                        <a:lnSpc>
                          <a:spcPct val="100000"/>
                        </a:lnSpc>
                        <a:spcAft>
                          <a:spcPts val="0"/>
                        </a:spcAft>
                      </a:pPr>
                      <a:r>
                        <a:rPr lang="es-GT" sz="1100" b="0" dirty="0" smtClean="0">
                          <a:latin typeface="+mj-lt"/>
                        </a:rPr>
                        <a:t>9 </a:t>
                      </a:r>
                      <a:endParaRPr lang="es-GT" sz="1100" b="0" dirty="0">
                        <a:latin typeface="+mj-lt"/>
                      </a:endParaRPr>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ES" sz="1100" b="0" dirty="0" smtClean="0">
                          <a:solidFill>
                            <a:schemeClr val="tx1"/>
                          </a:solidFill>
                          <a:latin typeface="+mj-lt"/>
                          <a:cs typeface="Helvetica" pitchFamily="34" charset="0"/>
                        </a:rPr>
                        <a:t>¿Cuál de los siguientes ejemplos en el texto apoya la existencia del monstruo del lago Ness?  </a:t>
                      </a:r>
                      <a:r>
                        <a:rPr kumimoji="0" lang="es-GT" sz="1100" b="0" i="0" u="none" strike="noStrike" kern="1200" cap="none" spc="0" normalizeH="0" baseline="0" noProof="0" dirty="0" smtClean="0">
                          <a:ln>
                            <a:noFill/>
                          </a:ln>
                          <a:solidFill>
                            <a:schemeClr val="tx1"/>
                          </a:solidFill>
                          <a:effectLst/>
                          <a:uLnTx/>
                          <a:uFillTx/>
                          <a:latin typeface="+mj-lt"/>
                          <a:ea typeface="+mn-ea"/>
                          <a:cs typeface="+mn-cs"/>
                        </a:rPr>
                        <a:t>RI.6.1</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100" b="0" i="1" dirty="0">
                        <a:latin typeface="+mj-lt"/>
                      </a:endParaRPr>
                    </a:p>
                  </a:txBody>
                  <a:tcPr marL="97155" marR="97155" marT="47897" marB="47897">
                    <a:solidFill>
                      <a:schemeClr val="bg1"/>
                    </a:solidFill>
                  </a:tcPr>
                </a:tc>
                <a:tc hMerge="1">
                  <a:txBody>
                    <a:bodyPr/>
                    <a:lstStyle/>
                    <a:p>
                      <a:endParaRPr lang="en-US"/>
                    </a:p>
                  </a:txBody>
                  <a:tcPr/>
                </a:tc>
              </a:tr>
              <a:tr h="445881">
                <a:tc>
                  <a:txBody>
                    <a:bodyPr/>
                    <a:lstStyle/>
                    <a:p>
                      <a:pPr algn="ctr">
                        <a:lnSpc>
                          <a:spcPct val="100000"/>
                        </a:lnSpc>
                        <a:spcAft>
                          <a:spcPts val="0"/>
                        </a:spcAft>
                      </a:pPr>
                      <a:r>
                        <a:rPr lang="es-GT" sz="1100" b="0" dirty="0" smtClean="0">
                          <a:latin typeface="+mj-lt"/>
                        </a:rPr>
                        <a:t>10</a:t>
                      </a:r>
                      <a:endParaRPr lang="es-GT" sz="1100" b="0" dirty="0">
                        <a:latin typeface="+mj-lt"/>
                      </a:endParaRPr>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419" sz="1100" b="0" dirty="0" smtClean="0">
                          <a:solidFill>
                            <a:schemeClr val="tx1"/>
                          </a:solidFill>
                          <a:latin typeface="+mj-lt"/>
                          <a:cs typeface="Helvetica" pitchFamily="34" charset="0"/>
                        </a:rPr>
                        <a:t>El párrafo 4 establece que "Los residentes y visitantes del lago comenzaron a contar historias de avistamientos ..." ¿Qué se puede inferir con esta declaración? </a:t>
                      </a:r>
                      <a:r>
                        <a:rPr lang="es-ES" sz="1100" b="0" dirty="0" smtClean="0">
                          <a:solidFill>
                            <a:schemeClr val="tx1"/>
                          </a:solidFill>
                          <a:latin typeface="+mj-lt"/>
                          <a:cs typeface="Helvetica" pitchFamily="34" charset="0"/>
                        </a:rPr>
                        <a:t>  </a:t>
                      </a:r>
                      <a:r>
                        <a:rPr kumimoji="0" lang="es-GT" sz="1100" b="0" i="0" u="none" strike="noStrike" kern="1200" cap="none" spc="0" normalizeH="0" baseline="0" noProof="0" dirty="0" smtClean="0">
                          <a:ln>
                            <a:noFill/>
                          </a:ln>
                          <a:solidFill>
                            <a:schemeClr val="tx1"/>
                          </a:solidFill>
                          <a:effectLst/>
                          <a:uLnTx/>
                          <a:uFillTx/>
                          <a:latin typeface="+mj-lt"/>
                          <a:ea typeface="+mn-ea"/>
                          <a:cs typeface="+mn-cs"/>
                        </a:rPr>
                        <a:t>RL.6.1</a:t>
                      </a:r>
                      <a:endParaRPr lang="es-GT" sz="1100" b="0" dirty="0" smtClean="0">
                        <a:solidFill>
                          <a:schemeClr val="tx1"/>
                        </a:solidFill>
                        <a:latin typeface="+mj-lt"/>
                        <a:cs typeface="Helvetica" pitchFamily="34" charset="0"/>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100" b="0" i="1" dirty="0">
                        <a:latin typeface="+mj-lt"/>
                      </a:endParaRPr>
                    </a:p>
                  </a:txBody>
                  <a:tcPr marL="97155" marR="97155" marT="47897" marB="47897">
                    <a:solidFill>
                      <a:schemeClr val="bg1"/>
                    </a:solidFill>
                  </a:tcPr>
                </a:tc>
                <a:tc hMerge="1">
                  <a:txBody>
                    <a:bodyPr/>
                    <a:lstStyle/>
                    <a:p>
                      <a:endParaRPr lang="en-US"/>
                    </a:p>
                  </a:txBody>
                  <a:tcPr/>
                </a:tc>
              </a:tr>
              <a:tr h="431075">
                <a:tc>
                  <a:txBody>
                    <a:bodyPr/>
                    <a:lstStyle/>
                    <a:p>
                      <a:pPr algn="ctr">
                        <a:lnSpc>
                          <a:spcPct val="100000"/>
                        </a:lnSpc>
                        <a:spcAft>
                          <a:spcPts val="0"/>
                        </a:spcAft>
                      </a:pPr>
                      <a:r>
                        <a:rPr lang="es-GT" sz="1100" b="0" dirty="0" smtClean="0">
                          <a:latin typeface="+mj-lt"/>
                        </a:rPr>
                        <a:t>11</a:t>
                      </a:r>
                      <a:endParaRPr lang="es-GT" sz="1100" b="0" dirty="0">
                        <a:latin typeface="+mj-lt"/>
                      </a:endParaRPr>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419" sz="1100" b="0" dirty="0" smtClean="0">
                          <a:solidFill>
                            <a:schemeClr val="tx1"/>
                          </a:solidFill>
                          <a:latin typeface="+mj-lt"/>
                          <a:cs typeface="Helvetica" pitchFamily="34" charset="0"/>
                        </a:rPr>
                        <a:t>¿Cuál de los siguientes detalles apoyan el tema de </a:t>
                      </a:r>
                      <a:r>
                        <a:rPr lang="es-419" sz="1100" b="1" i="1" u="sng" dirty="0" smtClean="0">
                          <a:solidFill>
                            <a:schemeClr val="tx1"/>
                          </a:solidFill>
                          <a:latin typeface="+mj-lt"/>
                          <a:cs typeface="Helvetica" pitchFamily="34" charset="0"/>
                        </a:rPr>
                        <a:t>El misterioso monstruo del lago Ness</a:t>
                      </a:r>
                      <a:r>
                        <a:rPr lang="es-419" sz="1100" b="0" dirty="0" smtClean="0">
                          <a:solidFill>
                            <a:schemeClr val="tx1"/>
                          </a:solidFill>
                          <a:latin typeface="+mj-lt"/>
                          <a:cs typeface="Helvetica" pitchFamily="34" charset="0"/>
                        </a:rPr>
                        <a:t>?  </a:t>
                      </a:r>
                      <a:r>
                        <a:rPr kumimoji="0" lang="es-GT" sz="1100" b="0" i="0" u="none" strike="noStrike" kern="1200" cap="none" spc="0" normalizeH="0" baseline="0" noProof="0" dirty="0" smtClean="0">
                          <a:ln>
                            <a:noFill/>
                          </a:ln>
                          <a:solidFill>
                            <a:schemeClr val="tx1"/>
                          </a:solidFill>
                          <a:effectLst/>
                          <a:uLnTx/>
                          <a:uFillTx/>
                          <a:latin typeface="+mj-lt"/>
                          <a:ea typeface="+mn-ea"/>
                          <a:cs typeface="+mn-cs"/>
                        </a:rPr>
                        <a:t>RI.6.2</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100" b="0" i="1" dirty="0">
                        <a:latin typeface="+mj-lt"/>
                      </a:endParaRPr>
                    </a:p>
                  </a:txBody>
                  <a:tcPr marL="97155" marR="97155" marT="47897" marB="47897">
                    <a:solidFill>
                      <a:schemeClr val="bg1"/>
                    </a:solidFill>
                  </a:tcPr>
                </a:tc>
                <a:tc hMerge="1">
                  <a:txBody>
                    <a:bodyPr/>
                    <a:lstStyle/>
                    <a:p>
                      <a:endParaRPr lang="en-US"/>
                    </a:p>
                  </a:txBody>
                  <a:tcPr/>
                </a:tc>
              </a:tr>
              <a:tr h="263435">
                <a:tc>
                  <a:txBody>
                    <a:bodyPr/>
                    <a:lstStyle/>
                    <a:p>
                      <a:pPr algn="ctr">
                        <a:lnSpc>
                          <a:spcPct val="100000"/>
                        </a:lnSpc>
                        <a:spcAft>
                          <a:spcPts val="0"/>
                        </a:spcAft>
                      </a:pPr>
                      <a:r>
                        <a:rPr lang="es-GT" sz="1100" b="0" dirty="0" smtClean="0">
                          <a:latin typeface="+mj-lt"/>
                        </a:rPr>
                        <a:t>12</a:t>
                      </a:r>
                      <a:endParaRPr lang="es-GT" sz="1100" b="0" dirty="0">
                        <a:latin typeface="+mj-lt"/>
                      </a:endParaRPr>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ES" sz="1100" b="0" dirty="0" smtClean="0">
                          <a:solidFill>
                            <a:schemeClr val="tx1"/>
                          </a:solidFill>
                          <a:latin typeface="+mj-lt"/>
                          <a:cs typeface="Helvetica" pitchFamily="34" charset="0"/>
                        </a:rPr>
                        <a:t>¿Cuál es la idea central de </a:t>
                      </a:r>
                      <a:r>
                        <a:rPr lang="es-ES" sz="1100" b="0" i="1" dirty="0" smtClean="0">
                          <a:solidFill>
                            <a:schemeClr val="tx1"/>
                          </a:solidFill>
                          <a:latin typeface="+mj-lt"/>
                          <a:cs typeface="Helvetica" pitchFamily="34" charset="0"/>
                        </a:rPr>
                        <a:t>"</a:t>
                      </a:r>
                      <a:r>
                        <a:rPr lang="es-ES" sz="1100" b="1" i="1" u="sng" dirty="0" smtClean="0">
                          <a:solidFill>
                            <a:schemeClr val="tx1"/>
                          </a:solidFill>
                          <a:latin typeface="+mj-lt"/>
                          <a:cs typeface="Helvetica" pitchFamily="34" charset="0"/>
                        </a:rPr>
                        <a:t>El misterioso monstruo del lago Ness</a:t>
                      </a:r>
                      <a:r>
                        <a:rPr lang="es-ES" sz="1100" b="0" i="1" dirty="0" smtClean="0">
                          <a:solidFill>
                            <a:schemeClr val="tx1"/>
                          </a:solidFill>
                          <a:latin typeface="+mj-lt"/>
                          <a:cs typeface="Helvetica" pitchFamily="34" charset="0"/>
                        </a:rPr>
                        <a:t>"</a:t>
                      </a:r>
                      <a:r>
                        <a:rPr lang="es-ES" sz="1100" b="0" dirty="0" smtClean="0">
                          <a:solidFill>
                            <a:schemeClr val="tx1"/>
                          </a:solidFill>
                          <a:latin typeface="+mj-lt"/>
                          <a:cs typeface="Helvetica" pitchFamily="34" charset="0"/>
                        </a:rPr>
                        <a:t>?  </a:t>
                      </a:r>
                      <a:r>
                        <a:rPr kumimoji="0" lang="es-GT" sz="1100" b="0" i="0" u="none" strike="noStrike" kern="1200" cap="none" spc="0" normalizeH="0" baseline="0" noProof="0" dirty="0" smtClean="0">
                          <a:ln>
                            <a:noFill/>
                          </a:ln>
                          <a:solidFill>
                            <a:schemeClr val="tx1"/>
                          </a:solidFill>
                          <a:effectLst/>
                          <a:uLnTx/>
                          <a:uFillTx/>
                          <a:latin typeface="+mj-lt"/>
                          <a:ea typeface="+mn-ea"/>
                          <a:cs typeface="+mn-cs"/>
                        </a:rPr>
                        <a:t>RI.6.2</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100" b="0" i="1" dirty="0">
                        <a:latin typeface="+mj-lt"/>
                      </a:endParaRPr>
                    </a:p>
                  </a:txBody>
                  <a:tcPr marL="97155" marR="97155" marT="47897" marB="47897">
                    <a:solidFill>
                      <a:schemeClr val="bg1"/>
                    </a:solidFill>
                  </a:tcPr>
                </a:tc>
                <a:tc hMerge="1">
                  <a:txBody>
                    <a:bodyPr/>
                    <a:lstStyle/>
                    <a:p>
                      <a:endParaRPr lang="en-US"/>
                    </a:p>
                  </a:txBody>
                  <a:tcPr/>
                </a:tc>
              </a:tr>
              <a:tr h="431075">
                <a:tc>
                  <a:txBody>
                    <a:bodyPr/>
                    <a:lstStyle/>
                    <a:p>
                      <a:pPr algn="ctr">
                        <a:lnSpc>
                          <a:spcPct val="100000"/>
                        </a:lnSpc>
                        <a:spcAft>
                          <a:spcPts val="0"/>
                        </a:spcAft>
                      </a:pPr>
                      <a:r>
                        <a:rPr lang="es-GT" sz="1100" b="0" dirty="0" smtClean="0">
                          <a:latin typeface="+mj-lt"/>
                        </a:rPr>
                        <a:t>13</a:t>
                      </a:r>
                      <a:endParaRPr lang="es-GT" sz="1100" b="0" dirty="0">
                        <a:latin typeface="+mj-lt"/>
                      </a:endParaRPr>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ES" sz="1100" b="0" dirty="0" smtClean="0">
                          <a:solidFill>
                            <a:schemeClr val="tx1"/>
                          </a:solidFill>
                          <a:latin typeface="+mj-lt"/>
                          <a:cs typeface="Helvetica" pitchFamily="34" charset="0"/>
                        </a:rPr>
                        <a:t>¿Cuál de las siguientes declaraciones desmiente la existencia del monstruo del lago Ness?  </a:t>
                      </a:r>
                      <a:r>
                        <a:rPr kumimoji="0" lang="es-GT" sz="1100" b="0" i="0" u="none" strike="noStrike" kern="1200" cap="none" spc="0" normalizeH="0" baseline="0" noProof="0" dirty="0" smtClean="0">
                          <a:ln>
                            <a:noFill/>
                          </a:ln>
                          <a:solidFill>
                            <a:schemeClr val="tx1"/>
                          </a:solidFill>
                          <a:effectLst/>
                          <a:uLnTx/>
                          <a:uFillTx/>
                          <a:latin typeface="+mj-lt"/>
                        </a:rPr>
                        <a:t>RI.6.3</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100" b="0" i="1" dirty="0">
                        <a:latin typeface="+mj-lt"/>
                      </a:endParaRPr>
                    </a:p>
                  </a:txBody>
                  <a:tcPr marL="97155" marR="97155" marT="47897" marB="47897">
                    <a:solidFill>
                      <a:schemeClr val="bg1"/>
                    </a:solidFill>
                  </a:tcPr>
                </a:tc>
                <a:tc hMerge="1">
                  <a:txBody>
                    <a:bodyPr/>
                    <a:lstStyle/>
                    <a:p>
                      <a:endParaRPr lang="en-US"/>
                    </a:p>
                  </a:txBody>
                  <a:tcPr/>
                </a:tc>
              </a:tr>
              <a:tr h="598715">
                <a:tc>
                  <a:txBody>
                    <a:bodyPr/>
                    <a:lstStyle/>
                    <a:p>
                      <a:pPr algn="ctr">
                        <a:lnSpc>
                          <a:spcPct val="100000"/>
                        </a:lnSpc>
                        <a:spcAft>
                          <a:spcPts val="0"/>
                        </a:spcAft>
                      </a:pPr>
                      <a:r>
                        <a:rPr lang="es-GT" sz="1100" b="0" dirty="0" smtClean="0">
                          <a:latin typeface="+mj-lt"/>
                        </a:rPr>
                        <a:t>14</a:t>
                      </a:r>
                      <a:endParaRPr lang="es-GT" sz="1100" b="0" dirty="0">
                        <a:latin typeface="+mj-lt"/>
                      </a:endParaRPr>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419" sz="1100" b="0" dirty="0" smtClean="0">
                          <a:solidFill>
                            <a:schemeClr val="tx1"/>
                          </a:solidFill>
                          <a:latin typeface="+mj-lt"/>
                          <a:cs typeface="Helvetica" pitchFamily="34" charset="0"/>
                        </a:rPr>
                        <a:t>¿En qué párrafo el autor proporciona un ejemplo para apoyar el desarrollo de una investigación basada en la ciencia para probar la existencia del monstruo del lago Ness? </a:t>
                      </a:r>
                      <a:r>
                        <a:rPr kumimoji="0" lang="es-GT" sz="1100" b="0" i="0" u="none" strike="noStrike" kern="1200" cap="none" spc="0" normalizeH="0" baseline="0" noProof="0" dirty="0" smtClean="0">
                          <a:ln>
                            <a:noFill/>
                          </a:ln>
                          <a:solidFill>
                            <a:schemeClr val="tx1"/>
                          </a:solidFill>
                          <a:effectLst/>
                          <a:uLnTx/>
                          <a:uFillTx/>
                          <a:latin typeface="+mj-lt"/>
                        </a:rPr>
                        <a:t>RI.6.3</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100" b="0" i="1" dirty="0">
                        <a:latin typeface="+mj-lt"/>
                      </a:endParaRPr>
                    </a:p>
                  </a:txBody>
                  <a:tcPr marL="97155" marR="97155" marT="47897" marB="47897">
                    <a:solidFill>
                      <a:schemeClr val="bg1"/>
                    </a:solidFill>
                  </a:tcPr>
                </a:tc>
                <a:tc hMerge="1">
                  <a:txBody>
                    <a:bodyPr/>
                    <a:lstStyle/>
                    <a:p>
                      <a:endParaRPr lang="en-US"/>
                    </a:p>
                  </a:txBody>
                  <a:tcPr/>
                </a:tc>
              </a:tr>
              <a:tr h="256900">
                <a:tc>
                  <a:txBody>
                    <a:bodyPr/>
                    <a:lstStyle/>
                    <a:p>
                      <a:pPr algn="ctr">
                        <a:lnSpc>
                          <a:spcPct val="100000"/>
                        </a:lnSpc>
                        <a:spcAft>
                          <a:spcPts val="0"/>
                        </a:spcAft>
                      </a:pPr>
                      <a:r>
                        <a:rPr lang="es-GT" sz="1100" b="0" dirty="0" smtClean="0">
                          <a:latin typeface="+mj-lt"/>
                        </a:rPr>
                        <a:t>15</a:t>
                      </a:r>
                      <a:endParaRPr lang="es-GT" sz="1100" b="0" dirty="0">
                        <a:latin typeface="+mj-lt"/>
                      </a:endParaRPr>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100" b="0" kern="1200" dirty="0" smtClean="0">
                          <a:solidFill>
                            <a:schemeClr val="tx1"/>
                          </a:solidFill>
                          <a:effectLst/>
                          <a:latin typeface="+mj-lt"/>
                          <a:ea typeface="Times New Roman"/>
                          <a:cs typeface="Arial"/>
                        </a:rPr>
                        <a:t>Resume la idea central del pasaje. Utiliza detalles del texto en tu resumen. </a:t>
                      </a:r>
                      <a:r>
                        <a:rPr lang="es-GT" sz="1100" b="0" dirty="0" smtClean="0">
                          <a:solidFill>
                            <a:schemeClr val="tx1"/>
                          </a:solidFill>
                          <a:latin typeface="+mj-lt"/>
                          <a:ea typeface="Calibri"/>
                          <a:cs typeface="Times New Roman"/>
                        </a:rPr>
                        <a:t>RL.6.2</a:t>
                      </a:r>
                    </a:p>
                  </a:txBody>
                  <a:tcPr marL="97155" marR="97155" marT="47897" marB="47897" anchor="ctr">
                    <a:solidFill>
                      <a:schemeClr val="bg1"/>
                    </a:solidFill>
                  </a:tcPr>
                </a:tc>
                <a:tc hMerge="1">
                  <a:txBody>
                    <a:bodyPr/>
                    <a:lstStyle/>
                    <a:p>
                      <a:endParaRPr lang="en-US"/>
                    </a:p>
                  </a:txBody>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GT" sz="1100" b="0" i="0" dirty="0" smtClean="0">
                          <a:effectLst>
                            <a:outerShdw blurRad="38100" dist="38100" dir="2700000" algn="tl">
                              <a:srgbClr val="000000">
                                <a:alpha val="43137"/>
                              </a:srgbClr>
                            </a:outerShdw>
                          </a:effectLst>
                          <a:latin typeface="+mj-lt"/>
                          <a:ea typeface="Calibri"/>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s-GT" sz="1100" b="0" i="0" dirty="0" smtClean="0">
                          <a:effectLst>
                            <a:outerShdw blurRad="38100" dist="38100" dir="2700000" algn="tl">
                              <a:srgbClr val="000000">
                                <a:alpha val="43137"/>
                              </a:srgbClr>
                            </a:outerShdw>
                          </a:effectLst>
                          <a:latin typeface="+mj-lt"/>
                        </a:rPr>
                        <a:t>1</a:t>
                      </a:r>
                      <a:endParaRPr lang="es-GT" sz="1100" b="0" i="0" dirty="0">
                        <a:effectLst>
                          <a:outerShdw blurRad="38100" dist="38100" dir="2700000" algn="tl">
                            <a:srgbClr val="000000">
                              <a:alpha val="43137"/>
                            </a:srgbClr>
                          </a:outerShdw>
                        </a:effectLst>
                        <a:latin typeface="+mj-lt"/>
                      </a:endParaRPr>
                    </a:p>
                  </a:txBody>
                  <a:tcPr marL="97155" marR="97155" marT="47897" marB="47897" anchor="ctr">
                    <a:solidFill>
                      <a:schemeClr val="bg1"/>
                    </a:solidFill>
                  </a:tcPr>
                </a:tc>
                <a:tc>
                  <a:txBody>
                    <a:bodyPr/>
                    <a:lstStyle/>
                    <a:p>
                      <a:pPr algn="ctr">
                        <a:lnSpc>
                          <a:spcPct val="100000"/>
                        </a:lnSpc>
                        <a:spcAft>
                          <a:spcPts val="0"/>
                        </a:spcAft>
                      </a:pPr>
                      <a:r>
                        <a:rPr lang="es-GT" sz="1100" b="0" i="0" dirty="0" smtClean="0">
                          <a:effectLst>
                            <a:outerShdw blurRad="38100" dist="38100" dir="2700000" algn="tl">
                              <a:srgbClr val="000000">
                                <a:alpha val="43137"/>
                              </a:srgbClr>
                            </a:outerShdw>
                          </a:effectLst>
                          <a:latin typeface="+mj-lt"/>
                        </a:rPr>
                        <a:t>0</a:t>
                      </a:r>
                      <a:endParaRPr lang="es-GT" sz="1100" b="0" i="0" dirty="0">
                        <a:effectLst>
                          <a:outerShdw blurRad="38100" dist="38100" dir="2700000" algn="tl">
                            <a:srgbClr val="000000">
                              <a:alpha val="43137"/>
                            </a:srgbClr>
                          </a:outerShdw>
                        </a:effectLst>
                        <a:latin typeface="+mj-lt"/>
                      </a:endParaRPr>
                    </a:p>
                  </a:txBody>
                  <a:tcPr marL="97155" marR="97155" marT="47897" marB="47897" anchor="ctr">
                    <a:solidFill>
                      <a:schemeClr val="bg1"/>
                    </a:solidFill>
                  </a:tcPr>
                </a:tc>
              </a:tr>
              <a:tr h="450666">
                <a:tc>
                  <a:txBody>
                    <a:bodyPr/>
                    <a:lstStyle/>
                    <a:p>
                      <a:pPr algn="ctr">
                        <a:lnSpc>
                          <a:spcPct val="100000"/>
                        </a:lnSpc>
                        <a:spcAft>
                          <a:spcPts val="0"/>
                        </a:spcAft>
                      </a:pPr>
                      <a:r>
                        <a:rPr lang="es-GT" sz="1100" b="0" dirty="0" smtClean="0">
                          <a:latin typeface="+mj-lt"/>
                        </a:rPr>
                        <a:t>16</a:t>
                      </a:r>
                      <a:endParaRPr lang="es-GT" sz="1100" b="0" dirty="0">
                        <a:latin typeface="+mj-lt"/>
                      </a:endParaRPr>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100" b="0" dirty="0" smtClean="0">
                          <a:solidFill>
                            <a:schemeClr val="tx1"/>
                          </a:solidFill>
                          <a:latin typeface="+mj-lt"/>
                        </a:rPr>
                        <a:t>Explica cómo y por qué las descripciones del monstruo del lago Ness han cambiado con el tiempo. Utiliza detalles del texto.   </a:t>
                      </a:r>
                      <a:r>
                        <a:rPr lang="es-GT" sz="1100" b="0" dirty="0" smtClean="0">
                          <a:latin typeface="+mj-lt"/>
                          <a:ea typeface="Calibri"/>
                          <a:cs typeface="Times New Roman"/>
                        </a:rPr>
                        <a:t>RI.6.3</a:t>
                      </a: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GT" sz="1100" b="0" dirty="0" smtClean="0">
                          <a:effectLst>
                            <a:outerShdw blurRad="38100" dist="38100" dir="2700000" algn="tl">
                              <a:srgbClr val="000000">
                                <a:alpha val="43137"/>
                              </a:srgbClr>
                            </a:outerShdw>
                          </a:effectLst>
                          <a:latin typeface="+mj-lt"/>
                          <a:ea typeface="Calibri"/>
                          <a:cs typeface="Times New Roman"/>
                        </a:rPr>
                        <a:t>3</a:t>
                      </a:r>
                    </a:p>
                  </a:txBody>
                  <a:tcPr marL="97155" marR="97155" marT="47897" marB="47897" anchor="ctr">
                    <a:solidFill>
                      <a:schemeClr val="bg1"/>
                    </a:solidFill>
                  </a:tcPr>
                </a:tc>
                <a:tc>
                  <a:txBody>
                    <a:bodyPr/>
                    <a:lstStyle/>
                    <a:p>
                      <a:pPr algn="ctr"/>
                      <a:r>
                        <a:rPr lang="es-GT" sz="1100" b="0" dirty="0" smtClean="0">
                          <a:effectLst>
                            <a:outerShdw blurRad="38100" dist="38100" dir="2700000" algn="tl">
                              <a:srgbClr val="000000">
                                <a:alpha val="43137"/>
                              </a:srgbClr>
                            </a:outerShdw>
                          </a:effectLst>
                          <a:latin typeface="+mj-lt"/>
                        </a:rPr>
                        <a:t>2</a:t>
                      </a:r>
                      <a:endParaRPr lang="es-GT" sz="1100" b="0" dirty="0">
                        <a:effectLst>
                          <a:outerShdw blurRad="38100" dist="38100" dir="2700000" algn="tl">
                            <a:srgbClr val="000000">
                              <a:alpha val="43137"/>
                            </a:srgbClr>
                          </a:outerShdw>
                        </a:effectLst>
                        <a:latin typeface="+mj-lt"/>
                      </a:endParaRPr>
                    </a:p>
                  </a:txBody>
                  <a:tcPr marL="97155" marR="97155" marT="47897" marB="47897" anchor="ctr">
                    <a:solidFill>
                      <a:schemeClr val="bg1"/>
                    </a:solidFill>
                  </a:tcPr>
                </a:tc>
                <a:tc>
                  <a:txBody>
                    <a:bodyPr/>
                    <a:lstStyle/>
                    <a:p>
                      <a:pPr algn="ctr">
                        <a:lnSpc>
                          <a:spcPct val="100000"/>
                        </a:lnSpc>
                        <a:spcAft>
                          <a:spcPts val="0"/>
                        </a:spcAft>
                      </a:pPr>
                      <a:r>
                        <a:rPr lang="es-GT" sz="1100" b="0" i="0" dirty="0" smtClean="0">
                          <a:effectLst>
                            <a:outerShdw blurRad="38100" dist="38100" dir="2700000" algn="tl">
                              <a:srgbClr val="000000">
                                <a:alpha val="43137"/>
                              </a:srgbClr>
                            </a:outerShdw>
                          </a:effectLst>
                          <a:latin typeface="+mj-lt"/>
                        </a:rPr>
                        <a:t>1</a:t>
                      </a:r>
                      <a:endParaRPr lang="es-GT" sz="1100" b="0" i="0" dirty="0">
                        <a:effectLst>
                          <a:outerShdw blurRad="38100" dist="38100" dir="2700000" algn="tl">
                            <a:srgbClr val="000000">
                              <a:alpha val="43137"/>
                            </a:srgbClr>
                          </a:outerShdw>
                        </a:effectLst>
                        <a:latin typeface="+mj-lt"/>
                      </a:endParaRPr>
                    </a:p>
                  </a:txBody>
                  <a:tcPr marL="97155" marR="97155" marT="47897" marB="47897" anchor="ctr">
                    <a:solidFill>
                      <a:schemeClr val="bg1"/>
                    </a:solidFill>
                  </a:tcPr>
                </a:tc>
                <a:tc>
                  <a:txBody>
                    <a:bodyPr/>
                    <a:lstStyle/>
                    <a:p>
                      <a:pPr algn="ctr"/>
                      <a:r>
                        <a:rPr lang="es-GT" sz="1100" b="0" i="0" dirty="0" smtClean="0">
                          <a:effectLst>
                            <a:outerShdw blurRad="38100" dist="38100" dir="2700000" algn="tl">
                              <a:srgbClr val="000000">
                                <a:alpha val="43137"/>
                              </a:srgbClr>
                            </a:outerShdw>
                          </a:effectLst>
                          <a:latin typeface="+mj-lt"/>
                        </a:rPr>
                        <a:t>0</a:t>
                      </a:r>
                      <a:endParaRPr lang="es-GT" sz="1100" b="0" i="0" dirty="0">
                        <a:effectLst>
                          <a:outerShdw blurRad="38100" dist="38100" dir="2700000" algn="tl">
                            <a:srgbClr val="000000">
                              <a:alpha val="43137"/>
                            </a:srgbClr>
                          </a:outerShdw>
                        </a:effectLst>
                        <a:latin typeface="+mj-lt"/>
                      </a:endParaRPr>
                    </a:p>
                  </a:txBody>
                  <a:tcPr marL="97155" marR="97155" marT="47897" marB="47897" anchor="ctr">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809847303"/>
              </p:ext>
            </p:extLst>
          </p:nvPr>
        </p:nvGraphicFramePr>
        <p:xfrm>
          <a:off x="431800" y="251461"/>
          <a:ext cx="6951980" cy="3874020"/>
        </p:xfrm>
        <a:graphic>
          <a:graphicData uri="http://schemas.openxmlformats.org/drawingml/2006/table">
            <a:tbl>
              <a:tblPr firstRow="1" bandRow="1">
                <a:tableStyleId>{5940675A-B579-460E-94D1-54222C63F5DA}</a:tableStyleId>
              </a:tblPr>
              <a:tblGrid>
                <a:gridCol w="482600"/>
                <a:gridCol w="4419600"/>
                <a:gridCol w="533400"/>
                <a:gridCol w="457200"/>
                <a:gridCol w="533400"/>
                <a:gridCol w="525780"/>
              </a:tblGrid>
              <a:tr h="407274">
                <a:tc gridSpan="6">
                  <a:txBody>
                    <a:bodyPr/>
                    <a:lstStyle/>
                    <a:p>
                      <a:r>
                        <a:rPr lang="es-ES" sz="1100" b="0" u="sng" dirty="0" smtClean="0">
                          <a:latin typeface="+mj-lt"/>
                        </a:rPr>
                        <a:t>Puntuación del estudiante </a:t>
                      </a:r>
                    </a:p>
                    <a:p>
                      <a:r>
                        <a:rPr lang="es-ES" sz="1100" b="0" dirty="0" smtClean="0">
                          <a:latin typeface="+mj-lt"/>
                        </a:rPr>
                        <a:t>Colorea la casilla de color verde si tu respuesta está correcta.  Colorea la casilla de color rojo si tu respuesta está incorrecta.</a:t>
                      </a:r>
                      <a:endParaRPr lang="es-ES" sz="1100" b="0" dirty="0">
                        <a:latin typeface="+mj-lt"/>
                      </a:endParaRPr>
                    </a:p>
                  </a:txBody>
                  <a:tcPr marL="97155" marR="97155" marT="47897" marB="47897">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80199">
                <a:tc gridSpan="6">
                  <a:txBody>
                    <a:bodyPr/>
                    <a:lstStyle/>
                    <a:p>
                      <a:pPr marL="0" marR="0" indent="0" algn="ctr" defTabSz="1018809" rtl="0" eaLnBrk="1" fontAlgn="auto" latinLnBrk="0" hangingPunct="1">
                        <a:lnSpc>
                          <a:spcPct val="100000"/>
                        </a:lnSpc>
                        <a:spcBef>
                          <a:spcPts val="0"/>
                        </a:spcBef>
                        <a:spcAft>
                          <a:spcPts val="0"/>
                        </a:spcAft>
                        <a:buClrTx/>
                        <a:buSzTx/>
                        <a:buFontTx/>
                        <a:buNone/>
                        <a:tabLst/>
                        <a:defRPr/>
                      </a:pPr>
                      <a:r>
                        <a:rPr lang="es-ES_tradnl" sz="1100" b="1" noProof="0" dirty="0" smtClean="0">
                          <a:latin typeface="+mj-lt"/>
                        </a:rPr>
                        <a:t>Texto</a:t>
                      </a:r>
                      <a:r>
                        <a:rPr lang="es-ES_tradnl" sz="1100" b="0" noProof="0" dirty="0" smtClean="0">
                          <a:latin typeface="+mj-lt"/>
                        </a:rPr>
                        <a:t> </a:t>
                      </a:r>
                      <a:r>
                        <a:rPr lang="es-ES_tradnl" sz="1100" b="1" noProof="0" dirty="0" smtClean="0">
                          <a:latin typeface="+mj-lt"/>
                        </a:rPr>
                        <a:t>literario</a:t>
                      </a:r>
                    </a:p>
                  </a:txBody>
                  <a:tcPr marL="97155" marR="97155" marT="47897" marB="47897" anchor="ctr">
                    <a:solidFill>
                      <a:schemeClr val="accent3">
                        <a:lumMod val="20000"/>
                        <a:lumOff val="80000"/>
                      </a:schemeClr>
                    </a:solidFill>
                  </a:tcPr>
                </a:tc>
                <a:tc hMerge="1">
                  <a:txBody>
                    <a:bodyPr/>
                    <a:lstStyle/>
                    <a:p>
                      <a:pPr marL="0" marR="0" lvl="0" indent="0" algn="l" defTabSz="966612" rtl="0" eaLnBrk="1" fontAlgn="auto" latinLnBrk="0" hangingPunct="1">
                        <a:lnSpc>
                          <a:spcPct val="115000"/>
                        </a:lnSpc>
                        <a:spcBef>
                          <a:spcPts val="0"/>
                        </a:spcBef>
                        <a:spcAft>
                          <a:spcPts val="1200"/>
                        </a:spcAft>
                        <a:buClrTx/>
                        <a:buSzTx/>
                        <a:buFontTx/>
                        <a:buNone/>
                        <a:tabLst/>
                        <a:defRPr/>
                      </a:pPr>
                      <a:endPar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263435">
                <a:tc>
                  <a:txBody>
                    <a:bodyPr/>
                    <a:lstStyle/>
                    <a:p>
                      <a:pPr algn="ctr">
                        <a:lnSpc>
                          <a:spcPct val="100000"/>
                        </a:lnSpc>
                        <a:spcAft>
                          <a:spcPts val="0"/>
                        </a:spcAft>
                      </a:pPr>
                      <a:r>
                        <a:rPr lang="en-US" sz="1100" b="0" dirty="0" smtClean="0">
                          <a:latin typeface="+mj-lt"/>
                        </a:rPr>
                        <a:t>1</a:t>
                      </a:r>
                      <a:endParaRPr lang="en-US" sz="1100" b="0" dirty="0">
                        <a:latin typeface="+mj-lt"/>
                      </a:endParaRPr>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100" b="0" dirty="0" smtClean="0">
                          <a:solidFill>
                            <a:schemeClr val="tx1"/>
                          </a:solidFill>
                          <a:latin typeface="+mj-lt"/>
                        </a:rPr>
                        <a:t>¿Qué evidencia apoya el hecho de que el tejón siempre tenía un buen día?  </a:t>
                      </a:r>
                      <a:r>
                        <a:rPr lang="en-US" sz="1100" b="0" kern="1200" dirty="0" smtClean="0">
                          <a:solidFill>
                            <a:schemeClr val="tx1"/>
                          </a:solidFill>
                          <a:effectLst/>
                          <a:latin typeface="+mj-lt"/>
                          <a:ea typeface="Times New Roman"/>
                          <a:cs typeface="Times New Roman"/>
                        </a:rPr>
                        <a:t>RL.6.1</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b="0" dirty="0" smtClean="0">
                        <a:latin typeface="+mj-lt"/>
                      </a:endParaRPr>
                    </a:p>
                  </a:txBody>
                  <a:tcPr marL="97155" marR="97155" marT="47897" marB="47897">
                    <a:solidFill>
                      <a:schemeClr val="bg1"/>
                    </a:solidFill>
                  </a:tcPr>
                </a:tc>
                <a:tc hMerge="1">
                  <a:txBody>
                    <a:bodyPr/>
                    <a:lstStyle/>
                    <a:p>
                      <a:endParaRPr lang="en-US"/>
                    </a:p>
                  </a:txBody>
                  <a:tcPr/>
                </a:tc>
              </a:tr>
              <a:tr h="431075">
                <a:tc>
                  <a:txBody>
                    <a:bodyPr/>
                    <a:lstStyle/>
                    <a:p>
                      <a:pPr algn="ctr">
                        <a:lnSpc>
                          <a:spcPct val="100000"/>
                        </a:lnSpc>
                        <a:spcAft>
                          <a:spcPts val="0"/>
                        </a:spcAft>
                      </a:pPr>
                      <a:r>
                        <a:rPr lang="en-US" sz="1100" b="0" dirty="0" smtClean="0">
                          <a:latin typeface="+mj-lt"/>
                        </a:rPr>
                        <a:t>2</a:t>
                      </a:r>
                      <a:endParaRPr lang="en-US" sz="1100" b="0" dirty="0">
                        <a:latin typeface="+mj-lt"/>
                      </a:endParaRPr>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ES" sz="1100" b="0" dirty="0" smtClean="0">
                          <a:solidFill>
                            <a:schemeClr val="tx1"/>
                          </a:solidFill>
                          <a:latin typeface="+mj-lt"/>
                          <a:cs typeface="Helvetica" pitchFamily="34" charset="0"/>
                        </a:rPr>
                        <a:t>¿Qué información apoya mejor el hecho de que el tejón les había salvado? </a:t>
                      </a:r>
                      <a:r>
                        <a:rPr kumimoji="0" lang="en-US" sz="1100" b="0" i="0" u="none" strike="noStrike" kern="1200" cap="none" spc="0" normalizeH="0" baseline="0" noProof="0" dirty="0" smtClean="0">
                          <a:ln>
                            <a:noFill/>
                          </a:ln>
                          <a:solidFill>
                            <a:schemeClr val="tx1"/>
                          </a:solidFill>
                          <a:effectLst/>
                          <a:uLnTx/>
                          <a:uFillTx/>
                          <a:latin typeface="+mj-lt"/>
                          <a:ea typeface="+mn-ea"/>
                          <a:cs typeface="+mn-cs"/>
                        </a:rPr>
                        <a:t> RL.6.1</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b="0" dirty="0" smtClean="0">
                        <a:latin typeface="+mj-lt"/>
                      </a:endParaRPr>
                    </a:p>
                  </a:txBody>
                  <a:tcPr marL="97155" marR="97155" marT="47897" marB="47897">
                    <a:solidFill>
                      <a:schemeClr val="bg1"/>
                    </a:solidFill>
                  </a:tcPr>
                </a:tc>
                <a:tc hMerge="1">
                  <a:txBody>
                    <a:bodyPr/>
                    <a:lstStyle/>
                    <a:p>
                      <a:endParaRPr lang="en-US"/>
                    </a:p>
                  </a:txBody>
                  <a:tcPr/>
                </a:tc>
              </a:tr>
              <a:tr h="263435">
                <a:tc>
                  <a:txBody>
                    <a:bodyPr/>
                    <a:lstStyle/>
                    <a:p>
                      <a:pPr algn="ctr">
                        <a:lnSpc>
                          <a:spcPct val="100000"/>
                        </a:lnSpc>
                        <a:spcAft>
                          <a:spcPts val="0"/>
                        </a:spcAft>
                      </a:pPr>
                      <a:r>
                        <a:rPr lang="en-US" sz="1100" b="0" dirty="0" smtClean="0">
                          <a:latin typeface="+mj-lt"/>
                        </a:rPr>
                        <a:t>3</a:t>
                      </a:r>
                      <a:endParaRPr lang="en-US" sz="1100" b="0" dirty="0">
                        <a:latin typeface="+mj-lt"/>
                      </a:endParaRPr>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ES" sz="1100" b="0" dirty="0" smtClean="0">
                          <a:solidFill>
                            <a:schemeClr val="tx1"/>
                          </a:solidFill>
                          <a:latin typeface="+mj-lt"/>
                        </a:rPr>
                        <a:t>¿Qué detalle apoya la idea de que el tejón estaba diseñado para cavar? </a:t>
                      </a:r>
                      <a:r>
                        <a:rPr kumimoji="0" lang="en-US" sz="1100" b="0" i="0" u="none" strike="noStrike" kern="1200" cap="none" spc="0" normalizeH="0" baseline="0" noProof="0" dirty="0" smtClean="0">
                          <a:ln>
                            <a:noFill/>
                          </a:ln>
                          <a:solidFill>
                            <a:schemeClr val="tx1"/>
                          </a:solidFill>
                          <a:effectLst/>
                          <a:uLnTx/>
                          <a:uFillTx/>
                          <a:latin typeface="+mj-lt"/>
                          <a:ea typeface="+mn-ea"/>
                          <a:cs typeface="+mn-cs"/>
                        </a:rPr>
                        <a:t>RL..6.2</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b="0" dirty="0">
                        <a:latin typeface="+mj-lt"/>
                      </a:endParaRPr>
                    </a:p>
                  </a:txBody>
                  <a:tcPr marL="97155" marR="97155" marT="47897" marB="47897">
                    <a:solidFill>
                      <a:schemeClr val="bg1"/>
                    </a:solidFill>
                  </a:tcPr>
                </a:tc>
                <a:tc hMerge="1">
                  <a:txBody>
                    <a:bodyPr/>
                    <a:lstStyle/>
                    <a:p>
                      <a:endParaRPr lang="en-US"/>
                    </a:p>
                  </a:txBody>
                  <a:tcPr/>
                </a:tc>
              </a:tr>
              <a:tr h="263435">
                <a:tc>
                  <a:txBody>
                    <a:bodyPr/>
                    <a:lstStyle/>
                    <a:p>
                      <a:pPr algn="ctr">
                        <a:lnSpc>
                          <a:spcPct val="100000"/>
                        </a:lnSpc>
                        <a:spcAft>
                          <a:spcPts val="0"/>
                        </a:spcAft>
                      </a:pPr>
                      <a:r>
                        <a:rPr lang="en-US" sz="1100" b="0" dirty="0" smtClean="0">
                          <a:latin typeface="+mj-lt"/>
                        </a:rPr>
                        <a:t>4</a:t>
                      </a:r>
                      <a:endParaRPr lang="en-US" sz="1100" b="0" dirty="0">
                        <a:latin typeface="+mj-lt"/>
                      </a:endParaRPr>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ES" sz="1100" b="0" dirty="0" smtClean="0">
                          <a:solidFill>
                            <a:schemeClr val="tx1"/>
                          </a:solidFill>
                          <a:latin typeface="+mj-lt"/>
                          <a:cs typeface="Helvetica" pitchFamily="34" charset="0"/>
                        </a:rPr>
                        <a:t>¿Qué declaración resume mejor la idea de que el tejón era útil? </a:t>
                      </a:r>
                      <a:r>
                        <a:rPr kumimoji="0" lang="en-US" sz="1100" b="0" i="0" u="none" strike="noStrike" kern="1200" cap="none" spc="0" normalizeH="0" baseline="0" noProof="0" dirty="0" smtClean="0">
                          <a:ln>
                            <a:noFill/>
                          </a:ln>
                          <a:solidFill>
                            <a:schemeClr val="tx1"/>
                          </a:solidFill>
                          <a:effectLst/>
                          <a:uLnTx/>
                          <a:uFillTx/>
                          <a:latin typeface="+mj-lt"/>
                          <a:ea typeface="+mn-ea"/>
                          <a:cs typeface="+mn-cs"/>
                        </a:rPr>
                        <a:t>RL.6.2</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b="0" dirty="0" smtClean="0">
                        <a:latin typeface="+mj-lt"/>
                      </a:endParaRPr>
                    </a:p>
                  </a:txBody>
                  <a:tcPr marL="97155" marR="97155" marT="47897" marB="47897">
                    <a:solidFill>
                      <a:schemeClr val="bg1"/>
                    </a:solidFill>
                  </a:tcPr>
                </a:tc>
                <a:tc hMerge="1">
                  <a:txBody>
                    <a:bodyPr/>
                    <a:lstStyle/>
                    <a:p>
                      <a:endParaRPr lang="en-US"/>
                    </a:p>
                  </a:txBody>
                  <a:tcPr/>
                </a:tc>
              </a:tr>
              <a:tr h="431075">
                <a:tc>
                  <a:txBody>
                    <a:bodyPr/>
                    <a:lstStyle/>
                    <a:p>
                      <a:pPr algn="ctr">
                        <a:lnSpc>
                          <a:spcPct val="100000"/>
                        </a:lnSpc>
                        <a:spcAft>
                          <a:spcPts val="0"/>
                        </a:spcAft>
                      </a:pPr>
                      <a:r>
                        <a:rPr lang="en-US" sz="1100" b="0" dirty="0" smtClean="0">
                          <a:latin typeface="+mj-lt"/>
                        </a:rPr>
                        <a:t>5</a:t>
                      </a:r>
                      <a:endParaRPr lang="en-US" sz="1100" b="0" dirty="0">
                        <a:latin typeface="+mj-lt"/>
                      </a:endParaRPr>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419" sz="1100" b="0" dirty="0" smtClean="0">
                          <a:solidFill>
                            <a:schemeClr val="tx1"/>
                          </a:solidFill>
                          <a:latin typeface="+mj-lt"/>
                          <a:cs typeface="Helvetica" pitchFamily="34" charset="0"/>
                        </a:rPr>
                        <a:t>Después de que ocurrió el tornado, ¿cómo cambió la perspectiva de los sentimientos de los animales hacia el tejón? </a:t>
                      </a:r>
                      <a:r>
                        <a:rPr kumimoji="0" lang="en-US" sz="1100" b="0" i="0" u="none" strike="noStrike" kern="1200" cap="none" spc="0" normalizeH="0" baseline="0" noProof="0" dirty="0" smtClean="0">
                          <a:ln>
                            <a:noFill/>
                          </a:ln>
                          <a:solidFill>
                            <a:schemeClr val="tx1"/>
                          </a:solidFill>
                          <a:effectLst/>
                          <a:uLnTx/>
                          <a:uFillTx/>
                          <a:latin typeface="+mj-lt"/>
                          <a:ea typeface="+mn-ea"/>
                          <a:cs typeface="+mn-cs"/>
                        </a:rPr>
                        <a:t>RL.6.3</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b="0" dirty="0">
                        <a:latin typeface="+mj-lt"/>
                      </a:endParaRPr>
                    </a:p>
                  </a:txBody>
                  <a:tcPr marL="97155" marR="97155" marT="47897" marB="47897">
                    <a:solidFill>
                      <a:schemeClr val="bg1"/>
                    </a:solidFill>
                  </a:tcPr>
                </a:tc>
                <a:tc hMerge="1">
                  <a:txBody>
                    <a:bodyPr/>
                    <a:lstStyle/>
                    <a:p>
                      <a:endParaRPr lang="en-US"/>
                    </a:p>
                  </a:txBody>
                  <a:tcPr/>
                </a:tc>
              </a:tr>
              <a:tr h="265171">
                <a:tc>
                  <a:txBody>
                    <a:bodyPr/>
                    <a:lstStyle/>
                    <a:p>
                      <a:pPr algn="ctr">
                        <a:lnSpc>
                          <a:spcPct val="100000"/>
                        </a:lnSpc>
                        <a:spcAft>
                          <a:spcPts val="0"/>
                        </a:spcAft>
                      </a:pPr>
                      <a:r>
                        <a:rPr lang="en-US" sz="1100" b="0" dirty="0" smtClean="0">
                          <a:latin typeface="+mj-lt"/>
                        </a:rPr>
                        <a:t>6</a:t>
                      </a:r>
                      <a:endParaRPr lang="en-US" sz="1100" b="0" dirty="0">
                        <a:latin typeface="+mj-lt"/>
                      </a:endParaRPr>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ES" sz="1100" b="0" dirty="0" smtClean="0">
                          <a:solidFill>
                            <a:schemeClr val="tx1"/>
                          </a:solidFill>
                          <a:latin typeface="+mj-lt"/>
                          <a:cs typeface="Helvetica" pitchFamily="34" charset="0"/>
                        </a:rPr>
                        <a:t>¿Qué conclusiones puedes sacar sobre el tejón por sus acciones a lo largo del cuento?</a:t>
                      </a:r>
                      <a:r>
                        <a:rPr kumimoji="0" lang="en-US" sz="1100" b="0" i="0" u="none" strike="noStrike" kern="1200" cap="none" spc="0" normalizeH="0" baseline="0" noProof="0" dirty="0" smtClean="0">
                          <a:ln>
                            <a:noFill/>
                          </a:ln>
                          <a:solidFill>
                            <a:schemeClr val="tx1"/>
                          </a:solidFill>
                          <a:effectLst/>
                          <a:uLnTx/>
                          <a:uFillTx/>
                          <a:latin typeface="+mj-lt"/>
                          <a:ea typeface="+mn-ea"/>
                          <a:cs typeface="+mn-cs"/>
                        </a:rPr>
                        <a:t>RL.6.3</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b="0" dirty="0" smtClean="0">
                        <a:latin typeface="+mj-lt"/>
                      </a:endParaRPr>
                    </a:p>
                  </a:txBody>
                  <a:tcPr marL="97155" marR="97155" marT="47897" marB="47897">
                    <a:solidFill>
                      <a:schemeClr val="bg1"/>
                    </a:solidFill>
                  </a:tcPr>
                </a:tc>
                <a:tc hMerge="1">
                  <a:txBody>
                    <a:bodyPr/>
                    <a:lstStyle/>
                    <a:p>
                      <a:endParaRPr lang="en-US"/>
                    </a:p>
                  </a:txBody>
                  <a:tcPr/>
                </a:tc>
              </a:tr>
              <a:tr h="478766">
                <a:tc>
                  <a:txBody>
                    <a:bodyPr/>
                    <a:lstStyle/>
                    <a:p>
                      <a:pPr algn="ctr">
                        <a:lnSpc>
                          <a:spcPct val="100000"/>
                        </a:lnSpc>
                        <a:spcAft>
                          <a:spcPts val="0"/>
                        </a:spcAft>
                      </a:pPr>
                      <a:r>
                        <a:rPr lang="en-US" sz="1100" b="0" dirty="0" smtClean="0">
                          <a:latin typeface="+mj-lt"/>
                        </a:rPr>
                        <a:t>7</a:t>
                      </a:r>
                      <a:endParaRPr lang="en-US" sz="1100" b="0" dirty="0">
                        <a:latin typeface="+mj-lt"/>
                      </a:endParaRPr>
                    </a:p>
                  </a:txBody>
                  <a:tcPr marL="97155" marR="97155" marT="47897" marB="47897" anchor="ctr">
                    <a:solidFill>
                      <a:schemeClr val="bg1"/>
                    </a:solidFill>
                  </a:tcPr>
                </a:tc>
                <a:tc gridSpan="2">
                  <a:txBody>
                    <a:bodyPr/>
                    <a:lstStyle/>
                    <a:p>
                      <a:pPr marL="57150" indent="-57150">
                        <a:buNone/>
                      </a:pPr>
                      <a:r>
                        <a:rPr lang="es-ES" sz="1100" b="0" kern="1200" dirty="0" smtClean="0">
                          <a:solidFill>
                            <a:schemeClr val="tx1"/>
                          </a:solidFill>
                          <a:effectLst/>
                          <a:latin typeface="+mj-lt"/>
                          <a:ea typeface="+mn-ea"/>
                          <a:cs typeface="Helvetica" panose="020B0604020202020204" pitchFamily="34" charset="0"/>
                        </a:rPr>
                        <a:t>¿Cuál es el tema de </a:t>
                      </a:r>
                      <a:r>
                        <a:rPr lang="es-ES" sz="1100" b="1" i="1" u="sng" kern="1200" dirty="0" smtClean="0">
                          <a:solidFill>
                            <a:schemeClr val="tx1"/>
                          </a:solidFill>
                          <a:effectLst/>
                          <a:latin typeface="+mj-lt"/>
                          <a:ea typeface="+mn-ea"/>
                          <a:cs typeface="Helvetica" panose="020B0604020202020204" pitchFamily="34" charset="0"/>
                        </a:rPr>
                        <a:t>Un gran excavador- una fábula norteamericana</a:t>
                      </a:r>
                      <a:r>
                        <a:rPr lang="es-ES" sz="1100" b="0" i="1" kern="1200" dirty="0" smtClean="0">
                          <a:solidFill>
                            <a:schemeClr val="tx1"/>
                          </a:solidFill>
                          <a:effectLst/>
                          <a:latin typeface="+mj-lt"/>
                          <a:ea typeface="+mn-ea"/>
                          <a:cs typeface="Helvetica" panose="020B0604020202020204" pitchFamily="34" charset="0"/>
                        </a:rPr>
                        <a:t> </a:t>
                      </a:r>
                      <a:r>
                        <a:rPr lang="es-ES" sz="1100" b="0" kern="1200" dirty="0" smtClean="0">
                          <a:solidFill>
                            <a:schemeClr val="tx1"/>
                          </a:solidFill>
                          <a:effectLst/>
                          <a:latin typeface="+mj-lt"/>
                          <a:ea typeface="+mn-ea"/>
                          <a:cs typeface="Helvetica" panose="020B0604020202020204" pitchFamily="34" charset="0"/>
                        </a:rPr>
                        <a:t>y qué detalles ayudan al lector a determinar el tema? </a:t>
                      </a:r>
                      <a:endParaRPr lang="en-US" sz="1100" b="0" dirty="0" smtClean="0">
                        <a:solidFill>
                          <a:schemeClr val="tx1"/>
                        </a:solidFill>
                        <a:latin typeface="+mj-lt"/>
                        <a:cs typeface="Helvetica" panose="020B0604020202020204" pitchFamily="34" charset="0"/>
                      </a:endParaRPr>
                    </a:p>
                  </a:txBody>
                  <a:tcPr marL="97155" marR="97155" marT="47897" marB="47897" anchor="ctr">
                    <a:solidFill>
                      <a:schemeClr val="bg1"/>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i="0" dirty="0" smtClean="0">
                        <a:effectLst>
                          <a:outerShdw blurRad="38100" dist="38100" dir="2700000" algn="tl">
                            <a:srgbClr val="000000">
                              <a:alpha val="43137"/>
                            </a:srgbClr>
                          </a:outerShdw>
                        </a:effectLst>
                        <a:latin typeface="+mn-lt"/>
                        <a:ea typeface="Calibri"/>
                        <a:cs typeface="Times New Roman"/>
                      </a:endParaRPr>
                    </a:p>
                  </a:txBody>
                  <a:tcPr marL="85725" marR="85725" marT="43543" marB="43543"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100" b="0" i="0" dirty="0" smtClean="0">
                          <a:effectLst>
                            <a:outerShdw blurRad="38100" dist="38100" dir="2700000" algn="tl">
                              <a:srgbClr val="000000">
                                <a:alpha val="43137"/>
                              </a:srgbClr>
                            </a:outerShdw>
                          </a:effectLst>
                          <a:latin typeface="+mj-lt"/>
                          <a:ea typeface="Calibri"/>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100" b="0" i="0" dirty="0" smtClean="0">
                          <a:effectLst>
                            <a:outerShdw blurRad="38100" dist="38100" dir="2700000" algn="tl">
                              <a:srgbClr val="000000">
                                <a:alpha val="43137"/>
                              </a:srgbClr>
                            </a:outerShdw>
                          </a:effectLst>
                          <a:latin typeface="+mj-lt"/>
                        </a:rPr>
                        <a:t>1</a:t>
                      </a:r>
                      <a:endParaRPr lang="en-US" sz="1100" b="0" i="0" dirty="0">
                        <a:effectLst>
                          <a:outerShdw blurRad="38100" dist="38100" dir="2700000" algn="tl">
                            <a:srgbClr val="000000">
                              <a:alpha val="43137"/>
                            </a:srgbClr>
                          </a:outerShdw>
                        </a:effectLst>
                        <a:latin typeface="+mj-lt"/>
                      </a:endParaRPr>
                    </a:p>
                  </a:txBody>
                  <a:tcPr marL="97155" marR="97155" marT="47897" marB="47897" anchor="ctr">
                    <a:solidFill>
                      <a:schemeClr val="bg1"/>
                    </a:solidFill>
                  </a:tcPr>
                </a:tc>
                <a:tc>
                  <a:txBody>
                    <a:bodyPr/>
                    <a:lstStyle/>
                    <a:p>
                      <a:pPr algn="ctr">
                        <a:lnSpc>
                          <a:spcPct val="100000"/>
                        </a:lnSpc>
                        <a:spcAft>
                          <a:spcPts val="0"/>
                        </a:spcAft>
                      </a:pPr>
                      <a:r>
                        <a:rPr lang="en-US" sz="1100" b="0" i="0" dirty="0" smtClean="0">
                          <a:effectLst>
                            <a:outerShdw blurRad="38100" dist="38100" dir="2700000" algn="tl">
                              <a:srgbClr val="000000">
                                <a:alpha val="43137"/>
                              </a:srgbClr>
                            </a:outerShdw>
                          </a:effectLst>
                          <a:latin typeface="+mj-lt"/>
                        </a:rPr>
                        <a:t>0</a:t>
                      </a:r>
                      <a:endParaRPr lang="en-US" sz="1100" b="0" i="0" dirty="0">
                        <a:effectLst>
                          <a:outerShdw blurRad="38100" dist="38100" dir="2700000" algn="tl">
                            <a:srgbClr val="000000">
                              <a:alpha val="43137"/>
                            </a:srgbClr>
                          </a:outerShdw>
                        </a:effectLst>
                        <a:latin typeface="+mj-lt"/>
                      </a:endParaRPr>
                    </a:p>
                  </a:txBody>
                  <a:tcPr marL="97155" marR="97155" marT="47897" marB="47897" anchor="ctr">
                    <a:solidFill>
                      <a:schemeClr val="bg1"/>
                    </a:solidFill>
                  </a:tcPr>
                </a:tc>
              </a:tr>
              <a:tr h="598715">
                <a:tc>
                  <a:txBody>
                    <a:bodyPr/>
                    <a:lstStyle/>
                    <a:p>
                      <a:pPr algn="ctr">
                        <a:lnSpc>
                          <a:spcPct val="100000"/>
                        </a:lnSpc>
                        <a:spcAft>
                          <a:spcPts val="0"/>
                        </a:spcAft>
                      </a:pPr>
                      <a:r>
                        <a:rPr lang="en-US" sz="1100" b="0" dirty="0" smtClean="0">
                          <a:latin typeface="+mj-lt"/>
                        </a:rPr>
                        <a:t>8</a:t>
                      </a:r>
                      <a:endParaRPr lang="en-US" sz="1100" b="0" dirty="0">
                        <a:latin typeface="+mj-lt"/>
                      </a:endParaRPr>
                    </a:p>
                  </a:txBody>
                  <a:tcPr marL="97155" marR="97155" marT="47897" marB="47897" anchor="ctr">
                    <a:solidFill>
                      <a:schemeClr val="bg1"/>
                    </a:solidFill>
                  </a:tcPr>
                </a:tc>
                <a:tc>
                  <a:txBody>
                    <a:bodyPr/>
                    <a:lstStyle/>
                    <a:p>
                      <a:pPr marL="0" indent="0">
                        <a:buNone/>
                      </a:pPr>
                      <a:r>
                        <a:rPr lang="es-419" sz="1100" b="0" baseline="0" dirty="0" smtClean="0">
                          <a:solidFill>
                            <a:schemeClr val="tx1"/>
                          </a:solidFill>
                          <a:latin typeface="+mj-lt"/>
                          <a:cs typeface="Helvetica" panose="020B0604020202020204" pitchFamily="34" charset="0"/>
                        </a:rPr>
                        <a:t>Describe cómo los animales cambian su actitud hacia el tejón a través de la fábula y por qué. Utiliza detalles específicos del cuento para apoyar tu respuesta.</a:t>
                      </a: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100" b="0" i="0" dirty="0" smtClean="0">
                          <a:effectLst>
                            <a:outerShdw blurRad="38100" dist="38100" dir="2700000" algn="tl">
                              <a:srgbClr val="000000">
                                <a:alpha val="43137"/>
                              </a:srgbClr>
                            </a:outerShdw>
                          </a:effectLst>
                          <a:latin typeface="+mj-lt"/>
                          <a:ea typeface="Calibri"/>
                          <a:cs typeface="Times New Roman"/>
                        </a:rPr>
                        <a:t>3</a:t>
                      </a: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100" b="0" i="0" dirty="0" smtClean="0">
                          <a:effectLst>
                            <a:outerShdw blurRad="38100" dist="38100" dir="2700000" algn="tl">
                              <a:srgbClr val="000000">
                                <a:alpha val="43137"/>
                              </a:srgbClr>
                            </a:outerShdw>
                          </a:effectLst>
                          <a:latin typeface="+mj-lt"/>
                          <a:ea typeface="Calibri"/>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100" b="0" i="0" dirty="0" smtClean="0">
                          <a:effectLst>
                            <a:outerShdw blurRad="38100" dist="38100" dir="2700000" algn="tl">
                              <a:srgbClr val="000000">
                                <a:alpha val="43137"/>
                              </a:srgbClr>
                            </a:outerShdw>
                          </a:effectLst>
                          <a:latin typeface="+mj-lt"/>
                        </a:rPr>
                        <a:t>1</a:t>
                      </a:r>
                      <a:endParaRPr lang="en-US" sz="1100" b="0" i="0" dirty="0">
                        <a:effectLst>
                          <a:outerShdw blurRad="38100" dist="38100" dir="2700000" algn="tl">
                            <a:srgbClr val="000000">
                              <a:alpha val="43137"/>
                            </a:srgbClr>
                          </a:outerShdw>
                        </a:effectLst>
                        <a:latin typeface="+mj-lt"/>
                      </a:endParaRPr>
                    </a:p>
                  </a:txBody>
                  <a:tcPr marL="97155" marR="97155" marT="47897" marB="47897" anchor="ctr">
                    <a:solidFill>
                      <a:schemeClr val="bg1"/>
                    </a:solidFill>
                  </a:tcPr>
                </a:tc>
                <a:tc>
                  <a:txBody>
                    <a:bodyPr/>
                    <a:lstStyle/>
                    <a:p>
                      <a:pPr algn="ctr">
                        <a:lnSpc>
                          <a:spcPct val="100000"/>
                        </a:lnSpc>
                        <a:spcAft>
                          <a:spcPts val="0"/>
                        </a:spcAft>
                      </a:pPr>
                      <a:r>
                        <a:rPr lang="en-US" sz="1100" b="0" i="0" dirty="0" smtClean="0">
                          <a:effectLst>
                            <a:outerShdw blurRad="38100" dist="38100" dir="2700000" algn="tl">
                              <a:srgbClr val="000000">
                                <a:alpha val="43137"/>
                              </a:srgbClr>
                            </a:outerShdw>
                          </a:effectLst>
                          <a:latin typeface="+mj-lt"/>
                        </a:rPr>
                        <a:t>0</a:t>
                      </a:r>
                      <a:endParaRPr lang="en-US" sz="1100" b="0" i="0" dirty="0">
                        <a:effectLst>
                          <a:outerShdw blurRad="38100" dist="38100" dir="2700000" algn="tl">
                            <a:srgbClr val="000000">
                              <a:alpha val="43137"/>
                            </a:srgbClr>
                          </a:outerShdw>
                        </a:effectLst>
                        <a:latin typeface="+mj-lt"/>
                      </a:endParaRPr>
                    </a:p>
                  </a:txBody>
                  <a:tcPr marL="97155" marR="97155" marT="47897" marB="47897" anchor="ctr">
                    <a:solidFill>
                      <a:schemeClr val="bg1"/>
                    </a:solidFill>
                  </a:tcPr>
                </a:tc>
              </a:tr>
            </a:tbl>
          </a:graphicData>
        </a:graphic>
      </p:graphicFrame>
      <p:sp>
        <p:nvSpPr>
          <p:cNvPr id="9" name="Curved Down Arrow 8"/>
          <p:cNvSpPr/>
          <p:nvPr/>
        </p:nvSpPr>
        <p:spPr>
          <a:xfrm rot="867637">
            <a:off x="5951625" y="890363"/>
            <a:ext cx="1059808" cy="25017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101870" tIns="50935" rIns="101870" bIns="50935" rtlCol="0" anchor="ctr"/>
          <a:lstStyle/>
          <a:p>
            <a:pPr algn="ctr"/>
            <a:endParaRPr lang="en-US" dirty="0">
              <a:solidFill>
                <a:schemeClr val="tx1"/>
              </a:solidFill>
            </a:endParaRPr>
          </a:p>
        </p:txBody>
      </p:sp>
      <p:sp>
        <p:nvSpPr>
          <p:cNvPr id="11" name="Curved Down Arrow 10"/>
          <p:cNvSpPr/>
          <p:nvPr/>
        </p:nvSpPr>
        <p:spPr>
          <a:xfrm rot="540683">
            <a:off x="5943157" y="4196711"/>
            <a:ext cx="1067686" cy="27615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r>
              <a:rPr lang="en-US" dirty="0" smtClean="0">
                <a:solidFill>
                  <a:schemeClr val="tx1"/>
                </a:solidFill>
              </a:rPr>
              <a:t>                                                 </a:t>
            </a:r>
            <a:endParaRPr lang="en-US" dirty="0">
              <a:solidFill>
                <a:schemeClr val="tx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4097231795"/>
              </p:ext>
            </p:extLst>
          </p:nvPr>
        </p:nvGraphicFramePr>
        <p:xfrm>
          <a:off x="431801" y="7696200"/>
          <a:ext cx="6951979" cy="1484814"/>
        </p:xfrm>
        <a:graphic>
          <a:graphicData uri="http://schemas.openxmlformats.org/drawingml/2006/table">
            <a:tbl>
              <a:tblPr firstRow="1" bandRow="1">
                <a:tableStyleId>{5940675A-B579-460E-94D1-54222C63F5DA}</a:tableStyleId>
              </a:tblPr>
              <a:tblGrid>
                <a:gridCol w="482600"/>
                <a:gridCol w="4419600"/>
                <a:gridCol w="533400"/>
                <a:gridCol w="457200"/>
                <a:gridCol w="533400"/>
                <a:gridCol w="525779"/>
              </a:tblGrid>
              <a:tr h="263435">
                <a:tc gridSpan="6">
                  <a:txBody>
                    <a:bodyPr/>
                    <a:lstStyle/>
                    <a:p>
                      <a:pPr algn="ctr">
                        <a:lnSpc>
                          <a:spcPct val="100000"/>
                        </a:lnSpc>
                        <a:spcAft>
                          <a:spcPts val="0"/>
                        </a:spcAft>
                      </a:pPr>
                      <a:r>
                        <a:rPr lang="es-GT" sz="1100" b="1" noProof="0" dirty="0" smtClean="0"/>
                        <a:t>Escritura</a:t>
                      </a:r>
                      <a:endParaRPr lang="es-GT" sz="1100" b="1" noProof="0" dirty="0"/>
                    </a:p>
                  </a:txBody>
                  <a:tcPr marL="97155" marR="97155" marT="47897" marB="47897" anchor="ctr">
                    <a:solidFill>
                      <a:schemeClr val="accent3">
                        <a:lumMod val="40000"/>
                        <a:lumOff val="60000"/>
                      </a:schemeClr>
                    </a:solidFill>
                  </a:tcPr>
                </a:tc>
                <a:tc hMerge="1">
                  <a:txBody>
                    <a:bodyPr/>
                    <a:lstStyle/>
                    <a:p>
                      <a:pPr marL="0" marR="0" indent="0" algn="l" defTabSz="966612" rtl="0" eaLnBrk="1" fontAlgn="auto" latinLnBrk="0" hangingPunct="1">
                        <a:lnSpc>
                          <a:spcPct val="100000"/>
                        </a:lnSpc>
                        <a:spcBef>
                          <a:spcPts val="0"/>
                        </a:spcBef>
                        <a:spcAft>
                          <a:spcPts val="0"/>
                        </a:spcAft>
                        <a:buClrTx/>
                        <a:buSzTx/>
                        <a:buFontTx/>
                        <a:buNone/>
                        <a:tabLst/>
                        <a:defRPr/>
                      </a:pPr>
                      <a:endParaRPr lang="en-US" sz="1000" b="0" dirty="0" smtClean="0">
                        <a:latin typeface="+mn-lt"/>
                        <a:ea typeface="Calibri"/>
                        <a:cs typeface="Times New Roman"/>
                      </a:endParaRPr>
                    </a:p>
                  </a:txBody>
                  <a:tcPr marL="85725" marR="85725" marT="43543" marB="43543" anchor="ctr">
                    <a:solidFill>
                      <a:schemeClr val="bg1"/>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effectLst>
                          <a:outerShdw blurRad="38100" dist="38100" dir="2700000" algn="tl">
                            <a:srgbClr val="000000">
                              <a:alpha val="43137"/>
                            </a:srgbClr>
                          </a:outerShdw>
                        </a:effectLst>
                        <a:latin typeface="+mn-lt"/>
                        <a:ea typeface="Calibri"/>
                        <a:cs typeface="Times New Roman"/>
                      </a:endParaRPr>
                    </a:p>
                  </a:txBody>
                  <a:tcPr marL="85725" marR="85725" marT="43543" marB="43543" anchor="ctr">
                    <a:solidFill>
                      <a:schemeClr val="bg1"/>
                    </a:solidFill>
                  </a:tcPr>
                </a:tc>
                <a:tc hMerge="1">
                  <a:txBody>
                    <a:bodyPr/>
                    <a:lstStyle/>
                    <a:p>
                      <a:endParaRPr lang="en-US"/>
                    </a:p>
                  </a:txBody>
                  <a:tcPr/>
                </a:tc>
                <a:tc hMerge="1">
                  <a:txBody>
                    <a:bodyPr/>
                    <a:lstStyle/>
                    <a:p>
                      <a:pPr algn="ctr">
                        <a:lnSpc>
                          <a:spcPct val="100000"/>
                        </a:lnSpc>
                        <a:spcAft>
                          <a:spcPts val="0"/>
                        </a:spcAft>
                      </a:pP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c hMerge="1">
                  <a:txBody>
                    <a:bodyPr/>
                    <a:lstStyle/>
                    <a:p>
                      <a:pPr algn="ct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r>
              <a:tr h="263435">
                <a:tc>
                  <a:txBody>
                    <a:bodyPr/>
                    <a:lstStyle/>
                    <a:p>
                      <a:pPr algn="ctr">
                        <a:lnSpc>
                          <a:spcPct val="100000"/>
                        </a:lnSpc>
                        <a:spcAft>
                          <a:spcPts val="0"/>
                        </a:spcAft>
                      </a:pPr>
                      <a:r>
                        <a:rPr lang="es-GT" sz="1100" b="1" noProof="0" dirty="0" smtClean="0"/>
                        <a:t>17</a:t>
                      </a:r>
                      <a:endParaRPr lang="es-GT" sz="1100" b="1" noProof="0"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100" b="0" noProof="0" dirty="0" smtClean="0">
                          <a:latin typeface="+mn-lt"/>
                          <a:ea typeface="Calibri"/>
                          <a:cs typeface="Times New Roman"/>
                        </a:rPr>
                        <a:t>Escrito breve</a:t>
                      </a:r>
                      <a:r>
                        <a:rPr lang="es-GT" sz="1100" b="0" baseline="0" noProof="0" dirty="0" smtClean="0">
                          <a:latin typeface="+mn-lt"/>
                          <a:ea typeface="Calibri"/>
                          <a:cs typeface="Times New Roman"/>
                        </a:rPr>
                        <a:t> </a:t>
                      </a:r>
                      <a:r>
                        <a:rPr lang="es-GT" sz="1100" b="0" noProof="0" dirty="0" smtClean="0">
                          <a:latin typeface="+mn-lt"/>
                          <a:ea typeface="Calibri"/>
                          <a:cs typeface="Times New Roman"/>
                        </a:rPr>
                        <a:t> W.6.1b</a:t>
                      </a: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GT" sz="1100" b="1" noProof="0" dirty="0" smtClean="0">
                          <a:effectLst>
                            <a:outerShdw blurRad="38100" dist="38100" dir="2700000" algn="tl">
                              <a:srgbClr val="000000">
                                <a:alpha val="43137"/>
                              </a:srgbClr>
                            </a:outerShdw>
                          </a:effectLst>
                          <a:latin typeface="+mn-lt"/>
                          <a:ea typeface="Calibri"/>
                          <a:cs typeface="Times New Roman"/>
                        </a:rPr>
                        <a:t>3</a:t>
                      </a:r>
                    </a:p>
                  </a:txBody>
                  <a:tcPr marL="97155" marR="97155" marT="47897" marB="47897" anchor="ctr">
                    <a:solidFill>
                      <a:schemeClr val="bg1"/>
                    </a:solidFill>
                  </a:tcPr>
                </a:tc>
                <a:tc>
                  <a:txBody>
                    <a:bodyPr/>
                    <a:lstStyle/>
                    <a:p>
                      <a:pPr algn="ctr"/>
                      <a:r>
                        <a:rPr lang="es-GT" sz="1100" b="1" noProof="0" dirty="0" smtClean="0">
                          <a:effectLst>
                            <a:outerShdw blurRad="38100" dist="38100" dir="2700000" algn="tl">
                              <a:srgbClr val="000000">
                                <a:alpha val="43137"/>
                              </a:srgbClr>
                            </a:outerShdw>
                          </a:effectLst>
                        </a:rPr>
                        <a:t>2</a:t>
                      </a:r>
                      <a:endParaRPr lang="es-GT" sz="1100" b="1" noProof="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s-GT" sz="1100" b="1" i="0" noProof="0" dirty="0" smtClean="0">
                          <a:effectLst>
                            <a:outerShdw blurRad="38100" dist="38100" dir="2700000" algn="tl">
                              <a:srgbClr val="000000">
                                <a:alpha val="43137"/>
                              </a:srgbClr>
                            </a:outerShdw>
                          </a:effectLst>
                        </a:rPr>
                        <a:t>1</a:t>
                      </a:r>
                      <a:endParaRPr lang="es-GT" sz="1100" b="1" i="0" noProof="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r>
                        <a:rPr lang="es-GT" sz="1100" b="1" i="0" noProof="0" dirty="0" smtClean="0">
                          <a:effectLst>
                            <a:outerShdw blurRad="38100" dist="38100" dir="2700000" algn="tl">
                              <a:srgbClr val="000000">
                                <a:alpha val="43137"/>
                              </a:srgbClr>
                            </a:outerShdw>
                          </a:effectLst>
                        </a:rPr>
                        <a:t>0</a:t>
                      </a:r>
                      <a:endParaRPr lang="es-GT" sz="1100" b="1" i="0" noProof="0" dirty="0">
                        <a:effectLst>
                          <a:outerShdw blurRad="38100" dist="38100" dir="2700000" algn="tl">
                            <a:srgbClr val="000000">
                              <a:alpha val="43137"/>
                            </a:srgbClr>
                          </a:outerShdw>
                        </a:effectLst>
                      </a:endParaRPr>
                    </a:p>
                  </a:txBody>
                  <a:tcPr marL="97155" marR="97155" marT="47897" marB="47897" anchor="ctr">
                    <a:solidFill>
                      <a:schemeClr val="bg1"/>
                    </a:solidFill>
                  </a:tcPr>
                </a:tc>
              </a:tr>
              <a:tr h="263435">
                <a:tc>
                  <a:txBody>
                    <a:bodyPr/>
                    <a:lstStyle/>
                    <a:p>
                      <a:pPr algn="ctr">
                        <a:lnSpc>
                          <a:spcPct val="100000"/>
                        </a:lnSpc>
                        <a:spcAft>
                          <a:spcPts val="0"/>
                        </a:spcAft>
                      </a:pPr>
                      <a:r>
                        <a:rPr lang="es-GT" sz="1100" b="1" noProof="0" dirty="0" smtClean="0"/>
                        <a:t>18</a:t>
                      </a:r>
                      <a:endParaRPr lang="es-GT" sz="1100" b="1" noProof="0"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100" b="0" noProof="0" dirty="0" smtClean="0">
                          <a:effectLst/>
                          <a:latin typeface="+mn-lt"/>
                          <a:ea typeface="Calibri"/>
                          <a:cs typeface="Times New Roman"/>
                        </a:rPr>
                        <a:t>Revisar</a:t>
                      </a:r>
                      <a:r>
                        <a:rPr lang="es-GT" sz="1100" b="0" baseline="0" noProof="0" dirty="0" smtClean="0">
                          <a:effectLst/>
                          <a:latin typeface="+mn-lt"/>
                          <a:ea typeface="Calibri"/>
                          <a:cs typeface="Times New Roman"/>
                        </a:rPr>
                        <a:t> un párrafo.  </a:t>
                      </a:r>
                      <a:r>
                        <a:rPr lang="es-GT" sz="1100" b="0" noProof="0" dirty="0" smtClean="0">
                          <a:effectLst/>
                          <a:latin typeface="+mn-lt"/>
                          <a:ea typeface="Calibri"/>
                          <a:cs typeface="Times New Roman"/>
                        </a:rPr>
                        <a:t> W.6.1a</a:t>
                      </a:r>
                    </a:p>
                  </a:txBody>
                  <a:tcPr marL="97155" marR="97155" marT="47897" marB="47897" anchor="ctr">
                    <a:solidFill>
                      <a:schemeClr val="bg1"/>
                    </a:solidFill>
                  </a:tcPr>
                </a:tc>
                <a:tc>
                  <a:txBody>
                    <a:bodyPr/>
                    <a:lstStyle/>
                    <a:p>
                      <a:pPr algn="ctr"/>
                      <a:r>
                        <a:rPr lang="es-GT" sz="1100" b="1" noProof="0" dirty="0" smtClean="0">
                          <a:effectLst>
                            <a:outerShdw blurRad="38100" dist="38100" dir="2700000" algn="tl">
                              <a:srgbClr val="000000">
                                <a:alpha val="43137"/>
                              </a:srgbClr>
                            </a:outerShdw>
                          </a:effectLst>
                        </a:rPr>
                        <a:t>3</a:t>
                      </a:r>
                      <a:endParaRPr lang="es-GT" sz="1100" b="1" noProof="0" dirty="0">
                        <a:effectLst>
                          <a:outerShdw blurRad="38100" dist="38100" dir="2700000" algn="tl">
                            <a:srgbClr val="000000">
                              <a:alpha val="43137"/>
                            </a:srgbClr>
                          </a:outerShdw>
                        </a:effectLst>
                      </a:endParaRPr>
                    </a:p>
                  </a:txBody>
                  <a:tcPr marL="97155" marR="97155" marT="47897" marB="47897" anchor="ctr"/>
                </a:tc>
                <a:tc>
                  <a:txBody>
                    <a:bodyPr/>
                    <a:lstStyle/>
                    <a:p>
                      <a:pPr algn="ctr">
                        <a:lnSpc>
                          <a:spcPct val="100000"/>
                        </a:lnSpc>
                        <a:spcAft>
                          <a:spcPts val="0"/>
                        </a:spcAft>
                      </a:pPr>
                      <a:r>
                        <a:rPr lang="es-GT" sz="1100" b="1" i="0" noProof="0" dirty="0" smtClean="0">
                          <a:effectLst>
                            <a:outerShdw blurRad="38100" dist="38100" dir="2700000" algn="tl">
                              <a:srgbClr val="000000">
                                <a:alpha val="43137"/>
                              </a:srgbClr>
                            </a:outerShdw>
                          </a:effectLst>
                        </a:rPr>
                        <a:t>2</a:t>
                      </a:r>
                      <a:endParaRPr lang="es-GT" sz="1100" b="1" i="0" noProof="0" dirty="0">
                        <a:effectLst>
                          <a:outerShdw blurRad="38100" dist="38100" dir="2700000" algn="tl">
                            <a:srgbClr val="000000">
                              <a:alpha val="43137"/>
                            </a:srgbClr>
                          </a:outerShdw>
                        </a:effectLst>
                      </a:endParaRPr>
                    </a:p>
                  </a:txBody>
                  <a:tcPr marL="97155" marR="97155" marT="47897" marB="47897" anchor="ctr"/>
                </a:tc>
                <a:tc>
                  <a:txBody>
                    <a:bodyPr/>
                    <a:lstStyle/>
                    <a:p>
                      <a:pPr algn="ctr"/>
                      <a:r>
                        <a:rPr lang="es-GT" sz="1100" b="1" i="0" noProof="0" dirty="0" smtClean="0">
                          <a:effectLst>
                            <a:outerShdw blurRad="38100" dist="38100" dir="2700000" algn="tl">
                              <a:srgbClr val="000000">
                                <a:alpha val="43137"/>
                              </a:srgbClr>
                            </a:outerShdw>
                          </a:effectLst>
                        </a:rPr>
                        <a:t>1</a:t>
                      </a:r>
                      <a:endParaRPr lang="es-GT" sz="1100" b="1" i="0" noProof="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GT" sz="1100" b="1" noProof="0" dirty="0" smtClean="0">
                          <a:effectLst>
                            <a:outerShdw blurRad="38100" dist="38100" dir="2700000" algn="tl">
                              <a:srgbClr val="000000">
                                <a:alpha val="43137"/>
                              </a:srgbClr>
                            </a:outerShdw>
                          </a:effectLst>
                          <a:latin typeface="+mn-lt"/>
                          <a:ea typeface="Calibri"/>
                          <a:cs typeface="Times New Roman"/>
                        </a:rPr>
                        <a:t>0</a:t>
                      </a:r>
                    </a:p>
                  </a:txBody>
                  <a:tcPr marL="97155" marR="97155" marT="47897" marB="47897" anchor="ctr"/>
                </a:tc>
              </a:tr>
              <a:tr h="263435">
                <a:tc>
                  <a:txBody>
                    <a:bodyPr/>
                    <a:lstStyle/>
                    <a:p>
                      <a:pPr algn="ctr">
                        <a:lnSpc>
                          <a:spcPct val="100000"/>
                        </a:lnSpc>
                        <a:spcAft>
                          <a:spcPts val="0"/>
                        </a:spcAft>
                      </a:pPr>
                      <a:r>
                        <a:rPr lang="es-GT" sz="1100" b="1" noProof="0" dirty="0" smtClean="0"/>
                        <a:t>19</a:t>
                      </a:r>
                      <a:endParaRPr lang="es-GT" sz="1100" b="1" noProof="0" dirty="0"/>
                    </a:p>
                  </a:txBody>
                  <a:tcPr marL="97155" marR="97155" marT="47897" marB="47897" anchor="ctr">
                    <a:solidFill>
                      <a:schemeClr val="bg1"/>
                    </a:solidFill>
                  </a:tcPr>
                </a:tc>
                <a:tc gridSpan="3">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s-GT" sz="1100" b="0" dirty="0" smtClean="0">
                          <a:latin typeface="+mj-lt"/>
                          <a:cs typeface="Helvetica" panose="020B0604020202020204" pitchFamily="34" charset="0"/>
                        </a:rPr>
                        <a:t>¿Qué palabra es la más clara y específica </a:t>
                      </a:r>
                      <a:r>
                        <a:rPr lang="es-GT" sz="1100" b="0" dirty="0" smtClean="0">
                          <a:solidFill>
                            <a:schemeClr val="tx1"/>
                          </a:solidFill>
                          <a:latin typeface="+mj-lt"/>
                          <a:cs typeface="Helvetica" panose="020B0604020202020204" pitchFamily="34" charset="0"/>
                        </a:rPr>
                        <a:t>para sustituir la palabra </a:t>
                      </a:r>
                      <a:r>
                        <a:rPr lang="es-GT" sz="1100" b="0" dirty="0" smtClean="0">
                          <a:latin typeface="+mj-lt"/>
                          <a:cs typeface="Helvetica" panose="020B0604020202020204" pitchFamily="34" charset="0"/>
                        </a:rPr>
                        <a:t>"inusual"?</a:t>
                      </a:r>
                    </a:p>
                    <a:p>
                      <a:r>
                        <a:rPr lang="es-GT" sz="1100" b="0" noProof="0" dirty="0" smtClean="0">
                          <a:latin typeface="+mj-lt"/>
                        </a:rPr>
                        <a:t>L.6.3a</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s-GT" sz="1100" b="1" i="0" noProof="0" dirty="0">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r h="263435">
                <a:tc>
                  <a:txBody>
                    <a:bodyPr/>
                    <a:lstStyle/>
                    <a:p>
                      <a:pPr algn="ctr">
                        <a:lnSpc>
                          <a:spcPct val="100000"/>
                        </a:lnSpc>
                        <a:spcAft>
                          <a:spcPts val="0"/>
                        </a:spcAft>
                      </a:pPr>
                      <a:r>
                        <a:rPr lang="es-GT" sz="1100" b="1" noProof="0" dirty="0" smtClean="0"/>
                        <a:t>20</a:t>
                      </a:r>
                      <a:endParaRPr lang="es-GT" sz="1100" b="1" noProof="0"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100" b="0" dirty="0" smtClean="0">
                          <a:latin typeface="+mj-lt"/>
                          <a:cs typeface="Helvetica" pitchFamily="34" charset="0"/>
                        </a:rPr>
                        <a:t>Selecciona la forma correcta de corregir la oración.   </a:t>
                      </a:r>
                      <a:r>
                        <a:rPr lang="es-GT" sz="1100" b="0" noProof="0" dirty="0" smtClean="0">
                          <a:latin typeface="+mj-lt"/>
                          <a:cs typeface="Helvetica" pitchFamily="34" charset="0"/>
                        </a:rPr>
                        <a:t>L.6.2a</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s-GT" sz="1100" b="1" i="0" noProof="0" dirty="0">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bl>
          </a:graphicData>
        </a:graphic>
      </p:graphicFrame>
      <p:sp>
        <p:nvSpPr>
          <p:cNvPr id="3" name="Footer Placeholder 2"/>
          <p:cNvSpPr>
            <a:spLocks noGrp="1"/>
          </p:cNvSpPr>
          <p:nvPr>
            <p:ph type="ftr" sz="quarter" idx="11"/>
          </p:nvPr>
        </p:nvSpPr>
        <p:spPr/>
        <p:txBody>
          <a:bodyPr/>
          <a:lstStyle/>
          <a:p>
            <a:r>
              <a:rPr lang="en-US" smtClean="0"/>
              <a:t>Rev. Control: 07/04/15 - OSP and S. Richmond</a:t>
            </a:r>
            <a:endParaRPr lang="en-US" dirty="0"/>
          </a:p>
        </p:txBody>
      </p:sp>
    </p:spTree>
    <p:extLst>
      <p:ext uri="{BB962C8B-B14F-4D97-AF65-F5344CB8AC3E}">
        <p14:creationId xmlns:p14="http://schemas.microsoft.com/office/powerpoint/2010/main" val="36404663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7287" y="922020"/>
            <a:ext cx="6822440" cy="7427959"/>
          </a:xfrm>
          <a:prstGeom prst="rect">
            <a:avLst/>
          </a:prstGeom>
        </p:spPr>
        <p:txBody>
          <a:bodyPr wrap="square" lIns="101882" tIns="50941" rIns="101882" bIns="50941">
            <a:spAutoFit/>
          </a:bodyPr>
          <a:lstStyle/>
          <a:p>
            <a:pPr algn="ctr"/>
            <a:r>
              <a:rPr lang="es-GT" b="1" dirty="0" smtClean="0"/>
              <a:t>Acerca de esta Evaluación</a:t>
            </a:r>
          </a:p>
          <a:p>
            <a:pPr algn="ctr"/>
            <a:endParaRPr lang="es-GT" sz="1200" b="1" dirty="0" smtClean="0"/>
          </a:p>
          <a:p>
            <a:endParaRPr lang="es-GT" sz="1200" b="1" dirty="0" smtClean="0"/>
          </a:p>
          <a:p>
            <a:pPr lvl="0"/>
            <a:r>
              <a:rPr lang="es-MX" sz="1200" b="1" dirty="0" smtClean="0">
                <a:solidFill>
                  <a:prstClr val="black"/>
                </a:solidFill>
              </a:rPr>
              <a:t>Las </a:t>
            </a:r>
            <a:r>
              <a:rPr lang="es-MX" sz="1200" b="1" dirty="0">
                <a:solidFill>
                  <a:prstClr val="black"/>
                </a:solidFill>
              </a:rPr>
              <a:t>evaluaciones SBAC </a:t>
            </a:r>
            <a:r>
              <a:rPr lang="es-MX" sz="1200" dirty="0">
                <a:solidFill>
                  <a:prstClr val="black"/>
                </a:solidFill>
              </a:rPr>
              <a:t>están compuestas por </a:t>
            </a:r>
            <a:r>
              <a:rPr lang="es-MX" sz="1200" b="1" dirty="0">
                <a:solidFill>
                  <a:prstClr val="black"/>
                </a:solidFill>
              </a:rPr>
              <a:t>4 tipos de elementos:  </a:t>
            </a:r>
            <a:r>
              <a:rPr lang="es-MX" sz="1200" dirty="0">
                <a:solidFill>
                  <a:prstClr val="black"/>
                </a:solidFill>
              </a:rPr>
              <a:t>Respuesta de selección múltiple, Respuesta construida, Elementos de tecnología</a:t>
            </a:r>
            <a:r>
              <a:rPr lang="es-MX" sz="1200" dirty="0">
                <a:solidFill>
                  <a:srgbClr val="FF6D6D"/>
                </a:solidFill>
              </a:rPr>
              <a:t> </a:t>
            </a:r>
            <a:r>
              <a:rPr lang="es-MX" sz="1200" dirty="0">
                <a:solidFill>
                  <a:prstClr val="black"/>
                </a:solidFill>
              </a:rPr>
              <a:t>y Tarea de rendimiento.  Las evaluaciones  del Trimestre uno de HSD consisten de 20 preguntas, que </a:t>
            </a:r>
            <a:r>
              <a:rPr lang="es-MX" sz="1200" i="1" dirty="0">
                <a:solidFill>
                  <a:prstClr val="black"/>
                </a:solidFill>
              </a:rPr>
              <a:t>ahora incluyen </a:t>
            </a:r>
            <a:r>
              <a:rPr lang="es-MX" sz="1200" dirty="0">
                <a:solidFill>
                  <a:prstClr val="black"/>
                </a:solidFill>
              </a:rPr>
              <a:t>elementos de escritura en el puntaje de la evaluación.  </a:t>
            </a:r>
          </a:p>
          <a:p>
            <a:pPr lvl="0"/>
            <a:endParaRPr lang="es-MX" sz="1200" b="1" dirty="0">
              <a:solidFill>
                <a:prstClr val="black"/>
              </a:solidFill>
            </a:endParaRPr>
          </a:p>
          <a:p>
            <a:pPr lvl="0"/>
            <a:r>
              <a:rPr lang="es-MX" sz="1200" b="1" dirty="0">
                <a:solidFill>
                  <a:prstClr val="black"/>
                </a:solidFill>
              </a:rPr>
              <a:t>No hay Tareas de rendimiento (</a:t>
            </a:r>
            <a:r>
              <a:rPr lang="es-MX" sz="1050" b="1" i="1" dirty="0">
                <a:solidFill>
                  <a:prstClr val="black"/>
                </a:solidFill>
              </a:rPr>
              <a:t>Performance </a:t>
            </a:r>
            <a:r>
              <a:rPr lang="es-MX" sz="1050" b="1" i="1" dirty="0" err="1">
                <a:solidFill>
                  <a:prstClr val="black"/>
                </a:solidFill>
              </a:rPr>
              <a:t>Tasks</a:t>
            </a:r>
            <a:r>
              <a:rPr lang="es-MX" sz="1050" b="1" i="1" dirty="0">
                <a:solidFill>
                  <a:prstClr val="black"/>
                </a:solidFill>
              </a:rPr>
              <a:t> - PT</a:t>
            </a:r>
            <a:r>
              <a:rPr lang="es-MX" sz="1200" b="1" dirty="0">
                <a:solidFill>
                  <a:prstClr val="black"/>
                </a:solidFill>
              </a:rPr>
              <a:t>) en las evaluaciones del trimestre 1.</a:t>
            </a:r>
          </a:p>
          <a:p>
            <a:pPr lvl="0"/>
            <a:r>
              <a:rPr lang="es-MX" sz="1200" i="1" dirty="0">
                <a:solidFill>
                  <a:prstClr val="black"/>
                </a:solidFill>
              </a:rPr>
              <a:t>Las Tareas de rendimiento en Artes del lenguaje inglés (ELA) se enfocan en lectura, escritura, expresión oral, destreza auditiva y declaraciones investigativas. Estas miden capacidades tales como: profundidad de la comprensión, habilidad interpretativa y analítica, recordar información básica, síntesis, e investigación. </a:t>
            </a:r>
          </a:p>
          <a:p>
            <a:pPr lvl="0"/>
            <a:endParaRPr lang="es-MX" sz="1200" i="1" dirty="0">
              <a:solidFill>
                <a:prstClr val="black"/>
              </a:solidFill>
            </a:endParaRPr>
          </a:p>
          <a:p>
            <a:pPr lvl="0"/>
            <a:r>
              <a:rPr lang="es-MX" sz="1200" b="1" dirty="0">
                <a:solidFill>
                  <a:prstClr val="black"/>
                </a:solidFill>
              </a:rPr>
              <a:t>No hay preguntas/elementos de tecnología (TE).  Nota:  </a:t>
            </a:r>
            <a:r>
              <a:rPr lang="es-MX" sz="1200" dirty="0">
                <a:solidFill>
                  <a:prstClr val="black"/>
                </a:solidFill>
              </a:rPr>
              <a:t>Es muy recomendable que los estudiantes tengan experiencias con los siguientes tipos de tareas en varios lugares de prácticas educativas en el Internet, ya que estos no están en las evaluaciones de primaria de HSD: </a:t>
            </a:r>
            <a:r>
              <a:rPr lang="es-MX" sz="1200" i="1" dirty="0">
                <a:solidFill>
                  <a:prstClr val="black"/>
                </a:solidFill>
              </a:rPr>
              <a:t>reordenar texto, seleccionar y cambiar texto, seleccionar texto, seleccionar de un menú desplegable (</a:t>
            </a:r>
            <a:r>
              <a:rPr lang="es-MX" sz="1050" i="1" dirty="0" err="1">
                <a:solidFill>
                  <a:prstClr val="black"/>
                </a:solidFill>
              </a:rPr>
              <a:t>drop-down</a:t>
            </a:r>
            <a:r>
              <a:rPr lang="es-MX" sz="1200" i="1" dirty="0">
                <a:solidFill>
                  <a:prstClr val="black"/>
                </a:solidFill>
              </a:rPr>
              <a:t>).</a:t>
            </a:r>
          </a:p>
          <a:p>
            <a:endParaRPr lang="es-MX" sz="1200" i="1" dirty="0"/>
          </a:p>
          <a:p>
            <a:r>
              <a:rPr lang="es-MX" sz="1200" b="1" u="sng" dirty="0"/>
              <a:t>Nota importante:</a:t>
            </a:r>
          </a:p>
          <a:p>
            <a:endParaRPr lang="es-MX" sz="1200" u="sng" dirty="0"/>
          </a:p>
          <a:p>
            <a:r>
              <a:rPr lang="es-MX" sz="1200" dirty="0"/>
              <a:t>Si los estudiantes </a:t>
            </a:r>
            <a:r>
              <a:rPr lang="es-MX" sz="1200" b="1" dirty="0"/>
              <a:t>no están </a:t>
            </a:r>
            <a:r>
              <a:rPr lang="es-MX" sz="1200" dirty="0"/>
              <a:t>leyendo al nivel de grado y no pueden leer el texto, </a:t>
            </a:r>
            <a:r>
              <a:rPr lang="es-MX" sz="1200" b="1" dirty="0"/>
              <a:t>por favor </a:t>
            </a:r>
            <a:r>
              <a:rPr lang="es-MX" sz="1200" b="1" dirty="0" smtClean="0"/>
              <a:t>lea </a:t>
            </a:r>
            <a:r>
              <a:rPr lang="es-MX" sz="1200" b="1" dirty="0"/>
              <a:t>los cuentos</a:t>
            </a:r>
            <a:r>
              <a:rPr lang="es-MX" sz="1200" dirty="0"/>
              <a:t> y haga las preguntas.  Favor de anotar en algún lugar, el nivel de diferenciación que el estudiante necesitó.  Desarrolle progresivamente a los estudiantes a lo largo del año, hasta que estos estén leyendo y estén haciendo la evaluación del modo más independiente que ellos puedan ser capaces de hacerlo.</a:t>
            </a:r>
          </a:p>
          <a:p>
            <a:endParaRPr lang="es-MX" sz="1200" b="1" u="sng" dirty="0">
              <a:cs typeface="Helvetica" pitchFamily="34" charset="0"/>
            </a:endParaRPr>
          </a:p>
          <a:p>
            <a:pPr lvl="0"/>
            <a:r>
              <a:rPr lang="es-MX" sz="1200" b="1" dirty="0" smtClean="0">
                <a:solidFill>
                  <a:prstClr val="black"/>
                </a:solidFill>
                <a:cs typeface="Helvetica" pitchFamily="34" charset="0"/>
              </a:rPr>
              <a:t>Hay </a:t>
            </a:r>
            <a:r>
              <a:rPr lang="es-MX" sz="1200" b="1" dirty="0">
                <a:solidFill>
                  <a:prstClr val="black"/>
                </a:solidFill>
                <a:cs typeface="Helvetica" pitchFamily="34" charset="0"/>
              </a:rPr>
              <a:t>disponible una </a:t>
            </a:r>
            <a:r>
              <a:rPr lang="es-MX" sz="1200" b="1" u="sng" dirty="0">
                <a:solidFill>
                  <a:prstClr val="black"/>
                </a:solidFill>
                <a:cs typeface="Helvetica" pitchFamily="34" charset="0"/>
              </a:rPr>
              <a:t>HOJA OPCIONAL PARA REGISTRAR LA PUNTUACIÓN </a:t>
            </a:r>
            <a:r>
              <a:rPr lang="es-MX" sz="1200" b="1" dirty="0">
                <a:solidFill>
                  <a:prstClr val="black"/>
                </a:solidFill>
                <a:cs typeface="Helvetica" pitchFamily="34" charset="0"/>
              </a:rPr>
              <a:t>…(</a:t>
            </a:r>
            <a:r>
              <a:rPr lang="es-MX" sz="1200" b="1" i="1" dirty="0">
                <a:solidFill>
                  <a:prstClr val="black"/>
                </a:solidFill>
                <a:cs typeface="Helvetica" pitchFamily="34" charset="0"/>
              </a:rPr>
              <a:t>Hoja de resumen de la evaluación de la clase</a:t>
            </a:r>
            <a:r>
              <a:rPr lang="es-MX" sz="1200" b="1" dirty="0">
                <a:solidFill>
                  <a:prstClr val="black"/>
                </a:solidFill>
                <a:cs typeface="Helvetica" pitchFamily="34" charset="0"/>
              </a:rPr>
              <a:t>)</a:t>
            </a:r>
          </a:p>
          <a:p>
            <a:pPr lvl="0"/>
            <a:endParaRPr lang="es-MX" sz="1200" b="1" dirty="0">
              <a:solidFill>
                <a:prstClr val="black"/>
              </a:solidFill>
              <a:cs typeface="Helvetica" pitchFamily="34" charset="0"/>
            </a:endParaRPr>
          </a:p>
          <a:p>
            <a:pPr marL="344488" lvl="0" indent="-171450">
              <a:buFont typeface="Arial" pitchFamily="34" charset="0"/>
              <a:buChar char="•"/>
            </a:pPr>
            <a:r>
              <a:rPr lang="es-MX" sz="1200" dirty="0">
                <a:solidFill>
                  <a:prstClr val="black"/>
                </a:solidFill>
                <a:cs typeface="Helvetica" pitchFamily="34" charset="0"/>
              </a:rPr>
              <a:t>Cuando los estudiantes hayan terminado la evaluación, usted puede registrar el número total de respuestas de selección múltiple y respuestas construidas correctas en la </a:t>
            </a:r>
            <a:r>
              <a:rPr lang="es-MX" sz="1200" i="1" dirty="0">
                <a:solidFill>
                  <a:prstClr val="black"/>
                </a:solidFill>
                <a:cs typeface="Helvetica" pitchFamily="34" charset="0"/>
              </a:rPr>
              <a:t>Hoja de resumen de la evaluación de la clase</a:t>
            </a:r>
            <a:r>
              <a:rPr lang="es-MX" sz="1200" dirty="0">
                <a:solidFill>
                  <a:prstClr val="black"/>
                </a:solidFill>
                <a:cs typeface="Helvetica" pitchFamily="34" charset="0"/>
              </a:rPr>
              <a:t>, si lo desea. </a:t>
            </a:r>
          </a:p>
          <a:p>
            <a:pPr marL="173038" lvl="0"/>
            <a:endParaRPr lang="es-MX" sz="1200" dirty="0">
              <a:solidFill>
                <a:prstClr val="black"/>
              </a:solidFill>
              <a:cs typeface="Helvetica" pitchFamily="34" charset="0"/>
            </a:endParaRPr>
          </a:p>
          <a:p>
            <a:pPr marL="344488" lvl="0" indent="-171450">
              <a:buFont typeface="Arial" pitchFamily="34" charset="0"/>
              <a:buChar char="•"/>
            </a:pPr>
            <a:r>
              <a:rPr lang="es-MX" sz="1200" dirty="0">
                <a:solidFill>
                  <a:prstClr val="black"/>
                </a:solidFill>
                <a:cs typeface="Helvetica" pitchFamily="34" charset="0"/>
              </a:rPr>
              <a:t>Regrese el folleto de evaluación corregido a los estudiantes. Ellos registran sus respuestas como correctas o incorrectas.</a:t>
            </a:r>
          </a:p>
          <a:p>
            <a:pPr marL="383829" indent="-191030">
              <a:buFont typeface="Arial" pitchFamily="34" charset="0"/>
              <a:buChar char="•"/>
            </a:pPr>
            <a:endParaRPr lang="es-GT" sz="1200" dirty="0" smtClean="0">
              <a:cs typeface="Helvetica" pitchFamily="34" charset="0"/>
            </a:endParaRPr>
          </a:p>
          <a:p>
            <a:pPr marL="383829" indent="-191030">
              <a:buFont typeface="Arial" pitchFamily="34" charset="0"/>
              <a:buChar char="•"/>
            </a:pPr>
            <a:r>
              <a:rPr lang="es-GT" sz="1200" dirty="0" smtClean="0">
                <a:cs typeface="Helvetica" pitchFamily="34" charset="0"/>
              </a:rPr>
              <a:t>La última página en el folleto del estudiante es una página de reflexión del estudiante. Esta última actividad es muy valiosa para la comprensión de cómo diferenciar las necesidades de instrucción de los estudiantes</a:t>
            </a:r>
            <a:endParaRPr lang="es-GT" sz="1200" dirty="0" smtClean="0">
              <a:solidFill>
                <a:srgbClr val="C00000"/>
              </a:solidFill>
              <a:cs typeface="Helvetica" pitchFamily="34" charset="0"/>
            </a:endParaRPr>
          </a:p>
          <a:p>
            <a:endParaRPr lang="es-GT" sz="1200" i="1" dirty="0">
              <a:solidFill>
                <a:srgbClr val="C00000"/>
              </a:solidFill>
            </a:endParaRPr>
          </a:p>
        </p:txBody>
      </p:sp>
      <p:sp>
        <p:nvSpPr>
          <p:cNvPr id="6" name="Rectangle 5"/>
          <p:cNvSpPr/>
          <p:nvPr/>
        </p:nvSpPr>
        <p:spPr>
          <a:xfrm>
            <a:off x="4953000" y="228600"/>
            <a:ext cx="2660968" cy="588949"/>
          </a:xfrm>
          <a:prstGeom prst="rect">
            <a:avLst/>
          </a:prstGeom>
          <a:solidFill>
            <a:schemeClr val="accent3">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7384" tIns="53692" rIns="107384" bIns="53692" rtlCol="0" anchor="t"/>
          <a:lstStyle/>
          <a:p>
            <a:r>
              <a:rPr lang="en-US" sz="1300" b="1" dirty="0">
                <a:solidFill>
                  <a:schemeClr val="tx1"/>
                </a:solidFill>
              </a:rPr>
              <a:t>Order at HSD Print Shop…</a:t>
            </a:r>
          </a:p>
          <a:p>
            <a:r>
              <a:rPr lang="en-US" sz="900" dirty="0">
                <a:solidFill>
                  <a:schemeClr val="tx1"/>
                </a:solidFill>
                <a:hlinkClick r:id="rId3"/>
              </a:rPr>
              <a:t>http://www.hsd.k12.or.us/Departments/PrintShop/WebSubmissionForms.aspx</a:t>
            </a:r>
            <a:endParaRPr lang="en-US" sz="900" dirty="0">
              <a:solidFill>
                <a:schemeClr val="tx1"/>
              </a:solidFill>
            </a:endParaRPr>
          </a:p>
          <a:p>
            <a:endParaRPr lang="en-US" sz="900" dirty="0">
              <a:solidFill>
                <a:schemeClr val="tx1"/>
              </a:solidFill>
            </a:endParaRPr>
          </a:p>
        </p:txBody>
      </p:sp>
      <p:sp>
        <p:nvSpPr>
          <p:cNvPr id="4" name="Slide Number Placeholder 3"/>
          <p:cNvSpPr>
            <a:spLocks noGrp="1"/>
          </p:cNvSpPr>
          <p:nvPr>
            <p:ph type="sldNum" sz="quarter" idx="12"/>
          </p:nvPr>
        </p:nvSpPr>
        <p:spPr>
          <a:xfrm>
            <a:off x="5570220" y="9322651"/>
            <a:ext cx="1813560" cy="535516"/>
          </a:xfrm>
        </p:spPr>
        <p:txBody>
          <a:bodyPr/>
          <a:lstStyle/>
          <a:p>
            <a:r>
              <a:rPr lang="en-US" dirty="0"/>
              <a:t>3</a:t>
            </a:r>
          </a:p>
        </p:txBody>
      </p:sp>
      <p:sp>
        <p:nvSpPr>
          <p:cNvPr id="3" name="Footer Placeholder 2"/>
          <p:cNvSpPr>
            <a:spLocks noGrp="1"/>
          </p:cNvSpPr>
          <p:nvPr>
            <p:ph type="ftr" sz="quarter" idx="11"/>
          </p:nvPr>
        </p:nvSpPr>
        <p:spPr>
          <a:xfrm>
            <a:off x="2655570" y="9322651"/>
            <a:ext cx="2461260" cy="535516"/>
          </a:xfrm>
        </p:spPr>
        <p:txBody>
          <a:bodyPr/>
          <a:lstStyle/>
          <a:p>
            <a:r>
              <a:rPr lang="en-US" sz="900" dirty="0" smtClean="0"/>
              <a:t>Rev. Control: 07/04/15 - OSP and S. Richmond</a:t>
            </a:r>
            <a:endParaRPr lang="en-US" sz="900" dirty="0"/>
          </a:p>
        </p:txBody>
      </p:sp>
    </p:spTree>
    <p:extLst>
      <p:ext uri="{BB962C8B-B14F-4D97-AF65-F5344CB8AC3E}">
        <p14:creationId xmlns:p14="http://schemas.microsoft.com/office/powerpoint/2010/main" val="1952403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177B04D-AEB5-43ED-B9BA-B3D1EC9C9067}" type="slidenum">
              <a:rPr lang="en-US" smtClean="0"/>
              <a:pPr/>
              <a:t>4</a:t>
            </a:fld>
            <a:endParaRPr lang="en-US" dirty="0"/>
          </a:p>
        </p:txBody>
      </p:sp>
      <p:sp>
        <p:nvSpPr>
          <p:cNvPr id="3" name="TextBox 2"/>
          <p:cNvSpPr txBox="1"/>
          <p:nvPr/>
        </p:nvSpPr>
        <p:spPr>
          <a:xfrm>
            <a:off x="410136" y="443753"/>
            <a:ext cx="6870774" cy="8124060"/>
          </a:xfrm>
          <a:prstGeom prst="rect">
            <a:avLst/>
          </a:prstGeom>
          <a:noFill/>
        </p:spPr>
        <p:txBody>
          <a:bodyPr wrap="square" lIns="93069" tIns="46534" rIns="93069" bIns="46534" rtlCol="0">
            <a:spAutoFit/>
          </a:bodyPr>
          <a:lstStyle/>
          <a:p>
            <a:pPr algn="ctr"/>
            <a:r>
              <a:rPr lang="es-419" sz="1461" b="1" dirty="0"/>
              <a:t>Determinando textos a nivel de grado</a:t>
            </a:r>
          </a:p>
          <a:p>
            <a:pPr algn="ctr"/>
            <a:endParaRPr lang="es-419" sz="777" b="1" dirty="0"/>
          </a:p>
          <a:p>
            <a:r>
              <a:rPr lang="es-419" sz="1461" dirty="0"/>
              <a:t>Un texto a nivel de grado se determina utilizando una combinación tanto de las nuevas escalas cuantitativas como de las medidas cualitativas de los CCSS.</a:t>
            </a:r>
          </a:p>
          <a:p>
            <a:endParaRPr lang="es-419" sz="1461" dirty="0"/>
          </a:p>
          <a:p>
            <a:r>
              <a:rPr lang="es-419" sz="1461" b="1" dirty="0"/>
              <a:t>Ejemplo</a:t>
            </a:r>
            <a:r>
              <a:rPr lang="es-419" sz="1461" dirty="0"/>
              <a:t>:  Si el grado equivalente de un texto es </a:t>
            </a:r>
            <a:r>
              <a:rPr lang="es-419" sz="1736" b="1" dirty="0">
                <a:solidFill>
                  <a:srgbClr val="0070C0"/>
                </a:solidFill>
              </a:rPr>
              <a:t>6.8</a:t>
            </a:r>
            <a:r>
              <a:rPr lang="es-419" sz="1461" dirty="0"/>
              <a:t> y tiene una medida </a:t>
            </a:r>
            <a:r>
              <a:rPr lang="es-419" sz="1461" i="1" dirty="0" err="1"/>
              <a:t>lexile</a:t>
            </a:r>
            <a:r>
              <a:rPr lang="es-419" sz="1461" dirty="0"/>
              <a:t> de </a:t>
            </a:r>
            <a:r>
              <a:rPr lang="es-419" sz="1736" b="1" dirty="0">
                <a:solidFill>
                  <a:srgbClr val="0070C0"/>
                </a:solidFill>
              </a:rPr>
              <a:t>970</a:t>
            </a:r>
            <a:r>
              <a:rPr lang="es-419" sz="1461" dirty="0"/>
              <a:t>, los datos cuantitativos muestran que la ubicación debe ser </a:t>
            </a:r>
            <a:r>
              <a:rPr lang="es-419" sz="1461" b="1" dirty="0"/>
              <a:t>entre los grados  4 y 8.</a:t>
            </a:r>
          </a:p>
          <a:p>
            <a:endParaRPr lang="es-419" sz="1461" dirty="0"/>
          </a:p>
          <a:p>
            <a:endParaRPr lang="es-419" sz="1461" dirty="0"/>
          </a:p>
          <a:p>
            <a:endParaRPr lang="es-419" sz="1461" dirty="0"/>
          </a:p>
          <a:p>
            <a:endParaRPr lang="es-419" sz="1461" dirty="0"/>
          </a:p>
          <a:p>
            <a:endParaRPr lang="es-419" sz="1461" dirty="0"/>
          </a:p>
          <a:p>
            <a:endParaRPr lang="es-419" sz="1461" dirty="0"/>
          </a:p>
          <a:p>
            <a:endParaRPr lang="es-419" sz="1461" dirty="0"/>
          </a:p>
          <a:p>
            <a:endParaRPr lang="es-419" sz="1461" dirty="0"/>
          </a:p>
          <a:p>
            <a:endParaRPr lang="es-419" sz="1461" dirty="0"/>
          </a:p>
          <a:p>
            <a:r>
              <a:rPr lang="es-419" sz="1461" b="1" dirty="0"/>
              <a:t>Cuatro medidas </a:t>
            </a:r>
            <a:r>
              <a:rPr lang="es-419" sz="1461" dirty="0"/>
              <a:t>cualitativas pueden examinarse desde la banda inferior de 4</a:t>
            </a:r>
            <a:r>
              <a:rPr lang="es-419" sz="1461" baseline="30000" dirty="0"/>
              <a:t>to</a:t>
            </a:r>
            <a:r>
              <a:rPr lang="es-419" sz="1461" dirty="0"/>
              <a:t> grado  hasta la banda superior de 8</a:t>
            </a:r>
            <a:r>
              <a:rPr lang="es-419" sz="1461" baseline="30000" dirty="0"/>
              <a:t>vo</a:t>
            </a:r>
            <a:r>
              <a:rPr lang="es-419" sz="1461" dirty="0"/>
              <a:t> grado para determinar la legibilidad a nivel de grado.</a:t>
            </a:r>
          </a:p>
          <a:p>
            <a:endParaRPr lang="es-419" sz="1461" dirty="0"/>
          </a:p>
          <a:p>
            <a:endParaRPr lang="es-419" sz="1461" dirty="0"/>
          </a:p>
          <a:p>
            <a:endParaRPr lang="es-419" sz="1461" dirty="0"/>
          </a:p>
          <a:p>
            <a:endParaRPr lang="es-419" sz="1461" dirty="0"/>
          </a:p>
          <a:p>
            <a:endParaRPr lang="es-419" sz="1461" dirty="0"/>
          </a:p>
          <a:p>
            <a:endParaRPr lang="es-419" sz="1461" dirty="0"/>
          </a:p>
          <a:p>
            <a:endParaRPr lang="es-419" sz="1461" dirty="0"/>
          </a:p>
          <a:p>
            <a:endParaRPr lang="es-419" sz="1461" dirty="0"/>
          </a:p>
          <a:p>
            <a:endParaRPr lang="es-419" sz="1461" dirty="0"/>
          </a:p>
          <a:p>
            <a:endParaRPr lang="es-419" sz="1461" dirty="0"/>
          </a:p>
          <a:p>
            <a:endParaRPr lang="es-419" sz="1461" dirty="0"/>
          </a:p>
          <a:p>
            <a:endParaRPr lang="es-419" sz="1461" dirty="0"/>
          </a:p>
          <a:p>
            <a:endParaRPr lang="es-419" sz="1461" dirty="0"/>
          </a:p>
          <a:p>
            <a:endParaRPr lang="es-419" sz="1461" dirty="0"/>
          </a:p>
          <a:p>
            <a:endParaRPr lang="es-419" sz="1461" dirty="0"/>
          </a:p>
          <a:p>
            <a:r>
              <a:rPr lang="es-419" sz="1461" dirty="0"/>
              <a:t>La combinación de la escala </a:t>
            </a:r>
            <a:r>
              <a:rPr lang="es-419" sz="1461" b="1" dirty="0"/>
              <a:t>cuantitativa</a:t>
            </a:r>
            <a:r>
              <a:rPr lang="es-419" sz="1461" dirty="0"/>
              <a:t> y las medidas </a:t>
            </a:r>
            <a:r>
              <a:rPr lang="es-419" sz="1461" b="1" dirty="0"/>
              <a:t>cualitativas</a:t>
            </a:r>
            <a:r>
              <a:rPr lang="es-419" sz="1461" dirty="0"/>
              <a:t>, para este texto en particular, muestra que el mejor nivel de legibilidad para este texto sería 6</a:t>
            </a:r>
            <a:r>
              <a:rPr lang="es-419" sz="1461" baseline="30000" dirty="0"/>
              <a:t>to </a:t>
            </a:r>
            <a:r>
              <a:rPr lang="es-419" sz="1461" dirty="0"/>
              <a:t>grado.</a:t>
            </a:r>
          </a:p>
          <a:p>
            <a:endParaRPr lang="es-419" sz="1461" dirty="0"/>
          </a:p>
        </p:txBody>
      </p:sp>
      <p:graphicFrame>
        <p:nvGraphicFramePr>
          <p:cNvPr id="10" name="Table 9"/>
          <p:cNvGraphicFramePr>
            <a:graphicFrameLocks noGrp="1"/>
          </p:cNvGraphicFramePr>
          <p:nvPr>
            <p:extLst/>
          </p:nvPr>
        </p:nvGraphicFramePr>
        <p:xfrm>
          <a:off x="632013" y="2027920"/>
          <a:ext cx="5837815" cy="1853614"/>
        </p:xfrm>
        <a:graphic>
          <a:graphicData uri="http://schemas.openxmlformats.org/drawingml/2006/table">
            <a:tbl>
              <a:tblPr/>
              <a:tblGrid>
                <a:gridCol w="2062300"/>
                <a:gridCol w="1887428"/>
                <a:gridCol w="1888087"/>
              </a:tblGrid>
              <a:tr h="466433">
                <a:tc>
                  <a:txBody>
                    <a:bodyPr/>
                    <a:lstStyle/>
                    <a:p>
                      <a:pPr marL="0" marR="0" algn="ctr" fontAlgn="ctr">
                        <a:lnSpc>
                          <a:spcPct val="107000"/>
                        </a:lnSpc>
                        <a:spcBef>
                          <a:spcPts val="0"/>
                        </a:spcBef>
                        <a:spcAft>
                          <a:spcPts val="0"/>
                        </a:spcAft>
                      </a:pPr>
                      <a:r>
                        <a:rPr lang="en-US" sz="10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Common Core </a:t>
                      </a:r>
                      <a:r>
                        <a:rPr lang="en-US" sz="10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Band</a:t>
                      </a:r>
                    </a:p>
                    <a:p>
                      <a:pPr marL="0" marR="0" algn="ctr" defTabSz="1018809" rtl="0" eaLnBrk="1" fontAlgn="ctr" latinLnBrk="0" hangingPunct="1">
                        <a:lnSpc>
                          <a:spcPct val="107000"/>
                        </a:lnSpc>
                        <a:spcBef>
                          <a:spcPts val="0"/>
                        </a:spcBef>
                        <a:spcAft>
                          <a:spcPts val="0"/>
                        </a:spcAft>
                      </a:pPr>
                      <a:r>
                        <a:rPr lang="en-US" sz="9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r>
                        <a:rPr lang="en-US" sz="9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Bandas</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9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basadas</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9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en</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9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los</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9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Estándares</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9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Fundamentales</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9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Comunes</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900" b="1" i="0" kern="1200" baseline="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0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Flesch-Kincaid</a:t>
                      </a:r>
                      <a:r>
                        <a:rPr lang="en-US" sz="10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p>
                    <a:p>
                      <a:pPr marL="0" marR="0" algn="ctr" fontAlgn="ctr">
                        <a:lnSpc>
                          <a:spcPct val="107000"/>
                        </a:lnSpc>
                        <a:spcBef>
                          <a:spcPts val="0"/>
                        </a:spcBef>
                        <a:spcAft>
                          <a:spcPts val="0"/>
                        </a:spcAft>
                      </a:pPr>
                      <a:r>
                        <a:rPr lang="en-US" sz="9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r>
                        <a:rPr lang="en-US" sz="9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Prueba</a:t>
                      </a:r>
                      <a:r>
                        <a:rPr lang="en-US" sz="9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de </a:t>
                      </a:r>
                      <a:r>
                        <a:rPr lang="en-US" sz="9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legibilidad</a:t>
                      </a:r>
                      <a:r>
                        <a:rPr lang="en-US" sz="9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0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The Lexile Framework</a:t>
                      </a:r>
                      <a:r>
                        <a:rPr lang="en-US" sz="10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p>
                    <a:p>
                      <a:pPr marL="0" marR="0" algn="ctr" fontAlgn="ctr">
                        <a:lnSpc>
                          <a:spcPct val="107000"/>
                        </a:lnSpc>
                        <a:spcBef>
                          <a:spcPts val="0"/>
                        </a:spcBef>
                        <a:spcAft>
                          <a:spcPts val="0"/>
                        </a:spcAft>
                      </a:pPr>
                      <a:r>
                        <a:rPr lang="en-US" sz="9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(Sistema Lexile)</a:t>
                      </a:r>
                      <a:endParaRPr lang="en-US"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r>
              <a:tr h="292877">
                <a:tc>
                  <a:txBody>
                    <a:bodyPr/>
                    <a:lstStyle/>
                    <a:p>
                      <a:pPr marL="0" marR="0" algn="ctr" fontAlgn="ctr">
                        <a:lnSpc>
                          <a:spcPct val="107000"/>
                        </a:lnSpc>
                        <a:spcBef>
                          <a:spcPts val="0"/>
                        </a:spcBef>
                        <a:spcAft>
                          <a:spcPts val="0"/>
                        </a:spcAft>
                      </a:pP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do</a:t>
                      </a: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3</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1.98 - 5.34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1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420 - 820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221">
                <a:tc>
                  <a:txBody>
                    <a:bodyPr/>
                    <a:lstStyle/>
                    <a:p>
                      <a:pPr marL="0" marR="0" algn="ctr" fontAlgn="ctr">
                        <a:lnSpc>
                          <a:spcPct val="107000"/>
                        </a:lnSpc>
                        <a:spcBef>
                          <a:spcPts val="0"/>
                        </a:spcBef>
                        <a:spcAft>
                          <a:spcPts val="0"/>
                        </a:spcAft>
                      </a:pP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5</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1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4.51 - 7.73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1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740 - 1010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277564">
                <a:tc>
                  <a:txBody>
                    <a:bodyPr/>
                    <a:lstStyle/>
                    <a:p>
                      <a:pPr marL="0" marR="0" algn="ctr" fontAlgn="ctr">
                        <a:lnSpc>
                          <a:spcPct val="107000"/>
                        </a:lnSpc>
                        <a:spcBef>
                          <a:spcPts val="0"/>
                        </a:spcBef>
                        <a:spcAft>
                          <a:spcPts val="0"/>
                        </a:spcAft>
                      </a:pP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vo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6.51 - 10.34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925 - 1185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907">
                <a:tc>
                  <a:txBody>
                    <a:bodyPr/>
                    <a:lstStyle/>
                    <a:p>
                      <a:pPr marL="0" marR="0" algn="ctr" fontAlgn="ctr">
                        <a:lnSpc>
                          <a:spcPct val="107000"/>
                        </a:lnSpc>
                        <a:spcBef>
                          <a:spcPts val="0"/>
                        </a:spcBef>
                        <a:spcAft>
                          <a:spcPts val="0"/>
                        </a:spcAft>
                      </a:pP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no</a:t>
                      </a: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mo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1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8.32 - 12.12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10.50 - 1335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612">
                <a:tc>
                  <a:txBody>
                    <a:bodyPr/>
                    <a:lstStyle/>
                    <a:p>
                      <a:pPr marL="0" marR="0" algn="ctr" fontAlgn="ctr">
                        <a:lnSpc>
                          <a:spcPct val="107000"/>
                        </a:lnSpc>
                        <a:spcBef>
                          <a:spcPts val="0"/>
                        </a:spcBef>
                        <a:spcAft>
                          <a:spcPts val="0"/>
                        </a:spcAft>
                      </a:pP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vo</a:t>
                      </a: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CCR</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10.34 - 14.20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11.85 - 1385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11" name="Group 10"/>
          <p:cNvGrpSpPr/>
          <p:nvPr/>
        </p:nvGrpSpPr>
        <p:grpSpPr>
          <a:xfrm>
            <a:off x="3112098" y="2790979"/>
            <a:ext cx="3155577" cy="535984"/>
            <a:chOff x="3088640" y="2723154"/>
            <a:chExt cx="3251200" cy="552226"/>
          </a:xfrm>
        </p:grpSpPr>
        <p:sp>
          <p:nvSpPr>
            <p:cNvPr id="12" name="Rectangle 11"/>
            <p:cNvSpPr/>
            <p:nvPr/>
          </p:nvSpPr>
          <p:spPr>
            <a:xfrm>
              <a:off x="3088640" y="2723154"/>
              <a:ext cx="1300480" cy="552226"/>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36"/>
            </a:p>
          </p:txBody>
        </p:sp>
        <p:sp>
          <p:nvSpPr>
            <p:cNvPr id="13" name="Rectangle 12"/>
            <p:cNvSpPr/>
            <p:nvPr/>
          </p:nvSpPr>
          <p:spPr>
            <a:xfrm>
              <a:off x="5039360" y="2723154"/>
              <a:ext cx="1300480" cy="552226"/>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36"/>
            </a:p>
          </p:txBody>
        </p:sp>
      </p:grpSp>
      <p:graphicFrame>
        <p:nvGraphicFramePr>
          <p:cNvPr id="14" name="Table 13"/>
          <p:cNvGraphicFramePr>
            <a:graphicFrameLocks noGrp="1"/>
          </p:cNvGraphicFramePr>
          <p:nvPr>
            <p:extLst/>
          </p:nvPr>
        </p:nvGraphicFramePr>
        <p:xfrm>
          <a:off x="360830" y="4598759"/>
          <a:ext cx="6705601" cy="3049461"/>
        </p:xfrm>
        <a:graphic>
          <a:graphicData uri="http://schemas.openxmlformats.org/drawingml/2006/table">
            <a:tbl>
              <a:tblPr firstRow="1" bandRow="1">
                <a:tableStyleId>{5940675A-B579-460E-94D1-54222C63F5DA}</a:tableStyleId>
              </a:tblPr>
              <a:tblGrid>
                <a:gridCol w="1341120"/>
                <a:gridCol w="1408408"/>
                <a:gridCol w="1352722"/>
                <a:gridCol w="1025563"/>
                <a:gridCol w="838200"/>
                <a:gridCol w="739588"/>
              </a:tblGrid>
              <a:tr h="306277">
                <a:tc rowSpan="2">
                  <a:txBody>
                    <a:bodyPr/>
                    <a:lstStyle/>
                    <a:p>
                      <a:pPr algn="ctr"/>
                      <a:endParaRPr lang="es-419" sz="900" noProof="0" dirty="0" smtClean="0">
                        <a:solidFill>
                          <a:srgbClr val="002060"/>
                        </a:solidFill>
                      </a:endParaRPr>
                    </a:p>
                    <a:p>
                      <a:pPr algn="ctr"/>
                      <a:r>
                        <a:rPr lang="es-419" sz="900" b="1" u="sng" noProof="0" dirty="0" smtClean="0">
                          <a:solidFill>
                            <a:srgbClr val="002060"/>
                          </a:solidFill>
                          <a:effectLst>
                            <a:outerShdw blurRad="38100" dist="38100" dir="2700000" algn="tl">
                              <a:srgbClr val="000000">
                                <a:alpha val="43137"/>
                              </a:srgbClr>
                            </a:outerShdw>
                          </a:effectLst>
                        </a:rPr>
                        <a:t>4 factores cualitativos</a:t>
                      </a:r>
                      <a:endParaRPr lang="es-419" sz="900" b="1" u="sng" noProof="0" dirty="0">
                        <a:solidFill>
                          <a:srgbClr val="002060"/>
                        </a:solidFill>
                        <a:effectLst>
                          <a:outerShdw blurRad="38100" dist="38100" dir="2700000" algn="tl">
                            <a:srgbClr val="000000">
                              <a:alpha val="43137"/>
                            </a:srgbClr>
                          </a:outerShdw>
                        </a:effectLst>
                      </a:endParaRPr>
                    </a:p>
                  </a:txBody>
                  <a:tcPr marL="94668" marR="94668" marT="45943" marB="45943" anchor="ctr"/>
                </a:tc>
                <a:tc gridSpan="5">
                  <a:txBody>
                    <a:bodyPr/>
                    <a:lstStyle/>
                    <a:p>
                      <a:pPr algn="ctr"/>
                      <a:r>
                        <a:rPr lang="es-419" sz="1300" b="1" noProof="0" dirty="0" smtClean="0">
                          <a:solidFill>
                            <a:srgbClr val="002060"/>
                          </a:solidFill>
                        </a:rPr>
                        <a:t>Clasifica el texto desde más</a:t>
                      </a:r>
                      <a:r>
                        <a:rPr lang="es-419" sz="1300" b="1" baseline="0" noProof="0" dirty="0" smtClean="0">
                          <a:solidFill>
                            <a:srgbClr val="002060"/>
                          </a:solidFill>
                        </a:rPr>
                        <a:t> fácil hasta más difícil, </a:t>
                      </a:r>
                      <a:r>
                        <a:rPr lang="es-419" sz="1300" b="1" u="sng" baseline="0" noProof="0" dirty="0" smtClean="0">
                          <a:solidFill>
                            <a:srgbClr val="002060"/>
                          </a:solidFill>
                        </a:rPr>
                        <a:t>entre las bandas</a:t>
                      </a:r>
                      <a:r>
                        <a:rPr lang="es-419" sz="1300" b="1" baseline="0" noProof="0" dirty="0" smtClean="0">
                          <a:solidFill>
                            <a:srgbClr val="002060"/>
                          </a:solidFill>
                        </a:rPr>
                        <a:t>.</a:t>
                      </a:r>
                      <a:endParaRPr lang="es-419" sz="1300" b="1" noProof="0" dirty="0">
                        <a:solidFill>
                          <a:srgbClr val="002060"/>
                        </a:solidFill>
                      </a:endParaRPr>
                    </a:p>
                  </a:txBody>
                  <a:tcPr marL="94668" marR="94668" marT="45943" marB="45943"/>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83554">
                <a:tc vMerge="1">
                  <a:txBody>
                    <a:bodyPr/>
                    <a:lstStyle/>
                    <a:p>
                      <a:endParaRPr lang="en-US" sz="1400" dirty="0"/>
                    </a:p>
                  </a:txBody>
                  <a:tcPr/>
                </a:tc>
                <a:tc>
                  <a:txBody>
                    <a:bodyPr/>
                    <a:lstStyle/>
                    <a:p>
                      <a:pPr algn="ctr"/>
                      <a:r>
                        <a:rPr lang="es-419" sz="900" b="1" noProof="0" dirty="0" smtClean="0">
                          <a:solidFill>
                            <a:srgbClr val="002060"/>
                          </a:solidFill>
                        </a:rPr>
                        <a:t>Principio del grado inferior  (banda)</a:t>
                      </a:r>
                      <a:endParaRPr lang="es-419" sz="900" b="1" noProof="0" dirty="0">
                        <a:solidFill>
                          <a:srgbClr val="002060"/>
                        </a:solidFill>
                      </a:endParaRPr>
                    </a:p>
                  </a:txBody>
                  <a:tcPr marL="94668" marR="94668" marT="45943" marB="45943" anchor="ctr">
                    <a:solidFill>
                      <a:schemeClr val="bg1">
                        <a:lumMod val="95000"/>
                      </a:schemeClr>
                    </a:solidFill>
                  </a:tcPr>
                </a:tc>
                <a:tc>
                  <a:txBody>
                    <a:bodyPr/>
                    <a:lstStyle/>
                    <a:p>
                      <a:pPr algn="ctr"/>
                      <a:r>
                        <a:rPr lang="es-419" sz="900" b="1" noProof="0" dirty="0" smtClean="0">
                          <a:solidFill>
                            <a:srgbClr val="002060"/>
                          </a:solidFill>
                        </a:rPr>
                        <a:t>Fin del grado inferior (banda) </a:t>
                      </a:r>
                      <a:endParaRPr lang="es-419" sz="900" b="1" noProof="0" dirty="0">
                        <a:solidFill>
                          <a:srgbClr val="002060"/>
                        </a:solidFill>
                      </a:endParaRPr>
                    </a:p>
                  </a:txBody>
                  <a:tcPr marL="94668" marR="94668" marT="45943" marB="45943" anchor="ctr">
                    <a:solidFill>
                      <a:schemeClr val="bg1">
                        <a:lumMod val="85000"/>
                      </a:schemeClr>
                    </a:solidFill>
                  </a:tcPr>
                </a:tc>
                <a:tc>
                  <a:txBody>
                    <a:bodyPr/>
                    <a:lstStyle/>
                    <a:p>
                      <a:pPr algn="ctr"/>
                      <a:r>
                        <a:rPr lang="es-419" sz="900" b="1" noProof="0" dirty="0" smtClean="0">
                          <a:solidFill>
                            <a:srgbClr val="002060"/>
                          </a:solidFill>
                        </a:rPr>
                        <a:t>Principio de un grado</a:t>
                      </a:r>
                      <a:r>
                        <a:rPr lang="es-419" sz="900" b="1" baseline="0" noProof="0" dirty="0" smtClean="0">
                          <a:solidFill>
                            <a:srgbClr val="002060"/>
                          </a:solidFill>
                        </a:rPr>
                        <a:t> </a:t>
                      </a:r>
                      <a:r>
                        <a:rPr lang="es-419" sz="900" b="1" noProof="0" dirty="0" smtClean="0">
                          <a:solidFill>
                            <a:srgbClr val="002060"/>
                          </a:solidFill>
                        </a:rPr>
                        <a:t>más alto (banda) hasta la mitad </a:t>
                      </a:r>
                      <a:endParaRPr lang="es-419" sz="900" b="1" noProof="0" dirty="0">
                        <a:solidFill>
                          <a:srgbClr val="002060"/>
                        </a:solidFill>
                      </a:endParaRPr>
                    </a:p>
                  </a:txBody>
                  <a:tcPr marL="94668" marR="94668" marT="45943" marB="45943" anchor="ctr">
                    <a:solidFill>
                      <a:schemeClr val="accent1">
                        <a:lumMod val="20000"/>
                        <a:lumOff val="80000"/>
                      </a:schemeClr>
                    </a:solidFill>
                  </a:tcPr>
                </a:tc>
                <a:tc>
                  <a:txBody>
                    <a:bodyPr/>
                    <a:lstStyle/>
                    <a:p>
                      <a:pPr algn="ctr"/>
                      <a:r>
                        <a:rPr lang="es-419" sz="900" b="1" noProof="0" dirty="0" smtClean="0">
                          <a:solidFill>
                            <a:srgbClr val="002060"/>
                          </a:solidFill>
                        </a:rPr>
                        <a:t>Fin de un   grado (banda) más alto</a:t>
                      </a:r>
                      <a:endParaRPr lang="es-419" sz="900" b="1" noProof="0" dirty="0">
                        <a:solidFill>
                          <a:srgbClr val="002060"/>
                        </a:solidFill>
                      </a:endParaRPr>
                    </a:p>
                  </a:txBody>
                  <a:tcPr marL="94668" marR="94668" marT="45943" marB="45943" anchor="ctr">
                    <a:solidFill>
                      <a:schemeClr val="accent1">
                        <a:lumMod val="40000"/>
                        <a:lumOff val="60000"/>
                      </a:schemeClr>
                    </a:solidFill>
                  </a:tcPr>
                </a:tc>
                <a:tc>
                  <a:txBody>
                    <a:bodyPr/>
                    <a:lstStyle/>
                    <a:p>
                      <a:pPr algn="ctr"/>
                      <a:r>
                        <a:rPr lang="es-419" sz="900" b="1" noProof="0" dirty="0" smtClean="0">
                          <a:solidFill>
                            <a:srgbClr val="002060"/>
                          </a:solidFill>
                        </a:rPr>
                        <a:t>No es adecuado</a:t>
                      </a:r>
                      <a:r>
                        <a:rPr lang="es-419" sz="900" b="1" baseline="0" noProof="0" dirty="0" smtClean="0">
                          <a:solidFill>
                            <a:srgbClr val="002060"/>
                          </a:solidFill>
                        </a:rPr>
                        <a:t> para banda</a:t>
                      </a:r>
                      <a:endParaRPr lang="es-419" sz="900" b="1" noProof="0" dirty="0">
                        <a:solidFill>
                          <a:srgbClr val="002060"/>
                        </a:solidFill>
                      </a:endParaRPr>
                    </a:p>
                  </a:txBody>
                  <a:tcPr marL="94668" marR="94668" marT="45943" marB="45943" anchor="ctr">
                    <a:solidFill>
                      <a:schemeClr val="accent6">
                        <a:lumMod val="20000"/>
                        <a:lumOff val="80000"/>
                      </a:schemeClr>
                    </a:solidFill>
                  </a:tcPr>
                </a:tc>
              </a:tr>
              <a:tr h="410401">
                <a:tc>
                  <a:txBody>
                    <a:bodyPr/>
                    <a:lstStyle/>
                    <a:p>
                      <a:r>
                        <a:rPr lang="es-419" sz="900" noProof="0" dirty="0" smtClean="0">
                          <a:solidFill>
                            <a:srgbClr val="002060"/>
                          </a:solidFill>
                        </a:rPr>
                        <a:t>Propósito/significado</a:t>
                      </a:r>
                      <a:endParaRPr lang="es-419" sz="900" noProof="0" dirty="0">
                        <a:solidFill>
                          <a:srgbClr val="002060"/>
                        </a:solidFill>
                      </a:endParaRPr>
                    </a:p>
                  </a:txBody>
                  <a:tcPr marL="94668" marR="94668" marT="45943" marB="45943"/>
                </a:tc>
                <a:tc gridSpan="5">
                  <a:txBody>
                    <a:bodyPr/>
                    <a:lstStyle/>
                    <a:p>
                      <a:endParaRPr lang="es-419" sz="2100" noProof="0" dirty="0">
                        <a:solidFill>
                          <a:srgbClr val="002060"/>
                        </a:solidFill>
                      </a:endParaRPr>
                    </a:p>
                  </a:txBody>
                  <a:tcPr marL="94668" marR="94668" marT="45943" marB="45943"/>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0401">
                <a:tc>
                  <a:txBody>
                    <a:bodyPr/>
                    <a:lstStyle/>
                    <a:p>
                      <a:r>
                        <a:rPr lang="es-419" sz="900" noProof="0" dirty="0" smtClean="0">
                          <a:solidFill>
                            <a:srgbClr val="002060"/>
                          </a:solidFill>
                        </a:rPr>
                        <a:t>Estructura</a:t>
                      </a:r>
                      <a:endParaRPr lang="es-419" sz="900" noProof="0" dirty="0">
                        <a:solidFill>
                          <a:srgbClr val="002060"/>
                        </a:solidFill>
                      </a:endParaRPr>
                    </a:p>
                  </a:txBody>
                  <a:tcPr marL="94668" marR="94668" marT="45943" marB="45943"/>
                </a:tc>
                <a:tc gridSpan="5">
                  <a:txBody>
                    <a:bodyPr/>
                    <a:lstStyle/>
                    <a:p>
                      <a:endParaRPr lang="es-419" sz="2100" noProof="0" dirty="0">
                        <a:solidFill>
                          <a:srgbClr val="002060"/>
                        </a:solidFill>
                      </a:endParaRPr>
                    </a:p>
                  </a:txBody>
                  <a:tcPr marL="94668" marR="94668" marT="45943" marB="45943"/>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0401">
                <a:tc>
                  <a:txBody>
                    <a:bodyPr/>
                    <a:lstStyle/>
                    <a:p>
                      <a:r>
                        <a:rPr lang="es-419" sz="900" noProof="0" dirty="0" smtClean="0">
                          <a:solidFill>
                            <a:srgbClr val="002060"/>
                          </a:solidFill>
                        </a:rPr>
                        <a:t>Claridad del lenguaje</a:t>
                      </a:r>
                      <a:endParaRPr lang="es-419" sz="900" noProof="0" dirty="0">
                        <a:solidFill>
                          <a:srgbClr val="002060"/>
                        </a:solidFill>
                      </a:endParaRPr>
                    </a:p>
                  </a:txBody>
                  <a:tcPr marL="94668" marR="94668" marT="45943" marB="45943"/>
                </a:tc>
                <a:tc gridSpan="5">
                  <a:txBody>
                    <a:bodyPr/>
                    <a:lstStyle/>
                    <a:p>
                      <a:endParaRPr lang="es-419" sz="2100" noProof="0" dirty="0">
                        <a:solidFill>
                          <a:srgbClr val="002060"/>
                        </a:solidFill>
                      </a:endParaRPr>
                    </a:p>
                  </a:txBody>
                  <a:tcPr marL="94668" marR="94668" marT="45943" marB="45943"/>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0401">
                <a:tc>
                  <a:txBody>
                    <a:bodyPr/>
                    <a:lstStyle/>
                    <a:p>
                      <a:r>
                        <a:rPr lang="es-419" sz="900" noProof="0" dirty="0" smtClean="0">
                          <a:solidFill>
                            <a:srgbClr val="002060"/>
                          </a:solidFill>
                        </a:rPr>
                        <a:t>Lenguaje </a:t>
                      </a:r>
                      <a:endParaRPr lang="es-419" sz="900" noProof="0" dirty="0">
                        <a:solidFill>
                          <a:srgbClr val="002060"/>
                        </a:solidFill>
                      </a:endParaRPr>
                    </a:p>
                  </a:txBody>
                  <a:tcPr marL="94668" marR="94668" marT="45943" marB="45943"/>
                </a:tc>
                <a:tc gridSpan="5">
                  <a:txBody>
                    <a:bodyPr/>
                    <a:lstStyle/>
                    <a:p>
                      <a:endParaRPr lang="es-419" sz="2100" noProof="0" dirty="0">
                        <a:solidFill>
                          <a:srgbClr val="002060"/>
                        </a:solidFill>
                      </a:endParaRPr>
                    </a:p>
                  </a:txBody>
                  <a:tcPr marL="94668" marR="94668" marT="45943" marB="45943"/>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0401">
                <a:tc>
                  <a:txBody>
                    <a:bodyPr/>
                    <a:lstStyle/>
                    <a:p>
                      <a:r>
                        <a:rPr lang="es-419" sz="900" noProof="0" dirty="0" smtClean="0">
                          <a:solidFill>
                            <a:srgbClr val="002060"/>
                          </a:solidFill>
                        </a:rPr>
                        <a:t>Ubicación general</a:t>
                      </a:r>
                      <a:endParaRPr lang="es-419" sz="900" noProof="0" dirty="0">
                        <a:solidFill>
                          <a:srgbClr val="002060"/>
                        </a:solidFill>
                      </a:endParaRPr>
                    </a:p>
                  </a:txBody>
                  <a:tcPr marL="94668" marR="94668" marT="45943" marB="45943"/>
                </a:tc>
                <a:tc gridSpan="5">
                  <a:txBody>
                    <a:bodyPr/>
                    <a:lstStyle/>
                    <a:p>
                      <a:endParaRPr lang="es-419" sz="2100" noProof="0" dirty="0">
                        <a:solidFill>
                          <a:srgbClr val="002060"/>
                        </a:solidFill>
                      </a:endParaRPr>
                    </a:p>
                  </a:txBody>
                  <a:tcPr marL="94668" marR="94668" marT="45943" marB="45943"/>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pSp>
        <p:nvGrpSpPr>
          <p:cNvPr id="15" name="Group 14"/>
          <p:cNvGrpSpPr/>
          <p:nvPr/>
        </p:nvGrpSpPr>
        <p:grpSpPr>
          <a:xfrm>
            <a:off x="1968203" y="5694832"/>
            <a:ext cx="4733364" cy="1764568"/>
            <a:chOff x="1752600" y="5922580"/>
            <a:chExt cx="4572000" cy="1756063"/>
          </a:xfrm>
        </p:grpSpPr>
        <p:grpSp>
          <p:nvGrpSpPr>
            <p:cNvPr id="16" name="Group 15"/>
            <p:cNvGrpSpPr/>
            <p:nvPr/>
          </p:nvGrpSpPr>
          <p:grpSpPr>
            <a:xfrm>
              <a:off x="1752600" y="6019800"/>
              <a:ext cx="4572000" cy="1544543"/>
              <a:chOff x="3657600" y="4426548"/>
              <a:chExt cx="3581400" cy="1544543"/>
            </a:xfrm>
          </p:grpSpPr>
          <p:cxnSp>
            <p:nvCxnSpPr>
              <p:cNvPr id="22" name="Straight Arrow Connector 21"/>
              <p:cNvCxnSpPr/>
              <p:nvPr/>
            </p:nvCxnSpPr>
            <p:spPr>
              <a:xfrm>
                <a:off x="3657600" y="4426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657600" y="4800600"/>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3657600" y="5188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657600" y="5569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3657600" y="5971091"/>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17" name="Oval 16"/>
            <p:cNvSpPr/>
            <p:nvPr/>
          </p:nvSpPr>
          <p:spPr>
            <a:xfrm>
              <a:off x="4490679" y="625891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36"/>
            </a:p>
          </p:txBody>
        </p:sp>
        <p:sp>
          <p:nvSpPr>
            <p:cNvPr id="18" name="Oval 17"/>
            <p:cNvSpPr/>
            <p:nvPr/>
          </p:nvSpPr>
          <p:spPr>
            <a:xfrm>
              <a:off x="4478248" y="592258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36"/>
            </a:p>
          </p:txBody>
        </p:sp>
        <p:sp>
          <p:nvSpPr>
            <p:cNvPr id="19" name="Oval 18"/>
            <p:cNvSpPr/>
            <p:nvPr/>
          </p:nvSpPr>
          <p:spPr>
            <a:xfrm>
              <a:off x="5524500" y="6667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36"/>
            </a:p>
          </p:txBody>
        </p:sp>
        <p:sp>
          <p:nvSpPr>
            <p:cNvPr id="20" name="Oval 19"/>
            <p:cNvSpPr/>
            <p:nvPr/>
          </p:nvSpPr>
          <p:spPr>
            <a:xfrm>
              <a:off x="4464355" y="7048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36"/>
            </a:p>
          </p:txBody>
        </p:sp>
        <p:sp>
          <p:nvSpPr>
            <p:cNvPr id="21" name="Oval 20"/>
            <p:cNvSpPr/>
            <p:nvPr/>
          </p:nvSpPr>
          <p:spPr>
            <a:xfrm>
              <a:off x="4464355" y="7450043"/>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36"/>
            </a:p>
          </p:txBody>
        </p:sp>
      </p:grpSp>
      <p:sp>
        <p:nvSpPr>
          <p:cNvPr id="27" name="Rectangle 26"/>
          <p:cNvSpPr/>
          <p:nvPr/>
        </p:nvSpPr>
        <p:spPr>
          <a:xfrm>
            <a:off x="3547625" y="9531250"/>
            <a:ext cx="2905032" cy="226665"/>
          </a:xfrm>
          <a:prstGeom prst="rect">
            <a:avLst/>
          </a:prstGeom>
        </p:spPr>
        <p:txBody>
          <a:bodyPr wrap="square">
            <a:spAutoFit/>
          </a:bodyPr>
          <a:lstStyle/>
          <a:p>
            <a:r>
              <a:rPr lang="en-US" sz="873" dirty="0"/>
              <a:t>Rev. Control:  07/01/15 – OSP and S. Richmond</a:t>
            </a:r>
          </a:p>
        </p:txBody>
      </p:sp>
      <p:sp>
        <p:nvSpPr>
          <p:cNvPr id="28" name="Rectangle 27"/>
          <p:cNvSpPr/>
          <p:nvPr/>
        </p:nvSpPr>
        <p:spPr>
          <a:xfrm>
            <a:off x="222773" y="8675290"/>
            <a:ext cx="7040880" cy="430887"/>
          </a:xfrm>
          <a:prstGeom prst="rect">
            <a:avLst/>
          </a:prstGeom>
        </p:spPr>
        <p:txBody>
          <a:bodyPr wrap="square">
            <a:spAutoFit/>
          </a:bodyPr>
          <a:lstStyle/>
          <a:p>
            <a:pPr algn="ctr"/>
            <a:r>
              <a:rPr lang="es-419" sz="1100" b="1" dirty="0">
                <a:solidFill>
                  <a:schemeClr val="tx2"/>
                </a:solidFill>
              </a:rPr>
              <a:t>Para ver más detalles sobre cada una de las medidas cualitativas, favor de ir a la diapositiva 6 de:</a:t>
            </a:r>
          </a:p>
          <a:p>
            <a:pPr algn="ctr"/>
            <a:r>
              <a:rPr lang="es-419" sz="1100" dirty="0"/>
              <a:t> </a:t>
            </a:r>
            <a:r>
              <a:rPr lang="es-419" sz="1100" b="1" dirty="0">
                <a:solidFill>
                  <a:srgbClr val="002060"/>
                </a:solidFill>
                <a:hlinkClick r:id="rId2"/>
              </a:rPr>
              <a:t>http://www.corestandards.org/assets/Appendix_A.pdf</a:t>
            </a:r>
            <a:endParaRPr lang="es-419" sz="1100" dirty="0"/>
          </a:p>
        </p:txBody>
      </p:sp>
    </p:spTree>
    <p:extLst>
      <p:ext uri="{BB962C8B-B14F-4D97-AF65-F5344CB8AC3E}">
        <p14:creationId xmlns:p14="http://schemas.microsoft.com/office/powerpoint/2010/main" val="2263483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812080696"/>
              </p:ext>
            </p:extLst>
          </p:nvPr>
        </p:nvGraphicFramePr>
        <p:xfrm>
          <a:off x="609600" y="304800"/>
          <a:ext cx="6553115" cy="6613896"/>
        </p:xfrm>
        <a:graphic>
          <a:graphicData uri="http://schemas.openxmlformats.org/drawingml/2006/table">
            <a:tbl>
              <a:tblPr firstRow="1" firstCol="1" bandRow="1"/>
              <a:tblGrid>
                <a:gridCol w="680634"/>
                <a:gridCol w="5872481"/>
              </a:tblGrid>
              <a:tr h="763491">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000" b="0" i="1" noProof="0" dirty="0" smtClean="0">
                          <a:effectLst/>
                        </a:rPr>
                        <a:t>Una</a:t>
                      </a:r>
                      <a:r>
                        <a:rPr lang="es-ES" sz="1000" b="0" i="1" baseline="0" noProof="0" dirty="0" smtClean="0">
                          <a:effectLst/>
                        </a:rPr>
                        <a:t> nota sobre las respuestas construidas</a:t>
                      </a:r>
                      <a:r>
                        <a:rPr lang="es-ES" sz="1000" b="0" i="1" noProof="0" dirty="0" smtClean="0">
                          <a:effectLst/>
                        </a:rPr>
                        <a:t>:  Las</a:t>
                      </a:r>
                      <a:r>
                        <a:rPr lang="es-ES" sz="1000" b="0" i="1" baseline="0" noProof="0" dirty="0" smtClean="0">
                          <a:effectLst/>
                        </a:rPr>
                        <a:t> respuestas construidas no están escritas “en piedra.” No hay una manera perfecta en la que el estudiante deba responder. Busque la intención general de </a:t>
                      </a:r>
                      <a:r>
                        <a:rPr lang="es-ES" sz="1000" b="0" i="1" baseline="0" noProof="0" dirty="0" smtClean="0">
                          <a:solidFill>
                            <a:schemeClr val="tx1"/>
                          </a:solidFill>
                          <a:effectLst/>
                        </a:rPr>
                        <a:t>la pregunta y  la respuesta del estudiante y siga la rúbrica a continuación tanto como sea posible</a:t>
                      </a:r>
                      <a:r>
                        <a:rPr lang="es-ES" sz="1000" b="0" i="1" baseline="0" noProof="0" dirty="0" smtClean="0">
                          <a:effectLst/>
                        </a:rPr>
                        <a:t>. Utilice su mejor juicio. A diferencia de las preguntas de  DOK-1 donde  hay una respuesta correcta o incorrecta,  las respuestas construida son más difíciles de evaluar. La coherencia global de la intención del estudiante, basada en la mayor parte de sus respuestas, puede servirle de guía. </a:t>
                      </a:r>
                      <a:endParaRPr lang="en-US" sz="1000" b="0" i="1" baseline="0" noProof="0" dirty="0" smtClean="0">
                        <a:effectLst/>
                      </a:endParaRPr>
                    </a:p>
                  </a:txBody>
                  <a:tcPr marL="67586" marR="67586" marT="9111"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310863">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600" b="1" u="none" dirty="0" smtClean="0">
                          <a:effectLst/>
                        </a:rPr>
                        <a:t>CFA  Trimestre 1: Clave para la  </a:t>
                      </a:r>
                      <a:r>
                        <a:rPr lang="es-MX" sz="1600" b="1" u="sng" dirty="0" smtClean="0">
                          <a:effectLst/>
                        </a:rPr>
                        <a:t>Respuesta construida</a:t>
                      </a:r>
                    </a:p>
                  </a:txBody>
                  <a:tcPr marL="67586" marR="67586"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43807">
                <a:tc gridSpan="2">
                  <a:txBody>
                    <a:bodyPr/>
                    <a:lstStyle/>
                    <a:p>
                      <a:pPr marL="0" marR="0" algn="ctr">
                        <a:lnSpc>
                          <a:spcPct val="100000"/>
                        </a:lnSpc>
                        <a:spcBef>
                          <a:spcPts val="0"/>
                        </a:spcBef>
                        <a:spcAft>
                          <a:spcPts val="0"/>
                        </a:spcAft>
                      </a:pPr>
                      <a:r>
                        <a:rPr lang="es-ES" sz="1600" b="1" kern="1200" dirty="0" smtClean="0">
                          <a:solidFill>
                            <a:srgbClr val="000000"/>
                          </a:solidFill>
                          <a:effectLst/>
                          <a:latin typeface="+mn-lt"/>
                          <a:ea typeface="Times New Roman"/>
                          <a:cs typeface="Times New Roman"/>
                        </a:rPr>
                        <a:t>Estándar</a:t>
                      </a:r>
                      <a:r>
                        <a:rPr lang="es-ES" sz="1500" b="1" kern="1200" dirty="0" smtClean="0">
                          <a:solidFill>
                            <a:srgbClr val="000000"/>
                          </a:solidFill>
                          <a:effectLst/>
                          <a:latin typeface="+mn-lt"/>
                          <a:ea typeface="Times New Roman"/>
                          <a:cs typeface="Arial"/>
                        </a:rPr>
                        <a:t> RL.6.2:   </a:t>
                      </a:r>
                      <a:r>
                        <a:rPr lang="es-ES" sz="1600" b="1" kern="1200" noProof="0" dirty="0" smtClean="0">
                          <a:solidFill>
                            <a:srgbClr val="000000"/>
                          </a:solidFill>
                          <a:effectLst/>
                          <a:latin typeface="+mn-lt"/>
                          <a:ea typeface="Times New Roman"/>
                          <a:cs typeface="Arial"/>
                        </a:rPr>
                        <a:t>Rúbrica de 2 puntos:</a:t>
                      </a:r>
                      <a:r>
                        <a:rPr lang="es-ES" sz="1600" b="1" kern="1200" baseline="0" noProof="0" dirty="0" smtClean="0">
                          <a:solidFill>
                            <a:srgbClr val="000000"/>
                          </a:solidFill>
                          <a:effectLst/>
                          <a:latin typeface="+mn-lt"/>
                          <a:ea typeface="Times New Roman"/>
                          <a:cs typeface="Arial"/>
                        </a:rPr>
                        <a:t> Respuesta Construida – </a:t>
                      </a:r>
                      <a:r>
                        <a:rPr lang="es-ES" sz="1600" b="1" kern="1200" noProof="0" dirty="0" smtClean="0">
                          <a:solidFill>
                            <a:srgbClr val="000000"/>
                          </a:solidFill>
                          <a:effectLst/>
                          <a:latin typeface="+mn-lt"/>
                          <a:ea typeface="Times New Roman"/>
                          <a:cs typeface="Arial"/>
                        </a:rPr>
                        <a:t>Lectura</a:t>
                      </a:r>
                      <a:r>
                        <a:rPr lang="es-ES" sz="1600" b="1" kern="1200" baseline="0" noProof="0" dirty="0" smtClean="0">
                          <a:solidFill>
                            <a:srgbClr val="000000"/>
                          </a:solidFill>
                          <a:effectLst/>
                          <a:latin typeface="+mn-lt"/>
                          <a:ea typeface="Times New Roman"/>
                          <a:cs typeface="Arial"/>
                        </a:rPr>
                        <a:t> </a:t>
                      </a:r>
                      <a:r>
                        <a:rPr lang="es-ES" sz="1600" b="1" kern="1200" baseline="0" noProof="0" dirty="0" smtClean="0">
                          <a:solidFill>
                            <a:schemeClr val="tx1"/>
                          </a:solidFill>
                          <a:effectLst/>
                          <a:latin typeface="+mn-lt"/>
                          <a:ea typeface="Times New Roman"/>
                          <a:cs typeface="Arial"/>
                        </a:rPr>
                        <a:t>corta</a:t>
                      </a:r>
                      <a:r>
                        <a:rPr lang="es-ES" sz="1600" b="1" kern="1200" baseline="0" noProof="0" dirty="0" smtClean="0">
                          <a:solidFill>
                            <a:srgbClr val="00B050"/>
                          </a:solidFill>
                          <a:effectLst/>
                          <a:latin typeface="+mn-lt"/>
                          <a:ea typeface="Times New Roman"/>
                          <a:cs typeface="Arial"/>
                        </a:rPr>
                        <a:t> </a:t>
                      </a:r>
                      <a:endParaRPr lang="es-ES" sz="1200" b="1" dirty="0">
                        <a:solidFill>
                          <a:srgbClr val="00B050"/>
                        </a:solidFill>
                        <a:effectLst/>
                        <a:latin typeface="+mn-lt"/>
                        <a:ea typeface="Calibri"/>
                        <a:cs typeface="Times New Roman"/>
                      </a:endParaRPr>
                    </a:p>
                  </a:txBody>
                  <a:tcPr marL="67586" marR="67586"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ctr">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78503">
                <a:tc gridSpan="2">
                  <a:txBody>
                    <a:bodyPr/>
                    <a:lstStyle/>
                    <a:p>
                      <a:pPr marL="1031875" indent="-1031875">
                        <a:buNone/>
                      </a:pPr>
                      <a:r>
                        <a:rPr lang="es-ES" sz="1500" b="1" kern="1200" dirty="0" smtClean="0">
                          <a:effectLst/>
                          <a:latin typeface="+mj-lt"/>
                        </a:rPr>
                        <a:t>Pregunta #7: </a:t>
                      </a:r>
                      <a:r>
                        <a:rPr lang="es-ES" sz="1500" b="0" kern="1200" dirty="0" smtClean="0">
                          <a:solidFill>
                            <a:schemeClr val="tx1"/>
                          </a:solidFill>
                          <a:effectLst/>
                          <a:latin typeface="+mn-lt"/>
                          <a:ea typeface="+mn-ea"/>
                          <a:cs typeface="Helvetica" panose="020B0604020202020204" pitchFamily="34" charset="0"/>
                        </a:rPr>
                        <a:t>¿Cuál es el tema de </a:t>
                      </a:r>
                      <a:r>
                        <a:rPr lang="es-ES" sz="1500" b="1" i="1" u="sng" kern="1200" dirty="0" smtClean="0">
                          <a:solidFill>
                            <a:schemeClr val="tx1"/>
                          </a:solidFill>
                          <a:effectLst/>
                          <a:latin typeface="+mn-lt"/>
                          <a:ea typeface="+mn-ea"/>
                          <a:cs typeface="Helvetica" panose="020B0604020202020204" pitchFamily="34" charset="0"/>
                        </a:rPr>
                        <a:t>Un gran excavador- una fábula norteamericana</a:t>
                      </a:r>
                      <a:r>
                        <a:rPr lang="es-ES" sz="1500" b="0" i="1" kern="1200" dirty="0" smtClean="0">
                          <a:solidFill>
                            <a:schemeClr val="tx1"/>
                          </a:solidFill>
                          <a:effectLst/>
                          <a:latin typeface="+mn-lt"/>
                          <a:ea typeface="+mn-ea"/>
                          <a:cs typeface="Helvetica" panose="020B0604020202020204" pitchFamily="34" charset="0"/>
                        </a:rPr>
                        <a:t> </a:t>
                      </a:r>
                      <a:r>
                        <a:rPr lang="es-ES" sz="1500" b="0" kern="1200" dirty="0" smtClean="0">
                          <a:solidFill>
                            <a:schemeClr val="tx1"/>
                          </a:solidFill>
                          <a:effectLst/>
                          <a:latin typeface="+mn-lt"/>
                          <a:ea typeface="+mn-ea"/>
                          <a:cs typeface="Helvetica" panose="020B0604020202020204" pitchFamily="34" charset="0"/>
                        </a:rPr>
                        <a:t>y qué detalles ayudan al lector a determinar el tema? </a:t>
                      </a:r>
                      <a:endParaRPr lang="en-US" sz="1500" b="0" kern="1200" dirty="0" smtClean="0">
                        <a:solidFill>
                          <a:schemeClr val="tx1"/>
                        </a:solidFill>
                        <a:latin typeface="+mn-lt"/>
                        <a:ea typeface="+mn-ea"/>
                        <a:cs typeface="Helvetica" panose="020B0604020202020204" pitchFamily="34" charset="0"/>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71903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S" sz="1200" i="1" kern="1200" dirty="0" smtClean="0">
                        <a:solidFill>
                          <a:schemeClr val="tx1"/>
                        </a:solidFill>
                        <a:effectLst/>
                        <a:latin typeface="+mn-lt"/>
                        <a:ea typeface="Times New Roman"/>
                        <a:cs typeface="Times New Roman"/>
                      </a:endParaRPr>
                    </a:p>
                    <a:p>
                      <a:pPr marL="0" marR="0" algn="l">
                        <a:lnSpc>
                          <a:spcPct val="100000"/>
                        </a:lnSpc>
                        <a:spcBef>
                          <a:spcPts val="0"/>
                        </a:spcBef>
                        <a:spcAft>
                          <a:spcPts val="0"/>
                        </a:spcAft>
                      </a:pPr>
                      <a:r>
                        <a:rPr lang="es-ES" sz="1100" b="1" u="none" kern="1200" dirty="0" smtClean="0">
                          <a:solidFill>
                            <a:schemeClr val="tx1"/>
                          </a:solidFill>
                          <a:effectLst/>
                          <a:latin typeface="+mn-lt"/>
                          <a:ea typeface="Times New Roman"/>
                          <a:cs typeface="Arial"/>
                        </a:rPr>
                        <a:t>Evidencia Suficiente </a:t>
                      </a:r>
                      <a:r>
                        <a:rPr lang="es-ES" sz="1100" u="none" kern="1200" dirty="0" smtClean="0">
                          <a:solidFill>
                            <a:schemeClr val="tx1"/>
                          </a:solidFill>
                          <a:effectLst/>
                          <a:latin typeface="+mn-lt"/>
                          <a:ea typeface="Times New Roman"/>
                          <a:cs typeface="Arial"/>
                        </a:rPr>
                        <a:t>sería que el estudiante identifique que el tema es apreciar el papel de los demás en una comunidad. Los estudiantes deben identificar o conectar con el rol del tejón en su comunidad ayudando a otros a construir viviendas seguras y cómo el tejón no fue apreciado hasta que vino un gran tornado</a:t>
                      </a:r>
                      <a:r>
                        <a:rPr lang="es-ES" sz="1100" u="none" kern="1200" baseline="0" dirty="0" smtClean="0">
                          <a:solidFill>
                            <a:schemeClr val="tx1"/>
                          </a:solidFill>
                          <a:effectLst/>
                          <a:latin typeface="+mn-lt"/>
                          <a:ea typeface="Times New Roman"/>
                          <a:cs typeface="Arial"/>
                        </a:rPr>
                        <a:t>.</a:t>
                      </a:r>
                      <a:endParaRPr lang="es-ES" sz="1100" u="none" kern="1200" dirty="0" smtClean="0">
                        <a:solidFill>
                          <a:schemeClr val="tx1"/>
                        </a:solidFill>
                        <a:effectLst/>
                        <a:latin typeface="+mn-lt"/>
                        <a:ea typeface="Times New Roman"/>
                        <a:cs typeface="Arial"/>
                      </a:endParaRPr>
                    </a:p>
                    <a:p>
                      <a:pPr marL="0" marR="0" algn="l">
                        <a:lnSpc>
                          <a:spcPct val="100000"/>
                        </a:lnSpc>
                        <a:spcBef>
                          <a:spcPts val="0"/>
                        </a:spcBef>
                        <a:spcAft>
                          <a:spcPts val="0"/>
                        </a:spcAft>
                      </a:pPr>
                      <a:r>
                        <a:rPr lang="es-ES" sz="1100" b="1" u="none" kern="1200" baseline="0" dirty="0" smtClean="0">
                          <a:solidFill>
                            <a:schemeClr val="tx1"/>
                          </a:solidFill>
                          <a:effectLst/>
                          <a:latin typeface="+mn-lt"/>
                          <a:ea typeface="Times New Roman"/>
                          <a:cs typeface="Arial"/>
                        </a:rPr>
                        <a:t>Detalles específicos </a:t>
                      </a:r>
                      <a:r>
                        <a:rPr lang="es-ES" sz="1100" b="0" u="none" kern="1200" baseline="0" dirty="0" smtClean="0">
                          <a:solidFill>
                            <a:schemeClr val="tx1"/>
                          </a:solidFill>
                          <a:effectLst/>
                          <a:latin typeface="+mn-lt"/>
                          <a:ea typeface="Times New Roman"/>
                          <a:cs typeface="Arial"/>
                        </a:rPr>
                        <a:t>o ejemplos que el estudiante debe incluir serían (1) el tejón facilitó a sus vecinos el construir viviendas seguras, (2) ellos  pudieron cavar fácilmente porque él había suavizado el suelo, (3) el tejón cavaba y cavaba durante todo el día, todos los días. </a:t>
                      </a:r>
                    </a:p>
                    <a:p>
                      <a:pPr marL="0" marR="0" algn="l">
                        <a:lnSpc>
                          <a:spcPct val="100000"/>
                        </a:lnSpc>
                        <a:spcBef>
                          <a:spcPts val="0"/>
                        </a:spcBef>
                        <a:spcAft>
                          <a:spcPts val="0"/>
                        </a:spcAft>
                      </a:pPr>
                      <a:r>
                        <a:rPr lang="es-ES" sz="1100" b="1" u="none" kern="1200" dirty="0" smtClean="0">
                          <a:solidFill>
                            <a:schemeClr val="tx1"/>
                          </a:solidFill>
                          <a:effectLst/>
                          <a:latin typeface="+mn-lt"/>
                          <a:ea typeface="Times New Roman"/>
                        </a:rPr>
                        <a:t>Un</a:t>
                      </a:r>
                      <a:r>
                        <a:rPr lang="es-ES" sz="1100" b="1" u="none" kern="1200" baseline="0" dirty="0" smtClean="0">
                          <a:solidFill>
                            <a:schemeClr val="tx1"/>
                          </a:solidFill>
                          <a:effectLst/>
                          <a:latin typeface="+mn-lt"/>
                          <a:ea typeface="Times New Roman"/>
                        </a:rPr>
                        <a:t> respaldo total </a:t>
                      </a:r>
                      <a:r>
                        <a:rPr lang="es-ES" sz="1100" b="0" u="none" kern="1200" dirty="0" smtClean="0">
                          <a:solidFill>
                            <a:schemeClr val="tx1"/>
                          </a:solidFill>
                          <a:effectLst/>
                          <a:latin typeface="+mn-lt"/>
                          <a:ea typeface="Times New Roman"/>
                          <a:cs typeface="Arial"/>
                        </a:rPr>
                        <a:t>podría incluir que más de un zorro o un coyote habían hecho su hogar en un agujero cavado por el tejón. Cualquier detalle es aceptable si se encuentra explícitamente en el texto y apoya la pregunta.</a:t>
                      </a:r>
                      <a:endParaRPr lang="es-ES" sz="1100" u="none" kern="1200" dirty="0" smtClean="0">
                        <a:solidFill>
                          <a:schemeClr val="tx1"/>
                        </a:solidFill>
                        <a:effectLst/>
                        <a:latin typeface="+mn-lt"/>
                        <a:ea typeface="Times New Roman"/>
                        <a:cs typeface="Arial"/>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786095">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2</a:t>
                      </a:r>
                      <a:endParaRPr lang="en-US" sz="2600" b="1" dirty="0">
                        <a:effectLst/>
                        <a:latin typeface="+mn-lt"/>
                        <a:ea typeface="Calibri"/>
                        <a:cs typeface="Times New Roman"/>
                      </a:endParaRPr>
                    </a:p>
                  </a:txBody>
                  <a:tcPr marL="67586" marR="67586"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050" b="0" i="1" u="none" strike="noStrike" kern="1200" cap="none" spc="0" normalizeH="0" baseline="0" noProof="0" dirty="0" smtClean="0">
                          <a:ln>
                            <a:noFill/>
                          </a:ln>
                          <a:solidFill>
                            <a:schemeClr val="tx1"/>
                          </a:solidFill>
                          <a:effectLst/>
                          <a:uLnTx/>
                          <a:uFillTx/>
                          <a:latin typeface="+mn-lt"/>
                          <a:ea typeface="Calibri"/>
                          <a:cs typeface="Verdana"/>
                        </a:rPr>
                        <a:t>El estudiante proporciona una respuesta competente indicando el tema de la fábula y apoyándolo con detalles del texto.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smtClean="0">
                          <a:ln>
                            <a:noFill/>
                          </a:ln>
                          <a:solidFill>
                            <a:schemeClr val="tx1"/>
                          </a:solidFill>
                          <a:effectLst/>
                          <a:uLnTx/>
                          <a:uFillTx/>
                          <a:latin typeface="+mn-lt"/>
                          <a:ea typeface="Calibri"/>
                          <a:cs typeface="Verdana"/>
                        </a:rPr>
                        <a:t>El tema de la fábula es cómo todos en una comunidad son importantes y deben ser apreciados por lo que hacen. Ésta es la lección de la fábula. El tejón cavó y cavó suavizando el suelo. Esto ayudó a otros animales a cavar para hacer sus madrigueras en el suelo. Los animales como el zorro o el coyote habían hecho las viviendas en agujeros cavados por el tejón. Sin embargo, los otros animales no lo apreciaron. En cambio lo llamaban lento, aburrido, tonto y torpe. Cuando llegó un tornado, los animales tuvieron que permanecer en agujeros bajo tierra para mantenerse a salvo. Se dieron cuenta entonces, de lo importante que era el tejón y lo importante que era darle las gracias y mostrarle agradecimiento.</a:t>
                      </a: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79671">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1</a:t>
                      </a:r>
                      <a:endParaRPr lang="en-US" sz="2600" b="1" dirty="0">
                        <a:effectLst/>
                        <a:latin typeface="+mn-lt"/>
                        <a:ea typeface="Calibri"/>
                        <a:cs typeface="Times New Roman"/>
                      </a:endParaRPr>
                    </a:p>
                  </a:txBody>
                  <a:tcPr marL="67586" marR="67586"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050" b="0" i="1" u="none" strike="noStrike" kern="1200" cap="none" spc="0" normalizeH="0" baseline="0" noProof="0" dirty="0" smtClean="0">
                          <a:ln>
                            <a:noFill/>
                          </a:ln>
                          <a:solidFill>
                            <a:schemeClr val="tx1"/>
                          </a:solidFill>
                          <a:effectLst/>
                          <a:uLnTx/>
                          <a:uFillTx/>
                          <a:latin typeface="+mn-lt"/>
                          <a:ea typeface="Calibri"/>
                          <a:cs typeface="Verdana"/>
                        </a:rPr>
                        <a:t>El estudiante proporciona una respuesta parcial indicando el tema de la fábula pero con pocos o vagos detalles del texto.</a:t>
                      </a:r>
                    </a:p>
                    <a:p>
                      <a:pPr marL="0" marR="0" algn="l">
                        <a:lnSpc>
                          <a:spcPct val="100000"/>
                        </a:lnSpc>
                        <a:spcBef>
                          <a:spcPts val="0"/>
                        </a:spcBef>
                        <a:spcAft>
                          <a:spcPts val="0"/>
                        </a:spcAft>
                      </a:pPr>
                      <a:r>
                        <a:rPr lang="es-ES" sz="1200" kern="1200" dirty="0" smtClean="0">
                          <a:solidFill>
                            <a:schemeClr val="tx1"/>
                          </a:solidFill>
                          <a:effectLst/>
                          <a:latin typeface="+mn-lt"/>
                          <a:ea typeface="Times New Roman"/>
                          <a:cs typeface="Arial"/>
                        </a:rPr>
                        <a:t>El tema de esta fábula es la lección que aprendemos cuando apreciamos lo que otros hacen,</a:t>
                      </a:r>
                      <a:r>
                        <a:rPr lang="es-ES" sz="1200" kern="1200" baseline="0" dirty="0" smtClean="0">
                          <a:solidFill>
                            <a:schemeClr val="tx1"/>
                          </a:solidFill>
                          <a:effectLst/>
                          <a:latin typeface="+mn-lt"/>
                          <a:ea typeface="Times New Roman"/>
                          <a:cs typeface="Arial"/>
                        </a:rPr>
                        <a:t> </a:t>
                      </a:r>
                      <a:r>
                        <a:rPr lang="es-ES" sz="1200" kern="1200" dirty="0" smtClean="0">
                          <a:solidFill>
                            <a:schemeClr val="tx1"/>
                          </a:solidFill>
                          <a:effectLst/>
                          <a:latin typeface="+mn-lt"/>
                          <a:ea typeface="Times New Roman"/>
                          <a:cs typeface="Arial"/>
                        </a:rPr>
                        <a:t>y cómo todos en una comunidad son importantes. El tejón no fue apreciado por todo lo que hizo.</a:t>
                      </a:r>
                      <a:endParaRPr lang="es-ES" sz="1200" dirty="0" smtClean="0">
                        <a:solidFill>
                          <a:schemeClr val="tx1"/>
                        </a:solidFill>
                        <a:effectLst/>
                        <a:latin typeface="+mn-lt"/>
                        <a:ea typeface="Calibri"/>
                        <a:cs typeface="Times New Roman"/>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11447">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0</a:t>
                      </a:r>
                      <a:endParaRPr lang="en-US" sz="2600" b="1" dirty="0">
                        <a:effectLst/>
                        <a:latin typeface="+mn-lt"/>
                        <a:ea typeface="Calibri"/>
                        <a:cs typeface="Times New Roman"/>
                      </a:endParaRPr>
                    </a:p>
                  </a:txBody>
                  <a:tcPr marL="67586" marR="67586"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050" b="0" i="1" u="none" strike="noStrike" kern="1200" cap="none" spc="0" normalizeH="0" baseline="0" noProof="0" dirty="0" smtClean="0">
                          <a:ln>
                            <a:noFill/>
                          </a:ln>
                          <a:solidFill>
                            <a:schemeClr val="tx1"/>
                          </a:solidFill>
                          <a:effectLst/>
                          <a:uLnTx/>
                          <a:uFillTx/>
                          <a:latin typeface="+mn-lt"/>
                          <a:ea typeface="Calibri"/>
                          <a:cs typeface="Verdana"/>
                        </a:rPr>
                        <a:t>El estudiante no responde a la pregunta.</a:t>
                      </a:r>
                      <a:endParaRPr kumimoji="0" lang="en-US" sz="1050" b="0" i="1" u="none" strike="noStrike" kern="1200" cap="none" spc="0" normalizeH="0" baseline="0" noProof="0" dirty="0" smtClean="0">
                        <a:ln>
                          <a:noFill/>
                        </a:ln>
                        <a:solidFill>
                          <a:schemeClr val="tx1"/>
                        </a:solidFill>
                        <a:effectLst/>
                        <a:uLnTx/>
                        <a:uFillTx/>
                        <a:latin typeface="+mn-lt"/>
                        <a:ea typeface="Calibri"/>
                        <a:cs typeface="Verdan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ES" sz="1200" b="0" kern="1200" dirty="0" smtClean="0">
                          <a:solidFill>
                            <a:schemeClr val="tx1"/>
                          </a:solidFill>
                          <a:effectLst/>
                          <a:latin typeface="+mn-lt"/>
                          <a:ea typeface="+mn-ea"/>
                          <a:cs typeface="+mn-cs"/>
                        </a:rPr>
                        <a:t>El tema es que el tejón siempre tenía un buen día.</a:t>
                      </a:r>
                      <a:endParaRPr kumimoji="0" lang="en-US" sz="1200" b="0" i="0" u="none" strike="noStrike" kern="1200" cap="none" spc="0" normalizeH="0" baseline="0" noProof="0" dirty="0">
                        <a:ln>
                          <a:noFill/>
                        </a:ln>
                        <a:solidFill>
                          <a:schemeClr val="tx1"/>
                        </a:solidFill>
                        <a:effectLst/>
                        <a:uLnTx/>
                        <a:uFillTx/>
                        <a:latin typeface="+mn-lt"/>
                        <a:ea typeface="Calibri"/>
                        <a:cs typeface="Times New Roman"/>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032111253"/>
              </p:ext>
            </p:extLst>
          </p:nvPr>
        </p:nvGraphicFramePr>
        <p:xfrm>
          <a:off x="5029200" y="7924800"/>
          <a:ext cx="2214880" cy="769081"/>
        </p:xfrm>
        <a:graphic>
          <a:graphicData uri="http://schemas.openxmlformats.org/drawingml/2006/table">
            <a:tbl>
              <a:tblPr/>
              <a:tblGrid>
                <a:gridCol w="2214880"/>
              </a:tblGrid>
              <a:tr h="157892">
                <a:tc>
                  <a:txBody>
                    <a:bodyPr/>
                    <a:lstStyle/>
                    <a:p>
                      <a:pPr marL="0" marR="0" algn="l">
                        <a:lnSpc>
                          <a:spcPct val="115000"/>
                        </a:lnSpc>
                        <a:spcBef>
                          <a:spcPts val="0"/>
                        </a:spcBef>
                        <a:spcAft>
                          <a:spcPts val="0"/>
                        </a:spcAft>
                      </a:pPr>
                      <a:r>
                        <a:rPr lang="en-US" sz="1000" b="1" dirty="0" err="1" smtClean="0">
                          <a:solidFill>
                            <a:srgbClr val="000000"/>
                          </a:solidFill>
                          <a:latin typeface="+mn-lt"/>
                          <a:ea typeface="Times New Roman"/>
                          <a:cs typeface="Times New Roman"/>
                        </a:rPr>
                        <a:t>Estándar</a:t>
                      </a:r>
                      <a:r>
                        <a:rPr lang="en-US" sz="1000" b="1" dirty="0" smtClean="0">
                          <a:solidFill>
                            <a:srgbClr val="000000"/>
                          </a:solidFill>
                          <a:latin typeface="+mn-lt"/>
                          <a:ea typeface="Times New Roman"/>
                          <a:cs typeface="Times New Roman"/>
                        </a:rPr>
                        <a:t> RL.6.2</a:t>
                      </a:r>
                      <a:endParaRPr lang="en-US" sz="10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604108">
                <a:tc>
                  <a:txBody>
                    <a:bodyPr/>
                    <a:lstStyle/>
                    <a:p>
                      <a:r>
                        <a:rPr lang="es-419" sz="900" dirty="0" smtClean="0"/>
                        <a:t>Definen el tema o idea principal de un texto y cómo esta se transmite a través de determinados detalles. Resumen el texto sin dar opiniones o juicios personales.</a:t>
                      </a:r>
                      <a:endParaRPr lang="en-US" sz="900"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2" name="Footer Placeholder 1"/>
          <p:cNvSpPr>
            <a:spLocks noGrp="1"/>
          </p:cNvSpPr>
          <p:nvPr>
            <p:ph type="ftr" sz="quarter" idx="11"/>
          </p:nvPr>
        </p:nvSpPr>
        <p:spPr/>
        <p:txBody>
          <a:bodyPr/>
          <a:lstStyle/>
          <a:p>
            <a:r>
              <a:rPr lang="en-US" sz="900" dirty="0" smtClean="0"/>
              <a:t>Rev. Control: 07/04/15 - OSP and S. Richmond</a:t>
            </a:r>
            <a:endParaRPr lang="en-US" sz="900" dirty="0"/>
          </a:p>
        </p:txBody>
      </p:sp>
      <p:sp>
        <p:nvSpPr>
          <p:cNvPr id="5" name="Slide Number Placeholder 4"/>
          <p:cNvSpPr>
            <a:spLocks noGrp="1"/>
          </p:cNvSpPr>
          <p:nvPr>
            <p:ph type="sldNum" sz="quarter" idx="12"/>
          </p:nvPr>
        </p:nvSpPr>
        <p:spPr/>
        <p:txBody>
          <a:bodyPr/>
          <a:lstStyle/>
          <a:p>
            <a:fld id="{AF8359E8-5B63-4AE7-A26F-FE183B9DDE83}" type="slidenum">
              <a:rPr lang="en-US" smtClean="0"/>
              <a:t>5</a:t>
            </a:fld>
            <a:endParaRPr lang="en-US" dirty="0"/>
          </a:p>
        </p:txBody>
      </p:sp>
    </p:spTree>
    <p:extLst>
      <p:ext uri="{BB962C8B-B14F-4D97-AF65-F5344CB8AC3E}">
        <p14:creationId xmlns:p14="http://schemas.microsoft.com/office/powerpoint/2010/main" val="28004168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744855" y="2393093"/>
            <a:ext cx="205819" cy="410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1882" tIns="50941" rIns="101882" bIns="50941" numCol="1" anchor="ctr" anchorCtr="0" compatLnSpc="1">
            <a:prstTxWarp prst="textNoShape">
              <a:avLst/>
            </a:prstTxWarp>
            <a:spAutoFit/>
          </a:bodyPr>
          <a:lstStyle/>
          <a:p>
            <a:pPr fontAlgn="base">
              <a:spcBef>
                <a:spcPct val="0"/>
              </a:spcBef>
              <a:spcAft>
                <a:spcPct val="0"/>
              </a:spcAft>
            </a:pPr>
            <a:endParaRPr lang="en-US" altLang="en-US" dirty="0">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414612074"/>
              </p:ext>
            </p:extLst>
          </p:nvPr>
        </p:nvGraphicFramePr>
        <p:xfrm>
          <a:off x="381000" y="179833"/>
          <a:ext cx="7010400" cy="6246875"/>
        </p:xfrm>
        <a:graphic>
          <a:graphicData uri="http://schemas.openxmlformats.org/drawingml/2006/table">
            <a:tbl>
              <a:tblPr firstRow="1" firstCol="1" bandRow="1"/>
              <a:tblGrid>
                <a:gridCol w="794693"/>
                <a:gridCol w="6215707"/>
              </a:tblGrid>
              <a:tr h="603504">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endParaRPr kumimoji="0" lang="en-US" sz="1000" b="0" i="1" u="none" strike="noStrike" kern="1200" cap="none" spc="0" normalizeH="0" baseline="0" noProof="0" dirty="0" smtClean="0">
                        <a:ln>
                          <a:noFill/>
                        </a:ln>
                        <a:solidFill>
                          <a:prstClr val="black"/>
                        </a:solidFill>
                        <a:effectLst/>
                        <a:uLnTx/>
                        <a:uFillTx/>
                        <a:latin typeface="+mn-lt"/>
                        <a:ea typeface="+mn-ea"/>
                        <a:cs typeface="+mn-cs"/>
                      </a:endParaRPr>
                    </a:p>
                  </a:txBody>
                  <a:tcPr marL="69835" marR="698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301752">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500" b="1" u="none" dirty="0" smtClean="0">
                          <a:effectLst/>
                        </a:rPr>
                        <a:t>CFA  Trimestre 1: Clave para la  </a:t>
                      </a:r>
                      <a:r>
                        <a:rPr lang="es-MX" sz="1500" b="1" u="sng" dirty="0" smtClean="0">
                          <a:effectLst/>
                        </a:rPr>
                        <a:t>Respuesta construida</a:t>
                      </a: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51459">
                <a:tc gridSpan="2">
                  <a:txBody>
                    <a:bodyPr/>
                    <a:lstStyle/>
                    <a:p>
                      <a:pPr marL="0" marR="0" algn="ctr">
                        <a:lnSpc>
                          <a:spcPct val="100000"/>
                        </a:lnSpc>
                        <a:spcBef>
                          <a:spcPts val="0"/>
                        </a:spcBef>
                        <a:spcAft>
                          <a:spcPts val="0"/>
                        </a:spcAft>
                      </a:pPr>
                      <a:r>
                        <a:rPr lang="es-ES" sz="1500" b="1" kern="1200" dirty="0" smtClean="0">
                          <a:solidFill>
                            <a:srgbClr val="000000"/>
                          </a:solidFill>
                          <a:effectLst/>
                          <a:latin typeface="+mn-lt"/>
                          <a:ea typeface="Times New Roman"/>
                          <a:cs typeface="Times New Roman"/>
                        </a:rPr>
                        <a:t>Estándar RL.6.3:   </a:t>
                      </a:r>
                      <a:r>
                        <a:rPr lang="es-ES" sz="1500" b="1" kern="1200" noProof="0" dirty="0" smtClean="0">
                          <a:solidFill>
                            <a:srgbClr val="000000"/>
                          </a:solidFill>
                          <a:effectLst/>
                          <a:latin typeface="+mn-lt"/>
                          <a:ea typeface="Times New Roman"/>
                          <a:cs typeface="Arial"/>
                        </a:rPr>
                        <a:t>Rúbrica de 3 puntos:</a:t>
                      </a:r>
                      <a:r>
                        <a:rPr lang="es-ES" sz="1500" b="1" kern="1200" baseline="0" noProof="0" dirty="0" smtClean="0">
                          <a:solidFill>
                            <a:srgbClr val="000000"/>
                          </a:solidFill>
                          <a:effectLst/>
                          <a:latin typeface="+mn-lt"/>
                          <a:ea typeface="Times New Roman"/>
                          <a:cs typeface="Arial"/>
                        </a:rPr>
                        <a:t> Respuesta Construida – </a:t>
                      </a:r>
                      <a:r>
                        <a:rPr lang="es-ES" sz="1500" b="1" kern="1200" noProof="0" dirty="0" smtClean="0">
                          <a:solidFill>
                            <a:srgbClr val="000000"/>
                          </a:solidFill>
                          <a:effectLst/>
                          <a:latin typeface="+mn-lt"/>
                          <a:ea typeface="Times New Roman"/>
                          <a:cs typeface="Arial"/>
                        </a:rPr>
                        <a:t>Lectura</a:t>
                      </a:r>
                      <a:endParaRPr lang="es-ES" sz="1500" dirty="0">
                        <a:effectLst/>
                        <a:latin typeface="+mn-lt"/>
                        <a:ea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a:ea typeface="Times New Roman"/>
                      </a:endParaRP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2252">
                <a:tc gridSpan="2">
                  <a:txBody>
                    <a:bodyPr/>
                    <a:lstStyle/>
                    <a:p>
                      <a:pPr marL="1084263" marR="0" indent="-1084263" algn="l" defTabSz="1018824" rtl="0" eaLnBrk="1" fontAlgn="auto" latinLnBrk="0" hangingPunct="1">
                        <a:lnSpc>
                          <a:spcPct val="100000"/>
                        </a:lnSpc>
                        <a:spcBef>
                          <a:spcPts val="0"/>
                        </a:spcBef>
                        <a:spcAft>
                          <a:spcPts val="0"/>
                        </a:spcAft>
                        <a:buClrTx/>
                        <a:buSzTx/>
                        <a:buFontTx/>
                        <a:buNone/>
                        <a:tabLst/>
                        <a:defRPr/>
                      </a:pPr>
                      <a:r>
                        <a:rPr lang="es-ES" sz="1500" b="1" kern="1200" dirty="0" smtClean="0">
                          <a:solidFill>
                            <a:srgbClr val="000000"/>
                          </a:solidFill>
                          <a:effectLst/>
                          <a:latin typeface="+mn-lt"/>
                          <a:ea typeface="Times New Roman"/>
                          <a:cs typeface="Times New Roman"/>
                        </a:rPr>
                        <a:t>Pregunta #8:  </a:t>
                      </a:r>
                      <a:r>
                        <a:rPr lang="es-419" sz="1500" b="0" baseline="0" dirty="0" smtClean="0">
                          <a:solidFill>
                            <a:schemeClr val="tx1"/>
                          </a:solidFill>
                          <a:latin typeface="+mn-lt"/>
                          <a:cs typeface="Helvetica" panose="020B0604020202020204" pitchFamily="34" charset="0"/>
                        </a:rPr>
                        <a:t>Describe cómo los animales cambian su actitud hacia el tejón a través de la fábula y por qué. Utiliza detalles específicos del cuento para apoyar tu respuesta.</a:t>
                      </a: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spcBef>
                          <a:spcPts val="0"/>
                        </a:spcBef>
                        <a:spcAft>
                          <a:spcPts val="0"/>
                        </a:spcAft>
                      </a:pPr>
                      <a:endParaRPr lang="en-US" sz="1000" dirty="0">
                        <a:effectLst/>
                        <a:latin typeface="Calibri"/>
                        <a:ea typeface="Times New Roman"/>
                      </a:endParaRP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8364">
                <a:tc gridSpan="2">
                  <a:txBody>
                    <a:bodyPr/>
                    <a:lstStyle/>
                    <a:p>
                      <a:pPr marL="0" marR="0" algn="l">
                        <a:lnSpc>
                          <a:spcPct val="100000"/>
                        </a:lnSpc>
                        <a:spcBef>
                          <a:spcPts val="0"/>
                        </a:spcBef>
                        <a:spcAft>
                          <a:spcPts val="0"/>
                        </a:spcAft>
                      </a:pPr>
                      <a:r>
                        <a:rPr lang="es-ES" sz="1100" b="1" u="none" kern="1200" dirty="0" smtClean="0">
                          <a:solidFill>
                            <a:schemeClr val="tx1"/>
                          </a:solidFill>
                          <a:effectLst/>
                          <a:latin typeface="+mn-lt"/>
                          <a:ea typeface="Times New Roman"/>
                          <a:cs typeface="Arial"/>
                        </a:rPr>
                        <a:t>Evidencia Suficiente </a:t>
                      </a:r>
                      <a:r>
                        <a:rPr lang="es-ES" sz="1100" b="0" kern="1200" dirty="0" smtClean="0">
                          <a:solidFill>
                            <a:schemeClr val="tx1"/>
                          </a:solidFill>
                          <a:effectLst/>
                          <a:latin typeface="+mn-lt"/>
                          <a:ea typeface="Times New Roman"/>
                          <a:cs typeface="Times New Roman"/>
                        </a:rPr>
                        <a:t>en respuesta a la pregunta serían ejemplos de detalles específicos que describen cómo los animales trataron al tejón en toda la fábula, cómo su comportamiento cambió y por qué.</a:t>
                      </a:r>
                      <a:endParaRPr lang="es-ES" sz="1100" b="1" kern="1200" dirty="0" smtClean="0">
                        <a:solidFill>
                          <a:schemeClr val="tx1"/>
                        </a:solidFill>
                        <a:effectLst/>
                        <a:latin typeface="+mn-lt"/>
                        <a:ea typeface="Times New Roman"/>
                        <a:cs typeface="Times New Roman"/>
                      </a:endParaRPr>
                    </a:p>
                    <a:p>
                      <a:pPr marL="0" marR="0" algn="l">
                        <a:lnSpc>
                          <a:spcPct val="100000"/>
                        </a:lnSpc>
                        <a:spcBef>
                          <a:spcPts val="0"/>
                        </a:spcBef>
                        <a:spcAft>
                          <a:spcPts val="0"/>
                        </a:spcAft>
                      </a:pPr>
                      <a:r>
                        <a:rPr lang="es-ES" sz="1100" kern="1200" dirty="0" smtClean="0">
                          <a:solidFill>
                            <a:schemeClr val="tx1"/>
                          </a:solidFill>
                          <a:effectLst/>
                          <a:latin typeface="+mn-lt"/>
                          <a:ea typeface="Times New Roman"/>
                          <a:cs typeface="Times New Roman"/>
                        </a:rPr>
                        <a:t>Al principio los animales deseaban que el tejón estuviera en otro lugar. Siempre estaba molestando a su tranquila comunidad.</a:t>
                      </a:r>
                    </a:p>
                    <a:p>
                      <a:pPr marL="0" marR="0" algn="l">
                        <a:lnSpc>
                          <a:spcPct val="100000"/>
                        </a:lnSpc>
                        <a:spcBef>
                          <a:spcPts val="0"/>
                        </a:spcBef>
                        <a:spcAft>
                          <a:spcPts val="0"/>
                        </a:spcAft>
                      </a:pPr>
                      <a:r>
                        <a:rPr lang="es-ES" sz="1100" b="1" u="none" kern="1200" baseline="0" dirty="0" smtClean="0">
                          <a:solidFill>
                            <a:schemeClr val="tx1"/>
                          </a:solidFill>
                          <a:effectLst/>
                          <a:latin typeface="+mn-lt"/>
                          <a:ea typeface="Times New Roman"/>
                          <a:cs typeface="Arial"/>
                        </a:rPr>
                        <a:t>Detalles específicos </a:t>
                      </a:r>
                      <a:r>
                        <a:rPr lang="es-ES" sz="1100" b="0" kern="1200" dirty="0" smtClean="0">
                          <a:solidFill>
                            <a:schemeClr val="tx1"/>
                          </a:solidFill>
                          <a:effectLst/>
                          <a:latin typeface="+mn-lt"/>
                          <a:ea typeface="Times New Roman"/>
                          <a:cs typeface="Times New Roman"/>
                        </a:rPr>
                        <a:t>para apoyar cómo los animales actuaron hacia el tejón en un principio, podrían incluir: (1) que huían al verlo venir, (2) se reían de él, y (3) decían que</a:t>
                      </a:r>
                      <a:r>
                        <a:rPr lang="es-ES" sz="1100" b="0" kern="1200" baseline="0" dirty="0" smtClean="0">
                          <a:solidFill>
                            <a:schemeClr val="tx1"/>
                          </a:solidFill>
                          <a:effectLst/>
                          <a:latin typeface="+mn-lt"/>
                          <a:ea typeface="Times New Roman"/>
                          <a:cs typeface="Times New Roman"/>
                        </a:rPr>
                        <a:t> debía ser</a:t>
                      </a:r>
                      <a:r>
                        <a:rPr lang="es-ES" sz="1100" b="0" kern="1200" dirty="0" smtClean="0">
                          <a:solidFill>
                            <a:schemeClr val="tx1"/>
                          </a:solidFill>
                          <a:effectLst/>
                          <a:latin typeface="+mn-lt"/>
                          <a:ea typeface="Times New Roman"/>
                          <a:cs typeface="Times New Roman"/>
                        </a:rPr>
                        <a:t> tonto.  Para apoyar cómo los animales finalmente actuaron hacia el tejón, los detalles deberían incluir cómo los animales se alegraron de tener agujeros para mantenerlos a salvo de los tornados y le agradecieron al tejón por toda su excavación.</a:t>
                      </a:r>
                    </a:p>
                    <a:p>
                      <a:pPr marL="0" marR="0" algn="l">
                        <a:lnSpc>
                          <a:spcPct val="100000"/>
                        </a:lnSpc>
                        <a:spcBef>
                          <a:spcPts val="0"/>
                        </a:spcBef>
                        <a:spcAft>
                          <a:spcPts val="0"/>
                        </a:spcAft>
                      </a:pPr>
                      <a:r>
                        <a:rPr lang="es-ES" sz="1100" b="1" u="none" kern="1200" dirty="0" smtClean="0">
                          <a:solidFill>
                            <a:schemeClr val="tx1"/>
                          </a:solidFill>
                          <a:effectLst/>
                          <a:latin typeface="+mn-lt"/>
                          <a:ea typeface="Times New Roman"/>
                        </a:rPr>
                        <a:t>Un respaldo total </a:t>
                      </a:r>
                      <a:r>
                        <a:rPr lang="es-ES" sz="1100" b="0" kern="1200" dirty="0" smtClean="0">
                          <a:solidFill>
                            <a:schemeClr val="tx1"/>
                          </a:solidFill>
                          <a:effectLst/>
                          <a:latin typeface="+mn-lt"/>
                          <a:ea typeface="Times New Roman"/>
                          <a:cs typeface="Times New Roman"/>
                        </a:rPr>
                        <a:t>puede incluir cualquier detalle que se encuentre de forma explícita en el texto que respalde la pregunta.</a:t>
                      </a:r>
                      <a:endParaRPr lang="es-ES" sz="1100" b="0" kern="1200" baseline="0" dirty="0" smtClean="0">
                        <a:solidFill>
                          <a:schemeClr val="tx1"/>
                        </a:solidFill>
                        <a:effectLst/>
                        <a:latin typeface="+mn-lt"/>
                        <a:ea typeface="Times New Roman"/>
                        <a:cs typeface="Times New Roman"/>
                      </a:endParaRP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endParaRPr lang="en-US" sz="1000" dirty="0">
                        <a:effectLst/>
                        <a:latin typeface="Calibri"/>
                        <a:ea typeface="Times New Roman"/>
                      </a:endParaRP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39368">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3</a:t>
                      </a:r>
                      <a:endParaRPr lang="en-US" sz="2600" b="1" dirty="0">
                        <a:effectLst/>
                        <a:latin typeface="+mn-lt"/>
                        <a:ea typeface="Calibri"/>
                        <a:cs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500" i="1" kern="1200" dirty="0" smtClean="0">
                        <a:solidFill>
                          <a:schemeClr val="tx1"/>
                        </a:solidFill>
                        <a:effectLst/>
                        <a:latin typeface="+mn-lt"/>
                        <a:ea typeface="Calibri"/>
                        <a:cs typeface="Verdana"/>
                      </a:endParaRPr>
                    </a:p>
                    <a:p>
                      <a:pPr marL="0" marR="0">
                        <a:lnSpc>
                          <a:spcPct val="100000"/>
                        </a:lnSpc>
                        <a:spcBef>
                          <a:spcPts val="0"/>
                        </a:spcBef>
                        <a:spcAft>
                          <a:spcPts val="0"/>
                        </a:spcAft>
                      </a:pPr>
                      <a:r>
                        <a:rPr lang="es-ES" sz="1050" i="1" kern="1200" dirty="0" smtClean="0">
                          <a:solidFill>
                            <a:schemeClr val="tx1"/>
                          </a:solidFill>
                          <a:effectLst/>
                          <a:latin typeface="+mn-lt"/>
                          <a:ea typeface="Calibri"/>
                          <a:cs typeface="Verdana"/>
                        </a:rPr>
                        <a:t>El estudiante proporciona una respuesta competente, describiendo cómo los animales cambiaron hacia el tejón y por qué; utiliza detalles del</a:t>
                      </a:r>
                      <a:r>
                        <a:rPr lang="es-ES" sz="1050" i="1" kern="1200" baseline="0" dirty="0" smtClean="0">
                          <a:solidFill>
                            <a:schemeClr val="tx1"/>
                          </a:solidFill>
                          <a:effectLst/>
                          <a:latin typeface="+mn-lt"/>
                          <a:ea typeface="Calibri"/>
                          <a:cs typeface="Verdana"/>
                        </a:rPr>
                        <a:t> cuento</a:t>
                      </a:r>
                      <a:r>
                        <a:rPr lang="es-ES" sz="1050" i="1" kern="1200" dirty="0" smtClean="0">
                          <a:solidFill>
                            <a:schemeClr val="tx1"/>
                          </a:solidFill>
                          <a:effectLst/>
                          <a:latin typeface="+mn-lt"/>
                          <a:ea typeface="Calibri"/>
                          <a:cs typeface="Verdana"/>
                        </a:rPr>
                        <a:t> para apoyar la respuesta.</a:t>
                      </a:r>
                    </a:p>
                    <a:p>
                      <a:pPr marL="0" marR="0">
                        <a:lnSpc>
                          <a:spcPct val="100000"/>
                        </a:lnSpc>
                        <a:spcBef>
                          <a:spcPts val="0"/>
                        </a:spcBef>
                        <a:spcAft>
                          <a:spcPts val="0"/>
                        </a:spcAft>
                      </a:pPr>
                      <a:r>
                        <a:rPr kumimoji="0" lang="es-ES" sz="1200" b="0" i="0" u="none" strike="noStrike" kern="1200" cap="none" spc="0" normalizeH="0" baseline="0" noProof="0" dirty="0" smtClean="0">
                          <a:ln>
                            <a:noFill/>
                          </a:ln>
                          <a:solidFill>
                            <a:schemeClr val="tx1"/>
                          </a:solidFill>
                          <a:effectLst/>
                          <a:uLnTx/>
                          <a:uFillTx/>
                          <a:latin typeface="+mn-lt"/>
                          <a:ea typeface="Calibri"/>
                          <a:cs typeface="Verdana"/>
                        </a:rPr>
                        <a:t>Al principio los animales fueron desagradecidos de toda la excavación del tejón. Querían que se fuera a otro lugar porque siempre estaba molestando a su tranquila comunidad. Ellos le ignoraban y nunca le agradecían. Ellos se reían de él y pensaban que no era inteligente. Pero al final, le dieron las gracias porque los agujeros que él cavó los había salvado del tornado.</a:t>
                      </a:r>
                      <a:endParaRPr kumimoji="0" lang="en-US" sz="1200" b="0" i="0" u="none" strike="noStrike" kern="1200" cap="none" spc="0" normalizeH="0" baseline="0" noProof="0" dirty="0">
                        <a:ln>
                          <a:noFill/>
                        </a:ln>
                        <a:solidFill>
                          <a:schemeClr val="tx1"/>
                        </a:solidFill>
                        <a:effectLst/>
                        <a:uLnTx/>
                        <a:uFillTx/>
                        <a:latin typeface="+mn-lt"/>
                        <a:ea typeface="Calibri"/>
                        <a:cs typeface="Times New Roman"/>
                      </a:endParaRP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0560">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2</a:t>
                      </a:r>
                      <a:endParaRPr lang="en-US" sz="2600" b="1" dirty="0">
                        <a:effectLst/>
                        <a:latin typeface="+mn-lt"/>
                        <a:ea typeface="Calibri"/>
                        <a:cs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500" i="1" kern="1200" dirty="0" smtClean="0">
                        <a:solidFill>
                          <a:schemeClr val="tx1"/>
                        </a:solidFill>
                        <a:effectLst/>
                        <a:latin typeface="+mn-lt"/>
                        <a:ea typeface="Calibri"/>
                        <a:cs typeface="Verdana"/>
                      </a:endParaRPr>
                    </a:p>
                    <a:p>
                      <a:pPr marL="0" marR="0">
                        <a:lnSpc>
                          <a:spcPct val="100000"/>
                        </a:lnSpc>
                        <a:spcBef>
                          <a:spcPts val="0"/>
                        </a:spcBef>
                        <a:spcAft>
                          <a:spcPts val="0"/>
                        </a:spcAft>
                      </a:pPr>
                      <a:r>
                        <a:rPr lang="es-ES" sz="1050" i="1" kern="1200" dirty="0" smtClean="0">
                          <a:solidFill>
                            <a:schemeClr val="tx1"/>
                          </a:solidFill>
                          <a:effectLst/>
                          <a:latin typeface="+mn-lt"/>
                          <a:ea typeface="Calibri"/>
                          <a:cs typeface="Verdana"/>
                        </a:rPr>
                        <a:t>El estudiante proporciona una respuesta parcial, describiendo algunas de las manera</a:t>
                      </a:r>
                      <a:r>
                        <a:rPr lang="es-ES" sz="1050" i="1" kern="1200" baseline="0" dirty="0" smtClean="0">
                          <a:solidFill>
                            <a:schemeClr val="tx1"/>
                          </a:solidFill>
                          <a:effectLst/>
                          <a:latin typeface="+mn-lt"/>
                          <a:ea typeface="Calibri"/>
                          <a:cs typeface="Verdana"/>
                        </a:rPr>
                        <a:t> </a:t>
                      </a:r>
                      <a:r>
                        <a:rPr lang="es-ES" sz="1050" i="1" kern="1200" dirty="0" smtClean="0">
                          <a:solidFill>
                            <a:schemeClr val="tx1"/>
                          </a:solidFill>
                          <a:effectLst/>
                          <a:latin typeface="+mn-lt"/>
                          <a:ea typeface="Calibri"/>
                          <a:cs typeface="Verdana"/>
                        </a:rPr>
                        <a:t>en que los animales lo trataron y cómo cambiaron al final, pero utiliza solamente detalles parciales para apoyar la respuesta.</a:t>
                      </a:r>
                      <a:endParaRPr lang="en-US" sz="1050" i="1" kern="1200" dirty="0" smtClean="0">
                        <a:solidFill>
                          <a:schemeClr val="tx1"/>
                        </a:solidFill>
                        <a:effectLst/>
                        <a:latin typeface="+mn-lt"/>
                        <a:ea typeface="Calibri"/>
                        <a:cs typeface="Verdana"/>
                      </a:endParaRPr>
                    </a:p>
                    <a:p>
                      <a:pPr marL="0" marR="0">
                        <a:lnSpc>
                          <a:spcPct val="100000"/>
                        </a:lnSpc>
                        <a:spcBef>
                          <a:spcPts val="0"/>
                        </a:spcBef>
                        <a:spcAft>
                          <a:spcPts val="0"/>
                        </a:spcAft>
                      </a:pPr>
                      <a:r>
                        <a:rPr lang="es-ES" sz="1200" dirty="0" smtClean="0">
                          <a:solidFill>
                            <a:schemeClr val="tx1"/>
                          </a:solidFill>
                          <a:effectLst/>
                          <a:latin typeface="+mn-lt"/>
                          <a:ea typeface="Calibri"/>
                          <a:cs typeface="Verdana"/>
                        </a:rPr>
                        <a:t>Los animales no querían estar cerca del tejón. La excavación perturbaba a su comunidad. Se reían de él, pero al final le dieron las gracias porque él los salvó.</a:t>
                      </a:r>
                      <a:endParaRPr lang="en-US" sz="1200" dirty="0">
                        <a:solidFill>
                          <a:schemeClr val="tx1"/>
                        </a:solidFill>
                        <a:effectLst/>
                        <a:latin typeface="+mn-lt"/>
                        <a:ea typeface="Calibri"/>
                        <a:cs typeface="Times New Roman"/>
                      </a:endParaRP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100">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1</a:t>
                      </a:r>
                      <a:endParaRPr lang="en-US" sz="2600" b="1" dirty="0">
                        <a:effectLst/>
                        <a:latin typeface="+mn-lt"/>
                        <a:ea typeface="Calibri"/>
                        <a:cs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500" i="1" kern="1200" dirty="0" smtClean="0">
                        <a:solidFill>
                          <a:schemeClr val="tx1"/>
                        </a:solidFill>
                        <a:effectLst/>
                        <a:latin typeface="+mn-lt"/>
                        <a:ea typeface="Calibri"/>
                        <a:cs typeface="Verdana"/>
                      </a:endParaRPr>
                    </a:p>
                    <a:p>
                      <a:pPr marL="0" marR="0">
                        <a:lnSpc>
                          <a:spcPct val="100000"/>
                        </a:lnSpc>
                        <a:spcBef>
                          <a:spcPts val="0"/>
                        </a:spcBef>
                        <a:spcAft>
                          <a:spcPts val="0"/>
                        </a:spcAft>
                      </a:pPr>
                      <a:r>
                        <a:rPr lang="es-ES" sz="1050" i="1" kern="1200" dirty="0" smtClean="0">
                          <a:solidFill>
                            <a:schemeClr val="tx1"/>
                          </a:solidFill>
                          <a:effectLst/>
                          <a:latin typeface="+mn-lt"/>
                          <a:ea typeface="Calibri"/>
                          <a:cs typeface="Verdana"/>
                        </a:rPr>
                        <a:t>El estudiante proporciona una respuesta mínima e incompleta a la pregunta.</a:t>
                      </a:r>
                    </a:p>
                    <a:p>
                      <a:pPr marL="0" marR="0">
                        <a:lnSpc>
                          <a:spcPct val="100000"/>
                        </a:lnSpc>
                        <a:spcBef>
                          <a:spcPts val="0"/>
                        </a:spcBef>
                        <a:spcAft>
                          <a:spcPts val="0"/>
                        </a:spcAft>
                      </a:pPr>
                      <a:r>
                        <a:rPr lang="es-ES" sz="1200" dirty="0" smtClean="0">
                          <a:solidFill>
                            <a:schemeClr val="tx1"/>
                          </a:solidFill>
                          <a:effectLst/>
                          <a:latin typeface="+mn-lt"/>
                          <a:ea typeface="Calibri"/>
                          <a:cs typeface="Verdana"/>
                        </a:rPr>
                        <a:t>A los animales no les gustaba el tejón. Ellos pensaban que era tonto por cavar todos los agujeros.</a:t>
                      </a:r>
                      <a:endParaRPr lang="en-US" sz="1200" dirty="0" smtClean="0">
                        <a:solidFill>
                          <a:schemeClr val="tx1"/>
                        </a:solidFill>
                        <a:effectLst/>
                        <a:latin typeface="+mn-lt"/>
                        <a:ea typeface="Calibri"/>
                        <a:cs typeface="Verdana"/>
                      </a:endParaRP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2336">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0</a:t>
                      </a:r>
                      <a:endParaRPr lang="en-US" sz="2600" b="1" dirty="0">
                        <a:effectLst/>
                        <a:latin typeface="+mn-lt"/>
                        <a:ea typeface="Calibri"/>
                        <a:cs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500" i="1" kern="1200" dirty="0" smtClean="0">
                        <a:solidFill>
                          <a:schemeClr val="tx1"/>
                        </a:solidFill>
                        <a:effectLst/>
                        <a:latin typeface="+mn-lt"/>
                        <a:ea typeface="Calibri"/>
                        <a:cs typeface="Verdana"/>
                      </a:endParaRPr>
                    </a:p>
                    <a:p>
                      <a:pPr marL="0" marR="0">
                        <a:lnSpc>
                          <a:spcPct val="100000"/>
                        </a:lnSpc>
                        <a:spcBef>
                          <a:spcPts val="0"/>
                        </a:spcBef>
                        <a:spcAft>
                          <a:spcPts val="0"/>
                        </a:spcAft>
                      </a:pPr>
                      <a:r>
                        <a:rPr lang="es-ES" sz="1050" i="1" kern="1200" dirty="0" smtClean="0">
                          <a:solidFill>
                            <a:schemeClr val="tx1"/>
                          </a:solidFill>
                          <a:effectLst/>
                          <a:latin typeface="+mn-lt"/>
                          <a:ea typeface="Calibri"/>
                          <a:cs typeface="Verdana"/>
                        </a:rPr>
                        <a:t>El estudiante no responde a la pregunta.</a:t>
                      </a:r>
                    </a:p>
                    <a:p>
                      <a:pPr marL="0" marR="0">
                        <a:lnSpc>
                          <a:spcPct val="100000"/>
                        </a:lnSpc>
                        <a:spcBef>
                          <a:spcPts val="0"/>
                        </a:spcBef>
                        <a:spcAft>
                          <a:spcPts val="0"/>
                        </a:spcAft>
                      </a:pPr>
                      <a:r>
                        <a:rPr lang="es-ES" sz="1200" dirty="0" smtClean="0">
                          <a:solidFill>
                            <a:schemeClr val="tx1"/>
                          </a:solidFill>
                          <a:effectLst/>
                          <a:latin typeface="+mn-lt"/>
                          <a:ea typeface="Calibri"/>
                          <a:cs typeface="Verdana"/>
                        </a:rPr>
                        <a:t>A los animales no les gustaba el tejón. </a:t>
                      </a:r>
                      <a:endParaRPr lang="en-US" sz="1200" i="0" kern="1200" dirty="0" smtClean="0">
                        <a:solidFill>
                          <a:schemeClr val="tx1"/>
                        </a:solidFill>
                        <a:effectLst/>
                        <a:latin typeface="+mn-lt"/>
                        <a:ea typeface="Calibri"/>
                        <a:cs typeface="Verdana"/>
                      </a:endParaRP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004778548"/>
              </p:ext>
            </p:extLst>
          </p:nvPr>
        </p:nvGraphicFramePr>
        <p:xfrm>
          <a:off x="4930140" y="8455379"/>
          <a:ext cx="2453640" cy="859307"/>
        </p:xfrm>
        <a:graphic>
          <a:graphicData uri="http://schemas.openxmlformats.org/drawingml/2006/table">
            <a:tbl>
              <a:tblPr/>
              <a:tblGrid>
                <a:gridCol w="2453640"/>
              </a:tblGrid>
              <a:tr h="173507">
                <a:tc>
                  <a:txBody>
                    <a:bodyPr/>
                    <a:lstStyle/>
                    <a:p>
                      <a:pPr marL="0" marR="0" algn="l">
                        <a:lnSpc>
                          <a:spcPct val="115000"/>
                        </a:lnSpc>
                        <a:spcBef>
                          <a:spcPts val="0"/>
                        </a:spcBef>
                        <a:spcAft>
                          <a:spcPts val="0"/>
                        </a:spcAft>
                      </a:pPr>
                      <a:r>
                        <a:rPr lang="en-US" sz="1000" b="1" dirty="0" err="1" smtClean="0">
                          <a:solidFill>
                            <a:srgbClr val="000000"/>
                          </a:solidFill>
                          <a:latin typeface="+mn-lt"/>
                          <a:ea typeface="Times New Roman"/>
                          <a:cs typeface="Times New Roman"/>
                        </a:rPr>
                        <a:t>Estándar</a:t>
                      </a:r>
                      <a:r>
                        <a:rPr lang="en-US" sz="1000" b="1" dirty="0" smtClean="0">
                          <a:solidFill>
                            <a:srgbClr val="000000"/>
                          </a:solidFill>
                          <a:latin typeface="+mn-lt"/>
                          <a:ea typeface="Times New Roman"/>
                          <a:cs typeface="Times New Roman"/>
                        </a:rPr>
                        <a:t> RL.6.3  </a:t>
                      </a:r>
                      <a:endParaRPr lang="en-US" sz="10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670560">
                <a:tc>
                  <a:txBody>
                    <a:bodyPr/>
                    <a:lstStyle/>
                    <a:p>
                      <a:r>
                        <a:rPr lang="es-419" sz="900" dirty="0" smtClean="0"/>
                        <a:t>escriben cómo un cuento determinado o la trama de una obra de teatro se desarrolla en una serie de episodios. Describen también cómo responden o cambian los personajes a medida que la trama se va desarrollando.</a:t>
                      </a:r>
                      <a:endParaRPr lang="en-US" sz="900"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2" name="Footer Placeholder 1"/>
          <p:cNvSpPr>
            <a:spLocks noGrp="1"/>
          </p:cNvSpPr>
          <p:nvPr>
            <p:ph type="ftr" sz="quarter" idx="11"/>
          </p:nvPr>
        </p:nvSpPr>
        <p:spPr/>
        <p:txBody>
          <a:bodyPr/>
          <a:lstStyle/>
          <a:p>
            <a:r>
              <a:rPr lang="en-US" sz="900" dirty="0" smtClean="0"/>
              <a:t>Rev. Control: 07/04/15 - OSP and S. Richmond</a:t>
            </a:r>
            <a:endParaRPr lang="en-US" sz="900" dirty="0"/>
          </a:p>
        </p:txBody>
      </p:sp>
      <p:sp>
        <p:nvSpPr>
          <p:cNvPr id="6" name="Slide Number Placeholder 5"/>
          <p:cNvSpPr>
            <a:spLocks noGrp="1"/>
          </p:cNvSpPr>
          <p:nvPr>
            <p:ph type="sldNum" sz="quarter" idx="12"/>
          </p:nvPr>
        </p:nvSpPr>
        <p:spPr/>
        <p:txBody>
          <a:bodyPr/>
          <a:lstStyle/>
          <a:p>
            <a:fld id="{AF8359E8-5B63-4AE7-A26F-FE183B9DDE83}" type="slidenum">
              <a:rPr lang="en-US" smtClean="0"/>
              <a:t>6</a:t>
            </a:fld>
            <a:endParaRPr lang="en-US" dirty="0"/>
          </a:p>
        </p:txBody>
      </p:sp>
    </p:spTree>
    <p:extLst>
      <p:ext uri="{BB962C8B-B14F-4D97-AF65-F5344CB8AC3E}">
        <p14:creationId xmlns:p14="http://schemas.microsoft.com/office/powerpoint/2010/main" val="7811879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5570220" y="9322651"/>
            <a:ext cx="1813560" cy="535516"/>
          </a:xfrm>
        </p:spPr>
        <p:txBody>
          <a:bodyPr/>
          <a:lstStyle/>
          <a:p>
            <a:fld id="{F177B04D-AEB5-43ED-B9BA-B3D1EC9C9067}" type="slidenum">
              <a:rPr lang="en-US" smtClean="0"/>
              <a:pPr/>
              <a:t>7</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574568882"/>
              </p:ext>
            </p:extLst>
          </p:nvPr>
        </p:nvGraphicFramePr>
        <p:xfrm>
          <a:off x="609600" y="0"/>
          <a:ext cx="6553115" cy="7113397"/>
        </p:xfrm>
        <a:graphic>
          <a:graphicData uri="http://schemas.openxmlformats.org/drawingml/2006/table">
            <a:tbl>
              <a:tblPr firstRow="1" firstCol="1" bandRow="1"/>
              <a:tblGrid>
                <a:gridCol w="680634"/>
                <a:gridCol w="5872481"/>
              </a:tblGrid>
              <a:tr h="731618">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endParaRPr kumimoji="0" lang="en-US" sz="1000" b="0" i="1" u="none" strike="noStrike" kern="1200" cap="none" spc="0" normalizeH="0" baseline="0" noProof="0" dirty="0" smtClean="0">
                        <a:ln>
                          <a:noFill/>
                        </a:ln>
                        <a:solidFill>
                          <a:prstClr val="black"/>
                        </a:solidFill>
                        <a:effectLst/>
                        <a:uLnTx/>
                        <a:uFillTx/>
                        <a:latin typeface="+mn-lt"/>
                        <a:ea typeface="+mn-ea"/>
                        <a:cs typeface="+mn-cs"/>
                      </a:endParaRPr>
                    </a:p>
                  </a:txBody>
                  <a:tcPr marL="67586" marR="67586" marT="9111"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65757">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500" b="1" u="none" dirty="0" smtClean="0">
                          <a:effectLst/>
                        </a:rPr>
                        <a:t>CFA  Trimestre 1: Clave para la  </a:t>
                      </a:r>
                      <a:r>
                        <a:rPr lang="es-MX" sz="1500" b="1" u="sng" dirty="0" smtClean="0">
                          <a:effectLst/>
                        </a:rPr>
                        <a:t>Respuesta construida</a:t>
                      </a: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33629">
                <a:tc gridSpan="2">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ES" sz="1500" b="1" kern="1200" dirty="0" smtClean="0">
                          <a:solidFill>
                            <a:srgbClr val="000000"/>
                          </a:solidFill>
                          <a:effectLst/>
                          <a:latin typeface="+mn-lt"/>
                          <a:ea typeface="Times New Roman"/>
                          <a:cs typeface="Arial"/>
                        </a:rPr>
                        <a:t>Estándar RI.6.2:   </a:t>
                      </a:r>
                      <a:r>
                        <a:rPr lang="es-ES" sz="1500" b="1" kern="1200" noProof="0" dirty="0" smtClean="0">
                          <a:solidFill>
                            <a:srgbClr val="000000"/>
                          </a:solidFill>
                          <a:effectLst/>
                          <a:latin typeface="+mn-lt"/>
                          <a:ea typeface="Times New Roman"/>
                          <a:cs typeface="Arial"/>
                        </a:rPr>
                        <a:t>Rúbrica de 2 puntos:</a:t>
                      </a:r>
                      <a:r>
                        <a:rPr lang="es-ES" sz="1500" b="1" kern="1200" baseline="0" noProof="0" dirty="0" smtClean="0">
                          <a:solidFill>
                            <a:srgbClr val="000000"/>
                          </a:solidFill>
                          <a:effectLst/>
                          <a:latin typeface="+mn-lt"/>
                          <a:ea typeface="Times New Roman"/>
                          <a:cs typeface="Arial"/>
                        </a:rPr>
                        <a:t> Respuesta Construida – </a:t>
                      </a:r>
                      <a:r>
                        <a:rPr lang="es-ES" sz="1500" b="1" kern="1200" noProof="0" dirty="0" smtClean="0">
                          <a:solidFill>
                            <a:srgbClr val="000000"/>
                          </a:solidFill>
                          <a:effectLst/>
                          <a:latin typeface="+mn-lt"/>
                          <a:ea typeface="Times New Roman"/>
                          <a:cs typeface="Arial"/>
                        </a:rPr>
                        <a:t>Lectura</a:t>
                      </a:r>
                      <a:r>
                        <a:rPr lang="es-ES" sz="1500" b="1" kern="1200" baseline="0" noProof="0" dirty="0" smtClean="0">
                          <a:solidFill>
                            <a:srgbClr val="000000"/>
                          </a:solidFill>
                          <a:effectLst/>
                          <a:latin typeface="+mn-lt"/>
                          <a:ea typeface="Times New Roman"/>
                          <a:cs typeface="Arial"/>
                        </a:rPr>
                        <a:t> Corta</a:t>
                      </a:r>
                      <a:endParaRPr lang="es-ES" sz="1500" b="1" kern="1200" dirty="0" smtClean="0">
                        <a:solidFill>
                          <a:schemeClr val="tx1"/>
                        </a:solidFill>
                        <a:effectLst/>
                        <a:latin typeface="+mn-lt"/>
                        <a:ea typeface="Times New Roman"/>
                        <a:cs typeface="Arial"/>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ctr">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58527">
                <a:tc gridSpan="2">
                  <a:txBody>
                    <a:bodyPr/>
                    <a:lstStyle/>
                    <a:p>
                      <a:pPr marL="1201738" marR="0" indent="-1201738" algn="l">
                        <a:lnSpc>
                          <a:spcPct val="100000"/>
                        </a:lnSpc>
                        <a:spcBef>
                          <a:spcPts val="0"/>
                        </a:spcBef>
                        <a:spcAft>
                          <a:spcPts val="0"/>
                        </a:spcAft>
                      </a:pPr>
                      <a:r>
                        <a:rPr lang="es-ES" sz="1500" b="1" kern="1200" dirty="0" smtClean="0">
                          <a:solidFill>
                            <a:srgbClr val="000000"/>
                          </a:solidFill>
                          <a:effectLst/>
                          <a:latin typeface="+mn-lt"/>
                          <a:ea typeface="Times New Roman"/>
                          <a:cs typeface="Arial"/>
                        </a:rPr>
                        <a:t>Pregunta #15 : </a:t>
                      </a:r>
                      <a:r>
                        <a:rPr lang="es-419" sz="1500" b="0" kern="1200" dirty="0" smtClean="0">
                          <a:solidFill>
                            <a:srgbClr val="000000"/>
                          </a:solidFill>
                          <a:effectLst/>
                          <a:latin typeface="+mn-lt"/>
                          <a:ea typeface="Times New Roman"/>
                          <a:cs typeface="Arial"/>
                        </a:rPr>
                        <a:t>Resume la idea central del pasaje. Utiliza detalles del texto en tu resumen.</a:t>
                      </a:r>
                      <a:endParaRPr lang="es-ES" sz="1500" b="0" dirty="0">
                        <a:effectLst/>
                        <a:latin typeface="+mn-lt"/>
                        <a:ea typeface="Calibri"/>
                        <a:cs typeface="Times New Roman"/>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575203">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sz="1800" b="0" i="0"/>
                      </a:pPr>
                      <a:r>
                        <a:rPr lang="es-ES" sz="1100" u="sng" kern="1200" baseline="0" noProof="0" dirty="0" smtClean="0">
                          <a:solidFill>
                            <a:schemeClr val="tx1"/>
                          </a:solidFill>
                          <a:effectLst/>
                          <a:latin typeface="+mn-lt"/>
                          <a:cs typeface="Arial"/>
                        </a:rPr>
                        <a:t>L</a:t>
                      </a:r>
                      <a:r>
                        <a:rPr lang="es-ES" sz="1100" u="sng" noProof="0" dirty="0" smtClean="0">
                          <a:solidFill>
                            <a:schemeClr val="tx1"/>
                          </a:solidFill>
                        </a:rPr>
                        <a:t>enguaje del</a:t>
                      </a:r>
                      <a:r>
                        <a:rPr lang="es-ES" sz="1100" u="sng" baseline="0" noProof="0" dirty="0" smtClean="0">
                          <a:solidFill>
                            <a:schemeClr val="tx1"/>
                          </a:solidFill>
                        </a:rPr>
                        <a:t> maestro y </a:t>
                      </a:r>
                      <a:r>
                        <a:rPr lang="es-ES" sz="1100" u="sng" kern="1200" baseline="0" noProof="0" dirty="0" smtClean="0">
                          <a:solidFill>
                            <a:schemeClr val="tx1"/>
                          </a:solidFill>
                          <a:effectLst/>
                          <a:latin typeface="+mn-lt"/>
                          <a:cs typeface="Arial"/>
                        </a:rPr>
                        <a:t>n</a:t>
                      </a:r>
                      <a:r>
                        <a:rPr lang="es-ES" sz="1100" u="sng" kern="1200" dirty="0" err="1" smtClean="0">
                          <a:solidFill>
                            <a:schemeClr val="tx1"/>
                          </a:solidFill>
                          <a:effectLst/>
                          <a:latin typeface="+mn-lt"/>
                          <a:ea typeface="Times New Roman"/>
                          <a:cs typeface="Arial"/>
                        </a:rPr>
                        <a:t>otas</a:t>
                      </a:r>
                      <a:r>
                        <a:rPr lang="es-ES" sz="1100" u="sng" kern="1200" baseline="0" dirty="0" smtClean="0">
                          <a:solidFill>
                            <a:schemeClr val="tx1"/>
                          </a:solidFill>
                          <a:effectLst/>
                          <a:latin typeface="+mn-lt"/>
                          <a:ea typeface="Times New Roman"/>
                          <a:cs typeface="Arial"/>
                        </a:rPr>
                        <a:t> para calificar:</a:t>
                      </a:r>
                    </a:p>
                    <a:p>
                      <a:pPr marL="0" marR="0" algn="l">
                        <a:lnSpc>
                          <a:spcPct val="100000"/>
                        </a:lnSpc>
                        <a:spcBef>
                          <a:spcPts val="0"/>
                        </a:spcBef>
                        <a:spcAft>
                          <a:spcPts val="0"/>
                        </a:spcAft>
                      </a:pPr>
                      <a:r>
                        <a:rPr lang="es-ES" sz="1100" b="1" dirty="0" smtClean="0">
                          <a:solidFill>
                            <a:schemeClr val="tx1"/>
                          </a:solidFill>
                        </a:rPr>
                        <a:t>Suficiente evidencia </a:t>
                      </a:r>
                      <a:r>
                        <a:rPr lang="es-ES" sz="1100" b="0" kern="1200" dirty="0" smtClean="0">
                          <a:solidFill>
                            <a:schemeClr val="tx1"/>
                          </a:solidFill>
                          <a:effectLst/>
                          <a:latin typeface="+mn-lt"/>
                          <a:ea typeface="Times New Roman"/>
                          <a:cs typeface="Arial"/>
                        </a:rPr>
                        <a:t>en respuesta a la pregunta incluiría detalles específicamente del pasaje para crear un resumen de la idea central. La idea central debe ser</a:t>
                      </a:r>
                      <a:r>
                        <a:rPr lang="es-ES" sz="1100" b="0" kern="1200" baseline="0" dirty="0" smtClean="0">
                          <a:solidFill>
                            <a:schemeClr val="tx1"/>
                          </a:solidFill>
                          <a:effectLst/>
                          <a:latin typeface="+mn-lt"/>
                          <a:ea typeface="Times New Roman"/>
                          <a:cs typeface="Arial"/>
                        </a:rPr>
                        <a:t> afirmada con suficientes </a:t>
                      </a:r>
                      <a:r>
                        <a:rPr lang="es-ES" sz="1100" b="0" kern="1200" dirty="0" smtClean="0">
                          <a:solidFill>
                            <a:schemeClr val="tx1"/>
                          </a:solidFill>
                          <a:effectLst/>
                          <a:latin typeface="+mn-lt"/>
                          <a:ea typeface="Times New Roman"/>
                          <a:cs typeface="Arial"/>
                        </a:rPr>
                        <a:t>pruebas textuales.</a:t>
                      </a:r>
                    </a:p>
                    <a:p>
                      <a:pPr marL="0" marR="0" algn="l">
                        <a:lnSpc>
                          <a:spcPct val="100000"/>
                        </a:lnSpc>
                        <a:spcBef>
                          <a:spcPts val="0"/>
                        </a:spcBef>
                        <a:spcAft>
                          <a:spcPts val="0"/>
                        </a:spcAft>
                      </a:pPr>
                      <a:r>
                        <a:rPr lang="es-ES" sz="1100" b="1" kern="1200" dirty="0" smtClean="0">
                          <a:solidFill>
                            <a:schemeClr val="tx1"/>
                          </a:solidFill>
                          <a:effectLst/>
                          <a:latin typeface="+mn-lt"/>
                          <a:ea typeface="Calibri"/>
                          <a:cs typeface="Arial"/>
                        </a:rPr>
                        <a:t>Detalles específicos  </a:t>
                      </a:r>
                      <a:r>
                        <a:rPr lang="es-ES" sz="1100" b="0" kern="1200" dirty="0" smtClean="0">
                          <a:solidFill>
                            <a:schemeClr val="tx1"/>
                          </a:solidFill>
                          <a:effectLst/>
                          <a:latin typeface="+mn-lt"/>
                          <a:ea typeface="Calibri"/>
                          <a:cs typeface="Arial"/>
                        </a:rPr>
                        <a:t>en la respuesta apoyarían una declaración de la idea central (el </a:t>
                      </a:r>
                      <a:r>
                        <a:rPr lang="es-ES" sz="1100" b="1" kern="1200" dirty="0" smtClean="0">
                          <a:solidFill>
                            <a:schemeClr val="tx1"/>
                          </a:solidFill>
                          <a:effectLst/>
                          <a:latin typeface="+mn-lt"/>
                          <a:ea typeface="Calibri"/>
                          <a:cs typeface="Arial"/>
                        </a:rPr>
                        <a:t>misterio</a:t>
                      </a:r>
                      <a:r>
                        <a:rPr lang="es-ES" sz="1100" b="0" kern="1200" dirty="0" smtClean="0">
                          <a:solidFill>
                            <a:schemeClr val="tx1"/>
                          </a:solidFill>
                          <a:effectLst/>
                          <a:latin typeface="+mn-lt"/>
                          <a:ea typeface="Calibri"/>
                          <a:cs typeface="Arial"/>
                        </a:rPr>
                        <a:t> del monstruo del lago Ness </a:t>
                      </a:r>
                      <a:r>
                        <a:rPr lang="es-ES" sz="1100" b="1" kern="1200" dirty="0" smtClean="0">
                          <a:solidFill>
                            <a:schemeClr val="tx1"/>
                          </a:solidFill>
                          <a:effectLst/>
                          <a:latin typeface="+mn-lt"/>
                          <a:ea typeface="Calibri"/>
                          <a:cs typeface="Arial"/>
                        </a:rPr>
                        <a:t>a lo largo de la historia</a:t>
                      </a:r>
                      <a:r>
                        <a:rPr lang="es-ES" sz="1100" b="0" kern="1200" dirty="0" smtClean="0">
                          <a:solidFill>
                            <a:schemeClr val="tx1"/>
                          </a:solidFill>
                          <a:effectLst/>
                          <a:latin typeface="+mn-lt"/>
                          <a:ea typeface="Calibri"/>
                          <a:cs typeface="Arial"/>
                        </a:rPr>
                        <a:t>), y podría incluir detalles sobre la historia tales como: (1) los vikingos, (2) el siglo sexto, (3) la década de 1930, y (4) la década de 1970. Los detalles sobre el misterio podrían incluir:</a:t>
                      </a:r>
                      <a:r>
                        <a:rPr lang="es-ES" sz="1100" b="0" kern="1200" baseline="0" dirty="0" smtClean="0">
                          <a:solidFill>
                            <a:schemeClr val="tx1"/>
                          </a:solidFill>
                          <a:effectLst/>
                          <a:latin typeface="+mn-lt"/>
                          <a:ea typeface="Calibri"/>
                          <a:cs typeface="Arial"/>
                        </a:rPr>
                        <a:t> </a:t>
                      </a:r>
                      <a:r>
                        <a:rPr lang="es-ES" sz="1100" b="0" kern="1200" dirty="0" smtClean="0">
                          <a:solidFill>
                            <a:schemeClr val="tx1"/>
                          </a:solidFill>
                          <a:effectLst/>
                          <a:latin typeface="+mn-lt"/>
                          <a:ea typeface="Calibri"/>
                          <a:cs typeface="Arial"/>
                        </a:rPr>
                        <a:t>(1) relatos de avistamientos, (2) rumores y bromas, (3) fotografías, (4) imágenes de sonar submarino, y (5) las muchas historias y descripciones que dieron las personas del monstruo. </a:t>
                      </a:r>
                    </a:p>
                    <a:p>
                      <a:pPr marL="0" marR="0" algn="l">
                        <a:lnSpc>
                          <a:spcPct val="100000"/>
                        </a:lnSpc>
                        <a:spcBef>
                          <a:spcPts val="0"/>
                        </a:spcBef>
                        <a:spcAft>
                          <a:spcPts val="0"/>
                        </a:spcAft>
                      </a:pPr>
                      <a:r>
                        <a:rPr lang="es-ES" sz="1100" b="1" kern="1200" dirty="0" smtClean="0">
                          <a:solidFill>
                            <a:schemeClr val="tx1"/>
                          </a:solidFill>
                          <a:effectLst/>
                          <a:latin typeface="+mn-lt"/>
                          <a:ea typeface="Calibri"/>
                          <a:cs typeface="Arial"/>
                        </a:rPr>
                        <a:t>Un</a:t>
                      </a:r>
                      <a:r>
                        <a:rPr lang="es-ES" sz="1100" b="1" kern="1200" baseline="0" dirty="0" smtClean="0">
                          <a:solidFill>
                            <a:schemeClr val="tx1"/>
                          </a:solidFill>
                          <a:effectLst/>
                          <a:latin typeface="+mn-lt"/>
                          <a:ea typeface="Calibri"/>
                          <a:cs typeface="Arial"/>
                        </a:rPr>
                        <a:t> respaldo total </a:t>
                      </a:r>
                      <a:r>
                        <a:rPr lang="es-ES" sz="1100" b="0" kern="1200" baseline="0" dirty="0" smtClean="0">
                          <a:solidFill>
                            <a:schemeClr val="tx1"/>
                          </a:solidFill>
                          <a:effectLst/>
                          <a:latin typeface="+mn-lt"/>
                          <a:ea typeface="Calibri"/>
                          <a:cs typeface="Arial"/>
                        </a:rPr>
                        <a:t>podría ser cualquier detalle que apoye tanto el cuento como el misterio del  monstruo del lago Ness.</a:t>
                      </a: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888237">
                <a:tc>
                  <a:txBody>
                    <a:bodyPr/>
                    <a:lstStyle/>
                    <a:p>
                      <a:pPr marL="0" marR="0" algn="ctr">
                        <a:lnSpc>
                          <a:spcPct val="100000"/>
                        </a:lnSpc>
                        <a:spcBef>
                          <a:spcPts val="0"/>
                        </a:spcBef>
                        <a:spcAft>
                          <a:spcPts val="0"/>
                        </a:spcAft>
                      </a:pPr>
                      <a:r>
                        <a:rPr lang="es-ES" sz="2600" b="1" smtClean="0">
                          <a:effectLst/>
                          <a:latin typeface="+mn-lt"/>
                          <a:ea typeface="Calibri"/>
                          <a:cs typeface="Times New Roman"/>
                        </a:rPr>
                        <a:t>2</a:t>
                      </a:r>
                      <a:endParaRPr lang="es-ES" sz="2600" b="1" dirty="0">
                        <a:effectLst/>
                        <a:latin typeface="+mn-lt"/>
                        <a:ea typeface="Calibri"/>
                        <a:cs typeface="Times New Roman"/>
                      </a:endParaRPr>
                    </a:p>
                  </a:txBody>
                  <a:tcPr marL="67586" marR="67586"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100" b="0" i="1" u="none" strike="noStrike" kern="1200" cap="none" spc="0" normalizeH="0" baseline="0" noProof="0" dirty="0" smtClean="0">
                          <a:ln>
                            <a:noFill/>
                          </a:ln>
                          <a:solidFill>
                            <a:schemeClr val="tx1"/>
                          </a:solidFill>
                          <a:effectLst/>
                          <a:uLnTx/>
                          <a:uFillTx/>
                          <a:latin typeface="+mn-lt"/>
                          <a:ea typeface="Calibri"/>
                          <a:cs typeface="Verdana"/>
                        </a:rPr>
                        <a:t>El estudiante proporciona una respuesta competente resumiendo la idea central del texto, y apoya la idea con suficientes detalles del pasaje.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smtClean="0">
                          <a:ln>
                            <a:noFill/>
                          </a:ln>
                          <a:solidFill>
                            <a:schemeClr val="tx1"/>
                          </a:solidFill>
                          <a:effectLst/>
                          <a:uLnTx/>
                          <a:uFillTx/>
                          <a:latin typeface="+mn-lt"/>
                          <a:ea typeface="Calibri"/>
                          <a:cs typeface="Times New Roman"/>
                        </a:rPr>
                        <a:t>Este pasaje trata sobre el misterio del monstruo del lago Ness a lo largo de la historia.  A través de la historia, porque durante siglos el monstruo del lago Ness ha sido visto y descrito de muchas maneras. Por ejemplo, los vikingos pensaban que parecía un caballo de agua, mientras que en el siglo sexto le llamaban una bestia feroz. En los años 70 se pensaba que podía ser un antepasado de un dinosaurio. Es un misterio porque no hay evidencia física real (un cuerpo) del monstruo del Lago Ness. Un ejemplo de este misterio es que nadie ha atrapado al monstruo del lago Ness para demostrar lo que realmente es. Otro ejemplo del misterio son las fotos submarinas del sonar que un grupo de científicos tomó en la década de 1970. Las imágenes mostraban un enorme cuerpo con aletas. Pero, sigue siendo un misterio. ¿Qué es en realidad?</a:t>
                      </a: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83425">
                <a:tc>
                  <a:txBody>
                    <a:bodyPr/>
                    <a:lstStyle/>
                    <a:p>
                      <a:pPr marL="0" marR="0" algn="ctr">
                        <a:lnSpc>
                          <a:spcPct val="100000"/>
                        </a:lnSpc>
                        <a:spcBef>
                          <a:spcPts val="0"/>
                        </a:spcBef>
                        <a:spcAft>
                          <a:spcPts val="0"/>
                        </a:spcAft>
                      </a:pPr>
                      <a:r>
                        <a:rPr lang="es-ES" sz="2600" b="1" smtClean="0">
                          <a:effectLst/>
                          <a:latin typeface="+mn-lt"/>
                          <a:ea typeface="Calibri"/>
                          <a:cs typeface="Times New Roman"/>
                        </a:rPr>
                        <a:t>1</a:t>
                      </a:r>
                      <a:endParaRPr lang="es-ES" sz="2600" b="1" dirty="0">
                        <a:effectLst/>
                        <a:latin typeface="+mn-lt"/>
                        <a:ea typeface="Calibri"/>
                        <a:cs typeface="Times New Roman"/>
                      </a:endParaRPr>
                    </a:p>
                  </a:txBody>
                  <a:tcPr marL="67586" marR="67586"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100" b="0" i="1" u="none" strike="noStrike" kern="1200" cap="none" spc="0" normalizeH="0" baseline="0" noProof="0" dirty="0" smtClean="0">
                          <a:ln>
                            <a:noFill/>
                          </a:ln>
                          <a:solidFill>
                            <a:schemeClr val="tx1"/>
                          </a:solidFill>
                          <a:effectLst/>
                          <a:uLnTx/>
                          <a:uFillTx/>
                          <a:latin typeface="+mn-lt"/>
                          <a:ea typeface="Calibri"/>
                          <a:cs typeface="Verdana"/>
                        </a:rPr>
                        <a:t>La respuesta del estudiante es un resumen parcial de la idea central del pasaje con vagos detalles de apoyo.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smtClean="0">
                          <a:ln>
                            <a:noFill/>
                          </a:ln>
                          <a:solidFill>
                            <a:schemeClr val="tx1"/>
                          </a:solidFill>
                          <a:effectLst/>
                          <a:uLnTx/>
                          <a:uFillTx/>
                          <a:latin typeface="+mn-lt"/>
                          <a:ea typeface="Calibri"/>
                          <a:cs typeface="Verdana"/>
                        </a:rPr>
                        <a:t>El monstruo del lago Ness descrito a lo largo de muchos años, es la idea central del pasaje. Hace mucho tiempo atrás la gente pensaba que era un caballo o una bestia, y posteriormente, un dinosaurio. La gente seguía viéndolo de forma diferente a lo largo del tiempo.</a:t>
                      </a: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58527">
                <a:tc>
                  <a:txBody>
                    <a:bodyPr/>
                    <a:lstStyle/>
                    <a:p>
                      <a:pPr marL="0" marR="0" algn="ctr">
                        <a:lnSpc>
                          <a:spcPct val="100000"/>
                        </a:lnSpc>
                        <a:spcBef>
                          <a:spcPts val="0"/>
                        </a:spcBef>
                        <a:spcAft>
                          <a:spcPts val="0"/>
                        </a:spcAft>
                      </a:pPr>
                      <a:r>
                        <a:rPr lang="es-ES" sz="2600" b="1" smtClean="0">
                          <a:effectLst/>
                          <a:latin typeface="+mn-lt"/>
                          <a:ea typeface="Calibri"/>
                          <a:cs typeface="Times New Roman"/>
                        </a:rPr>
                        <a:t>0</a:t>
                      </a:r>
                      <a:endParaRPr lang="es-ES" sz="2600" b="1" dirty="0">
                        <a:effectLst/>
                        <a:latin typeface="+mn-lt"/>
                        <a:ea typeface="Calibri"/>
                        <a:cs typeface="Times New Roman"/>
                      </a:endParaRPr>
                    </a:p>
                  </a:txBody>
                  <a:tcPr marL="67586" marR="67586"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100" b="0" i="1" u="none" strike="noStrike" kern="1200" cap="none" spc="0" normalizeH="0" baseline="0" noProof="0" dirty="0" smtClean="0">
                          <a:ln>
                            <a:noFill/>
                          </a:ln>
                          <a:solidFill>
                            <a:schemeClr val="tx1"/>
                          </a:solidFill>
                          <a:effectLst/>
                          <a:uLnTx/>
                          <a:uFillTx/>
                          <a:latin typeface="+mn-lt"/>
                          <a:ea typeface="Calibri"/>
                          <a:cs typeface="Verdana"/>
                        </a:rPr>
                        <a:t>El estudiante no responde a la pregunta.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smtClean="0">
                          <a:ln>
                            <a:noFill/>
                          </a:ln>
                          <a:solidFill>
                            <a:schemeClr val="tx1"/>
                          </a:solidFill>
                          <a:effectLst/>
                          <a:uLnTx/>
                          <a:uFillTx/>
                          <a:latin typeface="+mn-lt"/>
                          <a:ea typeface="Calibri"/>
                          <a:cs typeface="Verdana"/>
                        </a:rPr>
                        <a:t>El monstruo del lago Ness es un animal gigante que se esconde en Escocia. </a:t>
                      </a:r>
                      <a:endParaRPr kumimoji="0" lang="es-ES" sz="1200" b="0" i="0" u="none" strike="noStrike" kern="1200" cap="none" spc="0" normalizeH="0" baseline="0" noProof="0" dirty="0">
                        <a:ln>
                          <a:noFill/>
                        </a:ln>
                        <a:solidFill>
                          <a:schemeClr val="tx1"/>
                        </a:solidFill>
                        <a:effectLst/>
                        <a:uLnTx/>
                        <a:uFillTx/>
                        <a:latin typeface="+mn-lt"/>
                        <a:ea typeface="Calibri"/>
                        <a:cs typeface="Times New Roman"/>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816900020"/>
              </p:ext>
            </p:extLst>
          </p:nvPr>
        </p:nvGraphicFramePr>
        <p:xfrm>
          <a:off x="5181600" y="8428609"/>
          <a:ext cx="1960547" cy="859307"/>
        </p:xfrm>
        <a:graphic>
          <a:graphicData uri="http://schemas.openxmlformats.org/drawingml/2006/table">
            <a:tbl>
              <a:tblPr/>
              <a:tblGrid>
                <a:gridCol w="1960547"/>
              </a:tblGrid>
              <a:tr h="173507">
                <a:tc>
                  <a:txBody>
                    <a:bodyPr/>
                    <a:lstStyle/>
                    <a:p>
                      <a:pPr marL="0" marR="0" algn="l">
                        <a:lnSpc>
                          <a:spcPct val="115000"/>
                        </a:lnSpc>
                        <a:spcBef>
                          <a:spcPts val="0"/>
                        </a:spcBef>
                        <a:spcAft>
                          <a:spcPts val="0"/>
                        </a:spcAft>
                      </a:pPr>
                      <a:r>
                        <a:rPr lang="en-US" sz="1000" b="1" dirty="0" err="1" smtClean="0">
                          <a:solidFill>
                            <a:srgbClr val="000000"/>
                          </a:solidFill>
                          <a:latin typeface="+mn-lt"/>
                          <a:ea typeface="Times New Roman"/>
                          <a:cs typeface="Times New Roman"/>
                        </a:rPr>
                        <a:t>Estándar</a:t>
                      </a:r>
                      <a:r>
                        <a:rPr lang="en-US" sz="1000" b="1" dirty="0" smtClean="0">
                          <a:solidFill>
                            <a:srgbClr val="000000"/>
                          </a:solidFill>
                          <a:latin typeface="+mn-lt"/>
                          <a:ea typeface="Times New Roman"/>
                          <a:cs typeface="Times New Roman"/>
                        </a:rPr>
                        <a:t> RI.6.2</a:t>
                      </a:r>
                      <a:endParaRPr lang="en-US" sz="10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670560">
                <a:tc>
                  <a:txBody>
                    <a:bodyPr/>
                    <a:lstStyle/>
                    <a:p>
                      <a:r>
                        <a:rPr lang="es-419" sz="900" dirty="0" smtClean="0"/>
                        <a:t>Definen el tema o idea principal de un texto y cómo estos se transmiten a través de determinados detalles específicos; resumen el texto sin dar opiniones o juicios personales.</a:t>
                      </a:r>
                      <a:endParaRPr lang="en-US" sz="900"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2" name="Footer Placeholder 1"/>
          <p:cNvSpPr>
            <a:spLocks noGrp="1"/>
          </p:cNvSpPr>
          <p:nvPr>
            <p:ph type="ftr" sz="quarter" idx="11"/>
          </p:nvPr>
        </p:nvSpPr>
        <p:spPr/>
        <p:txBody>
          <a:bodyPr/>
          <a:lstStyle/>
          <a:p>
            <a:r>
              <a:rPr lang="en-US" smtClean="0"/>
              <a:t>Rev. Control: 07/04/15 - OSP and S. Richmond</a:t>
            </a:r>
            <a:endParaRPr lang="en-US" dirty="0"/>
          </a:p>
        </p:txBody>
      </p:sp>
    </p:spTree>
    <p:extLst>
      <p:ext uri="{BB962C8B-B14F-4D97-AF65-F5344CB8AC3E}">
        <p14:creationId xmlns:p14="http://schemas.microsoft.com/office/powerpoint/2010/main" val="30253452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5570220" y="9322651"/>
            <a:ext cx="1813560" cy="535516"/>
          </a:xfrm>
        </p:spPr>
        <p:txBody>
          <a:bodyPr/>
          <a:lstStyle/>
          <a:p>
            <a:fld id="{F177B04D-AEB5-43ED-B9BA-B3D1EC9C9067}" type="slidenum">
              <a:rPr lang="en-US" smtClean="0"/>
              <a:pPr/>
              <a:t>8</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619104090"/>
              </p:ext>
            </p:extLst>
          </p:nvPr>
        </p:nvGraphicFramePr>
        <p:xfrm>
          <a:off x="380659" y="152400"/>
          <a:ext cx="7010741" cy="8369083"/>
        </p:xfrm>
        <a:graphic>
          <a:graphicData uri="http://schemas.openxmlformats.org/drawingml/2006/table">
            <a:tbl>
              <a:tblPr firstRow="1" firstCol="1" bandRow="1"/>
              <a:tblGrid>
                <a:gridCol w="794693"/>
                <a:gridCol w="6216048"/>
              </a:tblGrid>
              <a:tr h="540029">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endParaRPr kumimoji="0" lang="en-US" sz="1000" b="0" i="1" u="none" strike="noStrike" kern="1200" cap="none" spc="0" normalizeH="0" baseline="0" noProof="0" dirty="0" smtClean="0">
                        <a:ln>
                          <a:noFill/>
                        </a:ln>
                        <a:solidFill>
                          <a:prstClr val="black"/>
                        </a:solidFill>
                        <a:effectLst/>
                        <a:uLnTx/>
                        <a:uFillTx/>
                        <a:latin typeface="+mn-lt"/>
                        <a:ea typeface="+mn-ea"/>
                        <a:cs typeface="+mn-cs"/>
                      </a:endParaRPr>
                    </a:p>
                  </a:txBody>
                  <a:tcPr marL="69835" marR="6983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70014">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500" b="1" u="none" dirty="0" smtClean="0">
                          <a:effectLst/>
                        </a:rPr>
                        <a:t>CFA  Trimestre 1: Clave para la  </a:t>
                      </a:r>
                      <a:r>
                        <a:rPr lang="es-MX" sz="1500" b="1" u="sng" dirty="0" smtClean="0">
                          <a:effectLst/>
                        </a:rPr>
                        <a:t>Respuesta construida</a:t>
                      </a: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16193">
                <a:tc gridSpan="2">
                  <a:txBody>
                    <a:bodyPr/>
                    <a:lstStyle/>
                    <a:p>
                      <a:pPr marL="0" marR="0" indent="0" algn="ctr" defTabSz="1018824" rtl="0" eaLnBrk="1" fontAlgn="auto" latinLnBrk="0" hangingPunct="1">
                        <a:lnSpc>
                          <a:spcPct val="100000"/>
                        </a:lnSpc>
                        <a:spcBef>
                          <a:spcPts val="0"/>
                        </a:spcBef>
                        <a:spcAft>
                          <a:spcPts val="0"/>
                        </a:spcAft>
                        <a:buClrTx/>
                        <a:buSzTx/>
                        <a:buFontTx/>
                        <a:buNone/>
                        <a:tabLst/>
                        <a:defRPr/>
                      </a:pPr>
                      <a:r>
                        <a:rPr lang="es-ES" sz="1500" b="1" kern="1200" dirty="0" smtClean="0">
                          <a:solidFill>
                            <a:srgbClr val="000000"/>
                          </a:solidFill>
                          <a:effectLst/>
                          <a:latin typeface="+mn-lt"/>
                          <a:ea typeface="Times New Roman"/>
                          <a:cs typeface="Times New Roman"/>
                        </a:rPr>
                        <a:t>Estándar</a:t>
                      </a:r>
                      <a:r>
                        <a:rPr lang="es-ES" sz="1500" b="1" kern="1200" baseline="0" dirty="0" smtClean="0">
                          <a:solidFill>
                            <a:srgbClr val="000000"/>
                          </a:solidFill>
                          <a:effectLst/>
                          <a:latin typeface="+mn-lt"/>
                          <a:ea typeface="Times New Roman"/>
                          <a:cs typeface="Times New Roman"/>
                        </a:rPr>
                        <a:t> </a:t>
                      </a:r>
                      <a:r>
                        <a:rPr lang="es-ES" sz="1500" b="1" kern="1200" dirty="0" smtClean="0">
                          <a:solidFill>
                            <a:srgbClr val="000000"/>
                          </a:solidFill>
                          <a:effectLst/>
                          <a:latin typeface="+mn-lt"/>
                          <a:ea typeface="Times New Roman"/>
                          <a:cs typeface="Times New Roman"/>
                        </a:rPr>
                        <a:t>RI.6.3:  </a:t>
                      </a:r>
                      <a:r>
                        <a:rPr lang="es-ES" sz="1500" b="1" kern="1200" noProof="0" dirty="0" smtClean="0">
                          <a:solidFill>
                            <a:srgbClr val="000000"/>
                          </a:solidFill>
                          <a:effectLst/>
                          <a:latin typeface="+mn-lt"/>
                          <a:ea typeface="Times New Roman"/>
                          <a:cs typeface="Arial"/>
                        </a:rPr>
                        <a:t>Rúbrica de 3 puntos:</a:t>
                      </a:r>
                      <a:r>
                        <a:rPr lang="es-ES" sz="1500" b="1" kern="1200" baseline="0" noProof="0" dirty="0" smtClean="0">
                          <a:solidFill>
                            <a:srgbClr val="000000"/>
                          </a:solidFill>
                          <a:effectLst/>
                          <a:latin typeface="+mn-lt"/>
                          <a:ea typeface="Times New Roman"/>
                          <a:cs typeface="Arial"/>
                        </a:rPr>
                        <a:t> Respuesta Construida – </a:t>
                      </a:r>
                      <a:r>
                        <a:rPr lang="es-ES" sz="1500" b="1" kern="1200" noProof="0" dirty="0" smtClean="0">
                          <a:solidFill>
                            <a:srgbClr val="000000"/>
                          </a:solidFill>
                          <a:effectLst/>
                          <a:latin typeface="+mn-lt"/>
                          <a:ea typeface="Times New Roman"/>
                          <a:cs typeface="Arial"/>
                        </a:rPr>
                        <a:t>Lectura</a:t>
                      </a:r>
                      <a:endParaRPr lang="es-ES" sz="1500" dirty="0">
                        <a:effectLst/>
                        <a:latin typeface="+mn-lt"/>
                        <a:ea typeface="Times New Roman"/>
                      </a:endParaRP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a:ea typeface="Times New Roman"/>
                      </a:endParaRP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2387">
                <a:tc gridSpan="2">
                  <a:txBody>
                    <a:bodyPr/>
                    <a:lstStyle/>
                    <a:p>
                      <a:pPr marL="1147763" marR="0" indent="-1147763" algn="l">
                        <a:lnSpc>
                          <a:spcPct val="100000"/>
                        </a:lnSpc>
                        <a:spcBef>
                          <a:spcPts val="0"/>
                        </a:spcBef>
                        <a:spcAft>
                          <a:spcPts val="0"/>
                        </a:spcAft>
                      </a:pPr>
                      <a:r>
                        <a:rPr lang="es-ES" sz="1500" b="1" kern="1200" dirty="0" smtClean="0">
                          <a:solidFill>
                            <a:schemeClr val="tx1"/>
                          </a:solidFill>
                          <a:effectLst/>
                          <a:latin typeface="+mj-lt"/>
                          <a:ea typeface="Times New Roman"/>
                          <a:cs typeface="Helvetica" pitchFamily="34" charset="0"/>
                        </a:rPr>
                        <a:t>Pregunta</a:t>
                      </a:r>
                      <a:r>
                        <a:rPr lang="es-ES" sz="1500" b="1" kern="1200" dirty="0" smtClean="0">
                          <a:solidFill>
                            <a:schemeClr val="tx1"/>
                          </a:solidFill>
                          <a:effectLst/>
                          <a:latin typeface="+mj-lt"/>
                          <a:ea typeface="Times New Roman"/>
                          <a:cs typeface="Times New Roman"/>
                        </a:rPr>
                        <a:t> #16:</a:t>
                      </a:r>
                      <a:r>
                        <a:rPr lang="es-ES" sz="1500" b="1" kern="1200" baseline="0" dirty="0" smtClean="0">
                          <a:solidFill>
                            <a:schemeClr val="tx1"/>
                          </a:solidFill>
                          <a:effectLst/>
                          <a:latin typeface="+mj-lt"/>
                          <a:ea typeface="Times New Roman"/>
                          <a:cs typeface="Times New Roman"/>
                        </a:rPr>
                        <a:t> </a:t>
                      </a:r>
                      <a:r>
                        <a:rPr lang="es-ES" sz="1500" b="0" dirty="0" smtClean="0">
                          <a:solidFill>
                            <a:schemeClr val="tx1"/>
                          </a:solidFill>
                          <a:latin typeface="+mj-lt"/>
                        </a:rPr>
                        <a:t>Explica cómo y por qué las descripciones del monstruo del lago Ness han cambiado con el tiempo. Utiliza detalles del texto.</a:t>
                      </a: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spcBef>
                          <a:spcPts val="0"/>
                        </a:spcBef>
                        <a:spcAft>
                          <a:spcPts val="0"/>
                        </a:spcAft>
                      </a:pPr>
                      <a:endParaRPr lang="en-US" sz="1000" dirty="0">
                        <a:effectLst/>
                        <a:latin typeface="Calibri"/>
                        <a:ea typeface="Times New Roman"/>
                      </a:endParaRP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52157">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sz="1800" b="0" i="0"/>
                      </a:pPr>
                      <a:r>
                        <a:rPr lang="es-ES" sz="1100" u="sng" kern="1200" baseline="0" noProof="0" dirty="0" smtClean="0">
                          <a:solidFill>
                            <a:schemeClr val="tx1"/>
                          </a:solidFill>
                          <a:effectLst/>
                          <a:latin typeface="+mn-lt"/>
                          <a:cs typeface="Arial"/>
                        </a:rPr>
                        <a:t>L</a:t>
                      </a:r>
                      <a:r>
                        <a:rPr lang="es-ES" sz="1100" u="sng" noProof="0" dirty="0" smtClean="0">
                          <a:solidFill>
                            <a:schemeClr val="tx1"/>
                          </a:solidFill>
                        </a:rPr>
                        <a:t>enguaje del</a:t>
                      </a:r>
                      <a:r>
                        <a:rPr lang="es-ES" sz="1100" u="sng" baseline="0" noProof="0" dirty="0" smtClean="0">
                          <a:solidFill>
                            <a:schemeClr val="tx1"/>
                          </a:solidFill>
                        </a:rPr>
                        <a:t> maestro y </a:t>
                      </a:r>
                      <a:r>
                        <a:rPr lang="es-ES" sz="1100" u="sng" kern="1200" baseline="0" noProof="0" dirty="0" smtClean="0">
                          <a:solidFill>
                            <a:schemeClr val="tx1"/>
                          </a:solidFill>
                          <a:effectLst/>
                          <a:latin typeface="+mn-lt"/>
                          <a:cs typeface="Arial"/>
                        </a:rPr>
                        <a:t>n</a:t>
                      </a:r>
                      <a:r>
                        <a:rPr lang="es-ES" sz="1100" u="sng" kern="1200" dirty="0" err="1" smtClean="0">
                          <a:solidFill>
                            <a:schemeClr val="tx1"/>
                          </a:solidFill>
                          <a:effectLst/>
                          <a:latin typeface="+mn-lt"/>
                          <a:ea typeface="Times New Roman"/>
                          <a:cs typeface="Arial"/>
                        </a:rPr>
                        <a:t>otas</a:t>
                      </a:r>
                      <a:r>
                        <a:rPr lang="es-ES" sz="1100" u="sng" kern="1200" baseline="0" dirty="0" smtClean="0">
                          <a:solidFill>
                            <a:schemeClr val="tx1"/>
                          </a:solidFill>
                          <a:effectLst/>
                          <a:latin typeface="+mn-lt"/>
                          <a:ea typeface="Times New Roman"/>
                          <a:cs typeface="Arial"/>
                        </a:rPr>
                        <a:t> para calificar:</a:t>
                      </a:r>
                    </a:p>
                    <a:p>
                      <a:pPr marL="0" marR="0" algn="l">
                        <a:lnSpc>
                          <a:spcPct val="100000"/>
                        </a:lnSpc>
                      </a:pPr>
                      <a:r>
                        <a:rPr lang="es-ES" sz="1100" b="1" kern="1200" baseline="0" dirty="0" smtClean="0">
                          <a:solidFill>
                            <a:schemeClr val="tx1"/>
                          </a:solidFill>
                          <a:effectLst/>
                          <a:latin typeface="+mn-lt"/>
                          <a:ea typeface="Times New Roman"/>
                          <a:cs typeface="Times New Roman"/>
                        </a:rPr>
                        <a:t>Evidencia suficiente </a:t>
                      </a:r>
                      <a:r>
                        <a:rPr lang="es-ES" sz="1100" b="0" kern="1200" baseline="0" dirty="0" smtClean="0">
                          <a:solidFill>
                            <a:schemeClr val="tx1"/>
                          </a:solidFill>
                          <a:effectLst/>
                          <a:latin typeface="+mn-lt"/>
                          <a:ea typeface="Times New Roman"/>
                          <a:cs typeface="Times New Roman"/>
                        </a:rPr>
                        <a:t>en respuesta a la pregunta incluiría detalles específicos del texto que explica cómo y por qué las descripciones del monstruo del lago Ness han cambiado con el tiempo.  Debe haber conexión entre las referencias de la época (era) con las descripciones de un tiempo específico, junto con las razones de cómo y por qué el monstruo fue descrito.</a:t>
                      </a:r>
                    </a:p>
                    <a:p>
                      <a:pPr marL="0" marR="0" algn="l">
                        <a:lnSpc>
                          <a:spcPct val="100000"/>
                        </a:lnSpc>
                      </a:pPr>
                      <a:r>
                        <a:rPr lang="es-ES" sz="1100" b="1" kern="1200" baseline="0" dirty="0" smtClean="0">
                          <a:solidFill>
                            <a:schemeClr val="tx1"/>
                          </a:solidFill>
                          <a:effectLst/>
                          <a:latin typeface="+mn-lt"/>
                          <a:ea typeface="Times New Roman"/>
                          <a:cs typeface="Times New Roman"/>
                        </a:rPr>
                        <a:t>Detalles específicos </a:t>
                      </a:r>
                      <a:r>
                        <a:rPr lang="es-ES" sz="1100" b="0" kern="1200" baseline="0" dirty="0" smtClean="0">
                          <a:solidFill>
                            <a:schemeClr val="tx1"/>
                          </a:solidFill>
                          <a:effectLst/>
                          <a:latin typeface="+mn-lt"/>
                          <a:ea typeface="Times New Roman"/>
                          <a:cs typeface="Times New Roman"/>
                        </a:rPr>
                        <a:t>de tiempo podrían incluir: (1) los vikingos, (2) el siglo sexto, (3) siglos en general, (4) la década de 1930, (5) y la década de 1970. Los detalles para apoyar </a:t>
                      </a:r>
                      <a:r>
                        <a:rPr lang="es-ES" sz="1100" b="1" u="sng" kern="1200" baseline="0" dirty="0" smtClean="0">
                          <a:solidFill>
                            <a:schemeClr val="tx1"/>
                          </a:solidFill>
                          <a:effectLst/>
                          <a:latin typeface="+mn-lt"/>
                          <a:ea typeface="Times New Roman"/>
                          <a:cs typeface="Times New Roman"/>
                        </a:rPr>
                        <a:t>por qué </a:t>
                      </a:r>
                      <a:r>
                        <a:rPr lang="es-ES" sz="1100" b="0" kern="1200" baseline="0" dirty="0" smtClean="0">
                          <a:solidFill>
                            <a:schemeClr val="tx1"/>
                          </a:solidFill>
                          <a:effectLst/>
                          <a:latin typeface="+mn-lt"/>
                          <a:ea typeface="Times New Roman"/>
                          <a:cs typeface="Times New Roman"/>
                        </a:rPr>
                        <a:t>las descripciones del monstruo del lago Ness han cambiado, deben estar basadas en: (1) la mitología, (2) los avistamientos, (3) las bromas, y eventualmente  (4) la tecnología.</a:t>
                      </a:r>
                    </a:p>
                    <a:p>
                      <a:pPr marL="0" marR="0" algn="l">
                        <a:lnSpc>
                          <a:spcPct val="100000"/>
                        </a:lnSpc>
                      </a:pPr>
                      <a:r>
                        <a:rPr lang="es-ES" sz="1100" b="1" kern="1200" baseline="0" dirty="0" smtClean="0">
                          <a:solidFill>
                            <a:schemeClr val="tx1"/>
                          </a:solidFill>
                          <a:effectLst/>
                          <a:latin typeface="+mn-lt"/>
                          <a:ea typeface="Times New Roman"/>
                          <a:cs typeface="Times New Roman"/>
                        </a:rPr>
                        <a:t>Un respaldo total </a:t>
                      </a:r>
                      <a:r>
                        <a:rPr lang="es-ES" sz="1100" b="0" kern="1200" baseline="0" dirty="0" smtClean="0">
                          <a:solidFill>
                            <a:schemeClr val="tx1"/>
                          </a:solidFill>
                          <a:effectLst/>
                          <a:latin typeface="+mn-lt"/>
                          <a:ea typeface="Times New Roman"/>
                          <a:cs typeface="Times New Roman"/>
                        </a:rPr>
                        <a:t>a la respuesta puede ser cualquier detalle </a:t>
                      </a:r>
                      <a:r>
                        <a:rPr lang="es-ES" sz="1100" b="1" kern="1200" baseline="0" dirty="0" smtClean="0">
                          <a:solidFill>
                            <a:schemeClr val="tx1"/>
                          </a:solidFill>
                          <a:effectLst/>
                          <a:latin typeface="+mn-lt"/>
                          <a:ea typeface="Times New Roman"/>
                          <a:cs typeface="Times New Roman"/>
                        </a:rPr>
                        <a:t>explícitamente del texto </a:t>
                      </a:r>
                      <a:r>
                        <a:rPr lang="es-ES" sz="1100" b="0" kern="1200" baseline="0" dirty="0" smtClean="0">
                          <a:solidFill>
                            <a:schemeClr val="tx1"/>
                          </a:solidFill>
                          <a:effectLst/>
                          <a:latin typeface="+mn-lt"/>
                          <a:ea typeface="Times New Roman"/>
                          <a:cs typeface="Times New Roman"/>
                        </a:rPr>
                        <a:t>que admite cómo el monstruo del lago Ness ha cambiado con el tiempo.  </a:t>
                      </a: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endParaRPr lang="en-US" sz="1000" dirty="0">
                        <a:effectLst/>
                        <a:latin typeface="Calibri"/>
                        <a:ea typeface="Times New Roman"/>
                      </a:endParaRP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3676">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3</a:t>
                      </a:r>
                      <a:endParaRPr lang="en-US" sz="2600" b="1" dirty="0">
                        <a:effectLst/>
                        <a:latin typeface="+mn-lt"/>
                        <a:ea typeface="Calibri"/>
                        <a:cs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100" b="0" i="1" u="none" strike="noStrike" kern="1200" cap="none" spc="0" normalizeH="0" baseline="0" noProof="0" dirty="0" smtClean="0">
                          <a:ln>
                            <a:noFill/>
                          </a:ln>
                          <a:solidFill>
                            <a:schemeClr val="tx1"/>
                          </a:solidFill>
                          <a:effectLst/>
                          <a:uLnTx/>
                          <a:uFillTx/>
                          <a:latin typeface="+mn-lt"/>
                          <a:ea typeface="+mn-ea"/>
                          <a:cs typeface="+mn-cs"/>
                        </a:rPr>
                        <a:t>El estudiante proporciona una respuesta competente mediante la conexión de cómo la descripción del monstruo ha cambiado, junto con la percepción que la gente tenía del monstruo en ese tiempo; utiliza detalles del texto.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smtClean="0">
                          <a:ln>
                            <a:noFill/>
                          </a:ln>
                          <a:solidFill>
                            <a:schemeClr val="tx1"/>
                          </a:solidFill>
                          <a:effectLst/>
                          <a:uLnTx/>
                          <a:uFillTx/>
                          <a:latin typeface="+mn-lt"/>
                          <a:ea typeface="+mn-ea"/>
                          <a:cs typeface="+mn-cs"/>
                        </a:rPr>
                        <a:t>Las descripciones del monstruo del lago Ness reflejan cómo la gente ha hablado sobre el monstruo a través del tiempo. Los vikingos llamaban al monstruo un caballo de agua y en el siglo sexto aparece escrito que un nadador fue asesinado por una bestia espantosa. Esto continuó siglo tras siglo, pero se mantuvo muy en secreto por la gente que vivía cerca del lago. En 1930 un científico llamado Gould escribió un libro sobre el lago Ness y otros monstruos. Más y más personas fueron a visitar el lago, y más y más historias de avistamientos comenzaron a ser contadas. Cada historia era un poco diferente. Hubo una imagen del monstruo que resultó ser una broma, pero es así cómo la gente empezó a pensar cómo se veía el monstruo. En 1970 los científicos encontraron objetos de 20 a 30 pies bajo el agua utilizando un sonar.  Tenía una gran aleta con un cuerpo voluminoso. Basado en esto, la mayoría empezó a creer y a describirlo como un descendiente de un dinosaurio.  </a:t>
                      </a: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5059">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2</a:t>
                      </a:r>
                      <a:endParaRPr lang="en-US" sz="2600" b="1" dirty="0">
                        <a:effectLst/>
                        <a:latin typeface="+mn-lt"/>
                        <a:ea typeface="Calibri"/>
                        <a:cs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100" b="0" i="1" u="none" strike="noStrike" kern="1200" cap="none" spc="0" normalizeH="0" baseline="0" noProof="0" dirty="0" smtClean="0">
                          <a:ln>
                            <a:noFill/>
                          </a:ln>
                          <a:solidFill>
                            <a:schemeClr val="tx1"/>
                          </a:solidFill>
                          <a:effectLst/>
                          <a:uLnTx/>
                          <a:uFillTx/>
                          <a:latin typeface="+mn-lt"/>
                          <a:ea typeface="+mn-ea"/>
                          <a:cs typeface="+mn-cs"/>
                        </a:rPr>
                        <a:t>El estudiante proporciona una respuesta parcial con </a:t>
                      </a:r>
                      <a:r>
                        <a:rPr kumimoji="0" lang="es-ES" sz="1100" b="1" i="1" u="none" strike="noStrike" kern="1200" cap="none" spc="0" normalizeH="0" baseline="0" noProof="0" dirty="0" smtClean="0">
                          <a:ln>
                            <a:noFill/>
                          </a:ln>
                          <a:solidFill>
                            <a:schemeClr val="tx1"/>
                          </a:solidFill>
                          <a:effectLst/>
                          <a:uLnTx/>
                          <a:uFillTx/>
                          <a:latin typeface="+mn-lt"/>
                          <a:ea typeface="+mn-ea"/>
                          <a:cs typeface="+mn-cs"/>
                        </a:rPr>
                        <a:t>algunas conexiones </a:t>
                      </a:r>
                      <a:r>
                        <a:rPr kumimoji="0" lang="es-ES" sz="1100" b="0" i="1" u="none" strike="noStrike" kern="1200" cap="none" spc="0" normalizeH="0" baseline="0" noProof="0" dirty="0" smtClean="0">
                          <a:ln>
                            <a:noFill/>
                          </a:ln>
                          <a:solidFill>
                            <a:schemeClr val="tx1"/>
                          </a:solidFill>
                          <a:effectLst/>
                          <a:uLnTx/>
                          <a:uFillTx/>
                          <a:latin typeface="+mn-lt"/>
                          <a:ea typeface="+mn-ea"/>
                          <a:cs typeface="+mn-cs"/>
                        </a:rPr>
                        <a:t>de cómo la descripción del monstruo ha cambiado </a:t>
                      </a:r>
                      <a:r>
                        <a:rPr kumimoji="0" lang="es-419" sz="1100" b="0" i="1" u="none" strike="noStrike" kern="1200" cap="none" spc="0" normalizeH="0" baseline="0" noProof="0" dirty="0" smtClean="0">
                          <a:ln>
                            <a:noFill/>
                          </a:ln>
                          <a:solidFill>
                            <a:schemeClr val="tx1"/>
                          </a:solidFill>
                          <a:effectLst/>
                          <a:uLnTx/>
                          <a:uFillTx/>
                          <a:latin typeface="+mn-lt"/>
                          <a:ea typeface="+mn-ea"/>
                          <a:cs typeface="+mn-cs"/>
                        </a:rPr>
                        <a:t>junto con la percepción que la gente tenía del monstruo en ese tiempo; utiliza </a:t>
                      </a:r>
                      <a:r>
                        <a:rPr kumimoji="0" lang="es-419" sz="1100" b="1" i="1" u="none" strike="noStrike" kern="1200" cap="none" spc="0" normalizeH="0" baseline="0" noProof="0" dirty="0" smtClean="0">
                          <a:ln>
                            <a:noFill/>
                          </a:ln>
                          <a:solidFill>
                            <a:schemeClr val="tx1"/>
                          </a:solidFill>
                          <a:effectLst/>
                          <a:uLnTx/>
                          <a:uFillTx/>
                          <a:latin typeface="+mn-lt"/>
                          <a:ea typeface="+mn-ea"/>
                          <a:cs typeface="+mn-cs"/>
                        </a:rPr>
                        <a:t>algunos detalles </a:t>
                      </a:r>
                      <a:r>
                        <a:rPr kumimoji="0" lang="es-419" sz="1100" b="0" i="1" u="none" strike="noStrike" kern="1200" cap="none" spc="0" normalizeH="0" baseline="0" noProof="0" dirty="0" smtClean="0">
                          <a:ln>
                            <a:noFill/>
                          </a:ln>
                          <a:solidFill>
                            <a:schemeClr val="tx1"/>
                          </a:solidFill>
                          <a:effectLst/>
                          <a:uLnTx/>
                          <a:uFillTx/>
                          <a:latin typeface="+mn-lt"/>
                          <a:ea typeface="+mn-ea"/>
                          <a:cs typeface="+mn-cs"/>
                        </a:rPr>
                        <a:t>del texto.</a:t>
                      </a:r>
                      <a:r>
                        <a:rPr kumimoji="0" lang="es-ES" sz="1100" b="0" i="1" u="none" strike="noStrike" kern="1200" cap="none" spc="0" normalizeH="0" baseline="0" noProof="0" dirty="0" smtClean="0">
                          <a:ln>
                            <a:noFill/>
                          </a:ln>
                          <a:solidFill>
                            <a:schemeClr val="tx1"/>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smtClean="0">
                          <a:ln>
                            <a:noFill/>
                          </a:ln>
                          <a:solidFill>
                            <a:schemeClr val="tx1"/>
                          </a:solidFill>
                          <a:effectLst/>
                          <a:uLnTx/>
                          <a:uFillTx/>
                          <a:latin typeface="+mn-lt"/>
                          <a:ea typeface="+mn-ea"/>
                          <a:cs typeface="+mn-cs"/>
                        </a:rPr>
                        <a:t>El Monstruo del lago Ness vive en Escocia. La gente del pasado lo han llamado con distintos nombres como, un caballo de agua y una bestia. Cada vez ellos lo describían de diferente manera. La gente tomó fotos del monstruo. Algunos lo describieron con un cuello largo como un dinosaurio. Depende de lo que la gente decía. Los científicos encontraron algo en el agua en 1970 que parecía un dinosaurio, así que ahora lo describen de esa manera.</a:t>
                      </a: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451">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1</a:t>
                      </a:r>
                      <a:endParaRPr lang="en-US" sz="2600" b="1" dirty="0">
                        <a:effectLst/>
                        <a:latin typeface="+mn-lt"/>
                        <a:ea typeface="Calibri"/>
                        <a:cs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100" b="0" i="1" u="none" kern="1200" baseline="0" dirty="0" smtClean="0">
                          <a:solidFill>
                            <a:schemeClr val="tx1"/>
                          </a:solidFill>
                          <a:latin typeface="+mn-lt"/>
                          <a:ea typeface="+mn-ea"/>
                          <a:cs typeface="+mn-cs"/>
                        </a:rPr>
                        <a:t>El estudiante proporciona una respuesta mínima para conectar cómo la descripción del monstruo ha cambiado con el tiempo.</a:t>
                      </a:r>
                    </a:p>
                    <a:p>
                      <a:pPr marL="0" marR="0" indent="0" algn="l" defTabSz="914400" rtl="0" eaLnBrk="1" fontAlgn="auto" latinLnBrk="0" hangingPunct="1">
                        <a:lnSpc>
                          <a:spcPct val="100000"/>
                        </a:lnSpc>
                        <a:spcBef>
                          <a:spcPts val="0"/>
                        </a:spcBef>
                        <a:spcAft>
                          <a:spcPts val="0"/>
                        </a:spcAft>
                        <a:buClrTx/>
                        <a:buSzTx/>
                        <a:buFontTx/>
                        <a:buNone/>
                        <a:tabLst/>
                        <a:defRPr/>
                      </a:pPr>
                      <a:r>
                        <a:rPr lang="es-ES" sz="1200" b="0" u="none" kern="1200" baseline="0" dirty="0" smtClean="0">
                          <a:solidFill>
                            <a:schemeClr val="tx1"/>
                          </a:solidFill>
                          <a:latin typeface="+mn-lt"/>
                          <a:ea typeface="+mn-ea"/>
                          <a:cs typeface="+mn-cs"/>
                        </a:rPr>
                        <a:t>Cuando alguien ve el monstruo, ellos le cuentan a los demás. Entonces, es así como las personas lo describen. Con el tiempo ha tenido muchas descripciones.</a:t>
                      </a: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735">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0</a:t>
                      </a:r>
                      <a:endParaRPr lang="en-US" sz="2600" b="1" dirty="0">
                        <a:effectLst/>
                        <a:latin typeface="+mn-lt"/>
                        <a:ea typeface="Calibri"/>
                        <a:cs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s-ES" sz="1100" i="1" dirty="0" smtClean="0">
                          <a:effectLst/>
                          <a:latin typeface="+mn-lt"/>
                          <a:ea typeface="Calibri"/>
                          <a:cs typeface="Times New Roman"/>
                        </a:rPr>
                        <a:t>La respuesta del estudiante no responde a la pregunta.</a:t>
                      </a:r>
                    </a:p>
                    <a:p>
                      <a:pPr marL="0" marR="0">
                        <a:lnSpc>
                          <a:spcPct val="100000"/>
                        </a:lnSpc>
                        <a:spcBef>
                          <a:spcPts val="0"/>
                        </a:spcBef>
                        <a:spcAft>
                          <a:spcPts val="0"/>
                        </a:spcAft>
                      </a:pPr>
                      <a:r>
                        <a:rPr lang="es-ES" sz="1200" i="0" dirty="0" smtClean="0">
                          <a:effectLst/>
                          <a:latin typeface="+mn-lt"/>
                          <a:ea typeface="Calibri"/>
                          <a:cs typeface="Times New Roman"/>
                        </a:rPr>
                        <a:t>Creo que el monstruo es real. Se parece a un dinosaurio gigante y me gustaría verlo algún día.</a:t>
                      </a:r>
                      <a:endParaRPr lang="es-ES" sz="1200" i="0" dirty="0">
                        <a:effectLst/>
                        <a:latin typeface="+mn-lt"/>
                        <a:ea typeface="Calibri"/>
                        <a:cs typeface="Times New Roman"/>
                      </a:endParaRP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943734865"/>
              </p:ext>
            </p:extLst>
          </p:nvPr>
        </p:nvGraphicFramePr>
        <p:xfrm>
          <a:off x="5397500" y="8763000"/>
          <a:ext cx="1986280" cy="722147"/>
        </p:xfrm>
        <a:graphic>
          <a:graphicData uri="http://schemas.openxmlformats.org/drawingml/2006/table">
            <a:tbl>
              <a:tblPr/>
              <a:tblGrid>
                <a:gridCol w="1986280"/>
              </a:tblGrid>
              <a:tr h="173507">
                <a:tc>
                  <a:txBody>
                    <a:bodyPr/>
                    <a:lstStyle/>
                    <a:p>
                      <a:pPr marL="0" marR="0" algn="l">
                        <a:lnSpc>
                          <a:spcPct val="115000"/>
                        </a:lnSpc>
                        <a:spcBef>
                          <a:spcPts val="0"/>
                        </a:spcBef>
                        <a:spcAft>
                          <a:spcPts val="0"/>
                        </a:spcAft>
                      </a:pPr>
                      <a:r>
                        <a:rPr lang="en-US" sz="1000" b="1" dirty="0" err="1" smtClean="0">
                          <a:solidFill>
                            <a:srgbClr val="000000"/>
                          </a:solidFill>
                          <a:latin typeface="+mn-lt"/>
                          <a:ea typeface="Times New Roman"/>
                          <a:cs typeface="Times New Roman"/>
                        </a:rPr>
                        <a:t>Estándar</a:t>
                      </a:r>
                      <a:r>
                        <a:rPr lang="en-US" sz="1000" b="1" dirty="0" smtClean="0">
                          <a:solidFill>
                            <a:srgbClr val="000000"/>
                          </a:solidFill>
                          <a:latin typeface="+mn-lt"/>
                          <a:ea typeface="Times New Roman"/>
                          <a:cs typeface="Times New Roman"/>
                        </a:rPr>
                        <a:t> RI.6.3</a:t>
                      </a:r>
                      <a:endParaRPr lang="en-US" sz="10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536448">
                <a:tc>
                  <a:txBody>
                    <a:bodyPr/>
                    <a:lstStyle/>
                    <a:p>
                      <a:r>
                        <a:rPr lang="es-419" sz="900" dirty="0" smtClean="0"/>
                        <a:t>Analizan en detalle cómo se presenta, describe y desarrolla un personaje, acontecimiento o idea clave en un texto, a través de ejemplos o anécdotas.</a:t>
                      </a:r>
                      <a:endParaRPr lang="en-US" sz="900"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2" name="Footer Placeholder 1"/>
          <p:cNvSpPr>
            <a:spLocks noGrp="1"/>
          </p:cNvSpPr>
          <p:nvPr>
            <p:ph type="ftr" sz="quarter" idx="11"/>
          </p:nvPr>
        </p:nvSpPr>
        <p:spPr/>
        <p:txBody>
          <a:bodyPr/>
          <a:lstStyle/>
          <a:p>
            <a:r>
              <a:rPr lang="en-US" smtClean="0"/>
              <a:t>Rev. Control: 07/04/15 - OSP and S. Richmond</a:t>
            </a:r>
            <a:endParaRPr lang="en-US" dirty="0"/>
          </a:p>
        </p:txBody>
      </p:sp>
    </p:spTree>
    <p:extLst>
      <p:ext uri="{BB962C8B-B14F-4D97-AF65-F5344CB8AC3E}">
        <p14:creationId xmlns:p14="http://schemas.microsoft.com/office/powerpoint/2010/main" val="4205760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5570220" y="9322651"/>
            <a:ext cx="1813560" cy="535516"/>
          </a:xfrm>
        </p:spPr>
        <p:txBody>
          <a:bodyPr/>
          <a:lstStyle/>
          <a:p>
            <a:fld id="{F177B04D-AEB5-43ED-B9BA-B3D1EC9C9067}" type="slidenum">
              <a:rPr lang="en-US" smtClean="0"/>
              <a:pPr/>
              <a:t>9</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108744902"/>
              </p:ext>
            </p:extLst>
          </p:nvPr>
        </p:nvGraphicFramePr>
        <p:xfrm>
          <a:off x="394989" y="1371600"/>
          <a:ext cx="7002780" cy="6071069"/>
        </p:xfrm>
        <a:graphic>
          <a:graphicData uri="http://schemas.openxmlformats.org/drawingml/2006/table">
            <a:tbl>
              <a:tblPr firstRow="1" firstCol="1" bandRow="1"/>
              <a:tblGrid>
                <a:gridCol w="759940"/>
                <a:gridCol w="6242840"/>
              </a:tblGrid>
              <a:tr h="460502">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500" b="1" i="0" u="none" strike="noStrike" kern="1200" cap="none" spc="0" normalizeH="0" baseline="0" noProof="0" dirty="0">
                        <a:ln>
                          <a:noFill/>
                        </a:ln>
                        <a:solidFill>
                          <a:prstClr val="black"/>
                        </a:solidFill>
                        <a:effectLst/>
                        <a:uLnTx/>
                        <a:uFillTx/>
                        <a:latin typeface="+mn-lt"/>
                        <a:ea typeface="Calibri"/>
                        <a:cs typeface="Times New Roman"/>
                      </a:endParaRPr>
                    </a:p>
                  </a:txBody>
                  <a:tcPr marL="68495" marR="68495" marT="9233"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469812">
                <a:tc gridSpan="2">
                  <a:txBody>
                    <a:bodyPr/>
                    <a:lstStyle/>
                    <a:p>
                      <a:pPr marL="1255713" marR="0" indent="-1255713" algn="l">
                        <a:lnSpc>
                          <a:spcPct val="100000"/>
                        </a:lnSpc>
                        <a:spcBef>
                          <a:spcPts val="0"/>
                        </a:spcBef>
                        <a:spcAft>
                          <a:spcPts val="0"/>
                        </a:spcAft>
                      </a:pPr>
                      <a:r>
                        <a:rPr lang="es-ES" sz="1500" b="1" noProof="0" dirty="0" smtClean="0">
                          <a:effectLst/>
                          <a:latin typeface="+mn-lt"/>
                          <a:ea typeface="Calibri"/>
                          <a:cs typeface="Times New Roman"/>
                        </a:rPr>
                        <a:t>Pregunta # 17: </a:t>
                      </a:r>
                      <a:r>
                        <a:rPr lang="es-ES" sz="1500" b="0" noProof="0" dirty="0" smtClean="0">
                          <a:effectLst/>
                          <a:latin typeface="+mn-lt"/>
                          <a:ea typeface="Calibri"/>
                          <a:cs typeface="Times New Roman"/>
                        </a:rPr>
                        <a:t> </a:t>
                      </a:r>
                      <a:r>
                        <a:rPr lang="es-419" sz="1500" b="0" kern="1200" noProof="0" dirty="0" smtClean="0">
                          <a:solidFill>
                            <a:srgbClr val="000000"/>
                          </a:solidFill>
                          <a:effectLst/>
                          <a:latin typeface="+mj-lt"/>
                          <a:ea typeface="Times New Roman"/>
                          <a:cs typeface="Helvetica" panose="020B0604020202020204" pitchFamily="34" charset="0"/>
                        </a:rPr>
                        <a:t>En tu opinión, ¿el monstruo del Lago Ness existe? Utiliza detalles y ejemplos del texto para apoyar tus razones.</a:t>
                      </a:r>
                    </a:p>
                  </a:txBody>
                  <a:tcPr marL="68495" marR="68495" marT="923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ctr">
                        <a:lnSpc>
                          <a:spcPct val="115000"/>
                        </a:lnSpc>
                        <a:spcBef>
                          <a:spcPts val="0"/>
                        </a:spcBef>
                        <a:spcAft>
                          <a:spcPts val="0"/>
                        </a:spcAft>
                      </a:pPr>
                      <a:endParaRPr lang="en-US" sz="1000" dirty="0">
                        <a:effectLst/>
                        <a:latin typeface="Calibri"/>
                        <a:ea typeface="Calibri"/>
                        <a:cs typeface="Times New Roman"/>
                      </a:endParaRPr>
                    </a:p>
                  </a:txBody>
                  <a:tcPr marL="60437" marR="60437" marT="839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27020">
                <a:tc gridSpan="2">
                  <a:txBody>
                    <a:bodyPr/>
                    <a:lstStyle/>
                    <a:p>
                      <a:pPr marL="0" marR="0" algn="l">
                        <a:lnSpc>
                          <a:spcPct val="115000"/>
                        </a:lnSpc>
                        <a:spcBef>
                          <a:spcPts val="0"/>
                        </a:spcBef>
                        <a:spcAft>
                          <a:spcPts val="0"/>
                        </a:spcAft>
                      </a:pPr>
                      <a:r>
                        <a:rPr lang="es-ES" sz="1100" b="0" kern="1200" noProof="0" dirty="0" smtClean="0">
                          <a:solidFill>
                            <a:schemeClr val="tx1"/>
                          </a:solidFill>
                          <a:effectLst/>
                          <a:latin typeface="Calibri"/>
                          <a:ea typeface="Times New Roman"/>
                          <a:cs typeface="Arial"/>
                        </a:rPr>
                        <a:t>Notas para calificar:</a:t>
                      </a:r>
                    </a:p>
                    <a:p>
                      <a:pPr marL="0" marR="0" algn="l">
                        <a:lnSpc>
                          <a:spcPct val="115000"/>
                        </a:lnSpc>
                        <a:spcBef>
                          <a:spcPts val="0"/>
                        </a:spcBef>
                        <a:spcAft>
                          <a:spcPts val="0"/>
                        </a:spcAft>
                      </a:pPr>
                      <a:r>
                        <a:rPr lang="es-ES" sz="1100" b="1" noProof="0" dirty="0" smtClean="0">
                          <a:solidFill>
                            <a:schemeClr val="tx1"/>
                          </a:solidFill>
                          <a:effectLst/>
                          <a:latin typeface="+mn-lt"/>
                          <a:ea typeface="Calibri"/>
                          <a:cs typeface="Times New Roman"/>
                        </a:rPr>
                        <a:t>El estudiante proporciona elementos esenciales de una interpretación completa de la pregunta </a:t>
                      </a:r>
                      <a:r>
                        <a:rPr lang="es-ES" sz="1100" b="0" noProof="0" dirty="0" smtClean="0">
                          <a:solidFill>
                            <a:schemeClr val="tx1"/>
                          </a:solidFill>
                          <a:effectLst/>
                          <a:latin typeface="+mn-lt"/>
                          <a:ea typeface="Calibri"/>
                          <a:cs typeface="Times New Roman"/>
                        </a:rPr>
                        <a:t>que incluiría establecer</a:t>
                      </a:r>
                      <a:r>
                        <a:rPr lang="es-ES" sz="1100" b="0" baseline="0" noProof="0" dirty="0" smtClean="0">
                          <a:solidFill>
                            <a:schemeClr val="tx1"/>
                          </a:solidFill>
                          <a:effectLst/>
                          <a:latin typeface="+mn-lt"/>
                          <a:ea typeface="Calibri"/>
                          <a:cs typeface="Times New Roman"/>
                        </a:rPr>
                        <a:t> </a:t>
                      </a:r>
                      <a:r>
                        <a:rPr lang="es-ES" sz="1100" b="0" noProof="0" dirty="0" smtClean="0">
                          <a:solidFill>
                            <a:schemeClr val="tx1"/>
                          </a:solidFill>
                          <a:effectLst/>
                          <a:latin typeface="+mn-lt"/>
                          <a:ea typeface="Calibri"/>
                          <a:cs typeface="Times New Roman"/>
                        </a:rPr>
                        <a:t>una opinión definitiva acerca de la existencia del monstruo del lago Ness. Las razones detrás de la opinión establecida deben estar apoyadas por los detalles y ejemplos del texto.</a:t>
                      </a:r>
                    </a:p>
                    <a:p>
                      <a:pPr marL="0" marR="0" algn="l">
                        <a:lnSpc>
                          <a:spcPct val="115000"/>
                        </a:lnSpc>
                        <a:spcBef>
                          <a:spcPts val="0"/>
                        </a:spcBef>
                        <a:spcAft>
                          <a:spcPts val="0"/>
                        </a:spcAft>
                      </a:pPr>
                      <a:r>
                        <a:rPr lang="es-ES" sz="1100" b="1" noProof="0" dirty="0" smtClean="0">
                          <a:solidFill>
                            <a:schemeClr val="tx1"/>
                          </a:solidFill>
                          <a:effectLst/>
                          <a:latin typeface="+mn-lt"/>
                          <a:ea typeface="Calibri"/>
                          <a:cs typeface="Times New Roman"/>
                        </a:rPr>
                        <a:t>El estudiante aborda muchos aspectos de la tarea y proporciona suficientes evidencia</a:t>
                      </a:r>
                      <a:r>
                        <a:rPr lang="es-ES" sz="1100" b="1" baseline="0" noProof="0" dirty="0" smtClean="0">
                          <a:solidFill>
                            <a:schemeClr val="tx1"/>
                          </a:solidFill>
                          <a:effectLst/>
                          <a:latin typeface="+mn-lt"/>
                          <a:ea typeface="Calibri"/>
                          <a:cs typeface="Times New Roman"/>
                        </a:rPr>
                        <a:t>s relevantes </a:t>
                      </a:r>
                      <a:r>
                        <a:rPr lang="es-ES" sz="1100" b="1" noProof="0" dirty="0" smtClean="0">
                          <a:solidFill>
                            <a:schemeClr val="tx1"/>
                          </a:solidFill>
                          <a:effectLst/>
                          <a:latin typeface="+mn-lt"/>
                          <a:ea typeface="Calibri"/>
                          <a:cs typeface="Times New Roman"/>
                        </a:rPr>
                        <a:t>para apoyar el desarrollo </a:t>
                      </a:r>
                      <a:r>
                        <a:rPr lang="es-ES" sz="1100" b="0" noProof="0" dirty="0" smtClean="0">
                          <a:solidFill>
                            <a:schemeClr val="tx1"/>
                          </a:solidFill>
                          <a:effectLst/>
                          <a:latin typeface="+mn-lt"/>
                          <a:ea typeface="Calibri"/>
                          <a:cs typeface="Times New Roman"/>
                        </a:rPr>
                        <a:t>de la opinión establecida. Las evidencias relevantes</a:t>
                      </a:r>
                      <a:r>
                        <a:rPr lang="es-ES" sz="1100" b="0" baseline="0" noProof="0" dirty="0" smtClean="0">
                          <a:solidFill>
                            <a:schemeClr val="tx1"/>
                          </a:solidFill>
                          <a:effectLst/>
                          <a:latin typeface="+mn-lt"/>
                          <a:ea typeface="Calibri"/>
                          <a:cs typeface="Times New Roman"/>
                        </a:rPr>
                        <a:t> </a:t>
                      </a:r>
                      <a:r>
                        <a:rPr lang="es-ES" sz="1100" b="0" noProof="0" dirty="0" smtClean="0">
                          <a:solidFill>
                            <a:schemeClr val="tx1"/>
                          </a:solidFill>
                          <a:effectLst/>
                          <a:latin typeface="+mn-lt"/>
                          <a:ea typeface="Calibri"/>
                          <a:cs typeface="Times New Roman"/>
                        </a:rPr>
                        <a:t>a favor y en contra de la creencia de la existencia del monstruo del lago Ness podría incluir: (1) la mitología que habla de caballos de agua, (2) el primer relato escrito, (3) la continuación de rumores  siglo tras siglo, (4) un libro de un escritor científico, (5) fotos del monstruo, (6) fotos de montajes (bromas), (7) fotografías de una cámara submarina, (8) interpretaciones de los zoólogos, (9), la falta de evidencia física, y (10) los miles de avistamientos.</a:t>
                      </a:r>
                    </a:p>
                    <a:p>
                      <a:pPr marL="0" marR="0" algn="l">
                        <a:lnSpc>
                          <a:spcPct val="115000"/>
                        </a:lnSpc>
                        <a:spcBef>
                          <a:spcPts val="0"/>
                        </a:spcBef>
                        <a:spcAft>
                          <a:spcPts val="0"/>
                        </a:spcAft>
                      </a:pPr>
                      <a:r>
                        <a:rPr lang="es-ES" sz="1100" b="1" noProof="0" dirty="0" smtClean="0">
                          <a:solidFill>
                            <a:schemeClr val="tx1"/>
                          </a:solidFill>
                          <a:effectLst/>
                          <a:latin typeface="+mn-lt"/>
                          <a:ea typeface="Calibri"/>
                          <a:cs typeface="Times New Roman"/>
                        </a:rPr>
                        <a:t>El estudiante está enfocado y organizado, abordando sistemáticamente el propósito, la audiencia y la tarea </a:t>
                      </a:r>
                      <a:r>
                        <a:rPr lang="es-ES" sz="1100" b="0" noProof="0" dirty="0" smtClean="0">
                          <a:solidFill>
                            <a:schemeClr val="tx1"/>
                          </a:solidFill>
                          <a:effectLst/>
                          <a:latin typeface="+mn-lt"/>
                          <a:ea typeface="Calibri"/>
                          <a:cs typeface="Times New Roman"/>
                        </a:rPr>
                        <a:t>sin detalles externos</a:t>
                      </a:r>
                      <a:r>
                        <a:rPr lang="es-ES" sz="1100" b="0" baseline="0" noProof="0" dirty="0" smtClean="0">
                          <a:solidFill>
                            <a:schemeClr val="tx1"/>
                          </a:solidFill>
                          <a:effectLst/>
                          <a:latin typeface="+mn-lt"/>
                          <a:ea typeface="Calibri"/>
                          <a:cs typeface="Times New Roman"/>
                        </a:rPr>
                        <a:t> al texto</a:t>
                      </a:r>
                      <a:r>
                        <a:rPr lang="es-ES" sz="1100" b="0" noProof="0" dirty="0" smtClean="0">
                          <a:solidFill>
                            <a:schemeClr val="tx1"/>
                          </a:solidFill>
                          <a:effectLst/>
                          <a:latin typeface="+mn-lt"/>
                          <a:ea typeface="Calibri"/>
                          <a:cs typeface="Times New Roman"/>
                        </a:rPr>
                        <a:t>. </a:t>
                      </a:r>
                      <a:r>
                        <a:rPr lang="es-ES" sz="1100" b="1" i="1" noProof="0" dirty="0" smtClean="0">
                          <a:solidFill>
                            <a:schemeClr val="tx1"/>
                          </a:solidFill>
                          <a:effectLst/>
                          <a:latin typeface="+mn-lt"/>
                          <a:ea typeface="Calibri"/>
                          <a:cs typeface="Times New Roman"/>
                        </a:rPr>
                        <a:t>Cualquier opinión </a:t>
                      </a:r>
                      <a:r>
                        <a:rPr lang="es-ES" sz="1100" b="0" noProof="0" dirty="0" smtClean="0">
                          <a:solidFill>
                            <a:schemeClr val="tx1"/>
                          </a:solidFill>
                          <a:effectLst/>
                          <a:latin typeface="+mn-lt"/>
                          <a:ea typeface="Calibri"/>
                          <a:cs typeface="Times New Roman"/>
                        </a:rPr>
                        <a:t>es correcta si es respaldada por detalles del texto.</a:t>
                      </a:r>
                      <a:endParaRPr lang="es-ES" sz="1100" b="0" noProof="0" dirty="0" smtClean="0">
                        <a:solidFill>
                          <a:schemeClr val="tx1"/>
                        </a:solidFill>
                        <a:effectLst/>
                        <a:latin typeface="Calibri"/>
                        <a:ea typeface="Calibri"/>
                        <a:cs typeface="Times New Roman"/>
                      </a:endParaRPr>
                    </a:p>
                    <a:p>
                      <a:pPr marL="0" marR="0" algn="l">
                        <a:lnSpc>
                          <a:spcPct val="115000"/>
                        </a:lnSpc>
                        <a:spcBef>
                          <a:spcPts val="0"/>
                        </a:spcBef>
                        <a:spcAft>
                          <a:spcPts val="0"/>
                        </a:spcAft>
                      </a:pPr>
                      <a:r>
                        <a:rPr lang="es-ES" sz="1100" b="1" kern="1200" noProof="0" dirty="0" smtClean="0">
                          <a:solidFill>
                            <a:schemeClr val="tx1"/>
                          </a:solidFill>
                          <a:effectLst/>
                          <a:latin typeface="+mn-lt"/>
                          <a:ea typeface="Times New Roman"/>
                          <a:cs typeface="Times New Roman"/>
                        </a:rPr>
                        <a:t>El estudiante incluye oraciones de estructura y longitud variada.</a:t>
                      </a:r>
                      <a:endParaRPr lang="es-ES" sz="1100" b="1" kern="1200" noProof="0" dirty="0" smtClean="0">
                        <a:solidFill>
                          <a:schemeClr val="tx1"/>
                        </a:solidFill>
                        <a:effectLst/>
                        <a:latin typeface="Calibri"/>
                        <a:ea typeface="Times New Roman"/>
                        <a:cs typeface="Times New Roman"/>
                      </a:endParaRPr>
                    </a:p>
                  </a:txBody>
                  <a:tcPr marL="68495" marR="68495" marT="923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1000">
                        <a:effectLst/>
                        <a:latin typeface="Calibri"/>
                        <a:ea typeface="Calibri"/>
                        <a:cs typeface="Times New Roman"/>
                      </a:endParaRPr>
                    </a:p>
                  </a:txBody>
                  <a:tcPr marL="60437" marR="60437" marT="839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916228">
                <a:tc>
                  <a:txBody>
                    <a:bodyPr/>
                    <a:lstStyle/>
                    <a:p>
                      <a:pPr marL="0" marR="0" algn="ctr">
                        <a:spcBef>
                          <a:spcPts val="0"/>
                        </a:spcBef>
                        <a:spcAft>
                          <a:spcPts val="0"/>
                        </a:spcAft>
                      </a:pPr>
                      <a:r>
                        <a:rPr lang="es-ES" sz="2600" b="1" noProof="0" smtClean="0">
                          <a:effectLst/>
                          <a:latin typeface="Calibri"/>
                          <a:ea typeface="Times New Roman"/>
                          <a:cs typeface="Times New Roman"/>
                        </a:rPr>
                        <a:t>3</a:t>
                      </a:r>
                      <a:endParaRPr lang="es-ES" sz="2600" b="1" noProof="0">
                        <a:effectLst/>
                        <a:latin typeface="Calibri"/>
                        <a:ea typeface="Times New Roman"/>
                        <a:cs typeface="Times New Roman"/>
                      </a:endParaRPr>
                    </a:p>
                  </a:txBody>
                  <a:tcPr marL="77724" marR="77724" marT="104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s-ES" sz="1100" i="1" noProof="0" dirty="0" smtClean="0">
                          <a:solidFill>
                            <a:schemeClr val="tx1"/>
                          </a:solidFill>
                          <a:effectLst/>
                          <a:latin typeface="+mn-lt"/>
                          <a:ea typeface="Times New Roman"/>
                          <a:cs typeface="Times New Roman"/>
                        </a:rPr>
                        <a:t>El estudiante establece una opinión definitiva, con suficientes detalles del pasaje para apoyar</a:t>
                      </a:r>
                      <a:r>
                        <a:rPr lang="es-ES" sz="1100" i="1" baseline="0" noProof="0" dirty="0" smtClean="0">
                          <a:solidFill>
                            <a:schemeClr val="tx1"/>
                          </a:solidFill>
                          <a:effectLst/>
                          <a:latin typeface="+mn-lt"/>
                          <a:ea typeface="Times New Roman"/>
                          <a:cs typeface="Times New Roman"/>
                        </a:rPr>
                        <a:t> </a:t>
                      </a:r>
                      <a:r>
                        <a:rPr lang="es-ES" sz="1100" i="1" noProof="0" dirty="0" smtClean="0">
                          <a:solidFill>
                            <a:schemeClr val="tx1"/>
                          </a:solidFill>
                          <a:effectLst/>
                          <a:latin typeface="+mn-lt"/>
                          <a:ea typeface="Times New Roman"/>
                          <a:cs typeface="Times New Roman"/>
                        </a:rPr>
                        <a:t>las razones. </a:t>
                      </a:r>
                    </a:p>
                    <a:p>
                      <a:pPr marL="0" marR="0" algn="l">
                        <a:spcBef>
                          <a:spcPts val="0"/>
                        </a:spcBef>
                        <a:spcAft>
                          <a:spcPts val="0"/>
                        </a:spcAft>
                      </a:pPr>
                      <a:r>
                        <a:rPr lang="es-ES" sz="1200" i="0" noProof="0" dirty="0" smtClean="0">
                          <a:solidFill>
                            <a:schemeClr val="tx1"/>
                          </a:solidFill>
                          <a:effectLst/>
                          <a:latin typeface="+mn-lt"/>
                          <a:ea typeface="Times New Roman"/>
                          <a:cs typeface="Times New Roman"/>
                        </a:rPr>
                        <a:t>El monstruo del lago Ness existe. Durante siglos la gente ha reportado miles de avistamientos del monstruo. A pesar de que han habido fotografías que no eran legítimas, han habido fotografías submarinas que han demostrado una criatura de 20-30 pies que está en el lago. Los zoólogos creen que el monstruo es un descendiente de un dinosaurio prehistórico.</a:t>
                      </a:r>
                      <a:endParaRPr lang="es-ES" sz="1200" i="0" noProof="0" dirty="0">
                        <a:solidFill>
                          <a:schemeClr val="tx1"/>
                        </a:solidFill>
                        <a:effectLst/>
                        <a:latin typeface="Calibri"/>
                        <a:ea typeface="Times New Roman"/>
                        <a:cs typeface="Times New Roman"/>
                      </a:endParaRPr>
                    </a:p>
                  </a:txBody>
                  <a:tcPr marL="77724" marR="77724" marT="1047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47818">
                <a:tc>
                  <a:txBody>
                    <a:bodyPr/>
                    <a:lstStyle/>
                    <a:p>
                      <a:pPr algn="ctr">
                        <a:lnSpc>
                          <a:spcPct val="115000"/>
                        </a:lnSpc>
                        <a:spcAft>
                          <a:spcPts val="1000"/>
                        </a:spcAft>
                      </a:pPr>
                      <a:r>
                        <a:rPr lang="es-ES" sz="2600" b="1" noProof="0" smtClean="0">
                          <a:effectLst/>
                          <a:latin typeface="Calibri"/>
                        </a:rPr>
                        <a:t>2</a:t>
                      </a:r>
                      <a:endParaRPr lang="es-ES" sz="2600" b="1" noProof="0">
                        <a:effectLst/>
                        <a:latin typeface="Calibri"/>
                      </a:endParaRPr>
                    </a:p>
                  </a:txBody>
                  <a:tcPr marL="77724" marR="77724" marT="104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s-ES" sz="1100" i="1" noProof="0" dirty="0" smtClean="0">
                          <a:solidFill>
                            <a:schemeClr val="tx1"/>
                          </a:solidFill>
                          <a:effectLst/>
                          <a:latin typeface="+mn-lt"/>
                          <a:ea typeface="Times New Roman"/>
                          <a:cs typeface="Times New Roman"/>
                        </a:rPr>
                        <a:t>El estudiante establece una opinión definitiva, con datos parciales del pasaje para apoyar las razones.</a:t>
                      </a:r>
                    </a:p>
                    <a:p>
                      <a:pPr marL="0" marR="0" algn="l">
                        <a:spcBef>
                          <a:spcPts val="0"/>
                        </a:spcBef>
                        <a:spcAft>
                          <a:spcPts val="0"/>
                        </a:spcAft>
                      </a:pPr>
                      <a:r>
                        <a:rPr lang="es-ES" sz="1200" i="0" noProof="0" dirty="0" smtClean="0">
                          <a:solidFill>
                            <a:schemeClr val="tx1"/>
                          </a:solidFill>
                          <a:effectLst/>
                          <a:latin typeface="+mn-lt"/>
                          <a:ea typeface="Times New Roman"/>
                          <a:cs typeface="Times New Roman"/>
                        </a:rPr>
                        <a:t>El monstruo del lago Ness no existe. Las personas sólo dicen que lo han visto después de que se escribe un libro o cuando la imaginación de alguien se desata. Nadie ha encontrado aún un monstruo real.</a:t>
                      </a:r>
                      <a:endParaRPr lang="es-ES" sz="1200" i="0" noProof="0" dirty="0">
                        <a:solidFill>
                          <a:schemeClr val="tx1"/>
                        </a:solidFill>
                        <a:effectLst/>
                        <a:latin typeface="Calibri"/>
                        <a:ea typeface="Times New Roman"/>
                        <a:cs typeface="Times New Roman"/>
                      </a:endParaRPr>
                    </a:p>
                  </a:txBody>
                  <a:tcPr marL="77724" marR="77724" marT="1047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42540">
                <a:tc>
                  <a:txBody>
                    <a:bodyPr/>
                    <a:lstStyle/>
                    <a:p>
                      <a:pPr algn="ctr">
                        <a:lnSpc>
                          <a:spcPct val="115000"/>
                        </a:lnSpc>
                        <a:spcAft>
                          <a:spcPts val="1000"/>
                        </a:spcAft>
                      </a:pPr>
                      <a:r>
                        <a:rPr lang="es-ES" sz="2600" b="1" noProof="0" smtClean="0">
                          <a:effectLst/>
                          <a:latin typeface="Calibri"/>
                        </a:rPr>
                        <a:t>1</a:t>
                      </a:r>
                      <a:endParaRPr lang="es-ES" sz="2600" b="1" noProof="0">
                        <a:effectLst/>
                        <a:latin typeface="Calibri"/>
                      </a:endParaRPr>
                    </a:p>
                  </a:txBody>
                  <a:tcPr marL="77724" marR="77724" marT="104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s-ES" sz="1100" i="1" noProof="0" smtClean="0">
                          <a:solidFill>
                            <a:schemeClr val="tx1"/>
                          </a:solidFill>
                          <a:effectLst/>
                          <a:latin typeface="+mn-lt"/>
                          <a:ea typeface="Times New Roman"/>
                          <a:cs typeface="Times New Roman"/>
                        </a:rPr>
                        <a:t>El estudiante establece una opinión vaga sin detalles suficientes para apoyar las razones.</a:t>
                      </a:r>
                    </a:p>
                    <a:p>
                      <a:pPr marL="0" marR="0" algn="l">
                        <a:spcBef>
                          <a:spcPts val="0"/>
                        </a:spcBef>
                        <a:spcAft>
                          <a:spcPts val="0"/>
                        </a:spcAft>
                      </a:pPr>
                      <a:r>
                        <a:rPr lang="es-ES" sz="1200" i="0" baseline="0" noProof="0" smtClean="0">
                          <a:solidFill>
                            <a:schemeClr val="tx1"/>
                          </a:solidFill>
                          <a:effectLst/>
                          <a:latin typeface="+mn-lt"/>
                          <a:ea typeface="Times New Roman"/>
                          <a:cs typeface="Times New Roman"/>
                        </a:rPr>
                        <a:t>Puede haber un monstruo del lago Ness. Miles de personas lo han visto.</a:t>
                      </a:r>
                      <a:endParaRPr lang="es-ES" sz="1200" i="0" noProof="0">
                        <a:solidFill>
                          <a:schemeClr val="tx1"/>
                        </a:solidFill>
                        <a:effectLst/>
                        <a:latin typeface="Calibri"/>
                        <a:ea typeface="Times New Roman"/>
                        <a:cs typeface="Times New Roman"/>
                      </a:endParaRPr>
                    </a:p>
                  </a:txBody>
                  <a:tcPr marL="77724" marR="77724" marT="1047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51081">
                <a:tc>
                  <a:txBody>
                    <a:bodyPr/>
                    <a:lstStyle/>
                    <a:p>
                      <a:pPr algn="ctr">
                        <a:lnSpc>
                          <a:spcPct val="115000"/>
                        </a:lnSpc>
                        <a:spcAft>
                          <a:spcPts val="1000"/>
                        </a:spcAft>
                      </a:pPr>
                      <a:r>
                        <a:rPr lang="es-ES" sz="2600" b="1" noProof="0" smtClean="0">
                          <a:effectLst/>
                          <a:latin typeface="Calibri"/>
                        </a:rPr>
                        <a:t>0</a:t>
                      </a:r>
                      <a:endParaRPr lang="es-ES" sz="2600" b="1" noProof="0">
                        <a:effectLst/>
                        <a:latin typeface="Calibri"/>
                      </a:endParaRPr>
                    </a:p>
                  </a:txBody>
                  <a:tcPr marL="77724" marR="77724" marT="104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0000"/>
                        </a:lnSpc>
                        <a:spcAft>
                          <a:spcPts val="0"/>
                        </a:spcAft>
                      </a:pPr>
                      <a:r>
                        <a:rPr lang="es-ES" sz="1100" i="1" noProof="0" dirty="0" smtClean="0">
                          <a:solidFill>
                            <a:schemeClr val="tx1"/>
                          </a:solidFill>
                          <a:effectLst/>
                          <a:latin typeface="Calibri"/>
                        </a:rPr>
                        <a:t>El estudiante no responde a la pregunta.</a:t>
                      </a:r>
                      <a:r>
                        <a:rPr lang="es-ES" sz="1100" i="1" baseline="0" noProof="0" dirty="0" smtClean="0">
                          <a:solidFill>
                            <a:schemeClr val="tx1"/>
                          </a:solidFill>
                          <a:effectLst/>
                          <a:latin typeface="Calibri"/>
                        </a:rPr>
                        <a:t> </a:t>
                      </a:r>
                    </a:p>
                    <a:p>
                      <a:pPr algn="l">
                        <a:lnSpc>
                          <a:spcPct val="100000"/>
                        </a:lnSpc>
                        <a:spcAft>
                          <a:spcPts val="0"/>
                        </a:spcAft>
                      </a:pPr>
                      <a:r>
                        <a:rPr lang="es-ES" sz="1200" i="0" baseline="0" noProof="0" dirty="0" smtClean="0">
                          <a:solidFill>
                            <a:schemeClr val="tx1"/>
                          </a:solidFill>
                          <a:effectLst/>
                          <a:latin typeface="Calibri"/>
                        </a:rPr>
                        <a:t>El monstruo del lago Ness vive en Escocia.</a:t>
                      </a:r>
                    </a:p>
                  </a:txBody>
                  <a:tcPr marL="77724" marR="77724" marT="1047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876663109"/>
              </p:ext>
            </p:extLst>
          </p:nvPr>
        </p:nvGraphicFramePr>
        <p:xfrm>
          <a:off x="394989" y="533400"/>
          <a:ext cx="7010400" cy="1296924"/>
        </p:xfrm>
        <a:graphic>
          <a:graphicData uri="http://schemas.openxmlformats.org/drawingml/2006/table">
            <a:tbl>
              <a:tblPr firstRow="1" bandRow="1">
                <a:tableStyleId>{5940675A-B579-460E-94D1-54222C63F5DA}</a:tableStyleId>
              </a:tblPr>
              <a:tblGrid>
                <a:gridCol w="7010400"/>
              </a:tblGrid>
              <a:tr h="510540">
                <a:tc>
                  <a:txBody>
                    <a:bodyPr/>
                    <a:lstStyle/>
                    <a:p>
                      <a:pPr marL="0" marR="0" lvl="0" indent="0" algn="l" defTabSz="914318" rtl="0" eaLnBrk="1" fontAlgn="auto" latinLnBrk="0" hangingPunct="1">
                        <a:lnSpc>
                          <a:spcPct val="100000"/>
                        </a:lnSpc>
                        <a:spcBef>
                          <a:spcPts val="0"/>
                        </a:spcBef>
                        <a:spcAft>
                          <a:spcPts val="0"/>
                        </a:spcAft>
                        <a:buClrTx/>
                        <a:buSzTx/>
                        <a:buFontTx/>
                        <a:buNone/>
                        <a:tabLst/>
                        <a:defRPr/>
                      </a:pPr>
                      <a:r>
                        <a:rPr kumimoji="0" lang="es-ES" sz="1000" b="0" i="0" u="none" strike="noStrike" kern="1200" cap="none" spc="0" normalizeH="0" baseline="0" noProof="0" dirty="0" smtClean="0">
                          <a:ln>
                            <a:noFill/>
                          </a:ln>
                          <a:solidFill>
                            <a:schemeClr val="tx1"/>
                          </a:solidFill>
                          <a:effectLst/>
                          <a:uLnTx/>
                          <a:uFillTx/>
                          <a:latin typeface="+mn-lt"/>
                          <a:ea typeface="Calibri"/>
                          <a:cs typeface="Times New Roman"/>
                        </a:rPr>
                        <a:t>Nota: Los escritos breves se califican con una rúbrica de 2-3 puntos. Las composiciones completas se califican con una rúbrica de 4 puntos. La diferencia entre esta rúbrica y las rúbricas de lectura de respuesta construida, es que la Rúbrica de Escrito Breve evalúa el dominio de la escritura en un área específica, mientras que las rúbricas de lectura están evaluando la comprensión.</a:t>
                      </a:r>
                      <a:endParaRPr kumimoji="0" lang="en-US" sz="1000" b="0" i="0" u="none" strike="noStrike" kern="1200" cap="none" spc="0" normalizeH="0" baseline="0" noProof="0" dirty="0" smtClean="0">
                        <a:ln>
                          <a:noFill/>
                        </a:ln>
                        <a:solidFill>
                          <a:schemeClr val="tx1"/>
                        </a:solidFill>
                        <a:effectLst/>
                        <a:uLnTx/>
                        <a:uFillTx/>
                        <a:latin typeface="+mn-lt"/>
                        <a:ea typeface="Calibri"/>
                        <a:cs typeface="Times New Roman"/>
                      </a:endParaRPr>
                    </a:p>
                  </a:txBody>
                  <a:tcPr marL="103632" marR="103632" marT="50292" marB="50292"/>
                </a:tc>
              </a:tr>
              <a:tr h="335280">
                <a:tc>
                  <a:txBody>
                    <a:bodyPr/>
                    <a:lstStyle/>
                    <a:p>
                      <a:pPr marL="0" marR="0" algn="ctr">
                        <a:lnSpc>
                          <a:spcPct val="100000"/>
                        </a:lnSpc>
                        <a:spcBef>
                          <a:spcPts val="0"/>
                        </a:spcBef>
                        <a:spcAft>
                          <a:spcPts val="0"/>
                        </a:spcAft>
                      </a:pPr>
                      <a:r>
                        <a:rPr kumimoji="0" lang="es-ES" sz="1500" b="1" i="0" u="none" strike="noStrike" kern="1200" cap="none" spc="0" normalizeH="0" baseline="0" noProof="0" dirty="0" smtClean="0">
                          <a:ln>
                            <a:noFill/>
                          </a:ln>
                          <a:solidFill>
                            <a:prstClr val="black"/>
                          </a:solidFill>
                          <a:effectLst/>
                          <a:uLnTx/>
                          <a:uFillTx/>
                          <a:latin typeface="+mn-lt"/>
                        </a:rPr>
                        <a:t>CFA Trimestre 1: </a:t>
                      </a:r>
                      <a:r>
                        <a:rPr lang="es-ES" sz="1500" b="1" dirty="0" smtClean="0">
                          <a:solidFill>
                            <a:prstClr val="black"/>
                          </a:solidFill>
                          <a:effectLst/>
                          <a:latin typeface="+mn-lt"/>
                        </a:rPr>
                        <a:t>Clave para la </a:t>
                      </a:r>
                      <a:r>
                        <a:rPr lang="es-ES" sz="1500" b="1" u="sng" dirty="0" smtClean="0">
                          <a:solidFill>
                            <a:prstClr val="black"/>
                          </a:solidFill>
                          <a:effectLst/>
                          <a:latin typeface="+mn-lt"/>
                        </a:rPr>
                        <a:t>Respuesta construida del Escrito breve</a:t>
                      </a:r>
                    </a:p>
                  </a:txBody>
                  <a:tcPr marL="103632" marR="103632" marT="50292" marB="50292"/>
                </a:tc>
              </a:tr>
              <a:tr h="403860">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200" b="1" u="none" dirty="0" err="1" smtClean="0">
                          <a:solidFill>
                            <a:schemeClr val="tx1"/>
                          </a:solidFill>
                        </a:rPr>
                        <a:t>Estándar</a:t>
                      </a:r>
                      <a:r>
                        <a:rPr lang="en-US" sz="1200" b="1" u="none" dirty="0" smtClean="0">
                          <a:solidFill>
                            <a:schemeClr val="tx1"/>
                          </a:solidFill>
                        </a:rPr>
                        <a:t> de </a:t>
                      </a:r>
                      <a:r>
                        <a:rPr lang="en-US" sz="1200" b="1" u="none" dirty="0" err="1" smtClean="0">
                          <a:solidFill>
                            <a:schemeClr val="tx1"/>
                          </a:solidFill>
                        </a:rPr>
                        <a:t>escritura</a:t>
                      </a:r>
                      <a:r>
                        <a:rPr lang="en-US" sz="1200" b="1" u="none" baseline="0" dirty="0" smtClean="0">
                          <a:solidFill>
                            <a:schemeClr val="tx1"/>
                          </a:solidFill>
                        </a:rPr>
                        <a:t> </a:t>
                      </a:r>
                      <a:r>
                        <a:rPr lang="en-US" sz="1200" b="1" u="none" dirty="0" smtClean="0">
                          <a:solidFill>
                            <a:schemeClr val="tx1"/>
                          </a:solidFill>
                        </a:rPr>
                        <a:t>W.6.1b </a:t>
                      </a:r>
                      <a:r>
                        <a:rPr lang="en-US" sz="1200" b="1" u="none" dirty="0" err="1" smtClean="0">
                          <a:solidFill>
                            <a:schemeClr val="tx1"/>
                          </a:solidFill>
                        </a:rPr>
                        <a:t>Escribir</a:t>
                      </a:r>
                      <a:r>
                        <a:rPr lang="en-US" sz="1200" b="1" u="none" dirty="0" smtClean="0">
                          <a:solidFill>
                            <a:schemeClr val="tx1"/>
                          </a:solidFill>
                        </a:rPr>
                        <a:t> </a:t>
                      </a:r>
                      <a:r>
                        <a:rPr lang="en-US" sz="1200" b="1" u="none" dirty="0" err="1" smtClean="0">
                          <a:solidFill>
                            <a:schemeClr val="tx1"/>
                          </a:solidFill>
                        </a:rPr>
                        <a:t>una</a:t>
                      </a:r>
                      <a:r>
                        <a:rPr lang="en-US" sz="1200" b="1" u="none" dirty="0" smtClean="0">
                          <a:solidFill>
                            <a:schemeClr val="tx1"/>
                          </a:solidFill>
                        </a:rPr>
                        <a:t> </a:t>
                      </a:r>
                      <a:r>
                        <a:rPr lang="en-US" sz="1200" b="1" u="none" dirty="0" err="1" smtClean="0">
                          <a:solidFill>
                            <a:schemeClr val="tx1"/>
                          </a:solidFill>
                        </a:rPr>
                        <a:t>opinión</a:t>
                      </a:r>
                      <a:r>
                        <a:rPr lang="en-US" sz="1200" b="1" u="none" dirty="0" smtClean="0">
                          <a:solidFill>
                            <a:schemeClr val="tx1"/>
                          </a:solidFill>
                        </a:rPr>
                        <a:t> -</a:t>
                      </a:r>
                      <a:r>
                        <a:rPr lang="en-US" sz="1200" b="1" u="none" baseline="0" dirty="0" smtClean="0">
                          <a:solidFill>
                            <a:schemeClr val="tx1"/>
                          </a:solidFill>
                        </a:rPr>
                        <a:t> </a:t>
                      </a:r>
                      <a:r>
                        <a:rPr lang="en-US" sz="1200" b="1" u="none" baseline="0" dirty="0" err="1" smtClean="0">
                          <a:solidFill>
                            <a:schemeClr val="tx1"/>
                          </a:solidFill>
                        </a:rPr>
                        <a:t>Objetivo</a:t>
                      </a:r>
                      <a:r>
                        <a:rPr lang="en-US" sz="1200" b="1" u="none" baseline="0" dirty="0" smtClean="0">
                          <a:solidFill>
                            <a:schemeClr val="tx1"/>
                          </a:solidFill>
                        </a:rPr>
                        <a:t> 6a</a:t>
                      </a:r>
                      <a:endParaRPr kumimoji="0" lang="en-US" sz="1200" b="0" i="1" u="none" strike="noStrike" kern="1200" cap="none" spc="0" normalizeH="0" baseline="0" noProof="0" dirty="0" smtClean="0">
                        <a:ln>
                          <a:noFill/>
                        </a:ln>
                        <a:solidFill>
                          <a:schemeClr val="tx1"/>
                        </a:solidFill>
                        <a:effectLst/>
                        <a:uLnTx/>
                        <a:uFillTx/>
                        <a:latin typeface="+mn-lt"/>
                        <a:ea typeface="+mn-ea"/>
                        <a:cs typeface="Helvetica" pitchFamily="34" charset="0"/>
                      </a:endParaRPr>
                    </a:p>
                  </a:txBody>
                  <a:tcPr marL="103632" marR="103632" marT="50292" marB="50292"/>
                </a:tc>
              </a:tr>
            </a:tbl>
          </a:graphicData>
        </a:graphic>
      </p:graphicFrame>
      <p:sp>
        <p:nvSpPr>
          <p:cNvPr id="2" name="Footer Placeholder 1"/>
          <p:cNvSpPr>
            <a:spLocks noGrp="1"/>
          </p:cNvSpPr>
          <p:nvPr>
            <p:ph type="ftr" sz="quarter" idx="11"/>
          </p:nvPr>
        </p:nvSpPr>
        <p:spPr/>
        <p:txBody>
          <a:bodyPr/>
          <a:lstStyle/>
          <a:p>
            <a:r>
              <a:rPr lang="en-US" smtClean="0"/>
              <a:t>Rev. Control: 07/04/15 - OSP and S. Richmond</a:t>
            </a:r>
            <a:endParaRPr lang="en-US" dirty="0"/>
          </a:p>
        </p:txBody>
      </p:sp>
    </p:spTree>
    <p:extLst>
      <p:ext uri="{BB962C8B-B14F-4D97-AF65-F5344CB8AC3E}">
        <p14:creationId xmlns:p14="http://schemas.microsoft.com/office/powerpoint/2010/main" val="1287277073"/>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2EB0F8C30A1E941B46DC261A9EB5BFE" ma:contentTypeVersion="3" ma:contentTypeDescription="Create a new document." ma:contentTypeScope="" ma:versionID="582cb52848c3ba1d1b076ae9b3e8ef4d">
  <xsd:schema xmlns:xsd="http://www.w3.org/2001/XMLSchema" xmlns:xs="http://www.w3.org/2001/XMLSchema" xmlns:p="http://schemas.microsoft.com/office/2006/metadata/properties" xmlns:ns3="6ecfeec7-de2c-4046-935d-975887a71f05" targetNamespace="http://schemas.microsoft.com/office/2006/metadata/properties" ma:root="true" ma:fieldsID="d197c4fa32d5d7f3ec200ba73d417da9" ns3:_="">
    <xsd:import namespace="6ecfeec7-de2c-4046-935d-975887a71f05"/>
    <xsd:element name="properties">
      <xsd:complexType>
        <xsd:sequence>
          <xsd:element name="documentManagement">
            <xsd:complexType>
              <xsd:all>
                <xsd:element ref="ns3:SharedWithUsers" minOccurs="0"/>
                <xsd:element ref="ns3:SharedWithDetails" minOccurs="0"/>
                <xsd:element ref="ns3: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cfeec7-de2c-4046-935d-975887a71f0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6ecfeec7-de2c-4046-935d-975887a71f05">
      <UserInfo>
        <DisplayName>Rosa, Zaida</DisplayName>
        <AccountId>8</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977A85A-3207-473E-B5CA-E088B78050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ecfeec7-de2c-4046-935d-975887a71f0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0A3F76C-66D6-48C0-8DE2-BCD066A45053}">
  <ds:schemaRefs>
    <ds:schemaRef ds:uri="http://schemas.microsoft.com/office/2006/documentManagement/types"/>
    <ds:schemaRef ds:uri="http://purl.org/dc/terms/"/>
    <ds:schemaRef ds:uri="http://purl.org/dc/dcmitype/"/>
    <ds:schemaRef ds:uri="http://www.w3.org/XML/1998/namespace"/>
    <ds:schemaRef ds:uri="6ecfeec7-de2c-4046-935d-975887a71f05"/>
    <ds:schemaRef ds:uri="http://purl.org/dc/elements/1.1/"/>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A2B91DEA-5EE0-4857-8112-1954F0E3D82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Pushpin</Template>
  <TotalTime>7644</TotalTime>
  <Words>8078</Words>
  <Application>Microsoft Office PowerPoint</Application>
  <PresentationFormat>Custom</PresentationFormat>
  <Paragraphs>761</Paragraphs>
  <Slides>29</Slides>
  <Notes>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29</vt:i4>
      </vt:variant>
    </vt:vector>
  </HeadingPairs>
  <TitlesOfParts>
    <vt:vector size="43" baseType="lpstr">
      <vt:lpstr>Arial</vt:lpstr>
      <vt:lpstr>Book Antiqua</vt:lpstr>
      <vt:lpstr>Book Antiqua,Italic</vt:lpstr>
      <vt:lpstr>Bookman Old Style</vt:lpstr>
      <vt:lpstr>Calibri</vt:lpstr>
      <vt:lpstr>Franklin Gothic Book</vt:lpstr>
      <vt:lpstr>Gill Sans MT</vt:lpstr>
      <vt:lpstr>Helvetica</vt:lpstr>
      <vt:lpstr>Lucida Handwriting</vt:lpstr>
      <vt:lpstr>Times New Roman</vt:lpstr>
      <vt:lpstr>Verdana</vt:lpstr>
      <vt:lpstr>Wingdings 2</vt:lpstr>
      <vt:lpstr>Office Theme</vt:lpstr>
      <vt:lpstr>Solstice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Richmond</dc:creator>
  <cp:lastModifiedBy>Rosa, Zaida</cp:lastModifiedBy>
  <cp:revision>459</cp:revision>
  <cp:lastPrinted>2015-08-27T21:34:40Z</cp:lastPrinted>
  <dcterms:created xsi:type="dcterms:W3CDTF">2014-06-19T22:41:39Z</dcterms:created>
  <dcterms:modified xsi:type="dcterms:W3CDTF">2015-08-31T22:27:19Z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0x01010002EB0F8C30A1E941B46DC261A9EB5BFE</vt:lpwstr>
  </property>
</Properties>
</file>