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4" r:id="rId2"/>
    <p:sldMasterId id="2147483696" r:id="rId3"/>
  </p:sldMasterIdLst>
  <p:notesMasterIdLst>
    <p:notesMasterId r:id="rId32"/>
  </p:notesMasterIdLst>
  <p:sldIdLst>
    <p:sldId id="313" r:id="rId4"/>
    <p:sldId id="353" r:id="rId5"/>
    <p:sldId id="354" r:id="rId6"/>
    <p:sldId id="356" r:id="rId7"/>
    <p:sldId id="344" r:id="rId8"/>
    <p:sldId id="345" r:id="rId9"/>
    <p:sldId id="346" r:id="rId10"/>
    <p:sldId id="347" r:id="rId11"/>
    <p:sldId id="348" r:id="rId12"/>
    <p:sldId id="349" r:id="rId13"/>
    <p:sldId id="352" r:id="rId14"/>
    <p:sldId id="323" r:id="rId15"/>
    <p:sldId id="324" r:id="rId16"/>
    <p:sldId id="325" r:id="rId17"/>
    <p:sldId id="326" r:id="rId18"/>
    <p:sldId id="327" r:id="rId19"/>
    <p:sldId id="328" r:id="rId20"/>
    <p:sldId id="329" r:id="rId21"/>
    <p:sldId id="330" r:id="rId22"/>
    <p:sldId id="331" r:id="rId23"/>
    <p:sldId id="332" r:id="rId24"/>
    <p:sldId id="333" r:id="rId25"/>
    <p:sldId id="334" r:id="rId26"/>
    <p:sldId id="335" r:id="rId27"/>
    <p:sldId id="336" r:id="rId28"/>
    <p:sldId id="337" r:id="rId29"/>
    <p:sldId id="341" r:id="rId30"/>
    <p:sldId id="351" r:id="rId31"/>
  </p:sldIdLst>
  <p:sldSz cx="7772400" cy="10058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pezLopez, Gaspar" initials="LG"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FFCC"/>
    <a:srgbClr val="BCE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39" autoAdjust="0"/>
    <p:restoredTop sz="94479" autoAdjust="0"/>
  </p:normalViewPr>
  <p:slideViewPr>
    <p:cSldViewPr>
      <p:cViewPr>
        <p:scale>
          <a:sx n="110" d="100"/>
          <a:sy n="110" d="100"/>
        </p:scale>
        <p:origin x="336" y="-109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37F6B2-B980-42B2-B863-62AB0BA18E5D}" type="datetimeFigureOut">
              <a:rPr lang="en-US" smtClean="0"/>
              <a:t>8/31/2015</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1CEBE1F-24ED-42D9-B1FA-96E2AD20C1E2}" type="slidenum">
              <a:rPr lang="en-US" smtClean="0"/>
              <a:t>‹#›</a:t>
            </a:fld>
            <a:endParaRPr lang="en-US" dirty="0"/>
          </a:p>
        </p:txBody>
      </p:sp>
    </p:spTree>
    <p:extLst>
      <p:ext uri="{BB962C8B-B14F-4D97-AF65-F5344CB8AC3E}">
        <p14:creationId xmlns:p14="http://schemas.microsoft.com/office/powerpoint/2010/main" val="847985487"/>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2975" y="708025"/>
            <a:ext cx="2740025" cy="35448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3</a:t>
            </a:fld>
            <a:endParaRPr lang="en-US" dirty="0"/>
          </a:p>
        </p:txBody>
      </p:sp>
    </p:spTree>
    <p:extLst>
      <p:ext uri="{BB962C8B-B14F-4D97-AF65-F5344CB8AC3E}">
        <p14:creationId xmlns:p14="http://schemas.microsoft.com/office/powerpoint/2010/main" val="3192083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91CEBE1F-24ED-42D9-B1FA-96E2AD20C1E2}" type="slidenum">
              <a:rPr lang="en-US" smtClean="0"/>
              <a:t>6</a:t>
            </a:fld>
            <a:endParaRPr lang="en-US" dirty="0"/>
          </a:p>
        </p:txBody>
      </p:sp>
    </p:spTree>
    <p:extLst>
      <p:ext uri="{BB962C8B-B14F-4D97-AF65-F5344CB8AC3E}">
        <p14:creationId xmlns:p14="http://schemas.microsoft.com/office/powerpoint/2010/main" val="2272902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a:p>
        </p:txBody>
      </p:sp>
      <p:sp>
        <p:nvSpPr>
          <p:cNvPr id="4" name="Slide Number Placeholder 3"/>
          <p:cNvSpPr>
            <a:spLocks noGrp="1"/>
          </p:cNvSpPr>
          <p:nvPr>
            <p:ph type="sldNum" sz="quarter" idx="10"/>
          </p:nvPr>
        </p:nvSpPr>
        <p:spPr/>
        <p:txBody>
          <a:bodyPr/>
          <a:lstStyle/>
          <a:p>
            <a:fld id="{91CEBE1F-24ED-42D9-B1FA-96E2AD20C1E2}" type="slidenum">
              <a:rPr lang="en-US" smtClean="0"/>
              <a:t>18</a:t>
            </a:fld>
            <a:endParaRPr lang="en-US" dirty="0"/>
          </a:p>
        </p:txBody>
      </p:sp>
    </p:spTree>
    <p:extLst>
      <p:ext uri="{BB962C8B-B14F-4D97-AF65-F5344CB8AC3E}">
        <p14:creationId xmlns:p14="http://schemas.microsoft.com/office/powerpoint/2010/main" val="869183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8"/>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255D64-0B4B-44A1-ADC5-7AB9951A3835}" type="datetime1">
              <a:rPr lang="en-US" smtClean="0"/>
              <a:t>8/31/2015</a:t>
            </a:fld>
            <a:endParaRPr lang="en-US" dirty="0"/>
          </a:p>
        </p:txBody>
      </p:sp>
      <p:sp>
        <p:nvSpPr>
          <p:cNvPr id="5" name="Footer Placeholder 4"/>
          <p:cNvSpPr>
            <a:spLocks noGrp="1"/>
          </p:cNvSpPr>
          <p:nvPr>
            <p:ph type="ftr" sz="quarter" idx="11"/>
          </p:nvPr>
        </p:nvSpPr>
        <p:spPr/>
        <p:txBody>
          <a:bodyPr/>
          <a:lstStyle/>
          <a:p>
            <a:r>
              <a:rPr lang="en-US" smtClean="0"/>
              <a:t> Rev. Control: 07/04/15 - OSP and S. Richmond  </a:t>
            </a:r>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59975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3DEA97-860D-4F41-BF51-896C74DFE1E1}" type="datetime1">
              <a:rPr lang="en-US" smtClean="0"/>
              <a:t>8/31/2015</a:t>
            </a:fld>
            <a:endParaRPr lang="en-US" dirty="0"/>
          </a:p>
        </p:txBody>
      </p:sp>
      <p:sp>
        <p:nvSpPr>
          <p:cNvPr id="5" name="Footer Placeholder 4"/>
          <p:cNvSpPr>
            <a:spLocks noGrp="1"/>
          </p:cNvSpPr>
          <p:nvPr>
            <p:ph type="ftr" sz="quarter" idx="11"/>
          </p:nvPr>
        </p:nvSpPr>
        <p:spPr/>
        <p:txBody>
          <a:bodyPr/>
          <a:lstStyle/>
          <a:p>
            <a:r>
              <a:rPr lang="en-US" smtClean="0"/>
              <a:t> Rev. Control: 07/04/15 - OSP and S. Richmond  </a:t>
            </a:r>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30407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8"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DB2D5B-54B3-4211-A5F7-DB8B8713B8AE}" type="datetime1">
              <a:rPr lang="en-US" smtClean="0"/>
              <a:t>8/31/2015</a:t>
            </a:fld>
            <a:endParaRPr lang="en-US" dirty="0"/>
          </a:p>
        </p:txBody>
      </p:sp>
      <p:sp>
        <p:nvSpPr>
          <p:cNvPr id="5" name="Footer Placeholder 4"/>
          <p:cNvSpPr>
            <a:spLocks noGrp="1"/>
          </p:cNvSpPr>
          <p:nvPr>
            <p:ph type="ftr" sz="quarter" idx="11"/>
          </p:nvPr>
        </p:nvSpPr>
        <p:spPr/>
        <p:txBody>
          <a:bodyPr/>
          <a:lstStyle/>
          <a:p>
            <a:r>
              <a:rPr lang="en-US" smtClean="0"/>
              <a:t> Rev. Control: 07/04/15 - OSP and S. Richmond  </a:t>
            </a:r>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5400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30565" indent="0" algn="l">
              <a:buNone/>
              <a:defRPr sz="2900">
                <a:solidFill>
                  <a:schemeClr val="tx2">
                    <a:shade val="30000"/>
                    <a:satMod val="150000"/>
                  </a:schemeClr>
                </a:solidFill>
              </a:defRPr>
            </a:lvl1pPr>
            <a:lvl2pPr marL="509412" indent="0" algn="ctr">
              <a:buNone/>
            </a:lvl2pPr>
            <a:lvl3pPr marL="1018824" indent="0" algn="ctr">
              <a:buNone/>
            </a:lvl3pPr>
            <a:lvl4pPr marL="1528237" indent="0" algn="ctr">
              <a:buNone/>
            </a:lvl4pPr>
            <a:lvl5pPr marL="2037649" indent="0" algn="ctr">
              <a:buNone/>
            </a:lvl5pPr>
            <a:lvl6pPr marL="2547061" indent="0" algn="ctr">
              <a:buNone/>
            </a:lvl6pPr>
            <a:lvl7pPr marL="3056473" indent="0" algn="ctr">
              <a:buNone/>
            </a:lvl7pPr>
            <a:lvl8pPr marL="3565886" indent="0" algn="ctr">
              <a:buNone/>
            </a:lvl8pPr>
            <a:lvl9pPr marL="4075298"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F2EB16A-9785-4787-936A-B3B54598A132}" type="datetime1">
              <a:rPr lang="en-US" smtClean="0"/>
              <a:t>8/31/2015</a:t>
            </a:fld>
            <a:endParaRPr lang="en-US" dirty="0"/>
          </a:p>
        </p:txBody>
      </p:sp>
      <p:sp>
        <p:nvSpPr>
          <p:cNvPr id="20" name="Footer Placeholder 19"/>
          <p:cNvSpPr>
            <a:spLocks noGrp="1"/>
          </p:cNvSpPr>
          <p:nvPr>
            <p:ph type="ftr" sz="quarter" idx="11"/>
          </p:nvPr>
        </p:nvSpPr>
        <p:spPr/>
        <p:txBody>
          <a:bodyPr/>
          <a:lstStyle>
            <a:extLst/>
          </a:lstStyle>
          <a:p>
            <a:r>
              <a:rPr lang="en-US" smtClean="0"/>
              <a:t> Rev. Control: 07/04/15 - OSP and S. Richmond  </a:t>
            </a:r>
            <a:endParaRPr lang="en-US" dirty="0"/>
          </a:p>
        </p:txBody>
      </p:sp>
      <p:sp>
        <p:nvSpPr>
          <p:cNvPr id="10" name="Slide Number Placeholder 9"/>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8" name="Oval 7"/>
          <p:cNvSpPr/>
          <p:nvPr/>
        </p:nvSpPr>
        <p:spPr>
          <a:xfrm>
            <a:off x="783218" y="2073576"/>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dirty="0"/>
          </a:p>
        </p:txBody>
      </p:sp>
      <p:sp>
        <p:nvSpPr>
          <p:cNvPr id="9" name="Oval 8"/>
          <p:cNvSpPr/>
          <p:nvPr/>
        </p:nvSpPr>
        <p:spPr>
          <a:xfrm>
            <a:off x="983600" y="1972691"/>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CD54E8-201B-426F-B517-04B4E3E599E4}" type="datetime1">
              <a:rPr lang="en-US" smtClean="0"/>
              <a:t>8/31/2015</a:t>
            </a:fld>
            <a:endParaRPr lang="en-US" dirty="0"/>
          </a:p>
        </p:txBody>
      </p:sp>
      <p:sp>
        <p:nvSpPr>
          <p:cNvPr id="5" name="Footer Placeholder 4"/>
          <p:cNvSpPr>
            <a:spLocks noGrp="1"/>
          </p:cNvSpPr>
          <p:nvPr>
            <p:ph type="ftr" sz="quarter" idx="11"/>
          </p:nvPr>
        </p:nvSpPr>
        <p:spPr/>
        <p:txBody>
          <a:bodyPr/>
          <a:lstStyle>
            <a:extLst/>
          </a:lstStyle>
          <a:p>
            <a:r>
              <a:rPr lang="en-US" smtClean="0"/>
              <a:t> Rev. Control: 07/04/15 - OSP and S. Richmond  </a:t>
            </a:r>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9"/>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2" name="Title 1"/>
          <p:cNvSpPr>
            <a:spLocks noGrp="1"/>
          </p:cNvSpPr>
          <p:nvPr>
            <p:ph type="title"/>
          </p:nvPr>
        </p:nvSpPr>
        <p:spPr>
          <a:xfrm>
            <a:off x="2191633" y="3813810"/>
            <a:ext cx="5440680" cy="3352800"/>
          </a:xfrm>
        </p:spPr>
        <p:txBody>
          <a:bodyPr anchor="t"/>
          <a:lstStyle>
            <a:lvl1pPr algn="l">
              <a:lnSpc>
                <a:spcPts val="5014"/>
              </a:lnSpc>
              <a:buNone/>
              <a:defRPr sz="45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1"/>
            <a:ext cx="5440680" cy="2214244"/>
          </a:xfrm>
        </p:spPr>
        <p:txBody>
          <a:bodyPr anchor="b"/>
          <a:lstStyle>
            <a:lvl1pPr marL="20376" indent="0">
              <a:lnSpc>
                <a:spcPts val="2563"/>
              </a:lnSpc>
              <a:spcBef>
                <a:spcPts val="0"/>
              </a:spcBef>
              <a:buNone/>
              <a:defRPr sz="2200">
                <a:solidFill>
                  <a:schemeClr val="tx2">
                    <a:shade val="30000"/>
                    <a:satMod val="150000"/>
                  </a:schemeClr>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281E38E-A19D-4D6C-8213-DE662E1159D6}" type="datetime1">
              <a:rPr lang="en-US" smtClean="0"/>
              <a:t>8/31/2015</a:t>
            </a:fld>
            <a:endParaRPr lang="en-US" dirty="0"/>
          </a:p>
        </p:txBody>
      </p:sp>
      <p:sp>
        <p:nvSpPr>
          <p:cNvPr id="5" name="Footer Placeholder 4"/>
          <p:cNvSpPr>
            <a:spLocks noGrp="1"/>
          </p:cNvSpPr>
          <p:nvPr>
            <p:ph type="ftr" sz="quarter" idx="11"/>
          </p:nvPr>
        </p:nvSpPr>
        <p:spPr/>
        <p:txBody>
          <a:bodyPr/>
          <a:lstStyle>
            <a:extLst/>
          </a:lstStyle>
          <a:p>
            <a:r>
              <a:rPr lang="en-US" smtClean="0"/>
              <a:t> Rev. Control: 07/04/15 - OSP and S. Richmond  </a:t>
            </a:r>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10" name="Rectangle 9"/>
          <p:cNvSpPr/>
          <p:nvPr/>
        </p:nvSpPr>
        <p:spPr bwMode="invGray">
          <a:xfrm>
            <a:off x="1943100" y="0"/>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8" name="Oval 7"/>
          <p:cNvSpPr/>
          <p:nvPr/>
        </p:nvSpPr>
        <p:spPr>
          <a:xfrm>
            <a:off x="1846473"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dirty="0"/>
          </a:p>
        </p:txBody>
      </p:sp>
      <p:sp>
        <p:nvSpPr>
          <p:cNvPr id="9" name="Oval 8"/>
          <p:cNvSpPr/>
          <p:nvPr/>
        </p:nvSpPr>
        <p:spPr>
          <a:xfrm>
            <a:off x="2046854" y="4027276"/>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3100"/>
            </a:lvl1pPr>
            <a:lvl2pPr>
              <a:defRPr sz="27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3100"/>
            </a:lvl1pPr>
            <a:lvl2pPr>
              <a:defRPr sz="27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BE37CE-CCA3-4568-A6EC-61AC90ED40C5}" type="datetime1">
              <a:rPr lang="en-US" smtClean="0"/>
              <a:t>8/31/2015</a:t>
            </a:fld>
            <a:endParaRPr lang="en-US" dirty="0"/>
          </a:p>
        </p:txBody>
      </p:sp>
      <p:sp>
        <p:nvSpPr>
          <p:cNvPr id="6" name="Footer Placeholder 5"/>
          <p:cNvSpPr>
            <a:spLocks noGrp="1"/>
          </p:cNvSpPr>
          <p:nvPr>
            <p:ph type="ftr" sz="quarter" idx="11"/>
          </p:nvPr>
        </p:nvSpPr>
        <p:spPr/>
        <p:txBody>
          <a:bodyPr/>
          <a:lstStyle>
            <a:extLst/>
          </a:lstStyle>
          <a:p>
            <a:r>
              <a:rPr lang="en-US" smtClean="0"/>
              <a:t> Rev. Control: 07/04/15 - OSP and S. Richmond  </a:t>
            </a:r>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50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71318" indent="0" algn="l">
              <a:lnSpc>
                <a:spcPct val="100000"/>
              </a:lnSpc>
              <a:spcBef>
                <a:spcPts val="111"/>
              </a:spcBef>
              <a:buNone/>
              <a:defRPr sz="2100" b="0">
                <a:solidFill>
                  <a:schemeClr val="tx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71318" indent="0" algn="l">
              <a:lnSpc>
                <a:spcPct val="100000"/>
              </a:lnSpc>
              <a:spcBef>
                <a:spcPts val="111"/>
              </a:spcBef>
              <a:buNone/>
              <a:defRPr sz="2100" b="0">
                <a:solidFill>
                  <a:schemeClr val="tx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438095" indent="-305647">
              <a:lnSpc>
                <a:spcPct val="100000"/>
              </a:lnSpc>
              <a:spcBef>
                <a:spcPts val="780"/>
              </a:spcBef>
              <a:defRPr sz="2700"/>
            </a:lvl1pPr>
            <a:lvl2pPr>
              <a:lnSpc>
                <a:spcPct val="100000"/>
              </a:lnSpc>
              <a:spcBef>
                <a:spcPts val="780"/>
              </a:spcBef>
              <a:defRPr sz="2200"/>
            </a:lvl2pPr>
            <a:lvl3pPr>
              <a:lnSpc>
                <a:spcPct val="100000"/>
              </a:lnSpc>
              <a:spcBef>
                <a:spcPts val="780"/>
              </a:spcBef>
              <a:defRPr sz="2000"/>
            </a:lvl3pPr>
            <a:lvl4pPr>
              <a:lnSpc>
                <a:spcPct val="100000"/>
              </a:lnSpc>
              <a:spcBef>
                <a:spcPts val="780"/>
              </a:spcBef>
              <a:defRPr sz="1800"/>
            </a:lvl4pPr>
            <a:lvl5pPr>
              <a:lnSpc>
                <a:spcPct val="100000"/>
              </a:lnSpc>
              <a:spcBef>
                <a:spcPts val="780"/>
              </a:spcBef>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438095" indent="-305647">
              <a:lnSpc>
                <a:spcPct val="100000"/>
              </a:lnSpc>
              <a:spcBef>
                <a:spcPts val="780"/>
              </a:spcBef>
              <a:defRPr sz="2700"/>
            </a:lvl1pPr>
            <a:lvl2pPr>
              <a:lnSpc>
                <a:spcPct val="100000"/>
              </a:lnSpc>
              <a:spcBef>
                <a:spcPts val="780"/>
              </a:spcBef>
              <a:defRPr sz="2200"/>
            </a:lvl2pPr>
            <a:lvl3pPr>
              <a:lnSpc>
                <a:spcPct val="100000"/>
              </a:lnSpc>
              <a:spcBef>
                <a:spcPts val="780"/>
              </a:spcBef>
              <a:defRPr sz="2000"/>
            </a:lvl3pPr>
            <a:lvl4pPr>
              <a:lnSpc>
                <a:spcPct val="100000"/>
              </a:lnSpc>
              <a:spcBef>
                <a:spcPts val="780"/>
              </a:spcBef>
              <a:defRPr sz="1800"/>
            </a:lvl4pPr>
            <a:lvl5pPr>
              <a:lnSpc>
                <a:spcPct val="100000"/>
              </a:lnSpc>
              <a:spcBef>
                <a:spcPts val="780"/>
              </a:spcBef>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5DB9C8F-9258-4BED-937C-2DC270AC7CCD}" type="datetime1">
              <a:rPr lang="en-US" smtClean="0"/>
              <a:t>8/31/2015</a:t>
            </a:fld>
            <a:endParaRPr lang="en-US" dirty="0"/>
          </a:p>
        </p:txBody>
      </p:sp>
      <p:sp>
        <p:nvSpPr>
          <p:cNvPr id="8" name="Footer Placeholder 7"/>
          <p:cNvSpPr>
            <a:spLocks noGrp="1"/>
          </p:cNvSpPr>
          <p:nvPr>
            <p:ph type="ftr" sz="quarter" idx="11"/>
          </p:nvPr>
        </p:nvSpPr>
        <p:spPr/>
        <p:txBody>
          <a:bodyPr/>
          <a:lstStyle>
            <a:extLst/>
          </a:lstStyle>
          <a:p>
            <a:r>
              <a:rPr lang="en-US" smtClean="0"/>
              <a:t> Rev. Control: 07/04/15 - OSP and S. Richmond  </a:t>
            </a:r>
            <a:endParaRPr lang="en-US" dirty="0"/>
          </a:p>
        </p:txBody>
      </p:sp>
      <p:sp>
        <p:nvSpPr>
          <p:cNvPr id="9" name="Slide Number Placeholder 8"/>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A003EF2-7E98-49BD-A5F3-6AAC0B3AE314}" type="datetime1">
              <a:rPr lang="en-US" smtClean="0"/>
              <a:t>8/31/2015</a:t>
            </a:fld>
            <a:endParaRPr lang="en-US" dirty="0"/>
          </a:p>
        </p:txBody>
      </p:sp>
      <p:sp>
        <p:nvSpPr>
          <p:cNvPr id="4" name="Footer Placeholder 3"/>
          <p:cNvSpPr>
            <a:spLocks noGrp="1"/>
          </p:cNvSpPr>
          <p:nvPr>
            <p:ph type="ftr" sz="quarter" idx="11"/>
          </p:nvPr>
        </p:nvSpPr>
        <p:spPr/>
        <p:txBody>
          <a:bodyPr/>
          <a:lstStyle>
            <a:extLst/>
          </a:lstStyle>
          <a:p>
            <a:r>
              <a:rPr lang="en-US" smtClean="0"/>
              <a:t> Rev. Control: 07/04/15 - OSP and S. Richmond  </a:t>
            </a:r>
            <a:endParaRPr lang="en-US" dirty="0"/>
          </a:p>
        </p:txBody>
      </p:sp>
      <p:sp>
        <p:nvSpPr>
          <p:cNvPr id="5" name="Slide Number Placeholder 4"/>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6"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4DD43CBB-DC51-4858-B03E-BE2DDEB291A3}" type="datetime1">
              <a:rPr lang="en-US" smtClean="0"/>
              <a:t>8/31/2015</a:t>
            </a:fld>
            <a:endParaRPr lang="en-US" dirty="0"/>
          </a:p>
        </p:txBody>
      </p:sp>
      <p:sp>
        <p:nvSpPr>
          <p:cNvPr id="3" name="Footer Placeholder 2"/>
          <p:cNvSpPr>
            <a:spLocks noGrp="1"/>
          </p:cNvSpPr>
          <p:nvPr>
            <p:ph type="ftr" sz="quarter" idx="11"/>
          </p:nvPr>
        </p:nvSpPr>
        <p:spPr/>
        <p:txBody>
          <a:bodyPr/>
          <a:lstStyle>
            <a:extLst/>
          </a:lstStyle>
          <a:p>
            <a:r>
              <a:rPr lang="en-US" smtClean="0"/>
              <a:t> Rev. Control: 07/04/15 - OSP and S. Richmond  </a:t>
            </a:r>
            <a:endParaRPr lang="en-US" dirty="0"/>
          </a:p>
        </p:txBody>
      </p:sp>
      <p:sp>
        <p:nvSpPr>
          <p:cNvPr id="4" name="Slide Number Placeholder 3"/>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6" name="Rectangle 5"/>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2228"/>
              </a:lnSpc>
              <a:buNone/>
              <a:defRPr sz="25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8"/>
            <a:ext cx="3238500" cy="1024466"/>
          </a:xfrm>
        </p:spPr>
        <p:txBody>
          <a:bodyPr/>
          <a:lstStyle>
            <a:lvl1pPr marL="50941" indent="0">
              <a:lnSpc>
                <a:spcPct val="100000"/>
              </a:lnSpc>
              <a:spcBef>
                <a:spcPts val="0"/>
              </a:spcBef>
              <a:buNone/>
              <a:defRPr sz="1600"/>
            </a:lvl1pPr>
            <a:lvl2pPr>
              <a:buNone/>
              <a:defRPr sz="1300"/>
            </a:lvl2pPr>
            <a:lvl3pPr>
              <a:buNone/>
              <a:defRPr sz="1100"/>
            </a:lvl3pPr>
            <a:lvl4pPr>
              <a:buNone/>
              <a:defRPr sz="1000"/>
            </a:lvl4pPr>
            <a:lvl5pPr>
              <a:buNone/>
              <a:defRPr sz="10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2"/>
            <a:ext cx="6930390" cy="5855759"/>
          </a:xfrm>
        </p:spPr>
        <p:txBody>
          <a:bodyPr/>
          <a:lstStyle>
            <a:lvl1pPr>
              <a:defRPr sz="3600"/>
            </a:lvl1pPr>
            <a:lvl2pPr>
              <a:defRPr sz="3100"/>
            </a:lvl2pPr>
            <a:lvl3pPr>
              <a:defRPr sz="2700"/>
            </a:lvl3pPr>
            <a:lvl4pPr>
              <a:defRPr sz="2200"/>
            </a:lvl4pPr>
            <a:lvl5pPr>
              <a:defRPr sz="2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B1F8B1-7444-44AC-87FD-273D5355780D}" type="datetime1">
              <a:rPr lang="en-US" smtClean="0"/>
              <a:t>8/31/2015</a:t>
            </a:fld>
            <a:endParaRPr lang="en-US" dirty="0"/>
          </a:p>
        </p:txBody>
      </p:sp>
      <p:sp>
        <p:nvSpPr>
          <p:cNvPr id="6" name="Footer Placeholder 5"/>
          <p:cNvSpPr>
            <a:spLocks noGrp="1"/>
          </p:cNvSpPr>
          <p:nvPr>
            <p:ph type="ftr" sz="quarter" idx="11"/>
          </p:nvPr>
        </p:nvSpPr>
        <p:spPr/>
        <p:txBody>
          <a:bodyPr/>
          <a:lstStyle>
            <a:extLst/>
          </a:lstStyle>
          <a:p>
            <a:r>
              <a:rPr lang="en-US" smtClean="0"/>
              <a:t> Rev. Control: 07/04/15 - OSP and S. Richmond  </a:t>
            </a:r>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0E3809-93F8-4804-B996-49E41BEED36E}" type="datetime1">
              <a:rPr lang="en-US" smtClean="0"/>
              <a:t>8/31/2015</a:t>
            </a:fld>
            <a:endParaRPr lang="en-US" dirty="0"/>
          </a:p>
        </p:txBody>
      </p:sp>
      <p:sp>
        <p:nvSpPr>
          <p:cNvPr id="5" name="Footer Placeholder 4"/>
          <p:cNvSpPr>
            <a:spLocks noGrp="1"/>
          </p:cNvSpPr>
          <p:nvPr>
            <p:ph type="ftr" sz="quarter" idx="11"/>
          </p:nvPr>
        </p:nvSpPr>
        <p:spPr/>
        <p:txBody>
          <a:bodyPr/>
          <a:lstStyle>
            <a:lvl1pPr>
              <a:defRPr sz="900"/>
            </a:lvl1pPr>
          </a:lstStyle>
          <a:p>
            <a:endParaRPr lang="en-US" dirty="0" smtClean="0"/>
          </a:p>
          <a:p>
            <a:r>
              <a:rPr lang="en-US" dirty="0" smtClean="0"/>
              <a:t>Rev. Control: 07/04/15 - OSP and S. Richmond </a:t>
            </a:r>
          </a:p>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6025754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3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98B11D9-1175-40AF-BF8B-BEDFD11FE4D1}" type="datetime1">
              <a:rPr lang="en-US" smtClean="0"/>
              <a:t>8/31/2015</a:t>
            </a:fld>
            <a:endParaRPr lang="en-US" dirty="0"/>
          </a:p>
        </p:txBody>
      </p:sp>
      <p:sp>
        <p:nvSpPr>
          <p:cNvPr id="6" name="Footer Placeholder 5"/>
          <p:cNvSpPr>
            <a:spLocks noGrp="1"/>
          </p:cNvSpPr>
          <p:nvPr>
            <p:ph type="ftr" sz="quarter" idx="11"/>
          </p:nvPr>
        </p:nvSpPr>
        <p:spPr/>
        <p:txBody>
          <a:bodyPr/>
          <a:lstStyle>
            <a:extLst/>
          </a:lstStyle>
          <a:p>
            <a:r>
              <a:rPr lang="en-US" smtClean="0"/>
              <a:t> Rev. Control: 07/04/15 - OSP and S. Richmond  </a:t>
            </a:r>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101882" tIns="305647" rIns="101882" bIns="50941" rtlCol="0" anchor="t">
            <a:normAutofit/>
          </a:bodyPr>
          <a:lstStyle>
            <a:extLst/>
          </a:lstStyle>
          <a:p>
            <a:pPr marL="0" indent="-315836" algn="l" rtl="0" eaLnBrk="1" latinLnBrk="0" hangingPunct="1">
              <a:lnSpc>
                <a:spcPts val="3343"/>
              </a:lnSpc>
              <a:spcBef>
                <a:spcPts val="669"/>
              </a:spcBef>
              <a:buClr>
                <a:schemeClr val="accent1"/>
              </a:buClr>
              <a:buSzPct val="80000"/>
              <a:buFont typeface="Wingdings 2"/>
              <a:buNone/>
            </a:pPr>
            <a:endParaRPr kumimoji="0" lang="en-US" sz="3600" kern="1200" dirty="0">
              <a:solidFill>
                <a:schemeClr val="tx1"/>
              </a:solidFill>
              <a:latin typeface="+mn-lt"/>
              <a:ea typeface="+mn-ea"/>
              <a:cs typeface="+mn-cs"/>
            </a:endParaRPr>
          </a:p>
        </p:txBody>
      </p:sp>
      <p:sp>
        <p:nvSpPr>
          <p:cNvPr id="3" name="Picture Placeholder 2"/>
          <p:cNvSpPr>
            <a:spLocks noGrp="1"/>
          </p:cNvSpPr>
          <p:nvPr>
            <p:ph type="pic" idx="1"/>
          </p:nvPr>
        </p:nvSpPr>
        <p:spPr>
          <a:xfrm>
            <a:off x="712470" y="1676406"/>
            <a:ext cx="3756660" cy="5154645"/>
          </a:xfrm>
          <a:prstGeom prst="roundRect">
            <a:avLst>
              <a:gd name="adj" fmla="val 783"/>
            </a:avLst>
          </a:prstGeom>
          <a:solidFill>
            <a:schemeClr val="bg2"/>
          </a:solidFill>
          <a:ln w="127000">
            <a:noFill/>
            <a:miter lim="800000"/>
          </a:ln>
          <a:effectLst/>
        </p:spPr>
        <p:txBody>
          <a:bodyPr lIns="101882" tIns="305647" anchor="t"/>
          <a:lstStyle>
            <a:lvl1pPr marL="0" indent="0" algn="l" eaLnBrk="1" latinLnBrk="0" hangingPunct="1">
              <a:buNone/>
              <a:defRPr sz="36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37217" y="1399701"/>
            <a:ext cx="582930" cy="299654"/>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0" name="Flowchart: Process 9"/>
          <p:cNvSpPr/>
          <p:nvPr/>
        </p:nvSpPr>
        <p:spPr>
          <a:xfrm rot="2103354" flipH="1">
            <a:off x="4253117" y="1373954"/>
            <a:ext cx="551840" cy="299654"/>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783"/>
              </a:lnSpc>
              <a:spcBef>
                <a:spcPts val="0"/>
              </a:spcBef>
              <a:buNone/>
              <a:defRPr sz="1600">
                <a:solidFill>
                  <a:srgbClr val="777777"/>
                </a:solidFill>
              </a:defRPr>
            </a:lvl1pPr>
            <a:lvl2pPr>
              <a:defRPr sz="1300"/>
            </a:lvl2pPr>
            <a:lvl3pPr>
              <a:defRPr sz="1100"/>
            </a:lvl3pPr>
            <a:lvl4pPr>
              <a:defRPr sz="1000"/>
            </a:lvl4pPr>
            <a:lvl5pPr>
              <a:defRPr sz="10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E75B32-6D37-433F-8486-0630BDAC9C2C}" type="datetime1">
              <a:rPr lang="en-US" smtClean="0"/>
              <a:t>8/31/2015</a:t>
            </a:fld>
            <a:endParaRPr lang="en-US" dirty="0"/>
          </a:p>
        </p:txBody>
      </p:sp>
      <p:sp>
        <p:nvSpPr>
          <p:cNvPr id="5" name="Footer Placeholder 4"/>
          <p:cNvSpPr>
            <a:spLocks noGrp="1"/>
          </p:cNvSpPr>
          <p:nvPr>
            <p:ph type="ftr" sz="quarter" idx="11"/>
          </p:nvPr>
        </p:nvSpPr>
        <p:spPr/>
        <p:txBody>
          <a:bodyPr/>
          <a:lstStyle>
            <a:extLst/>
          </a:lstStyle>
          <a:p>
            <a:r>
              <a:rPr lang="en-US" smtClean="0"/>
              <a:t> Rev. Control: 07/04/15 - OSP and S. Richmond  </a:t>
            </a:r>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5"/>
            <a:ext cx="1554480" cy="8582236"/>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8"/>
            <a:ext cx="4728210" cy="8582236"/>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933997-4B7A-4BEE-894F-5799E7FA80D9}" type="datetime1">
              <a:rPr lang="en-US" smtClean="0"/>
              <a:t>8/31/2015</a:t>
            </a:fld>
            <a:endParaRPr lang="en-US" dirty="0"/>
          </a:p>
        </p:txBody>
      </p:sp>
      <p:sp>
        <p:nvSpPr>
          <p:cNvPr id="5" name="Footer Placeholder 4"/>
          <p:cNvSpPr>
            <a:spLocks noGrp="1"/>
          </p:cNvSpPr>
          <p:nvPr>
            <p:ph type="ftr" sz="quarter" idx="11"/>
          </p:nvPr>
        </p:nvSpPr>
        <p:spPr/>
        <p:txBody>
          <a:bodyPr/>
          <a:lstStyle>
            <a:extLst/>
          </a:lstStyle>
          <a:p>
            <a:r>
              <a:rPr lang="en-US" smtClean="0"/>
              <a:t> Rev. Control: 07/04/15 - OSP and S. Richmond  </a:t>
            </a:r>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8"/>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018B35-1941-402C-9D55-96C334222529}" type="datetime1">
              <a:rPr lang="en-US" smtClean="0">
                <a:solidFill>
                  <a:prstClr val="black">
                    <a:tint val="75000"/>
                  </a:prstClr>
                </a:solidFill>
              </a:rPr>
              <a:t>8/31/2015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Rev. Control: 07/04/15 - OSP and S. Richmond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153581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084191-944D-4483-90DF-683DF6C7F56E}" type="datetime1">
              <a:rPr lang="en-US" smtClean="0">
                <a:solidFill>
                  <a:prstClr val="black">
                    <a:tint val="75000"/>
                  </a:prstClr>
                </a:solidFill>
              </a:rPr>
              <a:t>8/31/2015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Rev. Control: 07/04/15 - OSP and S. Richmond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05466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4"/>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536296-04B5-4666-B395-1AD518635EDB}" type="datetime1">
              <a:rPr lang="en-US" smtClean="0">
                <a:solidFill>
                  <a:prstClr val="black">
                    <a:tint val="75000"/>
                  </a:prstClr>
                </a:solidFill>
              </a:rPr>
              <a:t>8/31/2015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Rev. Control: 07/04/15 - OSP and S. Richmond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418843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D9DE1F-5A18-466F-AE15-920DCDA39C2C}" type="datetime1">
              <a:rPr lang="en-US" smtClean="0">
                <a:solidFill>
                  <a:prstClr val="black">
                    <a:tint val="75000"/>
                  </a:prstClr>
                </a:solidFill>
              </a:rPr>
              <a:t>8/31/2015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Rev. Control: 07/04/15 - OSP and S. Richmond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300067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5"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5"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843E92-37F3-4EA6-884E-AA9FD9C8BFB7}" type="datetime1">
              <a:rPr lang="en-US" smtClean="0">
                <a:solidFill>
                  <a:prstClr val="black">
                    <a:tint val="75000"/>
                  </a:prstClr>
                </a:solidFill>
              </a:rPr>
              <a:t>8/31/2015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 Rev. Control: 07/04/15 - OSP and S. Richmond  </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169242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E4FF73-EF86-4451-9247-5AD9C28D8F7B}" type="datetime1">
              <a:rPr lang="en-US" smtClean="0">
                <a:solidFill>
                  <a:prstClr val="black">
                    <a:tint val="75000"/>
                  </a:prstClr>
                </a:solidFill>
              </a:rPr>
              <a:t>8/31/2015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 Rev. Control: 07/04/15 - OSP and S. Richmond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289809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203DE-93DF-4219-8E63-C089AF9FC902}" type="datetime1">
              <a:rPr lang="en-US" smtClean="0">
                <a:solidFill>
                  <a:prstClr val="black">
                    <a:tint val="75000"/>
                  </a:prstClr>
                </a:solidFill>
              </a:rPr>
              <a:t>8/31/2015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 Rev. Control: 07/04/15 - OSP and S. Richmond  </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3902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4"/>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498B2E-B810-46AB-9DDB-30F3F3789C35}" type="datetime1">
              <a:rPr lang="en-US" smtClean="0"/>
              <a:t>8/31/2015</a:t>
            </a:fld>
            <a:endParaRPr lang="en-US" dirty="0"/>
          </a:p>
        </p:txBody>
      </p:sp>
      <p:sp>
        <p:nvSpPr>
          <p:cNvPr id="5" name="Footer Placeholder 4"/>
          <p:cNvSpPr>
            <a:spLocks noGrp="1"/>
          </p:cNvSpPr>
          <p:nvPr>
            <p:ph type="ftr" sz="quarter" idx="11"/>
          </p:nvPr>
        </p:nvSpPr>
        <p:spPr/>
        <p:txBody>
          <a:bodyPr/>
          <a:lstStyle>
            <a:lvl1pPr>
              <a:defRPr sz="900">
                <a:latin typeface="+mn-lt"/>
              </a:defRPr>
            </a:lvl1pPr>
          </a:lstStyle>
          <a:p>
            <a:r>
              <a:rPr lang="en-US" smtClean="0"/>
              <a:t> Rev. Control: 07/04/15 - OSP and S. Richmond  </a:t>
            </a:r>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1924389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3"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5" y="400478"/>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3" y="2104818"/>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BE02D9-9AF4-4CE5-99D9-492E546B41D9}" type="datetime1">
              <a:rPr lang="en-US" smtClean="0">
                <a:solidFill>
                  <a:prstClr val="black">
                    <a:tint val="75000"/>
                  </a:prstClr>
                </a:solidFill>
              </a:rPr>
              <a:t>8/31/2015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Rev. Control: 07/04/15 - OSP and S. Richmond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364050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5E3226-7E34-4003-B75F-FCB8B70234E6}" type="datetime1">
              <a:rPr lang="en-US" smtClean="0">
                <a:solidFill>
                  <a:prstClr val="black">
                    <a:tint val="75000"/>
                  </a:prstClr>
                </a:solidFill>
              </a:rPr>
              <a:t>8/31/2015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Rev. Control: 07/04/15 - OSP and S. Richmond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310684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95B345-1B22-4982-9B8C-9ECCABD2EE30}" type="datetime1">
              <a:rPr lang="en-US" smtClean="0">
                <a:solidFill>
                  <a:prstClr val="black">
                    <a:tint val="75000"/>
                  </a:prstClr>
                </a:solidFill>
              </a:rPr>
              <a:t>8/31/2015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Rev. Control: 07/04/15 - OSP and S. Richmond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481916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8"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0AFC3F-36A7-4DAF-B77A-45562C5269F3}" type="datetime1">
              <a:rPr lang="en-US" smtClean="0">
                <a:solidFill>
                  <a:prstClr val="black">
                    <a:tint val="75000"/>
                  </a:prstClr>
                </a:solidFill>
              </a:rPr>
              <a:t>8/31/2015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Rev. Control: 07/04/15 - OSP and S. Richmond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09963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64031F-2008-4081-B708-94485C79711E}" type="datetime1">
              <a:rPr lang="en-US" smtClean="0"/>
              <a:t>8/31/2015</a:t>
            </a:fld>
            <a:endParaRPr lang="en-US" dirty="0"/>
          </a:p>
        </p:txBody>
      </p:sp>
      <p:sp>
        <p:nvSpPr>
          <p:cNvPr id="6" name="Footer Placeholder 5"/>
          <p:cNvSpPr>
            <a:spLocks noGrp="1"/>
          </p:cNvSpPr>
          <p:nvPr>
            <p:ph type="ftr" sz="quarter" idx="11"/>
          </p:nvPr>
        </p:nvSpPr>
        <p:spPr/>
        <p:txBody>
          <a:bodyPr/>
          <a:lstStyle/>
          <a:p>
            <a:r>
              <a:rPr lang="en-US" smtClean="0"/>
              <a:t> Rev. Control: 07/04/15 - OSP and S. Richmond  </a:t>
            </a:r>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49518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5"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5"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FD5150-2BC3-47BD-AA6F-5AB4D5381E90}" type="datetime1">
              <a:rPr lang="en-US" smtClean="0"/>
              <a:t>8/31/2015</a:t>
            </a:fld>
            <a:endParaRPr lang="en-US" dirty="0"/>
          </a:p>
        </p:txBody>
      </p:sp>
      <p:sp>
        <p:nvSpPr>
          <p:cNvPr id="8" name="Footer Placeholder 7"/>
          <p:cNvSpPr>
            <a:spLocks noGrp="1"/>
          </p:cNvSpPr>
          <p:nvPr>
            <p:ph type="ftr" sz="quarter" idx="11"/>
          </p:nvPr>
        </p:nvSpPr>
        <p:spPr/>
        <p:txBody>
          <a:bodyPr/>
          <a:lstStyle/>
          <a:p>
            <a:r>
              <a:rPr lang="en-US" smtClean="0"/>
              <a:t> Rev. Control: 07/04/15 - OSP and S. Richmond  </a:t>
            </a:r>
            <a:endParaRPr lang="en-US" dirty="0"/>
          </a:p>
        </p:txBody>
      </p:sp>
      <p:sp>
        <p:nvSpPr>
          <p:cNvPr id="9" name="Slide Number Placeholder 8"/>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099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CA8FF6-6FDD-4C80-888D-E3BD7BDFFAE6}" type="datetime1">
              <a:rPr lang="en-US" smtClean="0"/>
              <a:t>8/31/2015</a:t>
            </a:fld>
            <a:endParaRPr lang="en-US" dirty="0"/>
          </a:p>
        </p:txBody>
      </p:sp>
      <p:sp>
        <p:nvSpPr>
          <p:cNvPr id="4" name="Footer Placeholder 3"/>
          <p:cNvSpPr>
            <a:spLocks noGrp="1"/>
          </p:cNvSpPr>
          <p:nvPr>
            <p:ph type="ftr" sz="quarter" idx="11"/>
          </p:nvPr>
        </p:nvSpPr>
        <p:spPr/>
        <p:txBody>
          <a:bodyPr/>
          <a:lstStyle/>
          <a:p>
            <a:r>
              <a:rPr lang="en-US" smtClean="0"/>
              <a:t> Rev. Control: 07/04/15 - OSP and S. Richmond  </a:t>
            </a:r>
            <a:endParaRPr lang="en-US" dirty="0"/>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34096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D234A-BA80-414F-B1B0-8C4413BC162D}" type="datetime1">
              <a:rPr lang="en-US" smtClean="0"/>
              <a:t>8/31/2015</a:t>
            </a:fld>
            <a:endParaRPr lang="en-US" dirty="0"/>
          </a:p>
        </p:txBody>
      </p:sp>
      <p:sp>
        <p:nvSpPr>
          <p:cNvPr id="3" name="Footer Placeholder 2"/>
          <p:cNvSpPr>
            <a:spLocks noGrp="1"/>
          </p:cNvSpPr>
          <p:nvPr>
            <p:ph type="ftr" sz="quarter" idx="11"/>
          </p:nvPr>
        </p:nvSpPr>
        <p:spPr/>
        <p:txBody>
          <a:bodyPr/>
          <a:lstStyle/>
          <a:p>
            <a:r>
              <a:rPr lang="en-US" smtClean="0"/>
              <a:t> Rev. Control: 07/04/15 - OSP and S. Richmond  </a:t>
            </a:r>
            <a:endParaRPr lang="en-US" dirty="0"/>
          </a:p>
        </p:txBody>
      </p:sp>
      <p:sp>
        <p:nvSpPr>
          <p:cNvPr id="4" name="Slide Number Placeholder 3"/>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0496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3"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5" y="400478"/>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3" y="2104818"/>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3142B3-834F-49D1-ADDD-96D94016F60A}" type="datetime1">
              <a:rPr lang="en-US" smtClean="0"/>
              <a:t>8/31/2015</a:t>
            </a:fld>
            <a:endParaRPr lang="en-US" dirty="0"/>
          </a:p>
        </p:txBody>
      </p:sp>
      <p:sp>
        <p:nvSpPr>
          <p:cNvPr id="6" name="Footer Placeholder 5"/>
          <p:cNvSpPr>
            <a:spLocks noGrp="1"/>
          </p:cNvSpPr>
          <p:nvPr>
            <p:ph type="ftr" sz="quarter" idx="11"/>
          </p:nvPr>
        </p:nvSpPr>
        <p:spPr/>
        <p:txBody>
          <a:bodyPr/>
          <a:lstStyle/>
          <a:p>
            <a:r>
              <a:rPr lang="en-US" smtClean="0"/>
              <a:t> Rev. Control: 07/04/15 - OSP and S. Richmond  </a:t>
            </a:r>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11605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9BF945-6E05-4B07-ABC0-845D7B44F1BD}" type="datetime1">
              <a:rPr lang="en-US" smtClean="0"/>
              <a:t>8/31/2015</a:t>
            </a:fld>
            <a:endParaRPr lang="en-US" dirty="0"/>
          </a:p>
        </p:txBody>
      </p:sp>
      <p:sp>
        <p:nvSpPr>
          <p:cNvPr id="6" name="Footer Placeholder 5"/>
          <p:cNvSpPr>
            <a:spLocks noGrp="1"/>
          </p:cNvSpPr>
          <p:nvPr>
            <p:ph type="ftr" sz="quarter" idx="11"/>
          </p:nvPr>
        </p:nvSpPr>
        <p:spPr/>
        <p:txBody>
          <a:bodyPr/>
          <a:lstStyle/>
          <a:p>
            <a:r>
              <a:rPr lang="en-US" smtClean="0"/>
              <a:t> Rev. Control: 07/04/15 - OSP and S. Richmond  </a:t>
            </a:r>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80649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5"/>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1"/>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6B851C50-789A-4654-9B4C-246377527DAA}" type="datetime1">
              <a:rPr lang="en-US" smtClean="0"/>
              <a:t>8/31/2015</a:t>
            </a:fld>
            <a:endParaRPr lang="en-US" dirty="0"/>
          </a:p>
        </p:txBody>
      </p:sp>
      <p:sp>
        <p:nvSpPr>
          <p:cNvPr id="5" name="Footer Placeholder 4"/>
          <p:cNvSpPr>
            <a:spLocks noGrp="1"/>
          </p:cNvSpPr>
          <p:nvPr>
            <p:ph type="ftr" sz="quarter" idx="3"/>
          </p:nvPr>
        </p:nvSpPr>
        <p:spPr>
          <a:xfrm>
            <a:off x="2655570" y="9322651"/>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r>
              <a:rPr lang="en-US" smtClean="0"/>
              <a:t> Rev. Control: 07/04/15 - OSP and S. Richmond  </a:t>
            </a:r>
            <a:endParaRPr lang="en-US" dirty="0"/>
          </a:p>
        </p:txBody>
      </p:sp>
      <p:sp>
        <p:nvSpPr>
          <p:cNvPr id="6" name="Slide Number Placeholder 5"/>
          <p:cNvSpPr>
            <a:spLocks noGrp="1"/>
          </p:cNvSpPr>
          <p:nvPr>
            <p:ph type="sldNum" sz="quarter" idx="4"/>
          </p:nvPr>
        </p:nvSpPr>
        <p:spPr>
          <a:xfrm>
            <a:off x="5570220" y="9322651"/>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t>‹#›</a:t>
            </a:fld>
            <a:endParaRPr lang="en-US" dirty="0"/>
          </a:p>
        </p:txBody>
      </p:sp>
    </p:spTree>
    <p:extLst>
      <p:ext uri="{BB962C8B-B14F-4D97-AF65-F5344CB8AC3E}">
        <p14:creationId xmlns:p14="http://schemas.microsoft.com/office/powerpoint/2010/main" val="1770629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7"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8" name="Oval 7"/>
          <p:cNvSpPr/>
          <p:nvPr/>
        </p:nvSpPr>
        <p:spPr>
          <a:xfrm>
            <a:off x="143495" y="30951"/>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1" name="Donut 10"/>
          <p:cNvSpPr/>
          <p:nvPr/>
        </p:nvSpPr>
        <p:spPr>
          <a:xfrm rot="2315675">
            <a:off x="155449" y="1547447"/>
            <a:ext cx="956860"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2" name="Rectangle 11"/>
          <p:cNvSpPr/>
          <p:nvPr/>
        </p:nvSpPr>
        <p:spPr>
          <a:xfrm>
            <a:off x="860943" y="-79"/>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5" name="Title Placeholder 4"/>
          <p:cNvSpPr>
            <a:spLocks noGrp="1"/>
          </p:cNvSpPr>
          <p:nvPr>
            <p:ph type="title"/>
          </p:nvPr>
        </p:nvSpPr>
        <p:spPr>
          <a:xfrm>
            <a:off x="1220267" y="402802"/>
            <a:ext cx="6373368" cy="1676400"/>
          </a:xfrm>
          <a:prstGeom prst="rect">
            <a:avLst/>
          </a:prstGeom>
        </p:spPr>
        <p:txBody>
          <a:bodyPr lIns="101882" tIns="50941" rIns="101882" bIns="50941"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lIns="101882" tIns="50941" rIns="101882" bIns="50941">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lIns="101882" tIns="50941" rIns="101882" bIns="50941" anchor="b"/>
          <a:lstStyle>
            <a:lvl1pPr algn="r" eaLnBrk="1" latinLnBrk="0" hangingPunct="1">
              <a:defRPr kumimoji="0" sz="1300">
                <a:solidFill>
                  <a:schemeClr val="bg2">
                    <a:shade val="50000"/>
                    <a:satMod val="200000"/>
                  </a:schemeClr>
                </a:solidFill>
              </a:defRPr>
            </a:lvl1pPr>
            <a:extLst/>
          </a:lstStyle>
          <a:p>
            <a:fld id="{F9246C7B-19FF-4352-98DD-64F36C189547}" type="datetime1">
              <a:rPr lang="en-US" smtClean="0"/>
              <a:t>8/31/2015</a:t>
            </a:fld>
            <a:endParaRPr lang="en-US" dirty="0"/>
          </a:p>
        </p:txBody>
      </p:sp>
      <p:sp>
        <p:nvSpPr>
          <p:cNvPr id="10" name="Footer Placeholder 9"/>
          <p:cNvSpPr>
            <a:spLocks noGrp="1"/>
          </p:cNvSpPr>
          <p:nvPr>
            <p:ph type="ftr" sz="quarter" idx="3"/>
          </p:nvPr>
        </p:nvSpPr>
        <p:spPr>
          <a:xfrm>
            <a:off x="4857750" y="9248140"/>
            <a:ext cx="2461260" cy="698500"/>
          </a:xfrm>
          <a:prstGeom prst="rect">
            <a:avLst/>
          </a:prstGeom>
        </p:spPr>
        <p:txBody>
          <a:bodyPr lIns="101882" tIns="50941" rIns="101882" bIns="50941" anchor="b"/>
          <a:lstStyle>
            <a:lvl1pPr eaLnBrk="1" latinLnBrk="0" hangingPunct="1">
              <a:defRPr kumimoji="0" sz="1300">
                <a:solidFill>
                  <a:schemeClr val="bg2">
                    <a:shade val="50000"/>
                    <a:satMod val="200000"/>
                  </a:schemeClr>
                </a:solidFill>
                <a:effectLst/>
              </a:defRPr>
            </a:lvl1pPr>
            <a:extLst/>
          </a:lstStyle>
          <a:p>
            <a:r>
              <a:rPr lang="en-US" smtClean="0"/>
              <a:t> Rev. Control: 07/04/15 - OSP and S. Richmond  </a:t>
            </a:r>
            <a:endParaRPr lang="en-US" dirty="0"/>
          </a:p>
        </p:txBody>
      </p:sp>
      <p:sp>
        <p:nvSpPr>
          <p:cNvPr id="22" name="Slide Number Placeholder 21"/>
          <p:cNvSpPr>
            <a:spLocks noGrp="1"/>
          </p:cNvSpPr>
          <p:nvPr>
            <p:ph type="sldNum" sz="quarter" idx="4"/>
          </p:nvPr>
        </p:nvSpPr>
        <p:spPr>
          <a:xfrm>
            <a:off x="7321601" y="9248140"/>
            <a:ext cx="388620" cy="698500"/>
          </a:xfrm>
          <a:prstGeom prst="rect">
            <a:avLst/>
          </a:prstGeom>
        </p:spPr>
        <p:txBody>
          <a:bodyPr lIns="101882" tIns="50941" rIns="101882" bIns="50941" anchor="b"/>
          <a:lstStyle>
            <a:lvl1pPr algn="ctr" eaLnBrk="1" latinLnBrk="0" hangingPunct="1">
              <a:defRPr kumimoji="0" sz="1300">
                <a:solidFill>
                  <a:schemeClr val="bg2">
                    <a:shade val="50000"/>
                    <a:satMod val="200000"/>
                  </a:schemeClr>
                </a:solidFill>
                <a:effectLst/>
              </a:defRPr>
            </a:lvl1pPr>
            <a:extLst/>
          </a:lstStyle>
          <a:p>
            <a:fld id="{AF8359E8-5B63-4AE7-A26F-FE183B9DDE83}" type="slidenum">
              <a:rPr lang="en-US" smtClean="0"/>
              <a:t>‹#›</a:t>
            </a:fld>
            <a:endParaRPr lang="en-US" dirty="0"/>
          </a:p>
        </p:txBody>
      </p:sp>
      <p:sp>
        <p:nvSpPr>
          <p:cNvPr id="15" name="Rectangle 14"/>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48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407530" indent="-315836" algn="l" rtl="0" eaLnBrk="1" latinLnBrk="0" hangingPunct="1">
        <a:lnSpc>
          <a:spcPct val="100000"/>
        </a:lnSpc>
        <a:spcBef>
          <a:spcPts val="669"/>
        </a:spcBef>
        <a:buClr>
          <a:schemeClr val="accent1"/>
        </a:buClr>
        <a:buSzPct val="80000"/>
        <a:buFont typeface="Wingdings 2"/>
        <a:buChar char=""/>
        <a:defRPr kumimoji="0" sz="3600" kern="1200">
          <a:solidFill>
            <a:schemeClr val="tx1"/>
          </a:solidFill>
          <a:latin typeface="+mn-lt"/>
          <a:ea typeface="+mn-ea"/>
          <a:cs typeface="+mn-cs"/>
        </a:defRPr>
      </a:lvl1pPr>
      <a:lvl2pPr marL="713177" indent="-264894" algn="l" rtl="0" eaLnBrk="1" latinLnBrk="0" hangingPunct="1">
        <a:lnSpc>
          <a:spcPct val="100000"/>
        </a:lnSpc>
        <a:spcBef>
          <a:spcPts val="613"/>
        </a:spcBef>
        <a:buClr>
          <a:schemeClr val="accent1"/>
        </a:buClr>
        <a:buFont typeface="Verdana"/>
        <a:buChar char="◦"/>
        <a:defRPr kumimoji="0" sz="3100" kern="1200">
          <a:solidFill>
            <a:schemeClr val="tx1"/>
          </a:solidFill>
          <a:latin typeface="+mn-lt"/>
          <a:ea typeface="+mn-ea"/>
          <a:cs typeface="+mn-cs"/>
        </a:defRPr>
      </a:lvl2pPr>
      <a:lvl3pPr marL="988260" indent="-254706" algn="l" rtl="0" eaLnBrk="1" latinLnBrk="0" hangingPunct="1">
        <a:lnSpc>
          <a:spcPct val="100000"/>
        </a:lnSpc>
        <a:spcBef>
          <a:spcPct val="20000"/>
        </a:spcBef>
        <a:buClr>
          <a:schemeClr val="accent2"/>
        </a:buClr>
        <a:buFont typeface="Wingdings 2"/>
        <a:buChar char=""/>
        <a:defRPr kumimoji="0" sz="2700" kern="1200">
          <a:solidFill>
            <a:schemeClr val="tx1"/>
          </a:solidFill>
          <a:latin typeface="+mn-lt"/>
          <a:ea typeface="+mn-ea"/>
          <a:cs typeface="+mn-cs"/>
        </a:defRPr>
      </a:lvl3pPr>
      <a:lvl4pPr marL="1222589" indent="-193577" algn="l" rtl="0" eaLnBrk="1" latinLnBrk="0" hangingPunct="1">
        <a:lnSpc>
          <a:spcPct val="100000"/>
        </a:lnSpc>
        <a:spcBef>
          <a:spcPct val="20000"/>
        </a:spcBef>
        <a:buClr>
          <a:schemeClr val="accent3"/>
        </a:buClr>
        <a:buFont typeface="Wingdings 2"/>
        <a:buChar char=""/>
        <a:defRPr kumimoji="0" sz="2200" kern="1200">
          <a:solidFill>
            <a:schemeClr val="tx1"/>
          </a:solidFill>
          <a:latin typeface="+mn-lt"/>
          <a:ea typeface="+mn-ea"/>
          <a:cs typeface="+mn-cs"/>
        </a:defRPr>
      </a:lvl4pPr>
      <a:lvl5pPr marL="1446731" indent="-203765" algn="l" rtl="0" eaLnBrk="1" latinLnBrk="0" hangingPunct="1">
        <a:lnSpc>
          <a:spcPct val="100000"/>
        </a:lnSpc>
        <a:spcBef>
          <a:spcPct val="20000"/>
        </a:spcBef>
        <a:buClr>
          <a:schemeClr val="accent4"/>
        </a:buClr>
        <a:buFont typeface="Wingdings 2"/>
        <a:buChar char=""/>
        <a:defRPr kumimoji="0" sz="2200" kern="1200">
          <a:solidFill>
            <a:schemeClr val="tx1"/>
          </a:solidFill>
          <a:latin typeface="+mn-lt"/>
          <a:ea typeface="+mn-ea"/>
          <a:cs typeface="+mn-cs"/>
        </a:defRPr>
      </a:lvl5pPr>
      <a:lvl6pPr marL="1681060" indent="-203765" algn="l" rtl="0" eaLnBrk="1" latinLnBrk="0" hangingPunct="1">
        <a:lnSpc>
          <a:spcPct val="100000"/>
        </a:lnSpc>
        <a:spcBef>
          <a:spcPct val="20000"/>
        </a:spcBef>
        <a:buClr>
          <a:schemeClr val="accent5"/>
        </a:buClr>
        <a:buFont typeface="Wingdings 2"/>
        <a:buChar char=""/>
        <a:defRPr kumimoji="0" sz="2200" kern="1200">
          <a:solidFill>
            <a:schemeClr val="tx1"/>
          </a:solidFill>
          <a:latin typeface="+mn-lt"/>
          <a:ea typeface="+mn-ea"/>
          <a:cs typeface="+mn-cs"/>
        </a:defRPr>
      </a:lvl6pPr>
      <a:lvl7pPr marL="1915390"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7pPr>
      <a:lvl8pPr marL="2139531"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8pPr>
      <a:lvl9pPr marL="2373861"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09412" algn="l" rtl="0" eaLnBrk="1" latinLnBrk="0" hangingPunct="1">
        <a:defRPr kumimoji="0" kern="1200">
          <a:solidFill>
            <a:schemeClr val="tx1"/>
          </a:solidFill>
          <a:latin typeface="+mn-lt"/>
          <a:ea typeface="+mn-ea"/>
          <a:cs typeface="+mn-cs"/>
        </a:defRPr>
      </a:lvl2pPr>
      <a:lvl3pPr marL="1018824" algn="l" rtl="0" eaLnBrk="1" latinLnBrk="0" hangingPunct="1">
        <a:defRPr kumimoji="0" kern="1200">
          <a:solidFill>
            <a:schemeClr val="tx1"/>
          </a:solidFill>
          <a:latin typeface="+mn-lt"/>
          <a:ea typeface="+mn-ea"/>
          <a:cs typeface="+mn-cs"/>
        </a:defRPr>
      </a:lvl3pPr>
      <a:lvl4pPr marL="1528237" algn="l" rtl="0" eaLnBrk="1" latinLnBrk="0" hangingPunct="1">
        <a:defRPr kumimoji="0" kern="1200">
          <a:solidFill>
            <a:schemeClr val="tx1"/>
          </a:solidFill>
          <a:latin typeface="+mn-lt"/>
          <a:ea typeface="+mn-ea"/>
          <a:cs typeface="+mn-cs"/>
        </a:defRPr>
      </a:lvl4pPr>
      <a:lvl5pPr marL="2037649" algn="l" rtl="0" eaLnBrk="1" latinLnBrk="0" hangingPunct="1">
        <a:defRPr kumimoji="0" kern="1200">
          <a:solidFill>
            <a:schemeClr val="tx1"/>
          </a:solidFill>
          <a:latin typeface="+mn-lt"/>
          <a:ea typeface="+mn-ea"/>
          <a:cs typeface="+mn-cs"/>
        </a:defRPr>
      </a:lvl5pPr>
      <a:lvl6pPr marL="2547061" algn="l" rtl="0" eaLnBrk="1" latinLnBrk="0" hangingPunct="1">
        <a:defRPr kumimoji="0" kern="1200">
          <a:solidFill>
            <a:schemeClr val="tx1"/>
          </a:solidFill>
          <a:latin typeface="+mn-lt"/>
          <a:ea typeface="+mn-ea"/>
          <a:cs typeface="+mn-cs"/>
        </a:defRPr>
      </a:lvl6pPr>
      <a:lvl7pPr marL="3056473" algn="l" rtl="0" eaLnBrk="1" latinLnBrk="0" hangingPunct="1">
        <a:defRPr kumimoji="0" kern="1200">
          <a:solidFill>
            <a:schemeClr val="tx1"/>
          </a:solidFill>
          <a:latin typeface="+mn-lt"/>
          <a:ea typeface="+mn-ea"/>
          <a:cs typeface="+mn-cs"/>
        </a:defRPr>
      </a:lvl7pPr>
      <a:lvl8pPr marL="3565886" algn="l" rtl="0" eaLnBrk="1" latinLnBrk="0" hangingPunct="1">
        <a:defRPr kumimoji="0" kern="1200">
          <a:solidFill>
            <a:schemeClr val="tx1"/>
          </a:solidFill>
          <a:latin typeface="+mn-lt"/>
          <a:ea typeface="+mn-ea"/>
          <a:cs typeface="+mn-cs"/>
        </a:defRPr>
      </a:lvl8pPr>
      <a:lvl9pPr marL="4075298"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5"/>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1"/>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6A187BA1-FEEA-43A9-9478-1AB87EB5D988}" type="datetime1">
              <a:rPr lang="en-US" smtClean="0">
                <a:solidFill>
                  <a:prstClr val="black">
                    <a:tint val="75000"/>
                  </a:prstClr>
                </a:solidFill>
              </a:rPr>
              <a:t>8/31/2015</a:t>
            </a:fld>
            <a:endParaRPr lang="en-US" dirty="0">
              <a:solidFill>
                <a:prstClr val="black">
                  <a:tint val="75000"/>
                </a:prstClr>
              </a:solidFill>
            </a:endParaRPr>
          </a:p>
        </p:txBody>
      </p:sp>
      <p:sp>
        <p:nvSpPr>
          <p:cNvPr id="5" name="Footer Placeholder 4"/>
          <p:cNvSpPr>
            <a:spLocks noGrp="1"/>
          </p:cNvSpPr>
          <p:nvPr>
            <p:ph type="ftr" sz="quarter" idx="3"/>
          </p:nvPr>
        </p:nvSpPr>
        <p:spPr>
          <a:xfrm>
            <a:off x="2655570" y="9322651"/>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r>
              <a:rPr lang="en-US" smtClean="0">
                <a:solidFill>
                  <a:prstClr val="black">
                    <a:tint val="75000"/>
                  </a:prstClr>
                </a:solidFill>
              </a:rPr>
              <a:t> Rev. Control: 07/04/15 - OSP and S. Richmond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5570220" y="9322651"/>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4161988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1250360357"/>
              </p:ext>
            </p:extLst>
          </p:nvPr>
        </p:nvGraphicFramePr>
        <p:xfrm>
          <a:off x="1439795" y="2667000"/>
          <a:ext cx="4846320" cy="107289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81000"/>
                <a:gridCol w="1219200"/>
                <a:gridCol w="2555240"/>
                <a:gridCol w="690880"/>
              </a:tblGrid>
              <a:tr h="268224">
                <a:tc gridSpan="4">
                  <a:txBody>
                    <a:bodyPr/>
                    <a:lstStyle/>
                    <a:p>
                      <a:pPr algn="ctr"/>
                      <a:r>
                        <a:rPr lang="es-MX" sz="1100" b="1" noProof="0" dirty="0" smtClean="0">
                          <a:solidFill>
                            <a:schemeClr val="tx1"/>
                          </a:solidFill>
                        </a:rPr>
                        <a:t>Lectura: Texto literario</a:t>
                      </a:r>
                      <a:endParaRPr lang="es-MX" sz="11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s-MX" sz="1100" b="1" noProof="0" dirty="0" smtClean="0"/>
                        <a:t>Objetivos</a:t>
                      </a:r>
                      <a:endParaRPr lang="es-MX" sz="1100" b="1" noProof="0" dirty="0"/>
                    </a:p>
                  </a:txBody>
                  <a:tcPr marL="103632" marR="103632" marT="50292" marB="50292">
                    <a:solidFill>
                      <a:schemeClr val="bg1"/>
                    </a:solidFill>
                  </a:tcPr>
                </a:tc>
                <a:tc hMerge="1">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1" noProof="0" dirty="0" smtClean="0">
                          <a:solidFill>
                            <a:schemeClr val="tx1"/>
                          </a:solidFill>
                        </a:rPr>
                        <a:t>Estándares</a:t>
                      </a:r>
                    </a:p>
                  </a:txBody>
                  <a:tcPr marL="103632" marR="103632" marT="50292" marB="50292">
                    <a:solidFill>
                      <a:schemeClr val="bg1"/>
                    </a:solidFill>
                  </a:tcPr>
                </a:tc>
                <a:tc>
                  <a:txBody>
                    <a:bodyPr/>
                    <a:lstStyle/>
                    <a:p>
                      <a:pPr algn="ctr"/>
                      <a:r>
                        <a:rPr lang="es-MX" sz="1100" b="1" noProof="0" dirty="0" smtClean="0"/>
                        <a:t>DOK</a:t>
                      </a:r>
                      <a:endParaRPr lang="es-MX" sz="1100" b="1" noProof="0" dirty="0"/>
                    </a:p>
                  </a:txBody>
                  <a:tcPr marL="103632" marR="103632" marT="50292" marB="50292">
                    <a:solidFill>
                      <a:schemeClr val="bg1"/>
                    </a:solidFill>
                  </a:tcPr>
                </a:tc>
              </a:tr>
              <a:tr h="268224">
                <a:tc>
                  <a:txBody>
                    <a:bodyPr/>
                    <a:lstStyle/>
                    <a:p>
                      <a:r>
                        <a:rPr lang="es-MX" sz="1100" b="1" noProof="0" dirty="0" smtClean="0"/>
                        <a:t>1</a:t>
                      </a:r>
                      <a:endParaRPr lang="es-MX" sz="1100" b="1" noProof="0" dirty="0"/>
                    </a:p>
                  </a:txBody>
                  <a:tcPr marL="103632" marR="103632" marT="50292" marB="50292">
                    <a:solidFill>
                      <a:srgbClr val="FFFFCC"/>
                    </a:solidFill>
                  </a:tcPr>
                </a:tc>
                <a:tc>
                  <a:txBody>
                    <a:bodyPr/>
                    <a:lstStyle/>
                    <a:p>
                      <a:r>
                        <a:rPr lang="es-MX" sz="1100" b="1" noProof="0" dirty="0" smtClean="0"/>
                        <a:t>Detalles clave</a:t>
                      </a:r>
                      <a:endParaRPr lang="es-MX" sz="1100" b="1" noProof="0" dirty="0"/>
                    </a:p>
                  </a:txBody>
                  <a:tcPr marL="103632" marR="103632" marT="50292" marB="50292">
                    <a:solidFill>
                      <a:srgbClr val="FFFFCC"/>
                    </a:solidFill>
                  </a:tcPr>
                </a:tc>
                <a:tc>
                  <a:txBody>
                    <a:bodyPr/>
                    <a:lstStyle/>
                    <a:p>
                      <a:r>
                        <a:rPr lang="es-MX" sz="1100" b="1" noProof="0" dirty="0" smtClean="0">
                          <a:solidFill>
                            <a:schemeClr val="tx1"/>
                          </a:solidFill>
                        </a:rPr>
                        <a:t>RL.5.1</a:t>
                      </a:r>
                      <a:r>
                        <a:rPr lang="es-MX" sz="1100" b="1" baseline="0" noProof="0" dirty="0" smtClean="0">
                          <a:solidFill>
                            <a:schemeClr val="tx1"/>
                          </a:solidFill>
                        </a:rPr>
                        <a:t>    </a:t>
                      </a:r>
                      <a:r>
                        <a:rPr lang="es-MX" sz="1100" b="1" noProof="0" dirty="0" smtClean="0">
                          <a:solidFill>
                            <a:schemeClr val="tx1"/>
                          </a:solidFill>
                        </a:rPr>
                        <a:t>RL.5.3 </a:t>
                      </a:r>
                      <a:r>
                        <a:rPr lang="es-MX" sz="1100" b="0" noProof="0" dirty="0" smtClean="0">
                          <a:solidFill>
                            <a:schemeClr val="tx1"/>
                          </a:solidFill>
                          <a:latin typeface="Calibri" panose="020F0502020204030204" pitchFamily="34" charset="0"/>
                        </a:rPr>
                        <a:t>(puede mover</a:t>
                      </a:r>
                      <a:r>
                        <a:rPr lang="es-MX" sz="1100" b="0" baseline="0" noProof="0" dirty="0" smtClean="0">
                          <a:solidFill>
                            <a:schemeClr val="tx1"/>
                          </a:solidFill>
                          <a:latin typeface="Calibri" panose="020F0502020204030204" pitchFamily="34" charset="0"/>
                        </a:rPr>
                        <a:t> a </a:t>
                      </a:r>
                      <a:r>
                        <a:rPr lang="es-MX" sz="1100" b="0" noProof="0" dirty="0" smtClean="0">
                          <a:solidFill>
                            <a:schemeClr val="tx1"/>
                          </a:solidFill>
                          <a:latin typeface="Calibri" panose="020F0502020204030204" pitchFamily="34" charset="0"/>
                        </a:rPr>
                        <a:t>DOK 3)</a:t>
                      </a:r>
                      <a:endParaRPr lang="es-MX" sz="1100" b="1" noProof="0" dirty="0">
                        <a:solidFill>
                          <a:schemeClr val="tx1"/>
                        </a:solidFill>
                      </a:endParaRPr>
                    </a:p>
                  </a:txBody>
                  <a:tcPr marL="103632" marR="103632" marT="50292" marB="50292">
                    <a:solidFill>
                      <a:srgbClr val="FFFFCC"/>
                    </a:solidFill>
                  </a:tcPr>
                </a:tc>
                <a:tc>
                  <a:txBody>
                    <a:bodyPr/>
                    <a:lstStyle/>
                    <a:p>
                      <a:pPr algn="ctr"/>
                      <a:r>
                        <a:rPr lang="es-MX" sz="1100" b="1" noProof="0" dirty="0" smtClean="0"/>
                        <a:t>1-2</a:t>
                      </a:r>
                      <a:endParaRPr lang="es-MX" sz="1100" b="1" noProof="0" dirty="0"/>
                    </a:p>
                  </a:txBody>
                  <a:tcPr marL="103632" marR="103632" marT="50292" marB="50292" anchor="ctr">
                    <a:solidFill>
                      <a:srgbClr val="FFFFCC"/>
                    </a:solidFill>
                  </a:tcPr>
                </a:tc>
              </a:tr>
              <a:tr h="268224">
                <a:tc>
                  <a:txBody>
                    <a:bodyPr/>
                    <a:lstStyle/>
                    <a:p>
                      <a:r>
                        <a:rPr lang="es-MX" sz="1100" b="1" noProof="0" dirty="0" smtClean="0"/>
                        <a:t>2</a:t>
                      </a:r>
                      <a:endParaRPr lang="es-MX" sz="1100" b="1" noProof="0" dirty="0"/>
                    </a:p>
                  </a:txBody>
                  <a:tcPr marL="103632" marR="103632" marT="50292" marB="50292">
                    <a:solidFill>
                      <a:srgbClr val="FFFFCC"/>
                    </a:solidFill>
                  </a:tcPr>
                </a:tc>
                <a:tc>
                  <a:txBody>
                    <a:bodyPr/>
                    <a:lstStyle/>
                    <a:p>
                      <a:r>
                        <a:rPr lang="es-MX" sz="1100" b="1" noProof="0" dirty="0" smtClean="0"/>
                        <a:t>Ideas</a:t>
                      </a:r>
                      <a:r>
                        <a:rPr lang="es-MX" sz="1100" b="1" baseline="0" noProof="0" dirty="0" smtClean="0"/>
                        <a:t> centrales</a:t>
                      </a:r>
                      <a:endParaRPr lang="es-MX" sz="1100" b="1" noProof="0" dirty="0"/>
                    </a:p>
                  </a:txBody>
                  <a:tcPr marL="103632" marR="103632" marT="50292" marB="50292">
                    <a:solidFill>
                      <a:srgbClr val="FFFFCC"/>
                    </a:solidFill>
                  </a:tcPr>
                </a:tc>
                <a:tc>
                  <a:txBody>
                    <a:bodyPr/>
                    <a:lstStyle/>
                    <a:p>
                      <a:r>
                        <a:rPr lang="es-MX" sz="1100" b="1" noProof="0" dirty="0" smtClean="0">
                          <a:solidFill>
                            <a:schemeClr val="tx1"/>
                          </a:solidFill>
                        </a:rPr>
                        <a:t>RL.5.2</a:t>
                      </a:r>
                      <a:endParaRPr lang="es-MX" sz="1100" b="1" noProof="0" dirty="0">
                        <a:solidFill>
                          <a:schemeClr val="tx1"/>
                        </a:solidFill>
                      </a:endParaRPr>
                    </a:p>
                  </a:txBody>
                  <a:tcPr marL="103632" marR="103632" marT="50292" marB="50292">
                    <a:solidFill>
                      <a:srgbClr val="FFFFCC"/>
                    </a:solidFill>
                  </a:tcPr>
                </a:tc>
                <a:tc>
                  <a:txBody>
                    <a:bodyPr/>
                    <a:lstStyle/>
                    <a:p>
                      <a:pPr algn="ctr"/>
                      <a:r>
                        <a:rPr lang="es-MX" sz="1100" b="1" noProof="0" dirty="0" smtClean="0"/>
                        <a:t>2</a:t>
                      </a:r>
                      <a:endParaRPr lang="es-MX" sz="1100" b="1" noProof="0" dirty="0"/>
                    </a:p>
                  </a:txBody>
                  <a:tcPr marL="103632" marR="103632" marT="50292" marB="50292" anchor="ctr">
                    <a:solidFill>
                      <a:srgbClr val="FFFFCC"/>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860783604"/>
              </p:ext>
            </p:extLst>
          </p:nvPr>
        </p:nvGraphicFramePr>
        <p:xfrm>
          <a:off x="1439794" y="3962400"/>
          <a:ext cx="4846321" cy="1107948"/>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80999"/>
                <a:gridCol w="1219200"/>
                <a:gridCol w="2514600"/>
                <a:gridCol w="731522"/>
              </a:tblGrid>
              <a:tr h="268224">
                <a:tc gridSpan="4">
                  <a:txBody>
                    <a:bodyPr/>
                    <a:lstStyle/>
                    <a:p>
                      <a:pPr algn="ctr"/>
                      <a:r>
                        <a:rPr lang="es-MX" sz="1100" b="1" noProof="0" dirty="0" smtClean="0">
                          <a:solidFill>
                            <a:schemeClr val="tx1"/>
                          </a:solidFill>
                        </a:rPr>
                        <a:t>Lectura: Texto informativo</a:t>
                      </a: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303276">
                <a:tc gridSpan="2">
                  <a:txBody>
                    <a:bodyPr/>
                    <a:lstStyle/>
                    <a:p>
                      <a:pPr algn="ctr"/>
                      <a:r>
                        <a:rPr lang="es-ES" sz="1100" b="1" noProof="0" dirty="0" smtClean="0"/>
                        <a:t>Objetivos</a:t>
                      </a:r>
                      <a:endParaRPr lang="en-US" sz="1100" b="1" dirty="0"/>
                    </a:p>
                  </a:txBody>
                  <a:tcPr marL="103632" marR="103632" marT="50292" marB="50292">
                    <a:solidFill>
                      <a:schemeClr val="bg1"/>
                    </a:solidFill>
                  </a:tcPr>
                </a:tc>
                <a:tc hMerge="1">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b="1" noProof="0" dirty="0" smtClean="0">
                          <a:solidFill>
                            <a:schemeClr val="tx1"/>
                          </a:solidFill>
                        </a:rPr>
                        <a:t>Estándares</a:t>
                      </a:r>
                      <a:endParaRPr lang="en-US" sz="1100" b="1" dirty="0" smtClean="0">
                        <a:solidFill>
                          <a:schemeClr val="tx1"/>
                        </a:solidFill>
                      </a:endParaRPr>
                    </a:p>
                  </a:txBody>
                  <a:tcPr marL="103632" marR="103632" marT="50292" marB="50292">
                    <a:solidFill>
                      <a:schemeClr val="bg1"/>
                    </a:solidFill>
                  </a:tcPr>
                </a:tc>
                <a:tc>
                  <a:txBody>
                    <a:bodyPr/>
                    <a:lstStyle/>
                    <a:p>
                      <a:pPr algn="ctr"/>
                      <a:r>
                        <a:rPr lang="en-US" sz="1100" b="1" dirty="0" smtClean="0"/>
                        <a:t>DOK</a:t>
                      </a:r>
                      <a:endParaRPr lang="en-US" sz="1100" b="1" dirty="0"/>
                    </a:p>
                  </a:txBody>
                  <a:tcPr marL="103632" marR="103632" marT="50292" marB="50292">
                    <a:solidFill>
                      <a:schemeClr val="bg1"/>
                    </a:solidFill>
                  </a:tcPr>
                </a:tc>
              </a:tr>
              <a:tr h="268224">
                <a:tc>
                  <a:txBody>
                    <a:bodyPr/>
                    <a:lstStyle/>
                    <a:p>
                      <a:r>
                        <a:rPr lang="en-US" sz="1100" b="1" dirty="0" smtClean="0"/>
                        <a:t>8</a:t>
                      </a:r>
                      <a:endParaRPr lang="en-US" sz="1100" b="1" dirty="0"/>
                    </a:p>
                  </a:txBody>
                  <a:tcPr marL="103632" marR="103632" marT="50292" marB="50292">
                    <a:solidFill>
                      <a:srgbClr val="FFFFCC"/>
                    </a:solidFill>
                  </a:tcPr>
                </a:tc>
                <a:tc>
                  <a:txBody>
                    <a:bodyPr/>
                    <a:lstStyle/>
                    <a:p>
                      <a:r>
                        <a:rPr lang="es-MX" sz="1100" b="1" noProof="0" dirty="0" smtClean="0"/>
                        <a:t>Detalles clave</a:t>
                      </a:r>
                      <a:endParaRPr lang="es-MX" sz="1100" b="1" noProof="0" dirty="0"/>
                    </a:p>
                  </a:txBody>
                  <a:tcPr marL="103632" marR="103632" marT="50292" marB="50292">
                    <a:solidFill>
                      <a:srgbClr val="FFFFCC"/>
                    </a:solidFill>
                  </a:tcPr>
                </a:tc>
                <a:tc>
                  <a:txBody>
                    <a:bodyPr/>
                    <a:lstStyle/>
                    <a:p>
                      <a:r>
                        <a:rPr lang="en-US" sz="1100" b="1" dirty="0" smtClean="0">
                          <a:solidFill>
                            <a:schemeClr val="tx1"/>
                          </a:solidFill>
                        </a:rPr>
                        <a:t>RI.5.1  RI.5.3 </a:t>
                      </a:r>
                      <a:r>
                        <a:rPr lang="es-MX" sz="1100" b="0" noProof="0" dirty="0" smtClean="0">
                          <a:solidFill>
                            <a:schemeClr val="tx1"/>
                          </a:solidFill>
                          <a:latin typeface="Calibri" panose="020F0502020204030204" pitchFamily="34" charset="0"/>
                        </a:rPr>
                        <a:t>(puede mover</a:t>
                      </a:r>
                      <a:r>
                        <a:rPr lang="es-MX" sz="1100" b="0" baseline="0" noProof="0" dirty="0" smtClean="0">
                          <a:solidFill>
                            <a:schemeClr val="tx1"/>
                          </a:solidFill>
                          <a:latin typeface="Calibri" panose="020F0502020204030204" pitchFamily="34" charset="0"/>
                        </a:rPr>
                        <a:t> a </a:t>
                      </a:r>
                      <a:r>
                        <a:rPr lang="es-MX" sz="1100" b="0" noProof="0" dirty="0" smtClean="0">
                          <a:solidFill>
                            <a:schemeClr val="tx1"/>
                          </a:solidFill>
                          <a:latin typeface="Calibri" panose="020F0502020204030204" pitchFamily="34" charset="0"/>
                        </a:rPr>
                        <a:t>DOK 3)</a:t>
                      </a:r>
                      <a:endParaRPr lang="en-US" sz="1100" b="1" dirty="0">
                        <a:solidFill>
                          <a:schemeClr val="tx1"/>
                        </a:solidFill>
                      </a:endParaRPr>
                    </a:p>
                  </a:txBody>
                  <a:tcPr marL="103632" marR="103632" marT="50292" marB="50292">
                    <a:solidFill>
                      <a:srgbClr val="FFFFCC"/>
                    </a:solidFill>
                  </a:tcPr>
                </a:tc>
                <a:tc>
                  <a:txBody>
                    <a:bodyPr/>
                    <a:lstStyle/>
                    <a:p>
                      <a:pPr algn="ctr"/>
                      <a:r>
                        <a:rPr lang="en-US" sz="1100" b="1" dirty="0" smtClean="0"/>
                        <a:t>1-2</a:t>
                      </a:r>
                      <a:endParaRPr lang="en-US" sz="1100" b="1" dirty="0"/>
                    </a:p>
                  </a:txBody>
                  <a:tcPr marL="103632" marR="103632" marT="50292" marB="50292" anchor="ctr">
                    <a:solidFill>
                      <a:srgbClr val="FFFFCC"/>
                    </a:solidFill>
                  </a:tcPr>
                </a:tc>
              </a:tr>
              <a:tr h="268224">
                <a:tc>
                  <a:txBody>
                    <a:bodyPr/>
                    <a:lstStyle/>
                    <a:p>
                      <a:r>
                        <a:rPr lang="en-US" sz="1100" b="1" dirty="0" smtClean="0"/>
                        <a:t>9</a:t>
                      </a:r>
                      <a:endParaRPr lang="en-US" sz="1100" b="1" dirty="0"/>
                    </a:p>
                  </a:txBody>
                  <a:tcPr marL="103632" marR="103632" marT="50292" marB="50292">
                    <a:solidFill>
                      <a:srgbClr val="FFFFCC"/>
                    </a:solidFill>
                  </a:tcPr>
                </a:tc>
                <a:tc>
                  <a:txBody>
                    <a:bodyPr/>
                    <a:lstStyle/>
                    <a:p>
                      <a:r>
                        <a:rPr lang="es-MX" sz="1100" b="1" noProof="0" dirty="0" smtClean="0"/>
                        <a:t>Ideas</a:t>
                      </a:r>
                      <a:r>
                        <a:rPr lang="es-MX" sz="1100" b="1" baseline="0" noProof="0" dirty="0" smtClean="0"/>
                        <a:t> centrales</a:t>
                      </a:r>
                      <a:endParaRPr lang="es-MX" sz="1100" b="1" noProof="0" dirty="0"/>
                    </a:p>
                  </a:txBody>
                  <a:tcPr marL="103632" marR="103632" marT="50292" marB="50292">
                    <a:solidFill>
                      <a:srgbClr val="FFFFCC"/>
                    </a:solidFill>
                  </a:tcPr>
                </a:tc>
                <a:tc>
                  <a:txBody>
                    <a:bodyPr/>
                    <a:lstStyle/>
                    <a:p>
                      <a:r>
                        <a:rPr lang="en-US" sz="1100" b="1" dirty="0" smtClean="0">
                          <a:solidFill>
                            <a:schemeClr val="tx1"/>
                          </a:solidFill>
                        </a:rPr>
                        <a:t>RI.5.2</a:t>
                      </a:r>
                      <a:endParaRPr lang="en-US" sz="1100" b="1" dirty="0">
                        <a:solidFill>
                          <a:schemeClr val="tx1"/>
                        </a:solidFill>
                      </a:endParaRPr>
                    </a:p>
                  </a:txBody>
                  <a:tcPr marL="103632" marR="103632" marT="50292" marB="50292">
                    <a:solidFill>
                      <a:srgbClr val="FFFFCC"/>
                    </a:solidFill>
                  </a:tcPr>
                </a:tc>
                <a:tc>
                  <a:txBody>
                    <a:bodyPr/>
                    <a:lstStyle/>
                    <a:p>
                      <a:pPr algn="ctr"/>
                      <a:r>
                        <a:rPr lang="en-US" sz="1100" b="1" dirty="0" smtClean="0"/>
                        <a:t>2</a:t>
                      </a:r>
                      <a:endParaRPr lang="en-US" sz="1100" b="1" dirty="0"/>
                    </a:p>
                  </a:txBody>
                  <a:tcPr marL="103632" marR="103632" marT="50292" marB="50292" anchor="ctr">
                    <a:solidFill>
                      <a:srgbClr val="FFFFCC"/>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07503569"/>
              </p:ext>
            </p:extLst>
          </p:nvPr>
        </p:nvGraphicFramePr>
        <p:xfrm>
          <a:off x="1036320" y="5280660"/>
          <a:ext cx="5705113" cy="1609344"/>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331719"/>
                <a:gridCol w="2331720"/>
                <a:gridCol w="609873"/>
              </a:tblGrid>
              <a:tr h="268224">
                <a:tc gridSpan="4">
                  <a:txBody>
                    <a:bodyPr/>
                    <a:lstStyle/>
                    <a:p>
                      <a:pPr algn="ctr"/>
                      <a:r>
                        <a:rPr lang="es-MX" sz="1100" b="1" noProof="0" dirty="0" smtClean="0"/>
                        <a:t>Escritura</a:t>
                      </a:r>
                      <a:endParaRPr lang="es-MX" sz="1100" b="1" noProof="0"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s-ES" sz="1100" b="1" noProof="0" dirty="0" smtClean="0"/>
                        <a:t>Objetivos</a:t>
                      </a:r>
                      <a:endParaRPr lang="en-US" sz="1100" b="1" dirty="0"/>
                    </a:p>
                  </a:txBody>
                  <a:tcPr marL="103632" marR="103632" marT="50292" marB="50292">
                    <a:solidFill>
                      <a:schemeClr val="bg1"/>
                    </a:solidFill>
                  </a:tcPr>
                </a:tc>
                <a:tc hMerge="1">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b="1" noProof="0" dirty="0" smtClean="0"/>
                        <a:t>Estándares</a:t>
                      </a:r>
                      <a:endParaRPr lang="en-US" sz="1100" b="1" dirty="0" smtClean="0"/>
                    </a:p>
                  </a:txBody>
                  <a:tcPr marL="103632" marR="103632" marT="50292" marB="50292">
                    <a:solidFill>
                      <a:schemeClr val="bg1"/>
                    </a:solidFill>
                  </a:tcPr>
                </a:tc>
                <a:tc>
                  <a:txBody>
                    <a:bodyPr/>
                    <a:lstStyle/>
                    <a:p>
                      <a:pPr algn="ctr"/>
                      <a:r>
                        <a:rPr lang="en-US" sz="1100" b="1" dirty="0" smtClean="0"/>
                        <a:t>DOK</a:t>
                      </a:r>
                      <a:endParaRPr lang="en-US" sz="1100" b="1" dirty="0"/>
                    </a:p>
                  </a:txBody>
                  <a:tcPr marL="103632" marR="103632" marT="50292" marB="50292">
                    <a:solidFill>
                      <a:schemeClr val="bg1"/>
                    </a:solidFill>
                  </a:tcPr>
                </a:tc>
              </a:tr>
              <a:tr h="268224">
                <a:tc>
                  <a:txBody>
                    <a:bodyPr/>
                    <a:lstStyle/>
                    <a:p>
                      <a:r>
                        <a:rPr lang="en-US" sz="1100" b="1" dirty="0" smtClean="0"/>
                        <a:t>6a</a:t>
                      </a:r>
                      <a:endParaRPr lang="en-US" sz="1100" b="1" dirty="0"/>
                    </a:p>
                  </a:txBody>
                  <a:tcPr marL="103632" marR="103632" marT="50292" marB="50292">
                    <a:solidFill>
                      <a:srgbClr val="FFFFCC"/>
                    </a:solidFill>
                  </a:tcPr>
                </a:tc>
                <a:tc>
                  <a:txBody>
                    <a:bodyPr/>
                    <a:lstStyle/>
                    <a:p>
                      <a:r>
                        <a:rPr lang="es-MX" sz="1100" b="1" noProof="0" dirty="0" smtClean="0"/>
                        <a:t>Escribir</a:t>
                      </a:r>
                      <a:r>
                        <a:rPr lang="es-MX" sz="1100" b="1" baseline="0" noProof="0" dirty="0" smtClean="0"/>
                        <a:t> </a:t>
                      </a:r>
                      <a:r>
                        <a:rPr lang="es-MX" sz="1100" b="1" baseline="0" noProof="0" dirty="0" smtClean="0">
                          <a:solidFill>
                            <a:schemeClr val="tx1"/>
                          </a:solidFill>
                        </a:rPr>
                        <a:t>una o</a:t>
                      </a:r>
                      <a:r>
                        <a:rPr lang="es-MX" sz="1100" b="1" baseline="0" noProof="0" dirty="0" smtClean="0"/>
                        <a:t>pinión breve</a:t>
                      </a:r>
                      <a:endParaRPr lang="es-MX" sz="1100" b="1" noProof="0" dirty="0"/>
                    </a:p>
                  </a:txBody>
                  <a:tcPr marL="103632" marR="103632" marT="50292" marB="50292">
                    <a:solidFill>
                      <a:srgbClr val="FFFFCC"/>
                    </a:solidFill>
                  </a:tcPr>
                </a:tc>
                <a:tc>
                  <a:txBody>
                    <a:bodyPr/>
                    <a:lstStyle/>
                    <a:p>
                      <a:r>
                        <a:rPr lang="pl-PL" sz="1100" b="1" dirty="0" smtClean="0"/>
                        <a:t>W-1a, W-1b, W-1c, W-1d, W-8</a:t>
                      </a:r>
                      <a:endParaRPr lang="en-US" sz="1100" b="1" dirty="0"/>
                    </a:p>
                  </a:txBody>
                  <a:tcPr marL="103632" marR="103632" marT="50292" marB="50292">
                    <a:solidFill>
                      <a:srgbClr val="FFFFCC"/>
                    </a:solidFill>
                  </a:tcPr>
                </a:tc>
                <a:tc>
                  <a:txBody>
                    <a:bodyPr/>
                    <a:lstStyle/>
                    <a:p>
                      <a:pPr algn="ctr"/>
                      <a:r>
                        <a:rPr lang="en-US" sz="1100" b="1" dirty="0" smtClean="0"/>
                        <a:t>3</a:t>
                      </a:r>
                      <a:endParaRPr lang="en-US" sz="1100" b="1" dirty="0"/>
                    </a:p>
                  </a:txBody>
                  <a:tcPr marL="103632" marR="103632" marT="50292" marB="50292" anchor="ctr">
                    <a:solidFill>
                      <a:srgbClr val="FFFFCC"/>
                    </a:solidFill>
                  </a:tcPr>
                </a:tc>
              </a:tr>
              <a:tr h="268224">
                <a:tc>
                  <a:txBody>
                    <a:bodyPr/>
                    <a:lstStyle/>
                    <a:p>
                      <a:r>
                        <a:rPr lang="en-US" sz="1100" b="1" dirty="0" smtClean="0"/>
                        <a:t>6b</a:t>
                      </a:r>
                      <a:endParaRPr lang="en-US" sz="1100" b="1" dirty="0"/>
                    </a:p>
                  </a:txBody>
                  <a:tcPr marL="103632" marR="103632" marT="50292" marB="50292">
                    <a:solidFill>
                      <a:srgbClr val="FFFFCC"/>
                    </a:solidFill>
                  </a:tcPr>
                </a:tc>
                <a:tc>
                  <a:txBody>
                    <a:bodyPr/>
                    <a:lstStyle/>
                    <a:p>
                      <a:r>
                        <a:rPr lang="es-MX" sz="1100" b="1" noProof="0" dirty="0" smtClean="0"/>
                        <a:t>Escribir-Revisar opinión</a:t>
                      </a:r>
                      <a:endParaRPr lang="es-MX" sz="1100" b="1" noProof="0" dirty="0"/>
                    </a:p>
                  </a:txBody>
                  <a:tcPr marL="103632" marR="103632" marT="50292" marB="50292">
                    <a:solidFill>
                      <a:srgbClr val="FFFFCC"/>
                    </a:solidFill>
                  </a:tcPr>
                </a:tc>
                <a:tc>
                  <a:txBody>
                    <a:bodyPr/>
                    <a:lstStyle/>
                    <a:p>
                      <a:r>
                        <a:rPr lang="pl-PL" sz="1100" b="1" dirty="0" smtClean="0"/>
                        <a:t>W-1a, W-1b, W-1c, W-1d, W-8</a:t>
                      </a:r>
                      <a:endParaRPr lang="en-US" sz="1100" b="1" dirty="0"/>
                    </a:p>
                  </a:txBody>
                  <a:tcPr marL="103632" marR="103632" marT="50292" marB="50292">
                    <a:solidFill>
                      <a:srgbClr val="FFFFCC"/>
                    </a:solidFill>
                  </a:tcPr>
                </a:tc>
                <a:tc>
                  <a:txBody>
                    <a:bodyPr/>
                    <a:lstStyle/>
                    <a:p>
                      <a:pPr algn="ctr"/>
                      <a:r>
                        <a:rPr lang="en-US" sz="1100" b="1" dirty="0" smtClean="0"/>
                        <a:t>2</a:t>
                      </a:r>
                      <a:endParaRPr lang="en-US" sz="1100" b="1" dirty="0"/>
                    </a:p>
                  </a:txBody>
                  <a:tcPr marL="103632" marR="103632" marT="50292" marB="50292" anchor="ctr">
                    <a:solidFill>
                      <a:srgbClr val="FFFFCC"/>
                    </a:solidFill>
                  </a:tcPr>
                </a:tc>
              </a:tr>
              <a:tr h="268224">
                <a:tc>
                  <a:txBody>
                    <a:bodyPr/>
                    <a:lstStyle/>
                    <a:p>
                      <a:r>
                        <a:rPr lang="en-US" sz="1100" b="1" dirty="0" smtClean="0"/>
                        <a:t>8</a:t>
                      </a:r>
                      <a:endParaRPr lang="en-US" sz="1100" b="1" dirty="0"/>
                    </a:p>
                  </a:txBody>
                  <a:tcPr marL="103632" marR="103632" marT="50292" marB="50292">
                    <a:solidFill>
                      <a:srgbClr val="FFFFCC"/>
                    </a:solidFill>
                  </a:tcPr>
                </a:tc>
                <a:tc>
                  <a:txBody>
                    <a:bodyPr/>
                    <a:lstStyle/>
                    <a:p>
                      <a:r>
                        <a:rPr lang="es-MX" sz="1100" b="1" noProof="0" dirty="0" smtClean="0"/>
                        <a:t>Uso de lenguaje - vocabulario</a:t>
                      </a:r>
                      <a:endParaRPr lang="es-MX" sz="1100" b="1" noProof="0" dirty="0"/>
                    </a:p>
                  </a:txBody>
                  <a:tcPr marL="103632" marR="103632" marT="50292" marB="50292">
                    <a:solidFill>
                      <a:srgbClr val="FFFFCC"/>
                    </a:solidFill>
                  </a:tcPr>
                </a:tc>
                <a:tc>
                  <a:txBody>
                    <a:bodyPr/>
                    <a:lstStyle/>
                    <a:p>
                      <a:pPr lvl="0"/>
                      <a:r>
                        <a:rPr lang="en-US" sz="1100" b="1" dirty="0" smtClean="0">
                          <a:solidFill>
                            <a:prstClr val="black"/>
                          </a:solidFill>
                        </a:rPr>
                        <a:t>L.5.1a, L.5.3.a</a:t>
                      </a:r>
                      <a:endParaRPr lang="en-US" sz="1100" b="1" dirty="0" smtClean="0">
                        <a:solidFill>
                          <a:prstClr val="black"/>
                        </a:solidFill>
                        <a:latin typeface="Helvetica" pitchFamily="34" charset="0"/>
                        <a:cs typeface="Helvetica" pitchFamily="34" charset="0"/>
                      </a:endParaRPr>
                    </a:p>
                  </a:txBody>
                  <a:tcPr marL="103632" marR="103632" marT="50292" marB="50292">
                    <a:solidFill>
                      <a:srgbClr val="FFFFCC"/>
                    </a:solidFill>
                  </a:tcPr>
                </a:tc>
                <a:tc>
                  <a:txBody>
                    <a:bodyPr/>
                    <a:lstStyle/>
                    <a:p>
                      <a:pPr algn="ctr"/>
                      <a:r>
                        <a:rPr lang="en-US" sz="1100" b="1" dirty="0" smtClean="0"/>
                        <a:t>1-2</a:t>
                      </a:r>
                      <a:endParaRPr lang="en-US" sz="1100" b="1" dirty="0"/>
                    </a:p>
                  </a:txBody>
                  <a:tcPr marL="103632" marR="103632" marT="50292" marB="50292" anchor="ctr">
                    <a:solidFill>
                      <a:srgbClr val="FFFFCC"/>
                    </a:solidFill>
                  </a:tcPr>
                </a:tc>
              </a:tr>
              <a:tr h="268224">
                <a:tc>
                  <a:txBody>
                    <a:bodyPr/>
                    <a:lstStyle/>
                    <a:p>
                      <a:r>
                        <a:rPr lang="en-US" sz="1100" b="1" dirty="0" smtClean="0"/>
                        <a:t>9</a:t>
                      </a:r>
                      <a:endParaRPr lang="en-US" sz="1100" b="1" dirty="0"/>
                    </a:p>
                  </a:txBody>
                  <a:tcPr marL="103632" marR="103632" marT="50292" marB="50292">
                    <a:solidFill>
                      <a:srgbClr val="FFFFCC"/>
                    </a:solidFill>
                  </a:tcPr>
                </a:tc>
                <a:tc>
                  <a:txBody>
                    <a:bodyPr/>
                    <a:lstStyle/>
                    <a:p>
                      <a:r>
                        <a:rPr lang="es-MX" sz="1100" b="1" noProof="0" dirty="0" smtClean="0"/>
                        <a:t>Editar y clarificar</a:t>
                      </a:r>
                      <a:endParaRPr lang="es-MX" sz="1100" b="1" noProof="0" dirty="0"/>
                    </a:p>
                  </a:txBody>
                  <a:tcPr marL="103632" marR="103632" marT="50292" marB="50292">
                    <a:solidFill>
                      <a:srgbClr val="FFFFCC"/>
                    </a:solidFill>
                  </a:tcPr>
                </a:tc>
                <a:tc>
                  <a:txBody>
                    <a:bodyPr/>
                    <a:lstStyle/>
                    <a:p>
                      <a:r>
                        <a:rPr lang="en-US" sz="1100" b="1" dirty="0" smtClean="0"/>
                        <a:t>L.5.1c</a:t>
                      </a:r>
                      <a:endParaRPr lang="en-US" sz="1100" b="1" dirty="0"/>
                    </a:p>
                  </a:txBody>
                  <a:tcPr marL="103632" marR="103632" marT="50292" marB="50292">
                    <a:solidFill>
                      <a:srgbClr val="FFFFCC"/>
                    </a:solidFill>
                  </a:tcPr>
                </a:tc>
                <a:tc>
                  <a:txBody>
                    <a:bodyPr/>
                    <a:lstStyle/>
                    <a:p>
                      <a:pPr algn="ctr"/>
                      <a:r>
                        <a:rPr lang="en-US" sz="1100" b="1" dirty="0" smtClean="0"/>
                        <a:t>1-2</a:t>
                      </a:r>
                      <a:endParaRPr lang="en-US" sz="1100" b="1" dirty="0"/>
                    </a:p>
                  </a:txBody>
                  <a:tcPr marL="103632" marR="103632" marT="50292" marB="50292" anchor="ctr">
                    <a:solidFill>
                      <a:srgbClr val="FFFFCC"/>
                    </a:solidFill>
                  </a:tcPr>
                </a:tc>
              </a:tr>
            </a:tbl>
          </a:graphicData>
        </a:graphic>
      </p:graphicFrame>
      <p:sp>
        <p:nvSpPr>
          <p:cNvPr id="7" name="TextBox 6"/>
          <p:cNvSpPr txBox="1"/>
          <p:nvPr/>
        </p:nvSpPr>
        <p:spPr>
          <a:xfrm>
            <a:off x="304800" y="623214"/>
            <a:ext cx="4717395" cy="1287817"/>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rtlCol="0">
            <a:spAutoFit/>
          </a:bodyPr>
          <a:lstStyle/>
          <a:p>
            <a:r>
              <a:rPr lang="es-MX" sz="2700" b="1" dirty="0" smtClean="0">
                <a:solidFill>
                  <a:schemeClr val="accent1">
                    <a:lumMod val="75000"/>
                  </a:schemeClr>
                </a:solidFill>
                <a:latin typeface="Bookman Old Style" pitchFamily="18" charset="0"/>
              </a:rPr>
              <a:t>Trimestre uno</a:t>
            </a:r>
            <a:endParaRPr lang="es-MX" sz="2700" b="1" strike="sngStrike" dirty="0" smtClean="0">
              <a:solidFill>
                <a:schemeClr val="accent1">
                  <a:lumMod val="75000"/>
                </a:schemeClr>
              </a:solidFill>
              <a:latin typeface="Bookman Old Style" pitchFamily="18" charset="0"/>
            </a:endParaRPr>
          </a:p>
          <a:p>
            <a:r>
              <a:rPr lang="es-MX" sz="2500" b="1" dirty="0" smtClean="0">
                <a:latin typeface="Bookman Old Style" pitchFamily="18" charset="0"/>
              </a:rPr>
              <a:t>Evaluación CFA - ELA</a:t>
            </a:r>
          </a:p>
          <a:p>
            <a:r>
              <a:rPr lang="es-MX" sz="2500" b="1" dirty="0" smtClean="0">
                <a:latin typeface="Bookman Old Style" pitchFamily="18" charset="0"/>
              </a:rPr>
              <a:t>Instrucciones del Maestro </a:t>
            </a:r>
            <a:endParaRPr lang="es-MX" sz="2500" b="1" dirty="0">
              <a:latin typeface="Bookman Old Style" pitchFamily="18" charset="0"/>
            </a:endParaRPr>
          </a:p>
        </p:txBody>
      </p:sp>
      <p:grpSp>
        <p:nvGrpSpPr>
          <p:cNvPr id="3" name="Group 2"/>
          <p:cNvGrpSpPr/>
          <p:nvPr/>
        </p:nvGrpSpPr>
        <p:grpSpPr>
          <a:xfrm>
            <a:off x="4864384" y="251460"/>
            <a:ext cx="2590365" cy="2748544"/>
            <a:chOff x="4836537" y="228597"/>
            <a:chExt cx="1888849" cy="2201532"/>
          </a:xfrm>
        </p:grpSpPr>
        <p:sp>
          <p:nvSpPr>
            <p:cNvPr id="8" name="Parallelogram 7"/>
            <p:cNvSpPr/>
            <p:nvPr/>
          </p:nvSpPr>
          <p:spPr>
            <a:xfrm rot="1584430" flipH="1">
              <a:off x="4836537" y="577718"/>
              <a:ext cx="1888849" cy="1359161"/>
            </a:xfrm>
            <a:prstGeom prst="parallelogram">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Rectangle 4"/>
            <p:cNvSpPr/>
            <p:nvPr/>
          </p:nvSpPr>
          <p:spPr>
            <a:xfrm>
              <a:off x="5217326" y="228597"/>
              <a:ext cx="973912" cy="81352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000" b="1" dirty="0" smtClean="0">
                  <a:ln w="11430"/>
                  <a:effectLst>
                    <a:outerShdw blurRad="80000" dist="40000" dir="5040000" algn="tl">
                      <a:srgbClr val="000000">
                        <a:alpha val="30000"/>
                      </a:srgbClr>
                    </a:outerShdw>
                  </a:effectLst>
                </a:rPr>
                <a:t>5</a:t>
              </a:r>
              <a:r>
                <a:rPr lang="en-US" sz="6000" b="1" baseline="30000" dirty="0" smtClean="0">
                  <a:ln w="11430"/>
                  <a:effectLst>
                    <a:outerShdw blurRad="80000" dist="40000" dir="5040000" algn="tl">
                      <a:srgbClr val="000000">
                        <a:alpha val="30000"/>
                      </a:srgbClr>
                    </a:outerShdw>
                  </a:effectLst>
                </a:rPr>
                <a:t>to</a:t>
              </a:r>
              <a:r>
                <a:rPr lang="en-US" sz="6000" b="1" dirty="0" smtClean="0">
                  <a:ln w="11430"/>
                  <a:effectLst>
                    <a:outerShdw blurRad="80000" dist="40000" dir="5040000" algn="tl">
                      <a:srgbClr val="000000">
                        <a:alpha val="30000"/>
                      </a:srgbClr>
                    </a:outerShdw>
                  </a:effectLst>
                </a:rPr>
                <a:t> </a:t>
              </a:r>
              <a:endParaRPr lang="en-US" sz="6000" b="1" dirty="0">
                <a:ln w="11430"/>
                <a:effectLst>
                  <a:outerShdw blurRad="80000" dist="40000" dir="5040000" algn="tl">
                    <a:srgbClr val="000000">
                      <a:alpha val="30000"/>
                    </a:srgbClr>
                  </a:outerShdw>
                </a:effectLst>
              </a:endParaRPr>
            </a:p>
          </p:txBody>
        </p:sp>
        <p:pic>
          <p:nvPicPr>
            <p:cNvPr id="10" name="Picture 4" descr="C:\Documents and Settings\Owner\Local Settings\Temporary Internet Files\Content.IE5\S7ZGNZXZ\MM900318123[1].gif"/>
            <p:cNvPicPr>
              <a:picLocks noChangeAspect="1" noChangeArrowheads="1" noCrop="1"/>
            </p:cNvPicPr>
            <p:nvPr/>
          </p:nvPicPr>
          <p:blipFill>
            <a:blip r:embed="rId2" cstate="print"/>
            <a:srcRect/>
            <a:stretch>
              <a:fillRect/>
            </a:stretch>
          </p:blipFill>
          <p:spPr bwMode="auto">
            <a:xfrm>
              <a:off x="5504106" y="860668"/>
              <a:ext cx="1132168" cy="765842"/>
            </a:xfrm>
            <a:prstGeom prst="rect">
              <a:avLst/>
            </a:prstGeom>
            <a:noFill/>
          </p:spPr>
        </p:pic>
        <p:pic>
          <p:nvPicPr>
            <p:cNvPr id="9" name="Picture 7" descr="C:\Documents and Settings\Owner\Local Settings\Temporary Internet Files\Content.IE5\LTTF5AU1\MC900432665[1].png"/>
            <p:cNvPicPr>
              <a:picLocks noChangeAspect="1" noChangeArrowheads="1"/>
            </p:cNvPicPr>
            <p:nvPr/>
          </p:nvPicPr>
          <p:blipFill>
            <a:blip r:embed="rId3" cstate="print"/>
            <a:srcRect/>
            <a:stretch>
              <a:fillRect/>
            </a:stretch>
          </p:blipFill>
          <p:spPr bwMode="auto">
            <a:xfrm>
              <a:off x="5257800" y="1070961"/>
              <a:ext cx="1378474" cy="1359168"/>
            </a:xfrm>
            <a:prstGeom prst="rect">
              <a:avLst/>
            </a:prstGeom>
            <a:noFill/>
          </p:spPr>
        </p:pic>
      </p:grpSp>
      <p:sp>
        <p:nvSpPr>
          <p:cNvPr id="2" name="Oval 1"/>
          <p:cNvSpPr/>
          <p:nvPr/>
        </p:nvSpPr>
        <p:spPr>
          <a:xfrm>
            <a:off x="3862957" y="6111240"/>
            <a:ext cx="913320" cy="28956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solidFill>
                <a:schemeClr val="tx1"/>
              </a:solidFill>
            </a:endParaRPr>
          </a:p>
        </p:txBody>
      </p:sp>
      <p:sp>
        <p:nvSpPr>
          <p:cNvPr id="12" name="Oval 11"/>
          <p:cNvSpPr/>
          <p:nvPr/>
        </p:nvSpPr>
        <p:spPr>
          <a:xfrm>
            <a:off x="3862955" y="5835396"/>
            <a:ext cx="913321" cy="27584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solidFill>
                <a:schemeClr val="tx1"/>
              </a:solidFill>
            </a:endParaRPr>
          </a:p>
        </p:txBody>
      </p:sp>
    </p:spTree>
    <p:extLst>
      <p:ext uri="{BB962C8B-B14F-4D97-AF65-F5344CB8AC3E}">
        <p14:creationId xmlns:p14="http://schemas.microsoft.com/office/powerpoint/2010/main" val="2791184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10</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586574479"/>
              </p:ext>
            </p:extLst>
          </p:nvPr>
        </p:nvGraphicFramePr>
        <p:xfrm>
          <a:off x="259080" y="502920"/>
          <a:ext cx="7349309" cy="8628480"/>
        </p:xfrm>
        <a:graphic>
          <a:graphicData uri="http://schemas.openxmlformats.org/drawingml/2006/table">
            <a:tbl>
              <a:tblPr firstRow="1" firstCol="1" bandRow="1"/>
              <a:tblGrid>
                <a:gridCol w="872309"/>
                <a:gridCol w="6477000"/>
              </a:tblGrid>
              <a:tr h="611403">
                <a:tc gridSpan="2">
                  <a:txBody>
                    <a:bodyPr/>
                    <a:lstStyle/>
                    <a:p>
                      <a:pPr algn="l"/>
                      <a:r>
                        <a:rPr lang="es-GT" sz="1200" b="0" noProof="0" dirty="0" smtClean="0">
                          <a:solidFill>
                            <a:schemeClr val="tx1"/>
                          </a:solidFill>
                          <a:effectLst/>
                        </a:rPr>
                        <a:t>Nota:  Esta</a:t>
                      </a:r>
                      <a:r>
                        <a:rPr lang="es-GT" sz="1200" b="0" baseline="0" noProof="0" dirty="0" smtClean="0">
                          <a:solidFill>
                            <a:schemeClr val="tx1"/>
                          </a:solidFill>
                          <a:effectLst/>
                        </a:rPr>
                        <a:t> tarea le pide a los estudiantes que reorganicen un párrafo y que agreguen ideas adicionales para apoyar la pregunta.  Los estudiantes pueden añadir, eliminar o cambiar el orden de las oraciones, pero el apoyo a la opinión debe ser la misma. Las oraciones deben estar en un orden lógico.   </a:t>
                      </a:r>
                      <a:endParaRPr lang="es-GT" sz="1200" b="0" noProof="0" dirty="0" smtClean="0">
                        <a:solidFill>
                          <a:schemeClr val="tx1"/>
                        </a:solidFill>
                        <a:effectLst/>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r>
              <a:tr h="419100">
                <a:tc gridSpan="2">
                  <a:txBody>
                    <a:bodyPr/>
                    <a:lstStyle/>
                    <a:p>
                      <a:pPr algn="ctr"/>
                      <a:r>
                        <a:rPr lang="es-GT" sz="1300" b="1" noProof="0" dirty="0" smtClean="0">
                          <a:effectLst>
                            <a:outerShdw blurRad="38100" dist="38100" dir="2700000" algn="tl">
                              <a:srgbClr val="000000">
                                <a:alpha val="43137"/>
                              </a:srgbClr>
                            </a:outerShdw>
                          </a:effectLst>
                        </a:rPr>
                        <a:t>CFA Trimestre 1: Clave para la </a:t>
                      </a:r>
                      <a:r>
                        <a:rPr lang="es-GT" sz="1300" b="1" u="sng" noProof="0" dirty="0" smtClean="0">
                          <a:effectLst>
                            <a:outerShdw blurRad="38100" dist="38100" dir="2700000" algn="tl">
                              <a:srgbClr val="000000">
                                <a:alpha val="43137"/>
                              </a:srgbClr>
                            </a:outerShdw>
                          </a:effectLst>
                        </a:rPr>
                        <a:t>Respuesta Construida</a:t>
                      </a:r>
                    </a:p>
                    <a:p>
                      <a:pPr algn="ctr"/>
                      <a:r>
                        <a:rPr lang="es-GT" sz="1300" b="1" noProof="0" dirty="0" smtClean="0">
                          <a:effectLst>
                            <a:outerShdw blurRad="38100" dist="38100" dir="2700000" algn="tl">
                              <a:srgbClr val="000000">
                                <a:alpha val="43137"/>
                              </a:srgbClr>
                            </a:outerShdw>
                          </a:effectLst>
                        </a:rPr>
                        <a:t>Escribir</a:t>
                      </a:r>
                      <a:r>
                        <a:rPr lang="es-GT" sz="1300" b="1" baseline="0" noProof="0" dirty="0" smtClean="0">
                          <a:effectLst>
                            <a:outerShdw blurRad="38100" dist="38100" dir="2700000" algn="tl">
                              <a:srgbClr val="000000">
                                <a:alpha val="43137"/>
                              </a:srgbClr>
                            </a:outerShdw>
                          </a:effectLst>
                        </a:rPr>
                        <a:t> para </a:t>
                      </a:r>
                      <a:r>
                        <a:rPr lang="es-GT" sz="1300" b="1" u="sng" baseline="0" noProof="0" dirty="0" smtClean="0">
                          <a:effectLst>
                            <a:outerShdw blurRad="38100" dist="38100" dir="2700000" algn="tl">
                              <a:srgbClr val="000000">
                                <a:alpha val="43137"/>
                              </a:srgbClr>
                            </a:outerShdw>
                          </a:effectLst>
                        </a:rPr>
                        <a:t>revisar un texto </a:t>
                      </a:r>
                      <a:endParaRPr lang="es-GT" sz="1300" b="1" u="sng" noProof="0" dirty="0" smtClean="0">
                        <a:effectLst>
                          <a:outerShdw blurRad="38100" dist="38100" dir="2700000" algn="tl">
                            <a:srgbClr val="000000">
                              <a:alpha val="43137"/>
                            </a:srgbClr>
                          </a:outerShdw>
                        </a:effectLst>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r>
              <a:tr h="544347">
                <a:tc gridSpan="2">
                  <a:txBody>
                    <a:bodyPr/>
                    <a:lstStyle/>
                    <a:p>
                      <a:pPr marL="0" marR="0" algn="l">
                        <a:lnSpc>
                          <a:spcPct val="100000"/>
                        </a:lnSpc>
                        <a:spcBef>
                          <a:spcPts val="0"/>
                        </a:spcBef>
                        <a:spcAft>
                          <a:spcPts val="0"/>
                        </a:spcAft>
                      </a:pPr>
                      <a:r>
                        <a:rPr lang="es-GT" sz="1100" b="1" kern="1200" noProof="0" dirty="0" smtClean="0">
                          <a:solidFill>
                            <a:srgbClr val="000000"/>
                          </a:solidFill>
                          <a:effectLst/>
                          <a:latin typeface="+mn-lt"/>
                          <a:ea typeface="Times New Roman"/>
                          <a:cs typeface="Times New Roman"/>
                        </a:rPr>
                        <a:t>Estándar W.1a-b  …</a:t>
                      </a:r>
                      <a:r>
                        <a:rPr lang="es-419" sz="1100" noProof="0" dirty="0" smtClean="0">
                          <a:latin typeface="+mn-lt"/>
                        </a:rPr>
                        <a:t>elabora una estructura organizativa en la cual las ideas se agrupan de forma lógica para apoyar el propósito del escritor.  Provee razones ordenadas de forma lógica que se apoyen con hechos y detalles. </a:t>
                      </a:r>
                    </a:p>
                    <a:p>
                      <a:pPr marL="0" marR="0" algn="ctr">
                        <a:lnSpc>
                          <a:spcPct val="100000"/>
                        </a:lnSpc>
                        <a:spcBef>
                          <a:spcPts val="0"/>
                        </a:spcBef>
                        <a:spcAft>
                          <a:spcPts val="0"/>
                        </a:spcAft>
                      </a:pPr>
                      <a:r>
                        <a:rPr lang="es-GT" sz="1300" b="1" kern="1200" noProof="0" dirty="0" smtClean="0">
                          <a:solidFill>
                            <a:schemeClr val="tx1"/>
                          </a:solidFill>
                          <a:effectLst/>
                          <a:latin typeface="+mn-lt"/>
                          <a:ea typeface="Times New Roman"/>
                          <a:cs typeface="Times New Roman"/>
                        </a:rPr>
                        <a:t>Escribir una opinión:</a:t>
                      </a:r>
                      <a:r>
                        <a:rPr lang="es-GT" sz="1300" b="1" kern="1200" baseline="0" noProof="0" dirty="0" smtClean="0">
                          <a:solidFill>
                            <a:schemeClr val="tx1"/>
                          </a:solidFill>
                          <a:effectLst/>
                          <a:latin typeface="+mn-lt"/>
                          <a:ea typeface="Times New Roman"/>
                          <a:cs typeface="Times New Roman"/>
                        </a:rPr>
                        <a:t> </a:t>
                      </a:r>
                      <a:r>
                        <a:rPr lang="es-GT" sz="1300" b="1" kern="1200" baseline="0" noProof="0" dirty="0" smtClean="0">
                          <a:solidFill>
                            <a:srgbClr val="000000"/>
                          </a:solidFill>
                          <a:effectLst/>
                          <a:latin typeface="+mn-lt"/>
                          <a:ea typeface="Times New Roman"/>
                          <a:cs typeface="Times New Roman"/>
                        </a:rPr>
                        <a:t>Objetivo</a:t>
                      </a:r>
                      <a:r>
                        <a:rPr lang="es-GT" sz="1300" b="1" kern="1200" noProof="0" dirty="0" smtClean="0">
                          <a:solidFill>
                            <a:srgbClr val="000000"/>
                          </a:solidFill>
                          <a:effectLst/>
                          <a:latin typeface="+mn-lt"/>
                          <a:ea typeface="Times New Roman"/>
                          <a:cs typeface="Times New Roman"/>
                        </a:rPr>
                        <a:t> 6b</a:t>
                      </a:r>
                      <a:endParaRPr lang="es-GT" sz="1300" b="1" noProof="0" dirty="0">
                        <a:effectLst/>
                        <a:latin typeface="+mn-lt"/>
                        <a:ea typeface="Calibri"/>
                        <a:cs typeface="Times New Roman"/>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51703" marR="51703" marT="71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122630">
                <a:tc gridSpan="2">
                  <a:txBody>
                    <a:bodyPr/>
                    <a:lstStyle/>
                    <a:p>
                      <a:r>
                        <a:rPr lang="es-GT" sz="1300" b="1" kern="1200" noProof="0" dirty="0" smtClean="0">
                          <a:solidFill>
                            <a:schemeClr val="tx1"/>
                          </a:solidFill>
                          <a:effectLst/>
                          <a:latin typeface="+mn-lt"/>
                          <a:ea typeface="+mn-ea"/>
                          <a:cs typeface="+mn-cs"/>
                        </a:rPr>
                        <a:t>Pregunta #18:</a:t>
                      </a:r>
                      <a:r>
                        <a:rPr lang="es-GT" sz="1300" b="1" kern="1200" baseline="0" noProof="0" dirty="0" smtClean="0">
                          <a:solidFill>
                            <a:schemeClr val="tx1"/>
                          </a:solidFill>
                          <a:effectLst/>
                          <a:latin typeface="+mn-lt"/>
                          <a:ea typeface="+mn-ea"/>
                          <a:cs typeface="+mn-cs"/>
                        </a:rPr>
                        <a:t> </a:t>
                      </a:r>
                      <a:r>
                        <a:rPr lang="es-GT" sz="1300" b="1" kern="1200" noProof="0" dirty="0" smtClean="0">
                          <a:solidFill>
                            <a:schemeClr val="tx1"/>
                          </a:solidFill>
                          <a:effectLst/>
                          <a:latin typeface="+mn-lt"/>
                          <a:ea typeface="+mn-ea"/>
                          <a:cs typeface="+mn-cs"/>
                        </a:rPr>
                        <a:t>Lee el siguiente párrafo </a:t>
                      </a:r>
                      <a:r>
                        <a:rPr lang="es-GT" sz="1100" kern="1200" noProof="0" dirty="0" smtClean="0">
                          <a:solidFill>
                            <a:schemeClr val="tx1"/>
                          </a:solidFill>
                          <a:effectLst/>
                          <a:latin typeface="+mn-lt"/>
                          <a:ea typeface="+mn-ea"/>
                          <a:cs typeface="+mn-cs"/>
                        </a:rPr>
                        <a:t>(</a:t>
                      </a:r>
                      <a:r>
                        <a:rPr lang="es-GT" sz="1100" i="1" kern="1200" noProof="0" dirty="0" smtClean="0">
                          <a:solidFill>
                            <a:schemeClr val="tx1"/>
                          </a:solidFill>
                          <a:effectLst/>
                          <a:latin typeface="+mn-lt"/>
                          <a:ea typeface="+mn-ea"/>
                          <a:cs typeface="+mn-cs"/>
                        </a:rPr>
                        <a:t>cualquier oración en orden lógico es aceptable</a:t>
                      </a:r>
                      <a:r>
                        <a:rPr lang="es-GT" sz="1100" kern="1200" noProof="0" dirty="0" smtClean="0">
                          <a:solidFill>
                            <a:schemeClr val="tx1"/>
                          </a:solidFill>
                          <a:effectLst/>
                          <a:latin typeface="+mn-lt"/>
                          <a:ea typeface="+mn-ea"/>
                          <a:cs typeface="+mn-cs"/>
                        </a:rPr>
                        <a:t>).</a:t>
                      </a:r>
                    </a:p>
                    <a:p>
                      <a:pPr marL="0" marR="0" indent="0" algn="l" defTabSz="1018824" rtl="0" eaLnBrk="1" fontAlgn="auto" latinLnBrk="0" hangingPunct="1">
                        <a:lnSpc>
                          <a:spcPct val="100000"/>
                        </a:lnSpc>
                        <a:spcBef>
                          <a:spcPts val="0"/>
                        </a:spcBef>
                        <a:spcAft>
                          <a:spcPts val="0"/>
                        </a:spcAft>
                        <a:buClrTx/>
                        <a:buSzTx/>
                        <a:buFontTx/>
                        <a:buNone/>
                        <a:tabLst/>
                        <a:defRPr/>
                      </a:pPr>
                      <a:r>
                        <a:rPr lang="es-419" sz="1100" dirty="0" smtClean="0">
                          <a:solidFill>
                            <a:schemeClr val="tx1"/>
                          </a:solidFill>
                          <a:latin typeface="+mj-lt"/>
                          <a:cs typeface="Helvetica" panose="020B0604020202020204" pitchFamily="34" charset="0"/>
                        </a:rPr>
                        <a:t>Los niños deberían poder elegir lo que hacen durante </a:t>
                      </a:r>
                      <a:r>
                        <a:rPr lang="es-419" sz="1100" dirty="0" smtClean="0">
                          <a:latin typeface="+mj-lt"/>
                          <a:cs typeface="Helvetica" panose="020B0604020202020204" pitchFamily="34" charset="0"/>
                        </a:rPr>
                        <a:t>las vacaciones de verano. Hay mucho para hacer. Los niños se aburren. El aprendizaje no es la cosa más importante. Los padres no deberían elegir lo que hacemos. También, los amigos son divertidos para pasar el rato. Las actividades de verano deben ser opciones de los niños porque los adultos deciden todo el año escolar.</a:t>
                      </a:r>
                    </a:p>
                    <a:p>
                      <a:pPr marL="457200" indent="-457200" algn="ctr">
                        <a:buNone/>
                      </a:pPr>
                      <a:r>
                        <a:rPr lang="es-MX" sz="1200" b="1" dirty="0" smtClean="0"/>
                        <a:t>Instrucciones: </a:t>
                      </a:r>
                      <a:r>
                        <a:rPr lang="es-419" sz="1200" b="1" dirty="0" smtClean="0"/>
                        <a:t>Vuelve a escribir el párrafo organizándolo en orden lógico. Incorpora tus propias ideas a las oraciones existentes o agrega nuevas oraciones dentro del párrafo para elaborar sobre la opinión anterior.</a:t>
                      </a: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200" b="1" dirty="0">
                        <a:effectLst/>
                        <a:latin typeface="Calibri"/>
                        <a:ea typeface="Calibri"/>
                        <a:cs typeface="Times New Roman"/>
                      </a:endParaRPr>
                    </a:p>
                  </a:txBody>
                  <a:tcPr marL="51703" marR="51703" marT="71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524000">
                <a:tc gridSpan="2">
                  <a:txBody>
                    <a:bodyPr/>
                    <a:lstStyle/>
                    <a:p>
                      <a:r>
                        <a:rPr lang="es-GT" sz="1100" b="1" u="sng" kern="1200" noProof="0" dirty="0" smtClean="0">
                          <a:solidFill>
                            <a:schemeClr val="tx1"/>
                          </a:solidFill>
                          <a:effectLst/>
                          <a:latin typeface="+mn-lt"/>
                          <a:ea typeface="+mn-ea"/>
                          <a:cs typeface="+mn-cs"/>
                        </a:rPr>
                        <a:t>Notas para calificar:</a:t>
                      </a:r>
                      <a:r>
                        <a:rPr lang="es-GT" sz="1100" kern="1200" noProof="0" dirty="0" smtClean="0">
                          <a:solidFill>
                            <a:schemeClr val="tx1"/>
                          </a:solidFill>
                          <a:effectLst/>
                          <a:latin typeface="+mn-lt"/>
                          <a:ea typeface="+mn-ea"/>
                          <a:cs typeface="+mn-cs"/>
                        </a:rPr>
                        <a:t/>
                      </a:r>
                      <a:br>
                        <a:rPr lang="es-GT" sz="1100" kern="1200" noProof="0" dirty="0" smtClean="0">
                          <a:solidFill>
                            <a:schemeClr val="tx1"/>
                          </a:solidFill>
                          <a:effectLst/>
                          <a:latin typeface="+mn-lt"/>
                          <a:ea typeface="+mn-ea"/>
                          <a:cs typeface="+mn-cs"/>
                        </a:rPr>
                      </a:br>
                      <a:r>
                        <a:rPr lang="es-GT" sz="1100" b="1" kern="1200" noProof="0" dirty="0" smtClean="0">
                          <a:solidFill>
                            <a:schemeClr val="tx1"/>
                          </a:solidFill>
                          <a:effectLst/>
                          <a:latin typeface="+mn-lt"/>
                          <a:ea typeface="+mn-ea"/>
                          <a:cs typeface="+mn-cs"/>
                        </a:rPr>
                        <a:t>La respuesta proporciona elementos esenciales de una interpretación completa de la pregunta</a:t>
                      </a:r>
                      <a:r>
                        <a:rPr lang="es-GT" sz="1100" kern="1200" noProof="0" dirty="0" smtClean="0">
                          <a:solidFill>
                            <a:schemeClr val="tx1"/>
                          </a:solidFill>
                          <a:effectLst/>
                          <a:latin typeface="+mn-lt"/>
                          <a:ea typeface="+mn-ea"/>
                          <a:cs typeface="+mn-cs"/>
                        </a:rPr>
                        <a:t> que incluye una organización lógica y oraciones adicionales para ampliar la opinión de que los niños deben poder elegir qué hacer durante las vacaciones de verano. Otras cosas enseñadas en clase no deben ser evaluadas si no son parte de la pregunta.</a:t>
                      </a:r>
                      <a:br>
                        <a:rPr lang="es-GT" sz="1100" kern="1200" noProof="0" dirty="0" smtClean="0">
                          <a:solidFill>
                            <a:schemeClr val="tx1"/>
                          </a:solidFill>
                          <a:effectLst/>
                          <a:latin typeface="+mn-lt"/>
                          <a:ea typeface="+mn-ea"/>
                          <a:cs typeface="+mn-cs"/>
                        </a:rPr>
                      </a:br>
                      <a:r>
                        <a:rPr lang="es-GT" sz="1100" b="1" kern="1200" noProof="0" dirty="0" smtClean="0">
                          <a:solidFill>
                            <a:schemeClr val="tx1"/>
                          </a:solidFill>
                          <a:effectLst/>
                          <a:latin typeface="+mn-lt"/>
                          <a:ea typeface="+mn-ea"/>
                          <a:cs typeface="+mn-cs"/>
                        </a:rPr>
                        <a:t>La respuesta aborda muchos aspectos de la tarea y proporciona suficiente evidencia relevante para apoyar el desarrollo</a:t>
                      </a:r>
                      <a:r>
                        <a:rPr lang="es-GT" sz="1100" kern="1200" noProof="0" dirty="0" smtClean="0">
                          <a:solidFill>
                            <a:schemeClr val="tx1"/>
                          </a:solidFill>
                          <a:effectLst/>
                          <a:latin typeface="+mn-lt"/>
                          <a:ea typeface="+mn-ea"/>
                          <a:cs typeface="+mn-cs"/>
                        </a:rPr>
                        <a:t> de la pregunta. Todas las oraciones adicionales u</a:t>
                      </a:r>
                      <a:r>
                        <a:rPr lang="es-GT" sz="1100" kern="1200" baseline="0" noProof="0" dirty="0" smtClean="0">
                          <a:solidFill>
                            <a:schemeClr val="tx1"/>
                          </a:solidFill>
                          <a:effectLst/>
                          <a:latin typeface="+mn-lt"/>
                          <a:ea typeface="+mn-ea"/>
                          <a:cs typeface="+mn-cs"/>
                        </a:rPr>
                        <a:t> ampliadas</a:t>
                      </a:r>
                      <a:r>
                        <a:rPr lang="es-GT" sz="1100" kern="1200" noProof="0" dirty="0" smtClean="0">
                          <a:solidFill>
                            <a:schemeClr val="tx1"/>
                          </a:solidFill>
                          <a:effectLst/>
                          <a:latin typeface="+mn-lt"/>
                          <a:ea typeface="+mn-ea"/>
                          <a:cs typeface="+mn-cs"/>
                        </a:rPr>
                        <a:t> deben apoyar la opinión del párrafo y no desviarse del párrafo.</a:t>
                      </a:r>
                      <a:br>
                        <a:rPr lang="es-GT" sz="1100" kern="1200" noProof="0" dirty="0" smtClean="0">
                          <a:solidFill>
                            <a:schemeClr val="tx1"/>
                          </a:solidFill>
                          <a:effectLst/>
                          <a:latin typeface="+mn-lt"/>
                          <a:ea typeface="+mn-ea"/>
                          <a:cs typeface="+mn-cs"/>
                        </a:rPr>
                      </a:br>
                      <a:r>
                        <a:rPr lang="es-GT" sz="1100" b="1" kern="1200" noProof="0" dirty="0" smtClean="0">
                          <a:solidFill>
                            <a:schemeClr val="tx1"/>
                          </a:solidFill>
                          <a:effectLst/>
                          <a:latin typeface="+mn-lt"/>
                          <a:ea typeface="+mn-ea"/>
                          <a:cs typeface="+mn-cs"/>
                        </a:rPr>
                        <a:t>La respuesta está centrada y organizada, aborda sistemáticamente el propósito, la audiencia y la tarea</a:t>
                      </a:r>
                      <a:r>
                        <a:rPr lang="es-GT" sz="1100" kern="1200" noProof="0" dirty="0" smtClean="0">
                          <a:solidFill>
                            <a:schemeClr val="tx1"/>
                          </a:solidFill>
                          <a:effectLst/>
                          <a:latin typeface="+mn-lt"/>
                          <a:ea typeface="+mn-ea"/>
                          <a:cs typeface="+mn-cs"/>
                        </a:rPr>
                        <a:t> sin información externa.</a:t>
                      </a:r>
                      <a:br>
                        <a:rPr lang="es-GT" sz="1100" kern="1200" noProof="0" dirty="0" smtClean="0">
                          <a:solidFill>
                            <a:schemeClr val="tx1"/>
                          </a:solidFill>
                          <a:effectLst/>
                          <a:latin typeface="+mn-lt"/>
                          <a:ea typeface="+mn-ea"/>
                          <a:cs typeface="+mn-cs"/>
                        </a:rPr>
                      </a:br>
                      <a:r>
                        <a:rPr lang="es-GT" sz="1100" b="1" kern="1200" noProof="0" dirty="0" smtClean="0">
                          <a:solidFill>
                            <a:schemeClr val="tx1"/>
                          </a:solidFill>
                          <a:effectLst/>
                          <a:latin typeface="+mn-lt"/>
                          <a:ea typeface="+mn-ea"/>
                          <a:cs typeface="+mn-cs"/>
                        </a:rPr>
                        <a:t>La respuesta incluye oraciones de longitud y estructura variada</a:t>
                      </a:r>
                      <a:r>
                        <a:rPr lang="es-GT" sz="1100" kern="1200" noProof="0" dirty="0" smtClean="0">
                          <a:solidFill>
                            <a:schemeClr val="tx1"/>
                          </a:solidFill>
                          <a:effectLst/>
                          <a:latin typeface="+mn-lt"/>
                          <a:ea typeface="+mn-ea"/>
                          <a:cs typeface="+mn-cs"/>
                        </a:rPr>
                        <a:t> como se espera de un estudiante de quinto grado.</a:t>
                      </a:r>
                      <a:endParaRPr lang="es-GT" sz="1100" kern="1200" noProof="0" dirty="0">
                        <a:solidFill>
                          <a:schemeClr val="tx1"/>
                        </a:solidFill>
                        <a:effectLst/>
                        <a:latin typeface="+mn-lt"/>
                        <a:ea typeface="+mn-ea"/>
                        <a:cs typeface="+mn-cs"/>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lnSpc>
                          <a:spcPct val="115000"/>
                        </a:lnSpc>
                        <a:spcBef>
                          <a:spcPts val="0"/>
                        </a:spcBef>
                        <a:spcAft>
                          <a:spcPts val="0"/>
                        </a:spcAft>
                      </a:pPr>
                      <a:endParaRPr lang="en-US" sz="1100" dirty="0">
                        <a:effectLst/>
                        <a:latin typeface="Calibri"/>
                        <a:ea typeface="Calibri"/>
                        <a:cs typeface="Times New Roman"/>
                      </a:endParaRPr>
                    </a:p>
                  </a:txBody>
                  <a:tcPr marL="51703" marR="51703" marT="71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34007">
                <a:tc>
                  <a:txBody>
                    <a:bodyPr/>
                    <a:lstStyle/>
                    <a:p>
                      <a:pPr marL="0" marR="0" algn="ctr">
                        <a:lnSpc>
                          <a:spcPct val="100000"/>
                        </a:lnSpc>
                        <a:spcBef>
                          <a:spcPts val="0"/>
                        </a:spcBef>
                        <a:spcAft>
                          <a:spcPts val="0"/>
                        </a:spcAft>
                      </a:pPr>
                      <a:r>
                        <a:rPr lang="es-GT" sz="2600" b="1" noProof="0" dirty="0" smtClean="0">
                          <a:effectLst/>
                          <a:latin typeface="+mn-lt"/>
                          <a:ea typeface="Calibri"/>
                          <a:cs typeface="Times New Roman"/>
                        </a:rPr>
                        <a:t>3</a:t>
                      </a:r>
                      <a:endParaRPr lang="es-GT" sz="2600" b="1" noProof="0" dirty="0">
                        <a:effectLst/>
                        <a:latin typeface="+mn-lt"/>
                        <a:ea typeface="Calibri"/>
                        <a:cs typeface="Times New Roman"/>
                      </a:endParaRPr>
                    </a:p>
                  </a:txBody>
                  <a:tcPr marL="58597" marR="58597" marT="7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s-GT" sz="1100" i="1" kern="1200" noProof="0" dirty="0" smtClean="0">
                          <a:solidFill>
                            <a:schemeClr val="tx1"/>
                          </a:solidFill>
                          <a:effectLst/>
                          <a:latin typeface="+mn-lt"/>
                          <a:ea typeface="+mn-ea"/>
                          <a:cs typeface="+mn-cs"/>
                        </a:rPr>
                        <a:t>La respuesta del estudiante muestra una organización lógica del párrafo, añadiendo</a:t>
                      </a:r>
                      <a:r>
                        <a:rPr lang="es-GT" sz="1100" i="1" kern="1200" baseline="0" noProof="0" dirty="0" smtClean="0">
                          <a:solidFill>
                            <a:schemeClr val="tx1"/>
                          </a:solidFill>
                          <a:effectLst/>
                          <a:latin typeface="+mn-lt"/>
                          <a:ea typeface="+mn-ea"/>
                          <a:cs typeface="+mn-cs"/>
                        </a:rPr>
                        <a:t> información suficiente a las </a:t>
                      </a:r>
                      <a:r>
                        <a:rPr lang="es-GT" sz="1100" i="1" kern="1200" noProof="0" dirty="0" smtClean="0">
                          <a:solidFill>
                            <a:schemeClr val="tx1"/>
                          </a:solidFill>
                          <a:effectLst/>
                          <a:latin typeface="+mn-lt"/>
                          <a:ea typeface="+mn-ea"/>
                          <a:cs typeface="+mn-cs"/>
                        </a:rPr>
                        <a:t>oraciones existentes o agregando nuevas oraciones originales. El estudiante ha apoyado la opinión de la pregunta.</a:t>
                      </a:r>
                      <a:r>
                        <a:rPr lang="es-GT" sz="1100" kern="1200" noProof="0" dirty="0" smtClean="0">
                          <a:solidFill>
                            <a:schemeClr val="tx1"/>
                          </a:solidFill>
                          <a:effectLst/>
                          <a:latin typeface="+mn-lt"/>
                          <a:ea typeface="+mn-ea"/>
                          <a:cs typeface="+mn-cs"/>
                        </a:rPr>
                        <a:t/>
                      </a:r>
                      <a:br>
                        <a:rPr lang="es-GT" sz="1100" kern="1200" noProof="0" dirty="0" smtClean="0">
                          <a:solidFill>
                            <a:schemeClr val="tx1"/>
                          </a:solidFill>
                          <a:effectLst/>
                          <a:latin typeface="+mn-lt"/>
                          <a:ea typeface="+mn-ea"/>
                          <a:cs typeface="+mn-cs"/>
                        </a:rPr>
                      </a:br>
                      <a:r>
                        <a:rPr lang="es-GT" sz="1100" kern="1200" noProof="0" dirty="0" smtClean="0">
                          <a:solidFill>
                            <a:schemeClr val="tx1"/>
                          </a:solidFill>
                          <a:effectLst/>
                          <a:latin typeface="+mn-lt"/>
                          <a:ea typeface="+mn-ea"/>
                          <a:cs typeface="+mn-cs"/>
                        </a:rPr>
                        <a:t>Creo que los niños deberían poder elegir sus actividades durante las vacaciones de verano. ¡Los adultos deciden todo el año escolar lo que es mejor para nosotros! Los niños necesitan decidir cómo relajarse durante el verano. Por ejemplo, los niños pueden querer pasar el rato en el parque con sus amigos, dormir, o ir a nadar. Hay otras</a:t>
                      </a:r>
                      <a:r>
                        <a:rPr lang="es-GT" sz="1100" kern="1200" baseline="0" noProof="0" dirty="0" smtClean="0">
                          <a:solidFill>
                            <a:schemeClr val="tx1"/>
                          </a:solidFill>
                          <a:effectLst/>
                          <a:latin typeface="+mn-lt"/>
                          <a:ea typeface="+mn-ea"/>
                          <a:cs typeface="+mn-cs"/>
                        </a:rPr>
                        <a:t> </a:t>
                      </a:r>
                      <a:r>
                        <a:rPr lang="es-GT" sz="1100" kern="1200" noProof="0" dirty="0" smtClean="0">
                          <a:solidFill>
                            <a:schemeClr val="tx1"/>
                          </a:solidFill>
                          <a:effectLst/>
                          <a:latin typeface="+mn-lt"/>
                          <a:ea typeface="+mn-ea"/>
                          <a:cs typeface="+mn-cs"/>
                        </a:rPr>
                        <a:t>maneras divertidas de aprender durante el verano también. Los niños pueden participar en el programa de lectura de verano, hacer actividades recreacionales, o visitar museos interesantes. Además, hay muchos juegos divertidos en línea que te permiten conversar con tus amigos. Como pueden ver, hay muchas maneras para que los niños se diviertan y escojan opciones educativas durante el verano.</a:t>
                      </a:r>
                      <a:endParaRPr lang="es-GT" sz="1100" kern="1200" noProof="0" dirty="0">
                        <a:solidFill>
                          <a:schemeClr val="tx1"/>
                        </a:solidFill>
                        <a:effectLst/>
                        <a:latin typeface="+mn-lt"/>
                        <a:ea typeface="+mn-ea"/>
                        <a:cs typeface="+mn-cs"/>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96391">
                <a:tc>
                  <a:txBody>
                    <a:bodyPr/>
                    <a:lstStyle/>
                    <a:p>
                      <a:pPr marL="0" marR="0" algn="ctr">
                        <a:lnSpc>
                          <a:spcPct val="100000"/>
                        </a:lnSpc>
                        <a:spcBef>
                          <a:spcPts val="0"/>
                        </a:spcBef>
                        <a:spcAft>
                          <a:spcPts val="0"/>
                        </a:spcAft>
                      </a:pPr>
                      <a:r>
                        <a:rPr lang="es-GT" sz="2600" b="1" noProof="0" dirty="0" smtClean="0">
                          <a:effectLst/>
                          <a:latin typeface="+mn-lt"/>
                          <a:ea typeface="Calibri"/>
                          <a:cs typeface="Times New Roman"/>
                        </a:rPr>
                        <a:t>2</a:t>
                      </a:r>
                      <a:endParaRPr lang="es-GT" sz="2600" b="1" noProof="0" dirty="0">
                        <a:effectLst/>
                        <a:latin typeface="+mn-lt"/>
                        <a:ea typeface="Calibri"/>
                        <a:cs typeface="Times New Roman"/>
                      </a:endParaRPr>
                    </a:p>
                  </a:txBody>
                  <a:tcPr marL="58597" marR="58597" marT="7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s-GT" sz="1100" i="1" kern="1200" noProof="0" dirty="0" smtClean="0">
                          <a:solidFill>
                            <a:schemeClr val="tx1"/>
                          </a:solidFill>
                          <a:effectLst/>
                          <a:latin typeface="+mn-lt"/>
                          <a:ea typeface="+mn-ea"/>
                          <a:cs typeface="+mn-cs"/>
                        </a:rPr>
                        <a:t>La respuesta del estudiante muestra una organización lógica del párrafo, añadiendo </a:t>
                      </a:r>
                      <a:r>
                        <a:rPr lang="es-GT" sz="1100" b="1" i="1" kern="1200" noProof="0" dirty="0" smtClean="0">
                          <a:solidFill>
                            <a:schemeClr val="tx1"/>
                          </a:solidFill>
                          <a:effectLst/>
                          <a:latin typeface="+mn-lt"/>
                          <a:ea typeface="+mn-ea"/>
                          <a:cs typeface="+mn-cs"/>
                        </a:rPr>
                        <a:t>alguna</a:t>
                      </a:r>
                      <a:r>
                        <a:rPr lang="es-GT" sz="1100" b="1" i="1" kern="1200" baseline="0" noProof="0" dirty="0" smtClean="0">
                          <a:solidFill>
                            <a:schemeClr val="tx1"/>
                          </a:solidFill>
                          <a:effectLst/>
                          <a:latin typeface="+mn-lt"/>
                          <a:ea typeface="+mn-ea"/>
                          <a:cs typeface="+mn-cs"/>
                        </a:rPr>
                        <a:t> información adicional </a:t>
                      </a:r>
                      <a:r>
                        <a:rPr lang="es-GT" sz="1100" b="1" i="1" kern="1200" noProof="0" dirty="0" smtClean="0">
                          <a:solidFill>
                            <a:schemeClr val="tx1"/>
                          </a:solidFill>
                          <a:effectLst/>
                          <a:latin typeface="+mn-lt"/>
                          <a:ea typeface="+mn-ea"/>
                          <a:cs typeface="+mn-cs"/>
                        </a:rPr>
                        <a:t>a las oraciones existentes o agregando nuevas oraciones originales. </a:t>
                      </a:r>
                      <a:r>
                        <a:rPr lang="es-GT" sz="1100" i="1" kern="1200" noProof="0" dirty="0" smtClean="0">
                          <a:solidFill>
                            <a:schemeClr val="tx1"/>
                          </a:solidFill>
                          <a:effectLst/>
                          <a:latin typeface="+mn-lt"/>
                          <a:ea typeface="+mn-ea"/>
                          <a:cs typeface="+mn-cs"/>
                        </a:rPr>
                        <a:t>El estudiante ha apoyado la opinión de la pregunta.</a:t>
                      </a:r>
                      <a:endParaRPr lang="es-GT" sz="1100" kern="1200" noProof="0" dirty="0" smtClean="0">
                        <a:solidFill>
                          <a:schemeClr val="tx1"/>
                        </a:solidFill>
                        <a:effectLst/>
                        <a:latin typeface="+mn-lt"/>
                        <a:ea typeface="+mn-ea"/>
                        <a:cs typeface="+mn-cs"/>
                      </a:endParaRPr>
                    </a:p>
                    <a:p>
                      <a:r>
                        <a:rPr lang="es-GT" sz="1100" kern="1200" noProof="0" dirty="0" smtClean="0">
                          <a:solidFill>
                            <a:schemeClr val="tx1"/>
                          </a:solidFill>
                          <a:effectLst/>
                          <a:latin typeface="+mn-lt"/>
                          <a:ea typeface="+mn-ea"/>
                          <a:cs typeface="+mn-cs"/>
                        </a:rPr>
                        <a:t>Los niños deben poder elegir sus actividades. Se nos debería permitir dormir hasta tarde y salir con amigos en el verano. Eso sería muy divertido. Si tenemos que tomar clases, deberían permitirnos elegir lo que queremos. Nuestro verano es mejor cuando podemos elegir lo que queremos hacer. </a:t>
                      </a:r>
                      <a:endParaRPr lang="es-GT" sz="1100" kern="1200" noProof="0" dirty="0">
                        <a:solidFill>
                          <a:schemeClr val="tx1"/>
                        </a:solidFill>
                        <a:effectLst/>
                        <a:latin typeface="+mn-lt"/>
                        <a:ea typeface="+mn-ea"/>
                        <a:cs typeface="+mn-cs"/>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96391">
                <a:tc>
                  <a:txBody>
                    <a:bodyPr/>
                    <a:lstStyle/>
                    <a:p>
                      <a:pPr marL="0" marR="0" algn="ctr">
                        <a:lnSpc>
                          <a:spcPct val="100000"/>
                        </a:lnSpc>
                        <a:spcBef>
                          <a:spcPts val="0"/>
                        </a:spcBef>
                        <a:spcAft>
                          <a:spcPts val="0"/>
                        </a:spcAft>
                      </a:pPr>
                      <a:r>
                        <a:rPr lang="es-GT" sz="2600" b="1" noProof="0" dirty="0" smtClean="0">
                          <a:effectLst/>
                          <a:latin typeface="+mn-lt"/>
                          <a:ea typeface="Calibri"/>
                          <a:cs typeface="Times New Roman"/>
                        </a:rPr>
                        <a:t>1</a:t>
                      </a:r>
                      <a:endParaRPr lang="es-GT" sz="2600" b="1" noProof="0" dirty="0">
                        <a:effectLst/>
                        <a:latin typeface="+mn-lt"/>
                        <a:ea typeface="Calibri"/>
                        <a:cs typeface="Times New Roman"/>
                      </a:endParaRPr>
                    </a:p>
                  </a:txBody>
                  <a:tcPr marL="58597" marR="58597" marT="7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s-GT" sz="1100" i="1" kern="1200" noProof="0" dirty="0" smtClean="0">
                          <a:solidFill>
                            <a:schemeClr val="tx1"/>
                          </a:solidFill>
                          <a:effectLst/>
                          <a:latin typeface="+mn-lt"/>
                          <a:ea typeface="+mn-ea"/>
                          <a:cs typeface="+mn-cs"/>
                        </a:rPr>
                        <a:t>La respuesta del estudiante tiene una mínima organización lógica del párrafo, añadiendo poca o muy vaga</a:t>
                      </a:r>
                      <a:r>
                        <a:rPr lang="es-GT" sz="1100" i="1" kern="1200" baseline="0" noProof="0" dirty="0" smtClean="0">
                          <a:solidFill>
                            <a:schemeClr val="tx1"/>
                          </a:solidFill>
                          <a:effectLst/>
                          <a:latin typeface="+mn-lt"/>
                          <a:ea typeface="+mn-ea"/>
                          <a:cs typeface="+mn-cs"/>
                        </a:rPr>
                        <a:t> información adicional a las</a:t>
                      </a:r>
                      <a:r>
                        <a:rPr lang="es-GT" sz="1100" i="1" kern="1200" noProof="0" dirty="0" smtClean="0">
                          <a:solidFill>
                            <a:schemeClr val="tx1"/>
                          </a:solidFill>
                          <a:effectLst/>
                          <a:latin typeface="+mn-lt"/>
                          <a:ea typeface="+mn-ea"/>
                          <a:cs typeface="+mn-cs"/>
                        </a:rPr>
                        <a:t> oraciones existentes o nuevas oraciones originales, pero con un poco de apoyo a la pregunta.</a:t>
                      </a:r>
                      <a:r>
                        <a:rPr lang="es-GT" sz="1100" kern="1200" noProof="0" dirty="0" smtClean="0">
                          <a:solidFill>
                            <a:schemeClr val="tx1"/>
                          </a:solidFill>
                          <a:effectLst/>
                          <a:latin typeface="+mn-lt"/>
                          <a:ea typeface="+mn-ea"/>
                          <a:cs typeface="+mn-cs"/>
                        </a:rPr>
                        <a:t/>
                      </a:r>
                      <a:br>
                        <a:rPr lang="es-GT" sz="1100" kern="1200" noProof="0" dirty="0" smtClean="0">
                          <a:solidFill>
                            <a:schemeClr val="tx1"/>
                          </a:solidFill>
                          <a:effectLst/>
                          <a:latin typeface="+mn-lt"/>
                          <a:ea typeface="+mn-ea"/>
                          <a:cs typeface="+mn-cs"/>
                        </a:rPr>
                      </a:br>
                      <a:r>
                        <a:rPr lang="es-GT" sz="1100" kern="1200" noProof="0" dirty="0" smtClean="0">
                          <a:solidFill>
                            <a:schemeClr val="tx1"/>
                          </a:solidFill>
                          <a:effectLst/>
                          <a:latin typeface="+mn-lt"/>
                          <a:ea typeface="+mn-ea"/>
                          <a:cs typeface="+mn-cs"/>
                        </a:rPr>
                        <a:t>Puedes ir al parque, y divertirte. Los amigos son importantes y te ayudan a divertir. Yo extraño a mis amigos si no puedo verlos durante las vacaciones de verano. Es por eso que se nos debería permitir salir con nuestros amigos.</a:t>
                      </a:r>
                      <a:endParaRPr lang="es-GT" sz="1100" kern="1200" noProof="0" dirty="0">
                        <a:solidFill>
                          <a:schemeClr val="tx1"/>
                        </a:solidFill>
                        <a:effectLst/>
                        <a:latin typeface="+mn-lt"/>
                        <a:ea typeface="+mn-ea"/>
                        <a:cs typeface="+mn-cs"/>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95223">
                <a:tc>
                  <a:txBody>
                    <a:bodyPr/>
                    <a:lstStyle/>
                    <a:p>
                      <a:pPr marL="0" marR="0" algn="ctr">
                        <a:lnSpc>
                          <a:spcPct val="100000"/>
                        </a:lnSpc>
                        <a:spcBef>
                          <a:spcPts val="0"/>
                        </a:spcBef>
                        <a:spcAft>
                          <a:spcPts val="0"/>
                        </a:spcAft>
                      </a:pPr>
                      <a:r>
                        <a:rPr lang="es-GT" sz="2600" b="1" noProof="0" dirty="0" smtClean="0">
                          <a:effectLst/>
                          <a:latin typeface="+mn-lt"/>
                          <a:ea typeface="Calibri"/>
                          <a:cs typeface="Times New Roman"/>
                        </a:rPr>
                        <a:t>0</a:t>
                      </a:r>
                      <a:endParaRPr lang="es-GT" sz="2600" b="1" noProof="0" dirty="0">
                        <a:effectLst/>
                        <a:latin typeface="+mn-lt"/>
                        <a:ea typeface="Calibri"/>
                        <a:cs typeface="Times New Roman"/>
                      </a:endParaRPr>
                    </a:p>
                  </a:txBody>
                  <a:tcPr marL="58597" marR="58597" marT="7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s-GT" sz="1100" i="1" kern="1200" noProof="0" dirty="0" smtClean="0">
                          <a:solidFill>
                            <a:schemeClr val="tx1"/>
                          </a:solidFill>
                          <a:effectLst/>
                          <a:latin typeface="+mn-lt"/>
                          <a:ea typeface="+mn-ea"/>
                          <a:cs typeface="+mn-cs"/>
                        </a:rPr>
                        <a:t>La respuesta del estudiante no muestra una organización lógica del párrafo o suficiente información adicional en las oraciones existentes o nuevas oraciones originales. El estudiante no ha apoyado la pregunta con información del párrafo.</a:t>
                      </a:r>
                      <a:r>
                        <a:rPr lang="es-GT" sz="1100" kern="1200" noProof="0" dirty="0" smtClean="0">
                          <a:solidFill>
                            <a:schemeClr val="tx1"/>
                          </a:solidFill>
                          <a:effectLst/>
                          <a:latin typeface="+mn-lt"/>
                          <a:ea typeface="+mn-ea"/>
                          <a:cs typeface="+mn-cs"/>
                        </a:rPr>
                        <a:t/>
                      </a:r>
                      <a:br>
                        <a:rPr lang="es-GT" sz="1100" kern="1200" noProof="0" dirty="0" smtClean="0">
                          <a:solidFill>
                            <a:schemeClr val="tx1"/>
                          </a:solidFill>
                          <a:effectLst/>
                          <a:latin typeface="+mn-lt"/>
                          <a:ea typeface="+mn-ea"/>
                          <a:cs typeface="+mn-cs"/>
                        </a:rPr>
                      </a:br>
                      <a:r>
                        <a:rPr lang="es-GT" sz="1100" kern="1200" noProof="0" dirty="0" smtClean="0">
                          <a:solidFill>
                            <a:schemeClr val="tx1"/>
                          </a:solidFill>
                          <a:effectLst/>
                          <a:latin typeface="+mn-lt"/>
                          <a:ea typeface="+mn-ea"/>
                          <a:cs typeface="+mn-cs"/>
                        </a:rPr>
                        <a:t>Nunca puedo decidir lo que quiero</a:t>
                      </a:r>
                      <a:r>
                        <a:rPr lang="es-GT" sz="1100" kern="1200" baseline="0" noProof="0" dirty="0" smtClean="0">
                          <a:solidFill>
                            <a:schemeClr val="tx1"/>
                          </a:solidFill>
                          <a:effectLst/>
                          <a:latin typeface="+mn-lt"/>
                          <a:ea typeface="+mn-ea"/>
                          <a:cs typeface="+mn-cs"/>
                        </a:rPr>
                        <a:t> hacer </a:t>
                      </a:r>
                      <a:r>
                        <a:rPr lang="es-GT" sz="1100" kern="1200" noProof="0" dirty="0" smtClean="0">
                          <a:solidFill>
                            <a:schemeClr val="tx1"/>
                          </a:solidFill>
                          <a:effectLst/>
                          <a:latin typeface="+mn-lt"/>
                          <a:ea typeface="+mn-ea"/>
                          <a:cs typeface="+mn-cs"/>
                        </a:rPr>
                        <a:t>durante las vacaciones de verano y eso me disgusta.</a:t>
                      </a:r>
                      <a:endParaRPr lang="es-GT" sz="1100" kern="1200" noProof="0" dirty="0">
                        <a:solidFill>
                          <a:schemeClr val="tx1"/>
                        </a:solidFill>
                        <a:effectLst/>
                        <a:latin typeface="+mn-lt"/>
                        <a:ea typeface="+mn-ea"/>
                        <a:cs typeface="+mn-cs"/>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 name="Footer Placeholder 2"/>
          <p:cNvSpPr>
            <a:spLocks noGrp="1"/>
          </p:cNvSpPr>
          <p:nvPr>
            <p:ph type="ftr" sz="quarter" idx="11"/>
          </p:nvPr>
        </p:nvSpPr>
        <p:spPr/>
        <p:txBody>
          <a:bodyPr/>
          <a:lstStyle/>
          <a:p>
            <a:r>
              <a:rPr lang="en-US" sz="900" dirty="0" smtClean="0">
                <a:solidFill>
                  <a:prstClr val="black">
                    <a:tint val="75000"/>
                  </a:prstClr>
                </a:solidFill>
              </a:rPr>
              <a:t> Rev. Control: 07/04/15 - OSP and S. Richmond  </a:t>
            </a:r>
            <a:endParaRPr lang="en-US" sz="900" dirty="0">
              <a:solidFill>
                <a:prstClr val="black">
                  <a:tint val="75000"/>
                </a:prstClr>
              </a:solidFill>
            </a:endParaRPr>
          </a:p>
        </p:txBody>
      </p:sp>
    </p:spTree>
    <p:extLst>
      <p:ext uri="{BB962C8B-B14F-4D97-AF65-F5344CB8AC3E}">
        <p14:creationId xmlns:p14="http://schemas.microsoft.com/office/powerpoint/2010/main" val="2110948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11</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89510597"/>
              </p:ext>
            </p:extLst>
          </p:nvPr>
        </p:nvGraphicFramePr>
        <p:xfrm>
          <a:off x="323850" y="670560"/>
          <a:ext cx="7189470" cy="8244840"/>
        </p:xfrm>
        <a:graphic>
          <a:graphicData uri="http://schemas.openxmlformats.org/drawingml/2006/table">
            <a:tbl>
              <a:tblPr firstRow="1" bandRow="1">
                <a:effectLst>
                  <a:innerShdw blurRad="114300">
                    <a:prstClr val="black"/>
                  </a:innerShdw>
                </a:effectLst>
                <a:tableStyleId>{5C22544A-7EE6-4342-B048-85BDC9FD1C3A}</a:tableStyleId>
              </a:tblPr>
              <a:tblGrid>
                <a:gridCol w="6534150"/>
                <a:gridCol w="655320"/>
              </a:tblGrid>
              <a:tr h="330491">
                <a:tc>
                  <a:txBody>
                    <a:bodyPr/>
                    <a:lstStyle/>
                    <a:p>
                      <a:pPr algn="ctr"/>
                      <a:r>
                        <a:rPr lang="es-GT" sz="1500" b="1" noProof="0" dirty="0" smtClean="0">
                          <a:solidFill>
                            <a:schemeClr val="tx1"/>
                          </a:solidFill>
                          <a:effectLst>
                            <a:outerShdw blurRad="38100" dist="38100" dir="2700000" algn="tl">
                              <a:srgbClr val="000000">
                                <a:alpha val="43137"/>
                              </a:srgbClr>
                            </a:outerShdw>
                          </a:effectLst>
                          <a:latin typeface="+mj-lt"/>
                        </a:rPr>
                        <a:t>CFA Trimestre 1  </a:t>
                      </a:r>
                    </a:p>
                    <a:p>
                      <a:pPr algn="ctr"/>
                      <a:r>
                        <a:rPr lang="es-GT" sz="1500" b="1" noProof="0" dirty="0" smtClean="0">
                          <a:solidFill>
                            <a:schemeClr val="tx1"/>
                          </a:solidFill>
                          <a:effectLst>
                            <a:outerShdw blurRad="38100" dist="38100" dir="2700000" algn="tl">
                              <a:srgbClr val="000000">
                                <a:alpha val="43137"/>
                              </a:srgbClr>
                            </a:outerShdw>
                          </a:effectLst>
                          <a:latin typeface="+mj-lt"/>
                        </a:rPr>
                        <a:t>Clave para</a:t>
                      </a:r>
                      <a:r>
                        <a:rPr lang="es-GT" sz="1500" b="1" baseline="0" noProof="0" dirty="0" smtClean="0">
                          <a:solidFill>
                            <a:schemeClr val="tx1"/>
                          </a:solidFill>
                          <a:effectLst>
                            <a:outerShdw blurRad="38100" dist="38100" dir="2700000" algn="tl">
                              <a:srgbClr val="000000">
                                <a:alpha val="43137"/>
                              </a:srgbClr>
                            </a:outerShdw>
                          </a:effectLst>
                          <a:latin typeface="+mj-lt"/>
                        </a:rPr>
                        <a:t> las R</a:t>
                      </a:r>
                      <a:r>
                        <a:rPr lang="es-GT" sz="1500" b="1" noProof="0" dirty="0" smtClean="0">
                          <a:solidFill>
                            <a:schemeClr val="tx1"/>
                          </a:solidFill>
                          <a:effectLst>
                            <a:outerShdw blurRad="38100" dist="38100" dir="2700000" algn="tl">
                              <a:srgbClr val="000000">
                                <a:alpha val="43137"/>
                              </a:srgbClr>
                            </a:outerShdw>
                          </a:effectLst>
                          <a:latin typeface="+mj-lt"/>
                        </a:rPr>
                        <a:t>espuestas de Selección Múltiple</a:t>
                      </a:r>
                    </a:p>
                  </a:txBody>
                  <a:tcPr marL="97155" marR="97155" marT="47897" marB="47897" anchor="ctr">
                    <a:solidFill>
                      <a:schemeClr val="bg1">
                        <a:lumMod val="85000"/>
                      </a:schemeClr>
                    </a:solidFill>
                  </a:tcPr>
                </a:tc>
                <a:tc>
                  <a:txBody>
                    <a:bodyPr/>
                    <a:lstStyle/>
                    <a:p>
                      <a:pPr algn="ctr"/>
                      <a:endParaRPr lang="es-GT" sz="1200" b="0" noProof="0"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r h="464603">
                <a:tc>
                  <a:txBody>
                    <a:bodyPr/>
                    <a:lstStyle/>
                    <a:p>
                      <a:pPr marL="862013" marR="0" indent="-862013" algn="l" defTabSz="966612" rtl="0" eaLnBrk="1" fontAlgn="auto" latinLnBrk="0" hangingPunct="1">
                        <a:lnSpc>
                          <a:spcPct val="100000"/>
                        </a:lnSpc>
                        <a:spcBef>
                          <a:spcPts val="0"/>
                        </a:spcBef>
                        <a:spcAft>
                          <a:spcPts val="0"/>
                        </a:spcAft>
                        <a:buClrTx/>
                        <a:buSzTx/>
                        <a:buFontTx/>
                        <a:buNone/>
                        <a:tabLst/>
                        <a:defRPr/>
                      </a:pPr>
                      <a:r>
                        <a:rPr lang="es-GT" sz="1200" b="1" u="sng" noProof="0" dirty="0" smtClean="0">
                          <a:solidFill>
                            <a:schemeClr val="tx1"/>
                          </a:solidFill>
                          <a:effectLst>
                            <a:outerShdw blurRad="38100" dist="38100" dir="2700000" algn="tl">
                              <a:srgbClr val="000000">
                                <a:alpha val="43137"/>
                              </a:srgbClr>
                            </a:outerShdw>
                          </a:effectLst>
                          <a:latin typeface="+mj-lt"/>
                        </a:rPr>
                        <a:t>Pregunta</a:t>
                      </a:r>
                      <a:r>
                        <a:rPr lang="es-GT" sz="1200" b="1" u="sng" baseline="0" noProof="0" dirty="0" smtClean="0">
                          <a:solidFill>
                            <a:schemeClr val="tx1"/>
                          </a:solidFill>
                          <a:effectLst>
                            <a:outerShdw blurRad="38100" dist="38100" dir="2700000" algn="tl">
                              <a:srgbClr val="000000">
                                <a:alpha val="43137"/>
                              </a:srgbClr>
                            </a:outerShdw>
                          </a:effectLst>
                          <a:latin typeface="+mj-lt"/>
                        </a:rPr>
                        <a:t> 1</a:t>
                      </a:r>
                      <a:r>
                        <a:rPr lang="es-GT" sz="1200" b="0" u="none" noProof="0" dirty="0" smtClean="0">
                          <a:solidFill>
                            <a:schemeClr val="tx1"/>
                          </a:solidFill>
                          <a:effectLst/>
                          <a:latin typeface="+mj-lt"/>
                        </a:rPr>
                        <a:t>     </a:t>
                      </a:r>
                      <a:r>
                        <a:rPr lang="es-GT" sz="1200" b="0" dirty="0" smtClean="0">
                          <a:latin typeface="+mj-lt"/>
                          <a:cs typeface="Helvetica" panose="020B0604020202020204" pitchFamily="34" charset="0"/>
                        </a:rPr>
                        <a:t>¿Cuál de las siguientes declaraciones  mejor apoya el hecho </a:t>
                      </a:r>
                      <a:r>
                        <a:rPr lang="es-GT" sz="1200" b="0" dirty="0" smtClean="0">
                          <a:solidFill>
                            <a:schemeClr val="tx1"/>
                          </a:solidFill>
                          <a:latin typeface="+mj-lt"/>
                          <a:cs typeface="Helvetica" panose="020B0604020202020204" pitchFamily="34" charset="0"/>
                        </a:rPr>
                        <a:t>de</a:t>
                      </a:r>
                      <a:r>
                        <a:rPr lang="es-GT" sz="1200" b="0" dirty="0" smtClean="0">
                          <a:solidFill>
                            <a:schemeClr val="accent6">
                              <a:lumMod val="75000"/>
                            </a:schemeClr>
                          </a:solidFill>
                          <a:latin typeface="+mj-lt"/>
                          <a:cs typeface="Helvetica" panose="020B0604020202020204" pitchFamily="34" charset="0"/>
                        </a:rPr>
                        <a:t> </a:t>
                      </a:r>
                      <a:r>
                        <a:rPr lang="es-GT" sz="1200" b="0" dirty="0" smtClean="0">
                          <a:latin typeface="+mj-lt"/>
                          <a:cs typeface="Helvetica" panose="020B0604020202020204" pitchFamily="34" charset="0"/>
                        </a:rPr>
                        <a:t>que el olor provenía de algo en la naturaleza?      </a:t>
                      </a:r>
                      <a:r>
                        <a:rPr lang="es-GT" sz="1200" b="0" u="none" kern="1200" noProof="0" dirty="0" smtClean="0">
                          <a:solidFill>
                            <a:schemeClr val="tx1"/>
                          </a:solidFill>
                          <a:effectLst/>
                          <a:latin typeface="+mj-lt"/>
                          <a:ea typeface="+mn-ea"/>
                          <a:cs typeface="+mn-cs"/>
                        </a:rPr>
                        <a:t>RL.5.1</a:t>
                      </a: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latin typeface="+mj-lt"/>
                        </a:rPr>
                        <a:t>B</a:t>
                      </a:r>
                      <a:endParaRPr lang="es-GT" sz="1200" b="1" noProof="0"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noProof="0" dirty="0" smtClean="0">
                          <a:solidFill>
                            <a:schemeClr val="tx1"/>
                          </a:solidFill>
                          <a:effectLst>
                            <a:outerShdw blurRad="38100" dist="38100" dir="2700000" algn="tl">
                              <a:srgbClr val="000000">
                                <a:alpha val="43137"/>
                              </a:srgbClr>
                            </a:outerShdw>
                          </a:effectLst>
                          <a:latin typeface="+mj-lt"/>
                        </a:rPr>
                        <a:t>Pregunta 2</a:t>
                      </a:r>
                      <a:r>
                        <a:rPr lang="es-GT" sz="1200" b="1" u="none" baseline="0" noProof="0" dirty="0" smtClean="0">
                          <a:solidFill>
                            <a:schemeClr val="tx1"/>
                          </a:solidFill>
                          <a:effectLst>
                            <a:outerShdw blurRad="38100" dist="38100" dir="2700000" algn="tl">
                              <a:srgbClr val="000000">
                                <a:alpha val="43137"/>
                              </a:srgbClr>
                            </a:outerShdw>
                          </a:effectLst>
                          <a:latin typeface="+mj-lt"/>
                        </a:rPr>
                        <a:t>     </a:t>
                      </a:r>
                      <a:r>
                        <a:rPr lang="es-GT" sz="1200" b="0" dirty="0" smtClean="0">
                          <a:solidFill>
                            <a:schemeClr val="tx1"/>
                          </a:solidFill>
                          <a:latin typeface="+mj-lt"/>
                          <a:cs typeface="Helvetica" pitchFamily="34" charset="0"/>
                        </a:rPr>
                        <a:t>¿Qué oración resume mejor la causa del olor?       </a:t>
                      </a:r>
                      <a:r>
                        <a:rPr lang="es-GT" sz="1200" b="0" u="none" kern="1200" noProof="0" dirty="0" smtClean="0">
                          <a:solidFill>
                            <a:schemeClr val="tx1"/>
                          </a:solidFill>
                          <a:effectLst/>
                          <a:latin typeface="+mj-lt"/>
                          <a:ea typeface="+mn-ea"/>
                          <a:cs typeface="+mn-cs"/>
                        </a:rPr>
                        <a:t>RL.5.1</a:t>
                      </a: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latin typeface="+mj-lt"/>
                        </a:rPr>
                        <a:t>C</a:t>
                      </a:r>
                      <a:endParaRPr lang="es-GT" sz="1200" b="1" noProof="0"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noProof="0" dirty="0" smtClean="0">
                          <a:solidFill>
                            <a:schemeClr val="tx1"/>
                          </a:solidFill>
                          <a:effectLst>
                            <a:outerShdw blurRad="38100" dist="38100" dir="2700000" algn="tl">
                              <a:srgbClr val="000000">
                                <a:alpha val="43137"/>
                              </a:srgbClr>
                            </a:outerShdw>
                          </a:effectLst>
                          <a:latin typeface="+mj-lt"/>
                        </a:rPr>
                        <a:t>Pregunta 3</a:t>
                      </a:r>
                      <a:r>
                        <a:rPr lang="es-GT" sz="1200" b="0" u="sng" noProof="0" dirty="0" smtClean="0">
                          <a:solidFill>
                            <a:schemeClr val="tx1"/>
                          </a:solidFill>
                          <a:effectLst>
                            <a:outerShdw blurRad="38100" dist="38100" dir="2700000" algn="tl">
                              <a:srgbClr val="000000">
                                <a:alpha val="43137"/>
                              </a:srgbClr>
                            </a:outerShdw>
                          </a:effectLst>
                          <a:latin typeface="+mj-lt"/>
                        </a:rPr>
                        <a:t> </a:t>
                      </a:r>
                      <a:r>
                        <a:rPr lang="es-GT" sz="1200" b="0" u="none" noProof="0" dirty="0" smtClean="0">
                          <a:solidFill>
                            <a:schemeClr val="tx1"/>
                          </a:solidFill>
                          <a:effectLst>
                            <a:outerShdw blurRad="38100" dist="38100" dir="2700000" algn="tl">
                              <a:srgbClr val="000000">
                                <a:alpha val="43137"/>
                              </a:srgbClr>
                            </a:outerShdw>
                          </a:effectLst>
                          <a:latin typeface="+mj-lt"/>
                        </a:rPr>
                        <a:t>    </a:t>
                      </a:r>
                      <a:r>
                        <a:rPr lang="es-GT" sz="1200" b="0" dirty="0" smtClean="0">
                          <a:solidFill>
                            <a:schemeClr val="tx1"/>
                          </a:solidFill>
                          <a:latin typeface="+mj-lt"/>
                          <a:cs typeface="Helvetica" panose="020B0604020202020204" pitchFamily="34" charset="0"/>
                        </a:rPr>
                        <a:t>¿Qué oración resume mejor la idea principal de </a:t>
                      </a:r>
                      <a:r>
                        <a:rPr lang="es-GT" sz="1200" b="1" i="1" u="sng" dirty="0" smtClean="0">
                          <a:solidFill>
                            <a:schemeClr val="tx1"/>
                          </a:solidFill>
                          <a:latin typeface="+mj-lt"/>
                          <a:cs typeface="Helvetica" panose="020B0604020202020204" pitchFamily="34" charset="0"/>
                        </a:rPr>
                        <a:t>Algo huele mal</a:t>
                      </a:r>
                      <a:r>
                        <a:rPr lang="es-GT" sz="1200" b="0" dirty="0" smtClean="0">
                          <a:solidFill>
                            <a:schemeClr val="tx1"/>
                          </a:solidFill>
                          <a:latin typeface="+mj-lt"/>
                          <a:cs typeface="Helvetica" panose="020B0604020202020204" pitchFamily="34" charset="0"/>
                        </a:rPr>
                        <a:t>?</a:t>
                      </a:r>
                      <a:r>
                        <a:rPr lang="es-GT" sz="1200" b="0" dirty="0" smtClean="0">
                          <a:solidFill>
                            <a:schemeClr val="tx1"/>
                          </a:solidFill>
                          <a:latin typeface="+mj-lt"/>
                        </a:rPr>
                        <a:t>     </a:t>
                      </a:r>
                      <a:r>
                        <a:rPr lang="es-GT" sz="1200" b="0" u="none" kern="1200" noProof="0" dirty="0" smtClean="0">
                          <a:solidFill>
                            <a:schemeClr val="tx1"/>
                          </a:solidFill>
                          <a:effectLst/>
                          <a:latin typeface="+mj-lt"/>
                          <a:ea typeface="+mn-ea"/>
                          <a:cs typeface="+mn-cs"/>
                        </a:rPr>
                        <a:t>RL.5.2</a:t>
                      </a: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latin typeface="+mj-lt"/>
                        </a:rPr>
                        <a:t>D</a:t>
                      </a:r>
                      <a:endParaRPr lang="es-GT" sz="1200" b="1" noProof="0"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noProof="0" dirty="0" smtClean="0">
                          <a:solidFill>
                            <a:schemeClr val="tx1"/>
                          </a:solidFill>
                          <a:effectLst>
                            <a:outerShdw blurRad="38100" dist="38100" dir="2700000" algn="tl">
                              <a:srgbClr val="000000">
                                <a:alpha val="43137"/>
                              </a:srgbClr>
                            </a:outerShdw>
                          </a:effectLst>
                          <a:latin typeface="+mj-lt"/>
                        </a:rPr>
                        <a:t>Pregunta 4</a:t>
                      </a:r>
                      <a:r>
                        <a:rPr lang="es-GT" sz="1200" b="1" u="none" baseline="0" noProof="0" dirty="0" smtClean="0">
                          <a:solidFill>
                            <a:schemeClr val="tx1"/>
                          </a:solidFill>
                          <a:effectLst>
                            <a:outerShdw blurRad="38100" dist="38100" dir="2700000" algn="tl">
                              <a:srgbClr val="000000">
                                <a:alpha val="43137"/>
                              </a:srgbClr>
                            </a:outerShdw>
                          </a:effectLst>
                          <a:latin typeface="+mj-lt"/>
                        </a:rPr>
                        <a:t>     </a:t>
                      </a:r>
                      <a:r>
                        <a:rPr lang="es-GT" sz="1200" b="0" dirty="0" smtClean="0">
                          <a:solidFill>
                            <a:schemeClr val="tx1"/>
                          </a:solidFill>
                          <a:latin typeface="+mj-lt"/>
                          <a:cs typeface="Helvetica" panose="020B0604020202020204" pitchFamily="34" charset="0"/>
                        </a:rPr>
                        <a:t>¿Qué pregunta </a:t>
                      </a:r>
                      <a:r>
                        <a:rPr lang="es-GT" sz="1200" b="0" u="sng" dirty="0" smtClean="0">
                          <a:solidFill>
                            <a:schemeClr val="tx1"/>
                          </a:solidFill>
                          <a:latin typeface="+mj-lt"/>
                          <a:cs typeface="Helvetica" panose="020B0604020202020204" pitchFamily="34" charset="0"/>
                        </a:rPr>
                        <a:t>no</a:t>
                      </a:r>
                      <a:r>
                        <a:rPr lang="es-GT" sz="1200" b="0" dirty="0" smtClean="0">
                          <a:solidFill>
                            <a:schemeClr val="tx1"/>
                          </a:solidFill>
                          <a:latin typeface="+mj-lt"/>
                          <a:cs typeface="Helvetica" panose="020B0604020202020204" pitchFamily="34" charset="0"/>
                        </a:rPr>
                        <a:t> es contestada por los detalles en este texto?       </a:t>
                      </a:r>
                      <a:r>
                        <a:rPr lang="es-GT" sz="1200" b="0" u="none" kern="1200" noProof="0" dirty="0" smtClean="0">
                          <a:solidFill>
                            <a:schemeClr val="tx1"/>
                          </a:solidFill>
                          <a:effectLst/>
                          <a:latin typeface="+mj-lt"/>
                          <a:ea typeface="+mn-ea"/>
                          <a:cs typeface="+mn-cs"/>
                        </a:rPr>
                        <a:t>RL.5.2</a:t>
                      </a: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latin typeface="+mj-lt"/>
                        </a:rPr>
                        <a:t>A</a:t>
                      </a:r>
                      <a:endParaRPr lang="es-GT" sz="1200" b="1" noProof="0"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r>
              <a:tr h="464603">
                <a:tc>
                  <a:txBody>
                    <a:bodyPr/>
                    <a:lstStyle/>
                    <a:p>
                      <a:pPr marL="862013" marR="0" indent="-862013" algn="l" defTabSz="966612" rtl="0" eaLnBrk="1" fontAlgn="auto" latinLnBrk="0" hangingPunct="1">
                        <a:lnSpc>
                          <a:spcPct val="100000"/>
                        </a:lnSpc>
                        <a:spcBef>
                          <a:spcPts val="0"/>
                        </a:spcBef>
                        <a:spcAft>
                          <a:spcPts val="0"/>
                        </a:spcAft>
                        <a:buClrTx/>
                        <a:buSzTx/>
                        <a:buFontTx/>
                        <a:buNone/>
                        <a:tabLst/>
                        <a:defRPr/>
                      </a:pPr>
                      <a:r>
                        <a:rPr lang="es-GT" sz="1200" b="1" u="sng" noProof="0" dirty="0" smtClean="0">
                          <a:solidFill>
                            <a:schemeClr val="tx1"/>
                          </a:solidFill>
                          <a:effectLst>
                            <a:outerShdw blurRad="38100" dist="38100" dir="2700000" algn="tl">
                              <a:srgbClr val="000000">
                                <a:alpha val="43137"/>
                              </a:srgbClr>
                            </a:outerShdw>
                          </a:effectLst>
                          <a:latin typeface="+mj-lt"/>
                        </a:rPr>
                        <a:t>Pregunta 5</a:t>
                      </a:r>
                      <a:r>
                        <a:rPr lang="es-GT" sz="1200" b="0" u="none" noProof="0" dirty="0" smtClean="0">
                          <a:solidFill>
                            <a:schemeClr val="tx1"/>
                          </a:solidFill>
                          <a:effectLst>
                            <a:outerShdw blurRad="38100" dist="38100" dir="2700000" algn="tl">
                              <a:srgbClr val="000000">
                                <a:alpha val="43137"/>
                              </a:srgbClr>
                            </a:outerShdw>
                          </a:effectLst>
                          <a:latin typeface="+mj-lt"/>
                        </a:rPr>
                        <a:t>     </a:t>
                      </a:r>
                      <a:r>
                        <a:rPr lang="es-GT" sz="1200" b="0" dirty="0" smtClean="0">
                          <a:solidFill>
                            <a:schemeClr val="tx1"/>
                          </a:solidFill>
                          <a:latin typeface="+mj-lt"/>
                          <a:cs typeface="Helvetica" panose="020B0604020202020204" pitchFamily="34" charset="0"/>
                        </a:rPr>
                        <a:t>¿Qué evidencia apoya que Emily preferiría estar en el suroeste de Virginia que en Tennessee?      </a:t>
                      </a:r>
                      <a:r>
                        <a:rPr lang="es-GT" sz="1200" b="0" u="none" kern="1200" noProof="0" dirty="0" smtClean="0">
                          <a:solidFill>
                            <a:schemeClr val="tx1"/>
                          </a:solidFill>
                          <a:effectLst/>
                          <a:latin typeface="+mj-lt"/>
                          <a:ea typeface="+mn-ea"/>
                          <a:cs typeface="+mn-cs"/>
                        </a:rPr>
                        <a:t>RL.5.3</a:t>
                      </a: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latin typeface="+mj-lt"/>
                        </a:rPr>
                        <a:t>D</a:t>
                      </a:r>
                      <a:endParaRPr lang="es-GT" sz="1200" b="1" noProof="0"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noProof="0" dirty="0" smtClean="0">
                          <a:solidFill>
                            <a:schemeClr val="tx1"/>
                          </a:solidFill>
                          <a:effectLst>
                            <a:outerShdw blurRad="38100" dist="38100" dir="2700000" algn="tl">
                              <a:srgbClr val="000000">
                                <a:alpha val="43137"/>
                              </a:srgbClr>
                            </a:outerShdw>
                          </a:effectLst>
                          <a:latin typeface="+mj-lt"/>
                        </a:rPr>
                        <a:t>Pregunta 6</a:t>
                      </a:r>
                      <a:r>
                        <a:rPr lang="es-GT" sz="1200" b="1" u="none" baseline="0" noProof="0" dirty="0" smtClean="0">
                          <a:solidFill>
                            <a:schemeClr val="tx1"/>
                          </a:solidFill>
                          <a:effectLst>
                            <a:outerShdw blurRad="38100" dist="38100" dir="2700000" algn="tl">
                              <a:srgbClr val="000000">
                                <a:alpha val="43137"/>
                              </a:srgbClr>
                            </a:outerShdw>
                          </a:effectLst>
                          <a:latin typeface="+mj-lt"/>
                        </a:rPr>
                        <a:t>     </a:t>
                      </a:r>
                      <a:r>
                        <a:rPr lang="es-GT" sz="1200" b="1" dirty="0" smtClean="0">
                          <a:solidFill>
                            <a:schemeClr val="tx1"/>
                          </a:solidFill>
                          <a:effectLst>
                            <a:outerShdw blurRad="38100" dist="38100" dir="2700000" algn="tl">
                              <a:srgbClr val="000000">
                                <a:alpha val="43137"/>
                              </a:srgbClr>
                            </a:outerShdw>
                          </a:effectLst>
                          <a:latin typeface="+mj-lt"/>
                        </a:rPr>
                        <a:t> </a:t>
                      </a:r>
                      <a:r>
                        <a:rPr lang="es-419" sz="1200" b="0" dirty="0" smtClean="0">
                          <a:solidFill>
                            <a:schemeClr val="tx1"/>
                          </a:solidFill>
                          <a:latin typeface="+mj-lt"/>
                          <a:cs typeface="Helvetica" panose="020B0604020202020204" pitchFamily="34" charset="0"/>
                        </a:rPr>
                        <a:t>¿De qué manera diferente responden al olor la tía </a:t>
                      </a:r>
                      <a:r>
                        <a:rPr lang="es-419" sz="1200" b="0" dirty="0" err="1" smtClean="0">
                          <a:solidFill>
                            <a:schemeClr val="tx1"/>
                          </a:solidFill>
                          <a:latin typeface="+mj-lt"/>
                          <a:cs typeface="Helvetica" panose="020B0604020202020204" pitchFamily="34" charset="0"/>
                        </a:rPr>
                        <a:t>Sylvie</a:t>
                      </a:r>
                      <a:r>
                        <a:rPr lang="es-419" sz="1200" b="0" dirty="0" smtClean="0">
                          <a:solidFill>
                            <a:schemeClr val="tx1"/>
                          </a:solidFill>
                          <a:latin typeface="+mj-lt"/>
                          <a:cs typeface="Helvetica" panose="020B0604020202020204" pitchFamily="34" charset="0"/>
                        </a:rPr>
                        <a:t> y Emily?   </a:t>
                      </a:r>
                      <a:r>
                        <a:rPr lang="es-GT" sz="1200" b="0" u="none" baseline="0" noProof="0" dirty="0" smtClean="0">
                          <a:solidFill>
                            <a:schemeClr val="tx1"/>
                          </a:solidFill>
                          <a:effectLst/>
                          <a:latin typeface="+mj-lt"/>
                        </a:rPr>
                        <a:t>RL.5.3</a:t>
                      </a: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latin typeface="+mj-lt"/>
                        </a:rPr>
                        <a:t>B</a:t>
                      </a:r>
                      <a:endParaRPr lang="es-GT" sz="1200" b="1" noProof="0"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noProof="0" dirty="0" smtClean="0">
                          <a:solidFill>
                            <a:schemeClr val="tx1"/>
                          </a:solidFill>
                          <a:effectLst>
                            <a:outerShdw blurRad="38100" dist="38100" dir="2700000" algn="tl">
                              <a:srgbClr val="000000">
                                <a:alpha val="43137"/>
                              </a:srgbClr>
                            </a:outerShdw>
                          </a:effectLst>
                          <a:latin typeface="+mj-lt"/>
                        </a:rPr>
                        <a:t>Pregunta 7</a:t>
                      </a:r>
                      <a:r>
                        <a:rPr lang="es-GT" sz="1200" b="1" u="none" noProof="0" dirty="0" smtClean="0">
                          <a:solidFill>
                            <a:schemeClr val="tx1"/>
                          </a:solidFill>
                          <a:effectLst>
                            <a:outerShdw blurRad="38100" dist="38100" dir="2700000" algn="tl">
                              <a:srgbClr val="000000">
                                <a:alpha val="43137"/>
                              </a:srgbClr>
                            </a:outerShdw>
                          </a:effectLst>
                          <a:latin typeface="+mj-lt"/>
                        </a:rPr>
                        <a:t>                                          </a:t>
                      </a:r>
                      <a:r>
                        <a:rPr lang="es-GT" sz="1200" b="1" u="sng" baseline="0" dirty="0" smtClean="0">
                          <a:solidFill>
                            <a:schemeClr val="tx1"/>
                          </a:solidFill>
                          <a:effectLst>
                            <a:outerShdw blurRad="38100" dist="38100" dir="2700000" algn="tl">
                              <a:srgbClr val="000000">
                                <a:alpha val="43137"/>
                              </a:srgbClr>
                            </a:outerShdw>
                          </a:effectLst>
                          <a:latin typeface="+mj-lt"/>
                        </a:rPr>
                        <a:t>Respuesta construida Texto literario </a:t>
                      </a:r>
                      <a:r>
                        <a:rPr lang="es-GT" sz="1200" b="1" u="none" baseline="0" dirty="0" smtClean="0">
                          <a:solidFill>
                            <a:schemeClr val="tx1"/>
                          </a:solidFill>
                          <a:effectLst>
                            <a:outerShdw blurRad="38100" dist="38100" dir="2700000" algn="tl">
                              <a:srgbClr val="000000">
                                <a:alpha val="43137"/>
                              </a:srgbClr>
                            </a:outerShdw>
                          </a:effectLst>
                          <a:latin typeface="+mj-lt"/>
                        </a:rPr>
                        <a:t>      </a:t>
                      </a:r>
                      <a:r>
                        <a:rPr lang="es-GT" sz="1200" b="0" u="none" noProof="0" dirty="0" smtClean="0">
                          <a:solidFill>
                            <a:schemeClr val="tx1"/>
                          </a:solidFill>
                          <a:effectLst/>
                          <a:latin typeface="+mj-lt"/>
                        </a:rPr>
                        <a:t>RL.5.2</a:t>
                      </a:r>
                      <a:endParaRPr lang="es-GT" sz="1200" b="0" u="sng" noProof="0" dirty="0" smtClean="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latin typeface="+mj-lt"/>
                        </a:rPr>
                        <a:t>2 pts.</a:t>
                      </a:r>
                      <a:endParaRPr lang="es-GT" sz="1200" b="1" noProof="0"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noProof="0" dirty="0" smtClean="0">
                          <a:solidFill>
                            <a:schemeClr val="tx1"/>
                          </a:solidFill>
                          <a:effectLst>
                            <a:outerShdw blurRad="38100" dist="38100" dir="2700000" algn="tl">
                              <a:srgbClr val="000000">
                                <a:alpha val="43137"/>
                              </a:srgbClr>
                            </a:outerShdw>
                          </a:effectLst>
                          <a:latin typeface="+mj-lt"/>
                        </a:rPr>
                        <a:t>Pregunta 8</a:t>
                      </a:r>
                      <a:r>
                        <a:rPr lang="es-GT" sz="1200" b="1" u="none" noProof="0" dirty="0" smtClean="0">
                          <a:solidFill>
                            <a:schemeClr val="tx1"/>
                          </a:solidFill>
                          <a:effectLst>
                            <a:outerShdw blurRad="38100" dist="38100" dir="2700000" algn="tl">
                              <a:srgbClr val="000000">
                                <a:alpha val="43137"/>
                              </a:srgbClr>
                            </a:outerShdw>
                          </a:effectLst>
                          <a:latin typeface="+mj-lt"/>
                        </a:rPr>
                        <a:t>                                          </a:t>
                      </a:r>
                      <a:r>
                        <a:rPr lang="es-GT" sz="1200" b="1" u="sng" baseline="0" dirty="0" smtClean="0">
                          <a:solidFill>
                            <a:schemeClr val="tx1"/>
                          </a:solidFill>
                          <a:effectLst>
                            <a:outerShdw blurRad="38100" dist="38100" dir="2700000" algn="tl">
                              <a:srgbClr val="000000">
                                <a:alpha val="43137"/>
                              </a:srgbClr>
                            </a:outerShdw>
                          </a:effectLst>
                          <a:latin typeface="+mj-lt"/>
                        </a:rPr>
                        <a:t>Respuesta construida Texto literario </a:t>
                      </a:r>
                      <a:r>
                        <a:rPr lang="es-GT" sz="1200" b="1" u="none" baseline="0" dirty="0" smtClean="0">
                          <a:solidFill>
                            <a:schemeClr val="tx1"/>
                          </a:solidFill>
                          <a:effectLst>
                            <a:outerShdw blurRad="38100" dist="38100" dir="2700000" algn="tl">
                              <a:srgbClr val="000000">
                                <a:alpha val="43137"/>
                              </a:srgbClr>
                            </a:outerShdw>
                          </a:effectLst>
                          <a:latin typeface="+mj-lt"/>
                        </a:rPr>
                        <a:t>      </a:t>
                      </a:r>
                      <a:r>
                        <a:rPr lang="es-GT" sz="1200" b="0" u="none" noProof="0" dirty="0" smtClean="0">
                          <a:solidFill>
                            <a:schemeClr val="tx1"/>
                          </a:solidFill>
                          <a:effectLst/>
                          <a:latin typeface="+mj-lt"/>
                        </a:rPr>
                        <a:t>RL.5.3</a:t>
                      </a: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latin typeface="+mj-lt"/>
                        </a:rPr>
                        <a:t>3</a:t>
                      </a:r>
                      <a:r>
                        <a:rPr lang="es-GT" sz="1200" b="1" baseline="0" noProof="0" dirty="0" smtClean="0">
                          <a:solidFill>
                            <a:schemeClr val="tx1"/>
                          </a:solidFill>
                          <a:effectLst>
                            <a:outerShdw blurRad="38100" dist="38100" dir="2700000" algn="tl">
                              <a:srgbClr val="000000">
                                <a:alpha val="43137"/>
                              </a:srgbClr>
                            </a:outerShdw>
                          </a:effectLst>
                          <a:latin typeface="+mj-lt"/>
                        </a:rPr>
                        <a:t> pts.</a:t>
                      </a:r>
                      <a:endParaRPr lang="es-GT" sz="1200" b="1" noProof="0"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r h="287383">
                <a:tc>
                  <a:txBody>
                    <a:bodyPr/>
                    <a:lstStyle/>
                    <a:p>
                      <a:r>
                        <a:rPr lang="es-GT" sz="1200" b="1" u="sng" noProof="0" dirty="0" smtClean="0">
                          <a:solidFill>
                            <a:schemeClr val="tx1"/>
                          </a:solidFill>
                          <a:effectLst>
                            <a:outerShdw blurRad="38100" dist="38100" dir="2700000" algn="tl">
                              <a:srgbClr val="000000">
                                <a:alpha val="43137"/>
                              </a:srgbClr>
                            </a:outerShdw>
                          </a:effectLst>
                          <a:latin typeface="+mj-lt"/>
                        </a:rPr>
                        <a:t>Pregunta 9</a:t>
                      </a:r>
                      <a:r>
                        <a:rPr lang="es-GT" sz="1200" b="1" u="none" baseline="0" noProof="0" dirty="0" smtClean="0">
                          <a:solidFill>
                            <a:schemeClr val="tx1"/>
                          </a:solidFill>
                          <a:effectLst>
                            <a:outerShdw blurRad="38100" dist="38100" dir="2700000" algn="tl">
                              <a:srgbClr val="000000">
                                <a:alpha val="43137"/>
                              </a:srgbClr>
                            </a:outerShdw>
                          </a:effectLst>
                          <a:latin typeface="+mj-lt"/>
                        </a:rPr>
                        <a:t>      </a:t>
                      </a:r>
                      <a:r>
                        <a:rPr lang="es-GT" sz="1200" b="0" dirty="0" smtClean="0">
                          <a:solidFill>
                            <a:schemeClr val="tx1"/>
                          </a:solidFill>
                          <a:latin typeface="+mj-lt"/>
                          <a:cs typeface="Helvetica" panose="020B0604020202020204" pitchFamily="34" charset="0"/>
                        </a:rPr>
                        <a:t>¿Cuáles son los dos principales tipos de contaminación del aire?</a:t>
                      </a:r>
                      <a:r>
                        <a:rPr lang="es-GT" sz="1200" b="0" dirty="0" smtClean="0">
                          <a:solidFill>
                            <a:schemeClr val="tx1"/>
                          </a:solidFill>
                          <a:latin typeface="+mj-lt"/>
                        </a:rPr>
                        <a:t>      </a:t>
                      </a:r>
                      <a:r>
                        <a:rPr lang="es-GT" sz="1200" b="0" u="none" noProof="0" dirty="0" smtClean="0">
                          <a:solidFill>
                            <a:schemeClr val="tx1"/>
                          </a:solidFill>
                          <a:effectLst/>
                          <a:latin typeface="+mj-lt"/>
                        </a:rPr>
                        <a:t>RI.5.1</a:t>
                      </a:r>
                      <a:endParaRPr lang="es-GT" sz="1200" b="0" u="sng" noProof="0" dirty="0" smtClean="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latin typeface="+mj-lt"/>
                        </a:rPr>
                        <a:t>B</a:t>
                      </a:r>
                      <a:endParaRPr lang="es-GT" sz="1200" b="1" noProof="0"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noProof="0" dirty="0" smtClean="0">
                          <a:solidFill>
                            <a:schemeClr val="tx1"/>
                          </a:solidFill>
                          <a:effectLst>
                            <a:outerShdw blurRad="38100" dist="38100" dir="2700000" algn="tl">
                              <a:srgbClr val="000000">
                                <a:alpha val="43137"/>
                              </a:srgbClr>
                            </a:outerShdw>
                          </a:effectLst>
                          <a:latin typeface="+mj-lt"/>
                        </a:rPr>
                        <a:t>Pregunta 10</a:t>
                      </a:r>
                      <a:r>
                        <a:rPr lang="es-GT" sz="1200" b="0" u="none" baseline="0" noProof="0" dirty="0" smtClean="0">
                          <a:solidFill>
                            <a:schemeClr val="tx1"/>
                          </a:solidFill>
                          <a:effectLst>
                            <a:outerShdw blurRad="38100" dist="38100" dir="2700000" algn="tl">
                              <a:srgbClr val="000000">
                                <a:alpha val="43137"/>
                              </a:srgbClr>
                            </a:outerShdw>
                          </a:effectLst>
                          <a:latin typeface="+mj-lt"/>
                        </a:rPr>
                        <a:t>    </a:t>
                      </a:r>
                      <a:r>
                        <a:rPr lang="es-GT" sz="1200" b="0" dirty="0" smtClean="0">
                          <a:solidFill>
                            <a:schemeClr val="tx1"/>
                          </a:solidFill>
                          <a:latin typeface="+mj-lt"/>
                          <a:cs typeface="Helvetica" panose="020B0604020202020204" pitchFamily="34" charset="0"/>
                        </a:rPr>
                        <a:t>¿Por qué el ruido de los equipos de sonar submarino confunden a las ballenas?    </a:t>
                      </a:r>
                      <a:r>
                        <a:rPr lang="es-GT" sz="1200" b="0" u="none" noProof="0" dirty="0" smtClean="0">
                          <a:solidFill>
                            <a:schemeClr val="tx1"/>
                          </a:solidFill>
                          <a:effectLst/>
                          <a:latin typeface="+mj-lt"/>
                        </a:rPr>
                        <a:t>RI.5.1</a:t>
                      </a: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latin typeface="+mj-lt"/>
                        </a:rPr>
                        <a:t>D</a:t>
                      </a:r>
                      <a:endParaRPr lang="es-GT" sz="1200" b="1" noProof="0"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r h="464603">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GT" sz="1200" b="1" u="sng" noProof="0" dirty="0" smtClean="0">
                          <a:solidFill>
                            <a:schemeClr val="tx1"/>
                          </a:solidFill>
                          <a:effectLst>
                            <a:outerShdw blurRad="38100" dist="38100" dir="2700000" algn="tl">
                              <a:srgbClr val="000000">
                                <a:alpha val="43137"/>
                              </a:srgbClr>
                            </a:outerShdw>
                          </a:effectLst>
                          <a:latin typeface="+mj-lt"/>
                        </a:rPr>
                        <a:t>Pregunta 11</a:t>
                      </a:r>
                      <a:r>
                        <a:rPr lang="es-GT" sz="1200" b="1" u="none" noProof="0" dirty="0" smtClean="0">
                          <a:solidFill>
                            <a:schemeClr val="tx1"/>
                          </a:solidFill>
                          <a:effectLst>
                            <a:outerShdw blurRad="38100" dist="38100" dir="2700000" algn="tl">
                              <a:srgbClr val="000000">
                                <a:alpha val="43137"/>
                              </a:srgbClr>
                            </a:outerShdw>
                          </a:effectLst>
                          <a:latin typeface="+mj-lt"/>
                        </a:rPr>
                        <a:t>    </a:t>
                      </a:r>
                      <a:r>
                        <a:rPr lang="es-GT" sz="1200" b="0" dirty="0" smtClean="0">
                          <a:solidFill>
                            <a:schemeClr val="tx1"/>
                          </a:solidFill>
                          <a:latin typeface="+mj-lt"/>
                          <a:cs typeface="Helvetica" panose="020B0604020202020204" pitchFamily="34" charset="0"/>
                        </a:rPr>
                        <a:t>¿Cuál de las siguientes oraciones apoya la opinión de que la contaminación es dañina para el medioambiente?      </a:t>
                      </a:r>
                      <a:r>
                        <a:rPr lang="es-GT" sz="1200" b="0" u="none" baseline="0" noProof="0" dirty="0" smtClean="0">
                          <a:solidFill>
                            <a:schemeClr val="tx1"/>
                          </a:solidFill>
                          <a:effectLst/>
                          <a:latin typeface="+mj-lt"/>
                        </a:rPr>
                        <a:t>RI.5.2</a:t>
                      </a:r>
                      <a:endParaRPr lang="es-GT" sz="1200" b="0" u="none" noProof="0" dirty="0" smtClean="0">
                        <a:solidFill>
                          <a:schemeClr val="tx1"/>
                        </a:solidFill>
                        <a:effectLst/>
                        <a:latin typeface="+mj-lt"/>
                      </a:endParaRP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latin typeface="+mj-lt"/>
                        </a:rPr>
                        <a:t>A</a:t>
                      </a:r>
                      <a:endParaRPr lang="es-GT" sz="1200" b="1" noProof="0"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r>
              <a:tr h="31053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noProof="0" dirty="0" smtClean="0">
                          <a:solidFill>
                            <a:schemeClr val="tx1"/>
                          </a:solidFill>
                          <a:effectLst>
                            <a:outerShdw blurRad="38100" dist="38100" dir="2700000" algn="tl">
                              <a:srgbClr val="000000">
                                <a:alpha val="43137"/>
                              </a:srgbClr>
                            </a:outerShdw>
                          </a:effectLst>
                          <a:latin typeface="+mj-lt"/>
                        </a:rPr>
                        <a:t>Pregunta 12</a:t>
                      </a:r>
                      <a:r>
                        <a:rPr lang="es-GT" sz="1200" b="1" u="none" noProof="0" dirty="0" smtClean="0">
                          <a:solidFill>
                            <a:schemeClr val="tx1"/>
                          </a:solidFill>
                          <a:effectLst>
                            <a:outerShdw blurRad="38100" dist="38100" dir="2700000" algn="tl">
                              <a:srgbClr val="000000">
                                <a:alpha val="43137"/>
                              </a:srgbClr>
                            </a:outerShdw>
                          </a:effectLst>
                          <a:latin typeface="+mj-lt"/>
                        </a:rPr>
                        <a:t> </a:t>
                      </a:r>
                      <a:r>
                        <a:rPr lang="es-GT" sz="1200" b="1" u="none" kern="1200" baseline="0" noProof="0" dirty="0" smtClean="0">
                          <a:solidFill>
                            <a:schemeClr val="tx1"/>
                          </a:solidFill>
                          <a:effectLst/>
                          <a:latin typeface="+mj-lt"/>
                          <a:ea typeface="+mn-ea"/>
                          <a:cs typeface="+mn-cs"/>
                        </a:rPr>
                        <a:t>   </a:t>
                      </a:r>
                      <a:r>
                        <a:rPr lang="es-GT" sz="1200" b="0" dirty="0" smtClean="0">
                          <a:solidFill>
                            <a:schemeClr val="tx1"/>
                          </a:solidFill>
                          <a:latin typeface="+mj-lt"/>
                          <a:cs typeface="Helvetica" panose="020B0604020202020204" pitchFamily="34" charset="0"/>
                        </a:rPr>
                        <a:t>¿Cuál de las siguientes declaraciones resume mejor la idea principal del texto?    </a:t>
                      </a:r>
                      <a:r>
                        <a:rPr lang="es-GT" sz="1200" b="0" baseline="0" dirty="0" smtClean="0">
                          <a:solidFill>
                            <a:schemeClr val="tx1"/>
                          </a:solidFill>
                          <a:latin typeface="+mj-lt"/>
                          <a:cs typeface="Helvetica" panose="020B0604020202020204" pitchFamily="34" charset="0"/>
                        </a:rPr>
                        <a:t> </a:t>
                      </a:r>
                      <a:r>
                        <a:rPr lang="es-GT" sz="1200" b="0" dirty="0" smtClean="0">
                          <a:solidFill>
                            <a:schemeClr val="tx1"/>
                          </a:solidFill>
                          <a:latin typeface="+mj-lt"/>
                          <a:cs typeface="Helvetica" panose="020B0604020202020204" pitchFamily="34" charset="0"/>
                        </a:rPr>
                        <a:t> </a:t>
                      </a:r>
                      <a:r>
                        <a:rPr lang="es-GT" sz="1200" b="0" u="none" kern="1200" baseline="0" noProof="0" dirty="0" smtClean="0">
                          <a:solidFill>
                            <a:schemeClr val="tx1"/>
                          </a:solidFill>
                          <a:effectLst/>
                          <a:latin typeface="+mj-lt"/>
                          <a:ea typeface="+mn-ea"/>
                          <a:cs typeface="+mn-cs"/>
                        </a:rPr>
                        <a:t>RI.5.2</a:t>
                      </a:r>
                    </a:p>
                  </a:txBody>
                  <a:tcPr marL="97155" marR="97155" marT="47897" marB="47897">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latin typeface="+mj-lt"/>
                        </a:rPr>
                        <a:t>C</a:t>
                      </a:r>
                      <a:endParaRPr lang="es-GT" sz="1200" b="1" noProof="0" dirty="0">
                        <a:solidFill>
                          <a:schemeClr val="tx1"/>
                        </a:solidFill>
                        <a:effectLst>
                          <a:outerShdw blurRad="38100" dist="38100" dir="2700000" algn="tl">
                            <a:srgbClr val="000000">
                              <a:alpha val="43137"/>
                            </a:srgbClr>
                          </a:outerShdw>
                        </a:effectLst>
                        <a:latin typeface="+mj-lt"/>
                      </a:endParaRPr>
                    </a:p>
                  </a:txBody>
                  <a:tcPr marL="97155" marR="97155" marT="47897" marB="47897">
                    <a:solidFill>
                      <a:schemeClr val="bg1">
                        <a:lumMod val="85000"/>
                      </a:schemeClr>
                    </a:solidFill>
                  </a:tcPr>
                </a:tc>
              </a:tr>
              <a:tr h="2801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GT" sz="1200" b="1" u="sng" noProof="0" dirty="0" smtClean="0">
                          <a:solidFill>
                            <a:schemeClr val="tx1"/>
                          </a:solidFill>
                          <a:effectLst>
                            <a:outerShdw blurRad="38100" dist="38100" dir="2700000" algn="tl">
                              <a:srgbClr val="000000">
                                <a:alpha val="43137"/>
                              </a:srgbClr>
                            </a:outerShdw>
                          </a:effectLst>
                          <a:latin typeface="+mj-lt"/>
                        </a:rPr>
                        <a:t>Pregunta 13</a:t>
                      </a:r>
                      <a:r>
                        <a:rPr lang="es-GT" sz="1200" b="0" u="none" baseline="0" noProof="0" dirty="0" smtClean="0">
                          <a:solidFill>
                            <a:schemeClr val="tx1"/>
                          </a:solidFill>
                          <a:effectLst>
                            <a:outerShdw blurRad="38100" dist="38100" dir="2700000" algn="tl">
                              <a:srgbClr val="000000">
                                <a:alpha val="43137"/>
                              </a:srgbClr>
                            </a:outerShdw>
                          </a:effectLst>
                          <a:latin typeface="+mj-lt"/>
                        </a:rPr>
                        <a:t> </a:t>
                      </a:r>
                      <a:r>
                        <a:rPr lang="es-GT" sz="1200" b="0" u="none" baseline="0" noProof="0" dirty="0" smtClean="0">
                          <a:solidFill>
                            <a:schemeClr val="tx1"/>
                          </a:solidFill>
                          <a:effectLst/>
                          <a:latin typeface="+mj-lt"/>
                        </a:rPr>
                        <a:t>   </a:t>
                      </a:r>
                      <a:r>
                        <a:rPr lang="es-GT" sz="1200" b="0" dirty="0" smtClean="0">
                          <a:solidFill>
                            <a:schemeClr val="tx1"/>
                          </a:solidFill>
                          <a:latin typeface="+mj-lt"/>
                          <a:cs typeface="Helvetica" panose="020B0604020202020204" pitchFamily="34" charset="0"/>
                        </a:rPr>
                        <a:t>Según el texto, ¿qué tipo de contaminación puede causar presión arterial alta?     </a:t>
                      </a:r>
                      <a:r>
                        <a:rPr lang="es-GT" sz="1200" b="0" u="none" noProof="0" dirty="0" smtClean="0">
                          <a:solidFill>
                            <a:schemeClr val="tx1"/>
                          </a:solidFill>
                          <a:effectLst/>
                          <a:latin typeface="+mj-lt"/>
                        </a:rPr>
                        <a:t>RI.5.3</a:t>
                      </a:r>
                      <a:endParaRPr lang="es-GT" sz="1200" b="0" u="sng" noProof="0" dirty="0" smtClean="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latin typeface="+mj-lt"/>
                        </a:rPr>
                        <a:t>B</a:t>
                      </a:r>
                      <a:endParaRPr lang="es-GT" sz="1200" b="1" noProof="0"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r>
              <a:tr h="297760">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GT" sz="1200" b="1" u="sng" noProof="0" dirty="0" smtClean="0">
                          <a:solidFill>
                            <a:schemeClr val="tx1"/>
                          </a:solidFill>
                          <a:effectLst>
                            <a:outerShdw blurRad="38100" dist="38100" dir="2700000" algn="tl">
                              <a:srgbClr val="000000">
                                <a:alpha val="43137"/>
                              </a:srgbClr>
                            </a:outerShdw>
                          </a:effectLst>
                          <a:latin typeface="+mj-lt"/>
                        </a:rPr>
                        <a:t>Pregunta 14</a:t>
                      </a:r>
                      <a:r>
                        <a:rPr lang="es-GT" sz="1200" b="0" u="none" noProof="0" dirty="0" smtClean="0">
                          <a:solidFill>
                            <a:schemeClr val="tx1"/>
                          </a:solidFill>
                          <a:effectLst>
                            <a:outerShdw blurRad="38100" dist="38100" dir="2700000" algn="tl">
                              <a:srgbClr val="000000">
                                <a:alpha val="43137"/>
                              </a:srgbClr>
                            </a:outerShdw>
                          </a:effectLst>
                          <a:latin typeface="+mj-lt"/>
                        </a:rPr>
                        <a:t> </a:t>
                      </a:r>
                      <a:r>
                        <a:rPr lang="es-GT" sz="1200" b="0" u="none" noProof="0" dirty="0" smtClean="0">
                          <a:solidFill>
                            <a:schemeClr val="tx1"/>
                          </a:solidFill>
                          <a:effectLst/>
                          <a:latin typeface="+mj-lt"/>
                        </a:rPr>
                        <a:t>   </a:t>
                      </a:r>
                      <a:r>
                        <a:rPr lang="es-419" sz="1200" b="0" dirty="0" smtClean="0">
                          <a:solidFill>
                            <a:schemeClr val="tx1"/>
                          </a:solidFill>
                          <a:latin typeface="+mj-lt"/>
                          <a:cs typeface="Helvetica" panose="020B0604020202020204" pitchFamily="34" charset="0"/>
                        </a:rPr>
                        <a:t>¿Cómo los derrames accidentales y los desechos  intencionales de productos químicos pueden conducir a la contaminación del agua? </a:t>
                      </a:r>
                      <a:r>
                        <a:rPr lang="es-GT" sz="1200" b="0" u="none" noProof="0" dirty="0" smtClean="0">
                          <a:solidFill>
                            <a:schemeClr val="tx1"/>
                          </a:solidFill>
                          <a:effectLst/>
                          <a:latin typeface="+mj-lt"/>
                        </a:rPr>
                        <a:t>RI.5.3</a:t>
                      </a:r>
                      <a:endParaRPr lang="es-GT" sz="1200" b="0" u="sng" noProof="0" dirty="0" smtClean="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latin typeface="+mj-lt"/>
                        </a:rPr>
                        <a:t>D</a:t>
                      </a:r>
                      <a:endParaRPr lang="es-GT" sz="1200" b="1" noProof="0"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r h="33607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noProof="0" dirty="0" smtClean="0">
                          <a:solidFill>
                            <a:schemeClr val="tx1"/>
                          </a:solidFill>
                          <a:effectLst>
                            <a:outerShdw blurRad="38100" dist="38100" dir="2700000" algn="tl">
                              <a:srgbClr val="000000">
                                <a:alpha val="43137"/>
                              </a:srgbClr>
                            </a:outerShdw>
                          </a:effectLst>
                          <a:latin typeface="+mj-lt"/>
                        </a:rPr>
                        <a:t>Pregunta 15</a:t>
                      </a:r>
                      <a:r>
                        <a:rPr lang="es-GT" sz="1200" b="1" u="none" noProof="0" dirty="0" smtClean="0">
                          <a:solidFill>
                            <a:schemeClr val="tx1"/>
                          </a:solidFill>
                          <a:effectLst>
                            <a:outerShdw blurRad="38100" dist="38100" dir="2700000" algn="tl">
                              <a:srgbClr val="000000">
                                <a:alpha val="43137"/>
                              </a:srgbClr>
                            </a:outerShdw>
                          </a:effectLst>
                          <a:latin typeface="+mj-lt"/>
                        </a:rPr>
                        <a:t>                                         </a:t>
                      </a:r>
                      <a:r>
                        <a:rPr lang="es-GT" sz="1200" b="1" u="sng" dirty="0" smtClean="0">
                          <a:solidFill>
                            <a:schemeClr val="tx1"/>
                          </a:solidFill>
                          <a:effectLst>
                            <a:outerShdw blurRad="38100" dist="38100" dir="2700000" algn="tl">
                              <a:srgbClr val="000000">
                                <a:alpha val="43137"/>
                              </a:srgbClr>
                            </a:outerShdw>
                          </a:effectLst>
                          <a:latin typeface="+mj-lt"/>
                        </a:rPr>
                        <a:t>Respuesta</a:t>
                      </a:r>
                      <a:r>
                        <a:rPr lang="es-GT" sz="1200" b="1" u="sng" baseline="0" dirty="0" smtClean="0">
                          <a:solidFill>
                            <a:schemeClr val="tx1"/>
                          </a:solidFill>
                          <a:effectLst>
                            <a:outerShdw blurRad="38100" dist="38100" dir="2700000" algn="tl">
                              <a:srgbClr val="000000">
                                <a:alpha val="43137"/>
                              </a:srgbClr>
                            </a:outerShdw>
                          </a:effectLst>
                          <a:latin typeface="+mj-lt"/>
                        </a:rPr>
                        <a:t> construida Texto informativo</a:t>
                      </a:r>
                      <a:r>
                        <a:rPr lang="es-GT" sz="1200" b="0" u="sng" baseline="0" dirty="0" smtClean="0">
                          <a:solidFill>
                            <a:schemeClr val="tx1"/>
                          </a:solidFill>
                          <a:effectLst>
                            <a:outerShdw blurRad="38100" dist="38100" dir="2700000" algn="tl">
                              <a:srgbClr val="000000">
                                <a:alpha val="43137"/>
                              </a:srgbClr>
                            </a:outerShdw>
                          </a:effectLst>
                          <a:latin typeface="+mj-lt"/>
                        </a:rPr>
                        <a:t> </a:t>
                      </a:r>
                      <a:r>
                        <a:rPr lang="es-GT" sz="1200" b="0" u="none" baseline="0" dirty="0" smtClean="0">
                          <a:solidFill>
                            <a:schemeClr val="tx1"/>
                          </a:solidFill>
                          <a:effectLst>
                            <a:outerShdw blurRad="38100" dist="38100" dir="2700000" algn="tl">
                              <a:srgbClr val="000000">
                                <a:alpha val="43137"/>
                              </a:srgbClr>
                            </a:outerShdw>
                          </a:effectLst>
                          <a:latin typeface="+mj-lt"/>
                        </a:rPr>
                        <a:t>     </a:t>
                      </a:r>
                      <a:r>
                        <a:rPr lang="es-GT" sz="1200" b="0" u="none" baseline="0" noProof="0" dirty="0" smtClean="0">
                          <a:solidFill>
                            <a:schemeClr val="tx1"/>
                          </a:solidFill>
                          <a:effectLst/>
                          <a:latin typeface="+mj-lt"/>
                        </a:rPr>
                        <a:t>RI.5.2</a:t>
                      </a:r>
                      <a:endParaRPr lang="es-GT" sz="1200" b="0" u="sng" noProof="0" dirty="0" smtClean="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latin typeface="+mj-lt"/>
                        </a:rPr>
                        <a:t>2 pts.</a:t>
                      </a:r>
                      <a:endParaRPr lang="es-GT" sz="1200" b="1" noProof="0"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noProof="0" dirty="0" smtClean="0">
                          <a:solidFill>
                            <a:schemeClr val="tx1"/>
                          </a:solidFill>
                          <a:effectLst>
                            <a:outerShdw blurRad="38100" dist="38100" dir="2700000" algn="tl">
                              <a:srgbClr val="000000">
                                <a:alpha val="43137"/>
                              </a:srgbClr>
                            </a:outerShdw>
                          </a:effectLst>
                          <a:latin typeface="+mj-lt"/>
                        </a:rPr>
                        <a:t>Pregunta 16</a:t>
                      </a:r>
                      <a:r>
                        <a:rPr lang="es-GT" sz="1200" b="1" u="none" noProof="0" dirty="0" smtClean="0">
                          <a:solidFill>
                            <a:schemeClr val="tx1"/>
                          </a:solidFill>
                          <a:effectLst>
                            <a:outerShdw blurRad="38100" dist="38100" dir="2700000" algn="tl">
                              <a:srgbClr val="000000">
                                <a:alpha val="43137"/>
                              </a:srgbClr>
                            </a:outerShdw>
                          </a:effectLst>
                          <a:latin typeface="+mj-lt"/>
                        </a:rPr>
                        <a:t> </a:t>
                      </a:r>
                      <a:r>
                        <a:rPr lang="es-GT" sz="1200" b="1" i="1" u="none" baseline="0" noProof="0" dirty="0" smtClean="0">
                          <a:solidFill>
                            <a:schemeClr val="tx1"/>
                          </a:solidFill>
                          <a:effectLst/>
                          <a:latin typeface="+mj-lt"/>
                        </a:rPr>
                        <a:t>                                        </a:t>
                      </a:r>
                      <a:r>
                        <a:rPr lang="es-GT" sz="1200" b="1" u="sng" dirty="0" smtClean="0">
                          <a:solidFill>
                            <a:schemeClr val="tx1"/>
                          </a:solidFill>
                          <a:effectLst>
                            <a:outerShdw blurRad="38100" dist="38100" dir="2700000" algn="tl">
                              <a:srgbClr val="000000">
                                <a:alpha val="43137"/>
                              </a:srgbClr>
                            </a:outerShdw>
                          </a:effectLst>
                          <a:latin typeface="+mj-lt"/>
                        </a:rPr>
                        <a:t>Respuesta</a:t>
                      </a:r>
                      <a:r>
                        <a:rPr lang="es-GT" sz="1200" b="1" u="sng" baseline="0" dirty="0" smtClean="0">
                          <a:solidFill>
                            <a:schemeClr val="tx1"/>
                          </a:solidFill>
                          <a:effectLst>
                            <a:outerShdw blurRad="38100" dist="38100" dir="2700000" algn="tl">
                              <a:srgbClr val="000000">
                                <a:alpha val="43137"/>
                              </a:srgbClr>
                            </a:outerShdw>
                          </a:effectLst>
                          <a:latin typeface="+mj-lt"/>
                        </a:rPr>
                        <a:t> construida Texto informativo </a:t>
                      </a:r>
                      <a:r>
                        <a:rPr lang="es-GT" sz="1200" b="1" u="none" baseline="0" dirty="0" smtClean="0">
                          <a:solidFill>
                            <a:schemeClr val="tx1"/>
                          </a:solidFill>
                          <a:effectLst>
                            <a:outerShdw blurRad="38100" dist="38100" dir="2700000" algn="tl">
                              <a:srgbClr val="000000">
                                <a:alpha val="43137"/>
                              </a:srgbClr>
                            </a:outerShdw>
                          </a:effectLst>
                          <a:latin typeface="+mj-lt"/>
                        </a:rPr>
                        <a:t>     </a:t>
                      </a:r>
                      <a:r>
                        <a:rPr lang="es-GT" sz="1200" b="0" u="none" baseline="0" noProof="0" dirty="0" smtClean="0">
                          <a:solidFill>
                            <a:schemeClr val="tx1"/>
                          </a:solidFill>
                          <a:effectLst/>
                          <a:latin typeface="+mj-lt"/>
                        </a:rPr>
                        <a:t>RI.5.3</a:t>
                      </a:r>
                      <a:endParaRPr lang="es-GT" sz="1200" b="0" i="1" u="none" noProof="0" dirty="0" smtClean="0">
                        <a:solidFill>
                          <a:schemeClr val="tx1"/>
                        </a:solidFill>
                        <a:effectLst/>
                        <a:latin typeface="+mj-lt"/>
                      </a:endParaRP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latin typeface="+mj-lt"/>
                        </a:rPr>
                        <a:t>3 pts.</a:t>
                      </a:r>
                      <a:endParaRPr lang="es-GT" sz="1200" b="1" noProof="0"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r h="280199">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j-lt"/>
                        </a:rPr>
                        <a:t>Escribe</a:t>
                      </a:r>
                      <a:r>
                        <a:rPr lang="es-GT" sz="1200" b="1" u="sng" baseline="0" dirty="0" smtClean="0">
                          <a:solidFill>
                            <a:schemeClr val="tx1"/>
                          </a:solidFill>
                          <a:effectLst>
                            <a:outerShdw blurRad="38100" dist="38100" dir="2700000" algn="tl">
                              <a:srgbClr val="000000">
                                <a:alpha val="43137"/>
                              </a:srgbClr>
                            </a:outerShdw>
                          </a:effectLst>
                          <a:latin typeface="+mj-lt"/>
                        </a:rPr>
                        <a:t> y Revisa</a:t>
                      </a:r>
                      <a:endParaRPr lang="es-GT" sz="1200" b="1" u="sng" dirty="0" smtClean="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c>
                  <a:txBody>
                    <a:bodyPr/>
                    <a:lstStyle/>
                    <a:p>
                      <a:pPr algn="ctr"/>
                      <a:endParaRPr lang="es-GT" sz="1200" b="1" noProof="0"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r h="4442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noProof="0" dirty="0" smtClean="0">
                          <a:solidFill>
                            <a:schemeClr val="tx1"/>
                          </a:solidFill>
                          <a:effectLst>
                            <a:outerShdw blurRad="38100" dist="38100" dir="2700000" algn="tl">
                              <a:srgbClr val="000000">
                                <a:alpha val="43137"/>
                              </a:srgbClr>
                            </a:outerShdw>
                          </a:effectLst>
                          <a:latin typeface="+mj-lt"/>
                        </a:rPr>
                        <a:t>Pregunta 17</a:t>
                      </a:r>
                      <a:r>
                        <a:rPr lang="es-GT" sz="1200" b="1" u="none" noProof="0" dirty="0" smtClean="0">
                          <a:solidFill>
                            <a:schemeClr val="tx1"/>
                          </a:solidFill>
                          <a:effectLst>
                            <a:outerShdw blurRad="38100" dist="38100" dir="2700000" algn="tl">
                              <a:srgbClr val="000000">
                                <a:alpha val="43137"/>
                              </a:srgbClr>
                            </a:outerShdw>
                          </a:effectLst>
                          <a:latin typeface="+mj-lt"/>
                        </a:rPr>
                        <a:t>                                                         </a:t>
                      </a:r>
                      <a:r>
                        <a:rPr lang="es-GT" sz="1200" b="1" u="sng" dirty="0" smtClean="0">
                          <a:solidFill>
                            <a:schemeClr val="tx1"/>
                          </a:solidFill>
                          <a:effectLst>
                            <a:outerShdw blurRad="38100" dist="38100" dir="2700000" algn="tl">
                              <a:srgbClr val="000000">
                                <a:alpha val="43137"/>
                              </a:srgbClr>
                            </a:outerShdw>
                          </a:effectLst>
                          <a:latin typeface="+mj-lt"/>
                        </a:rPr>
                        <a:t>Escrito</a:t>
                      </a:r>
                      <a:r>
                        <a:rPr lang="es-GT" sz="1200" b="1" u="sng" baseline="0" dirty="0" smtClean="0">
                          <a:solidFill>
                            <a:schemeClr val="tx1"/>
                          </a:solidFill>
                          <a:effectLst>
                            <a:outerShdw blurRad="38100" dist="38100" dir="2700000" algn="tl">
                              <a:srgbClr val="000000">
                                <a:alpha val="43137"/>
                              </a:srgbClr>
                            </a:outerShdw>
                          </a:effectLst>
                          <a:latin typeface="+mj-lt"/>
                        </a:rPr>
                        <a:t> Breve </a:t>
                      </a:r>
                      <a:r>
                        <a:rPr lang="es-GT" sz="1200" b="1" u="none" baseline="0" dirty="0" smtClean="0">
                          <a:solidFill>
                            <a:schemeClr val="tx1"/>
                          </a:solidFill>
                          <a:effectLst>
                            <a:outerShdw blurRad="38100" dist="38100" dir="2700000" algn="tl">
                              <a:srgbClr val="000000">
                                <a:alpha val="43137"/>
                              </a:srgbClr>
                            </a:outerShdw>
                          </a:effectLst>
                          <a:latin typeface="+mj-lt"/>
                        </a:rPr>
                        <a:t>     </a:t>
                      </a:r>
                      <a:r>
                        <a:rPr lang="es-GT" sz="1200" b="0" u="none" baseline="0" noProof="0" dirty="0" smtClean="0">
                          <a:solidFill>
                            <a:schemeClr val="tx1"/>
                          </a:solidFill>
                          <a:effectLst/>
                          <a:latin typeface="+mj-lt"/>
                        </a:rPr>
                        <a:t>W.5.1.a, W.5.1.b</a:t>
                      </a:r>
                      <a:endParaRPr lang="es-GT" sz="1200" b="0" u="sng" noProof="0" dirty="0" smtClean="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latin typeface="+mj-lt"/>
                        </a:rPr>
                        <a:t>3 pts.</a:t>
                      </a:r>
                      <a:endParaRPr lang="es-GT" sz="1200" b="1" noProof="0"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r>
              <a:tr h="464603">
                <a:tc>
                  <a:txBody>
                    <a:bodyPr/>
                    <a:lstStyle/>
                    <a:p>
                      <a:pPr marL="914400" marR="0" indent="-914400" algn="l" defTabSz="1018824" rtl="0" eaLnBrk="1" fontAlgn="auto" latinLnBrk="0" hangingPunct="1">
                        <a:lnSpc>
                          <a:spcPct val="100000"/>
                        </a:lnSpc>
                        <a:spcBef>
                          <a:spcPts val="0"/>
                        </a:spcBef>
                        <a:spcAft>
                          <a:spcPts val="0"/>
                        </a:spcAft>
                        <a:buClrTx/>
                        <a:buSzTx/>
                        <a:buFontTx/>
                        <a:buNone/>
                        <a:tabLst/>
                        <a:defRPr/>
                      </a:pPr>
                      <a:r>
                        <a:rPr lang="es-GT" sz="1200" b="1" u="sng" noProof="0" dirty="0" smtClean="0">
                          <a:solidFill>
                            <a:schemeClr val="tx1"/>
                          </a:solidFill>
                          <a:effectLst>
                            <a:outerShdw blurRad="38100" dist="38100" dir="2700000" algn="tl">
                              <a:srgbClr val="000000">
                                <a:alpha val="43137"/>
                              </a:srgbClr>
                            </a:outerShdw>
                          </a:effectLst>
                          <a:latin typeface="+mj-lt"/>
                        </a:rPr>
                        <a:t>Pregunta 18</a:t>
                      </a:r>
                      <a:r>
                        <a:rPr lang="es-GT" sz="1200" b="1" u="none" noProof="0" dirty="0" smtClean="0">
                          <a:solidFill>
                            <a:schemeClr val="tx1"/>
                          </a:solidFill>
                          <a:effectLst>
                            <a:outerShdw blurRad="38100" dist="38100" dir="2700000" algn="tl">
                              <a:srgbClr val="000000">
                                <a:alpha val="43137"/>
                              </a:srgbClr>
                            </a:outerShdw>
                          </a:effectLst>
                          <a:latin typeface="+mj-lt"/>
                        </a:rPr>
                        <a:t> </a:t>
                      </a:r>
                      <a:r>
                        <a:rPr lang="es-GT" sz="1200" b="1" u="none" baseline="0" noProof="0" dirty="0" smtClean="0">
                          <a:solidFill>
                            <a:schemeClr val="tx1"/>
                          </a:solidFill>
                          <a:effectLst/>
                          <a:latin typeface="+mj-lt"/>
                          <a:cs typeface="Helvetica" panose="020B0604020202020204" pitchFamily="34" charset="0"/>
                        </a:rPr>
                        <a:t>   </a:t>
                      </a:r>
                      <a:r>
                        <a:rPr lang="es-GT" sz="1200" b="0" dirty="0" smtClean="0">
                          <a:solidFill>
                            <a:schemeClr val="tx1"/>
                          </a:solidFill>
                          <a:latin typeface="+mj-lt"/>
                        </a:rPr>
                        <a:t>Vuelve </a:t>
                      </a:r>
                      <a:r>
                        <a:rPr lang="es-GT" sz="1200" b="0" dirty="0" smtClean="0">
                          <a:solidFill>
                            <a:schemeClr val="tx1"/>
                          </a:solidFill>
                          <a:latin typeface="+mj-lt"/>
                        </a:rPr>
                        <a:t>a escribir el párrafo organizándolo en</a:t>
                      </a:r>
                      <a:r>
                        <a:rPr lang="es-GT" sz="1200" b="0" baseline="0" dirty="0" smtClean="0">
                          <a:solidFill>
                            <a:schemeClr val="tx1"/>
                          </a:solidFill>
                          <a:latin typeface="+mj-lt"/>
                        </a:rPr>
                        <a:t> </a:t>
                      </a:r>
                      <a:r>
                        <a:rPr lang="es-GT" sz="1200" b="0" dirty="0" smtClean="0">
                          <a:solidFill>
                            <a:schemeClr val="tx1"/>
                          </a:solidFill>
                          <a:latin typeface="+mj-lt"/>
                        </a:rPr>
                        <a:t>orden lógico. Incorpora tus propias ideas a las oraciones existentes o agrega nuevas oraciones dentro del párrafo para elaborar sobre la opinión anterior.     </a:t>
                      </a:r>
                      <a:r>
                        <a:rPr lang="es-GT" sz="1200" b="0" noProof="0" dirty="0" smtClean="0">
                          <a:solidFill>
                            <a:schemeClr val="tx1"/>
                          </a:solidFill>
                          <a:latin typeface="+mj-lt"/>
                          <a:cs typeface="Helvetica" panose="020B0604020202020204" pitchFamily="34" charset="0"/>
                        </a:rPr>
                        <a:t>W.5.1a,</a:t>
                      </a:r>
                      <a:r>
                        <a:rPr lang="es-GT" sz="1200" b="0" baseline="0" noProof="0" dirty="0" smtClean="0">
                          <a:solidFill>
                            <a:schemeClr val="tx1"/>
                          </a:solidFill>
                          <a:latin typeface="+mj-lt"/>
                          <a:cs typeface="Helvetica" panose="020B0604020202020204" pitchFamily="34" charset="0"/>
                        </a:rPr>
                        <a:t> W.5.1.b</a:t>
                      </a:r>
                      <a:endParaRPr lang="es-GT" sz="1200" b="0" u="sng" noProof="0" dirty="0" smtClean="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latin typeface="+mj-lt"/>
                        </a:rPr>
                        <a:t>3 pts.</a:t>
                      </a:r>
                      <a:endParaRPr lang="es-GT" sz="1200" b="1" noProof="0"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r h="464603">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GT" sz="1200" b="1" u="sng" noProof="0" dirty="0" smtClean="0">
                          <a:solidFill>
                            <a:schemeClr val="tx1"/>
                          </a:solidFill>
                          <a:effectLst>
                            <a:outerShdw blurRad="38100" dist="38100" dir="2700000" algn="tl">
                              <a:srgbClr val="000000">
                                <a:alpha val="43137"/>
                              </a:srgbClr>
                            </a:outerShdw>
                          </a:effectLst>
                          <a:latin typeface="+mj-lt"/>
                        </a:rPr>
                        <a:t>Pregunta 19</a:t>
                      </a:r>
                      <a:r>
                        <a:rPr lang="es-GT" sz="1200" b="1" u="none" noProof="0" dirty="0" smtClean="0">
                          <a:solidFill>
                            <a:schemeClr val="tx1"/>
                          </a:solidFill>
                          <a:effectLst>
                            <a:outerShdw blurRad="38100" dist="38100" dir="2700000" algn="tl">
                              <a:srgbClr val="000000">
                                <a:alpha val="43137"/>
                              </a:srgbClr>
                            </a:outerShdw>
                          </a:effectLst>
                          <a:latin typeface="+mj-lt"/>
                        </a:rPr>
                        <a:t>    </a:t>
                      </a:r>
                      <a:r>
                        <a:rPr lang="es-419" sz="1200" b="0" dirty="0" smtClean="0">
                          <a:solidFill>
                            <a:schemeClr val="tx1"/>
                          </a:solidFill>
                          <a:latin typeface="+mj-lt"/>
                          <a:cs typeface="Helvetica" panose="020B0604020202020204" pitchFamily="34" charset="0"/>
                        </a:rPr>
                        <a:t>Combina las dos oraciones sin cambiar el sentido de las oraciones originales    </a:t>
                      </a:r>
                      <a:r>
                        <a:rPr lang="es-GT" sz="1200" b="0" kern="1200" noProof="0" dirty="0" smtClean="0">
                          <a:solidFill>
                            <a:schemeClr val="tx1"/>
                          </a:solidFill>
                          <a:effectLst/>
                          <a:latin typeface="+mj-lt"/>
                          <a:ea typeface="Calibri"/>
                          <a:cs typeface="Times New Roman"/>
                        </a:rPr>
                        <a:t>L.5.1.a,</a:t>
                      </a:r>
                      <a:r>
                        <a:rPr lang="es-GT" sz="1200" b="0" kern="1200" baseline="0" noProof="0" dirty="0" smtClean="0">
                          <a:solidFill>
                            <a:schemeClr val="tx1"/>
                          </a:solidFill>
                          <a:effectLst/>
                          <a:latin typeface="+mj-lt"/>
                          <a:ea typeface="Calibri"/>
                          <a:cs typeface="Times New Roman"/>
                        </a:rPr>
                        <a:t> L.5.3.a</a:t>
                      </a:r>
                      <a:endParaRPr lang="es-GT" sz="1200" b="0" u="sng" noProof="0" dirty="0" smtClean="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latin typeface="+mj-lt"/>
                        </a:rPr>
                        <a:t>D</a:t>
                      </a:r>
                      <a:endParaRPr lang="es-GT" sz="1200" b="1" noProof="0"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r>
              <a:tr h="369243">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GT" sz="1200" b="1" u="sng" noProof="0" dirty="0" smtClean="0">
                          <a:solidFill>
                            <a:schemeClr val="tx1"/>
                          </a:solidFill>
                          <a:effectLst>
                            <a:outerShdw blurRad="38100" dist="38100" dir="2700000" algn="tl">
                              <a:srgbClr val="000000">
                                <a:alpha val="43137"/>
                              </a:srgbClr>
                            </a:outerShdw>
                          </a:effectLst>
                          <a:latin typeface="+mj-lt"/>
                        </a:rPr>
                        <a:t>Pregunta 20</a:t>
                      </a:r>
                      <a:r>
                        <a:rPr lang="es-GT" sz="1200" b="1" u="none" noProof="0" dirty="0" smtClean="0">
                          <a:solidFill>
                            <a:schemeClr val="tx1"/>
                          </a:solidFill>
                          <a:effectLst>
                            <a:outerShdw blurRad="38100" dist="38100" dir="2700000" algn="tl">
                              <a:srgbClr val="000000">
                                <a:alpha val="43137"/>
                              </a:srgbClr>
                            </a:outerShdw>
                          </a:effectLst>
                          <a:latin typeface="+mj-lt"/>
                        </a:rPr>
                        <a:t>   </a:t>
                      </a:r>
                      <a:r>
                        <a:rPr lang="es-419" sz="1200" b="0" dirty="0" smtClean="0">
                          <a:solidFill>
                            <a:schemeClr val="tx1"/>
                          </a:solidFill>
                          <a:latin typeface="+mj-lt"/>
                        </a:rPr>
                        <a:t>Elige la palabra correcta para llenar el espacio en blanco.   </a:t>
                      </a:r>
                      <a:r>
                        <a:rPr lang="es-GT" sz="1200" b="0" u="none" noProof="0" dirty="0" smtClean="0">
                          <a:solidFill>
                            <a:schemeClr val="tx1"/>
                          </a:solidFill>
                          <a:latin typeface="+mj-lt"/>
                          <a:cs typeface="Helvetica" pitchFamily="34" charset="0"/>
                        </a:rPr>
                        <a:t>L.5.1.c</a:t>
                      </a:r>
                      <a:endParaRPr lang="es-GT" sz="1200" b="0" u="sng" noProof="0" dirty="0" smtClean="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latin typeface="+mj-lt"/>
                        </a:rPr>
                        <a:t>B</a:t>
                      </a:r>
                      <a:endParaRPr lang="es-GT" sz="1200" b="1" noProof="0"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bl>
          </a:graphicData>
        </a:graphic>
      </p:graphicFrame>
      <p:sp>
        <p:nvSpPr>
          <p:cNvPr id="2" name="Footer Placeholder 1"/>
          <p:cNvSpPr>
            <a:spLocks noGrp="1"/>
          </p:cNvSpPr>
          <p:nvPr>
            <p:ph type="ftr" sz="quarter" idx="11"/>
          </p:nvPr>
        </p:nvSpPr>
        <p:spPr/>
        <p:txBody>
          <a:bodyPr/>
          <a:lstStyle/>
          <a:p>
            <a:r>
              <a:rPr lang="en-US" sz="900" dirty="0" smtClean="0">
                <a:solidFill>
                  <a:prstClr val="black">
                    <a:tint val="75000"/>
                  </a:prstClr>
                </a:solidFill>
              </a:rPr>
              <a:t> Rev. Control: 07/04/15 - OSP and S. Richmond  </a:t>
            </a:r>
            <a:endParaRPr lang="en-US" sz="900" dirty="0">
              <a:solidFill>
                <a:prstClr val="black">
                  <a:tint val="75000"/>
                </a:prstClr>
              </a:solidFill>
            </a:endParaRPr>
          </a:p>
        </p:txBody>
      </p:sp>
    </p:spTree>
    <p:extLst>
      <p:ext uri="{BB962C8B-B14F-4D97-AF65-F5344CB8AC3E}">
        <p14:creationId xmlns:p14="http://schemas.microsoft.com/office/powerpoint/2010/main" val="735368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90740" y="-961"/>
            <a:ext cx="7479595" cy="9451119"/>
            <a:chOff x="168299" y="-874"/>
            <a:chExt cx="6599643" cy="8591927"/>
          </a:xfrm>
        </p:grpSpPr>
        <p:sp>
          <p:nvSpPr>
            <p:cNvPr id="6" name="Rectangle 5"/>
            <p:cNvSpPr/>
            <p:nvPr/>
          </p:nvSpPr>
          <p:spPr>
            <a:xfrm>
              <a:off x="381000" y="228600"/>
              <a:ext cx="6172200" cy="79248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p:cNvGrpSpPr/>
            <p:nvPr/>
          </p:nvGrpSpPr>
          <p:grpSpPr>
            <a:xfrm>
              <a:off x="168299" y="-874"/>
              <a:ext cx="6599643" cy="6351172"/>
              <a:chOff x="414742" y="-148079"/>
              <a:chExt cx="6599643" cy="6351172"/>
            </a:xfrm>
          </p:grpSpPr>
          <p:sp>
            <p:nvSpPr>
              <p:cNvPr id="2" name="Diamond 1"/>
              <p:cNvSpPr/>
              <p:nvPr/>
            </p:nvSpPr>
            <p:spPr>
              <a:xfrm rot="2132198">
                <a:off x="414742" y="-148079"/>
                <a:ext cx="6599643" cy="6351172"/>
              </a:xfrm>
              <a:prstGeom prst="diamond">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776638" y="2904908"/>
                <a:ext cx="4162221" cy="2028527"/>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s-MX" sz="4500" b="1" dirty="0" smtClean="0">
                    <a:effectLst>
                      <a:outerShdw blurRad="38100" dist="38100" dir="2700000" algn="tl">
                        <a:srgbClr val="000000">
                          <a:alpha val="43137"/>
                        </a:srgbClr>
                      </a:outerShdw>
                    </a:effectLst>
                  </a:rPr>
                  <a:t>Trimestre Uno </a:t>
                </a:r>
              </a:p>
              <a:p>
                <a:pPr algn="ctr"/>
                <a:r>
                  <a:rPr lang="es-MX" sz="2300" b="1" dirty="0" smtClean="0">
                    <a:effectLst>
                      <a:outerShdw blurRad="38100" dist="38100" dir="2700000" algn="tl">
                        <a:srgbClr val="000000">
                          <a:alpha val="43137"/>
                        </a:srgbClr>
                      </a:outerShdw>
                    </a:effectLst>
                  </a:rPr>
                  <a:t>ELA - CFA </a:t>
                </a:r>
              </a:p>
              <a:p>
                <a:pPr algn="ctr"/>
                <a:r>
                  <a:rPr lang="es-MX" sz="2300" b="1" i="1" dirty="0">
                    <a:effectLst>
                      <a:outerShdw blurRad="38100" dist="38100" dir="2700000" algn="tl">
                        <a:srgbClr val="000000">
                          <a:alpha val="43137"/>
                        </a:srgbClr>
                      </a:outerShdw>
                    </a:effectLst>
                  </a:rPr>
                  <a:t>Evaluación Formativa Común </a:t>
                </a:r>
              </a:p>
              <a:p>
                <a:pPr algn="ctr"/>
                <a:endParaRPr lang="es-MX" sz="2300" b="1" dirty="0" smtClean="0">
                  <a:solidFill>
                    <a:schemeClr val="accent6">
                      <a:lumMod val="75000"/>
                    </a:schemeClr>
                  </a:solidFill>
                  <a:effectLst>
                    <a:outerShdw blurRad="38100" dist="38100" dir="2700000" algn="tl">
                      <a:srgbClr val="000000">
                        <a:alpha val="43137"/>
                      </a:srgbClr>
                    </a:outerShdw>
                  </a:effectLst>
                </a:endParaRPr>
              </a:p>
              <a:p>
                <a:pPr algn="ctr"/>
                <a:r>
                  <a:rPr lang="es-MX" sz="2500" b="1" dirty="0" smtClean="0">
                    <a:effectLst>
                      <a:outerShdw blurRad="38100" dist="38100" dir="2700000" algn="tl">
                        <a:srgbClr val="000000">
                          <a:alpha val="43137"/>
                        </a:srgbClr>
                      </a:outerShdw>
                    </a:effectLst>
                  </a:rPr>
                  <a:t>Copia del Estudiante</a:t>
                </a:r>
                <a:endParaRPr lang="es-MX" sz="2500" b="1" dirty="0">
                  <a:effectLst>
                    <a:outerShdw blurRad="38100" dist="38100" dir="2700000" algn="tl">
                      <a:srgbClr val="000000">
                        <a:alpha val="43137"/>
                      </a:srgbClr>
                    </a:outerShdw>
                  </a:effectLst>
                </a:endParaRPr>
              </a:p>
            </p:txBody>
          </p:sp>
          <p:grpSp>
            <p:nvGrpSpPr>
              <p:cNvPr id="3" name="Group 2"/>
              <p:cNvGrpSpPr/>
              <p:nvPr/>
            </p:nvGrpSpPr>
            <p:grpSpPr>
              <a:xfrm>
                <a:off x="3428487" y="847508"/>
                <a:ext cx="2285616" cy="2498676"/>
                <a:chOff x="4773976" y="228597"/>
                <a:chExt cx="1888849" cy="2201532"/>
              </a:xfrm>
            </p:grpSpPr>
            <p:sp>
              <p:nvSpPr>
                <p:cNvPr id="8" name="Parallelogram 7"/>
                <p:cNvSpPr/>
                <p:nvPr/>
              </p:nvSpPr>
              <p:spPr>
                <a:xfrm rot="1584430" flipH="1">
                  <a:off x="4773976" y="305261"/>
                  <a:ext cx="1888849" cy="1359161"/>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5267657" y="228597"/>
                  <a:ext cx="873249" cy="81352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000" b="1" dirty="0" smtClean="0">
                      <a:ln w="11430"/>
                      <a:solidFill>
                        <a:srgbClr val="C00000"/>
                      </a:solidFill>
                      <a:effectLst>
                        <a:outerShdw blurRad="80000" dist="40000" dir="5040000" algn="tl">
                          <a:srgbClr val="000000">
                            <a:alpha val="30000"/>
                          </a:srgbClr>
                        </a:outerShdw>
                      </a:effectLst>
                    </a:rPr>
                    <a:t>5</a:t>
                  </a:r>
                  <a:r>
                    <a:rPr lang="en-US" sz="6000" b="1" baseline="30000" dirty="0" smtClean="0">
                      <a:ln w="11430"/>
                      <a:solidFill>
                        <a:srgbClr val="C00000"/>
                      </a:solidFill>
                      <a:effectLst>
                        <a:outerShdw blurRad="80000" dist="40000" dir="5040000" algn="tl">
                          <a:srgbClr val="000000">
                            <a:alpha val="30000"/>
                          </a:srgbClr>
                        </a:outerShdw>
                      </a:effectLst>
                    </a:rPr>
                    <a:t>to</a:t>
                  </a:r>
                  <a:r>
                    <a:rPr lang="en-US"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10" name="Picture 4" descr="C:\Documents and Settings\Owner\Local Settings\Temporary Internet Files\Content.IE5\S7ZGNZXZ\MM900318123[1].gif"/>
                <p:cNvPicPr>
                  <a:picLocks noChangeAspect="1" noChangeArrowheads="1" noCrop="1"/>
                </p:cNvPicPr>
                <p:nvPr/>
              </p:nvPicPr>
              <p:blipFill>
                <a:blip r:embed="rId2" cstate="print"/>
                <a:srcRect/>
                <a:stretch>
                  <a:fillRect/>
                </a:stretch>
              </p:blipFill>
              <p:spPr bwMode="auto">
                <a:xfrm>
                  <a:off x="5504106" y="860668"/>
                  <a:ext cx="1132168" cy="765842"/>
                </a:xfrm>
                <a:prstGeom prst="rect">
                  <a:avLst/>
                </a:prstGeom>
                <a:noFill/>
              </p:spPr>
            </p:pic>
            <p:pic>
              <p:nvPicPr>
                <p:cNvPr id="9" name="Picture 7" descr="C:\Documents and Settings\Owner\Local Settings\Temporary Internet Files\Content.IE5\LTTF5AU1\MC900432665[1].png"/>
                <p:cNvPicPr>
                  <a:picLocks noChangeAspect="1" noChangeArrowheads="1"/>
                </p:cNvPicPr>
                <p:nvPr/>
              </p:nvPicPr>
              <p:blipFill>
                <a:blip r:embed="rId3" cstate="print"/>
                <a:srcRect/>
                <a:stretch>
                  <a:fillRect/>
                </a:stretch>
              </p:blipFill>
              <p:spPr bwMode="auto">
                <a:xfrm>
                  <a:off x="5257800" y="1070961"/>
                  <a:ext cx="1378474" cy="1359168"/>
                </a:xfrm>
                <a:prstGeom prst="rect">
                  <a:avLst/>
                </a:prstGeom>
                <a:noFill/>
              </p:spPr>
            </p:pic>
          </p:grpSp>
        </p:grpSp>
        <p:sp>
          <p:nvSpPr>
            <p:cNvPr id="11" name="Rectangle 10"/>
            <p:cNvSpPr/>
            <p:nvPr/>
          </p:nvSpPr>
          <p:spPr>
            <a:xfrm>
              <a:off x="723900" y="6228853"/>
              <a:ext cx="5486400" cy="2362200"/>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3600" b="1" dirty="0" smtClean="0">
                  <a:solidFill>
                    <a:schemeClr val="tx1"/>
                  </a:solidFill>
                </a:rPr>
                <a:t>Nombre del Estudiante</a:t>
              </a:r>
            </a:p>
            <a:p>
              <a:pPr algn="ctr"/>
              <a:r>
                <a:rPr lang="es-GT" sz="3600" b="1" dirty="0" smtClean="0">
                  <a:solidFill>
                    <a:schemeClr val="tx1"/>
                  </a:solidFill>
                </a:rPr>
                <a:t>_______________________</a:t>
              </a:r>
              <a:endParaRPr lang="es-GT" sz="3600" b="1" dirty="0">
                <a:solidFill>
                  <a:schemeClr val="tx1"/>
                </a:solidFill>
              </a:endParaRPr>
            </a:p>
          </p:txBody>
        </p:sp>
      </p:grpSp>
    </p:spTree>
    <p:extLst>
      <p:ext uri="{BB962C8B-B14F-4D97-AF65-F5344CB8AC3E}">
        <p14:creationId xmlns:p14="http://schemas.microsoft.com/office/powerpoint/2010/main" val="28255158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2400"/>
            <a:ext cx="7426960" cy="9336174"/>
          </a:xfrm>
          <a:prstGeom prst="rect">
            <a:avLst/>
          </a:prstGeom>
        </p:spPr>
        <p:txBody>
          <a:bodyPr wrap="square" lIns="101882" tIns="50941" rIns="101882" bIns="50941">
            <a:spAutoFit/>
          </a:bodyPr>
          <a:lstStyle/>
          <a:p>
            <a:pPr algn="ctr"/>
            <a:r>
              <a:rPr lang="es-MX" sz="1800" b="1" u="sng" dirty="0" smtClean="0">
                <a:latin typeface="+mj-lt"/>
              </a:rPr>
              <a:t>Algo </a:t>
            </a:r>
            <a:r>
              <a:rPr lang="es-MX" sz="1800" b="1" u="sng" dirty="0">
                <a:latin typeface="+mj-lt"/>
              </a:rPr>
              <a:t>h</a:t>
            </a:r>
            <a:r>
              <a:rPr lang="es-MX" sz="1800" b="1" u="sng" dirty="0" smtClean="0">
                <a:latin typeface="+mj-lt"/>
              </a:rPr>
              <a:t>uele mal</a:t>
            </a:r>
          </a:p>
          <a:p>
            <a:pPr algn="ctr"/>
            <a:endParaRPr lang="es-MX" sz="1800" b="1" u="sng" dirty="0" smtClean="0">
              <a:latin typeface="+mj-lt"/>
            </a:endParaRPr>
          </a:p>
          <a:p>
            <a:pPr algn="ctr"/>
            <a:r>
              <a:rPr lang="es-ES" sz="1400" b="1" dirty="0">
                <a:latin typeface="+mj-lt"/>
              </a:rPr>
              <a:t>Por Gail </a:t>
            </a:r>
            <a:r>
              <a:rPr lang="es-ES" sz="1400" b="1" dirty="0" err="1">
                <a:latin typeface="+mj-lt"/>
              </a:rPr>
              <a:t>Hedrick</a:t>
            </a:r>
            <a:r>
              <a:rPr lang="es-ES" sz="1400" b="1" dirty="0">
                <a:latin typeface="+mj-lt"/>
              </a:rPr>
              <a:t> </a:t>
            </a:r>
            <a:r>
              <a:rPr lang="es-ES" sz="1400" b="1" dirty="0" smtClean="0">
                <a:latin typeface="+mj-lt"/>
              </a:rPr>
              <a:t>(fragmento)</a:t>
            </a:r>
            <a:endParaRPr lang="es-MX" sz="1300" b="1" dirty="0" smtClean="0">
              <a:latin typeface="+mj-lt"/>
            </a:endParaRPr>
          </a:p>
          <a:p>
            <a:pPr algn="ctr"/>
            <a:endParaRPr lang="es-MX" sz="1300" b="1" dirty="0" smtClean="0">
              <a:latin typeface="+mj-lt"/>
            </a:endParaRPr>
          </a:p>
          <a:p>
            <a:r>
              <a:rPr lang="es-ES" sz="1400" dirty="0"/>
              <a:t>En el momento que salí del </a:t>
            </a:r>
            <a:r>
              <a:rPr lang="es-ES" sz="1400" dirty="0" smtClean="0"/>
              <a:t>carro de </a:t>
            </a:r>
            <a:r>
              <a:rPr lang="es-ES" sz="1400" dirty="0"/>
              <a:t>mi mamá, </a:t>
            </a:r>
            <a:r>
              <a:rPr lang="es-ES" sz="1400" dirty="0" smtClean="0"/>
              <a:t>supe </a:t>
            </a:r>
            <a:r>
              <a:rPr lang="es-ES" sz="1400" dirty="0"/>
              <a:t>que algo estaba terriblemente mal. </a:t>
            </a:r>
            <a:r>
              <a:rPr lang="es-ES" sz="1400" dirty="0" smtClean="0"/>
              <a:t>Respiré con dificultad  mientras  </a:t>
            </a:r>
            <a:r>
              <a:rPr lang="es-ES" sz="1400" dirty="0"/>
              <a:t>que un horrible olor entraba por </a:t>
            </a:r>
            <a:r>
              <a:rPr lang="es-ES" sz="1400" dirty="0" smtClean="0"/>
              <a:t>mi </a:t>
            </a:r>
            <a:r>
              <a:rPr lang="es-ES" sz="1400" dirty="0"/>
              <a:t>nariz. </a:t>
            </a:r>
            <a:r>
              <a:rPr lang="es-MX" sz="1400" dirty="0">
                <a:cs typeface="Helvetica" panose="020B0604020202020204" pitchFamily="34" charset="0"/>
              </a:rPr>
              <a:t>Era como esa horrible mezcla de olores que salen fuera de un contenedor de basura detrás de un mal </a:t>
            </a:r>
            <a:r>
              <a:rPr lang="es-MX" sz="1400" dirty="0" smtClean="0">
                <a:cs typeface="Helvetica" panose="020B0604020202020204" pitchFamily="34" charset="0"/>
              </a:rPr>
              <a:t>restaurante. </a:t>
            </a:r>
            <a:r>
              <a:rPr lang="es-ES" sz="1400" dirty="0"/>
              <a:t>El único problema era que no estaba detrás de un mal restaurante. </a:t>
            </a:r>
            <a:r>
              <a:rPr lang="es-MX" sz="1400" dirty="0">
                <a:cs typeface="Helvetica" pitchFamily="34" charset="0"/>
              </a:rPr>
              <a:t>Yo estaba en el huerto de manzanas de mi tía y </a:t>
            </a:r>
            <a:r>
              <a:rPr lang="es-MX" sz="1400" dirty="0" smtClean="0">
                <a:cs typeface="Helvetica" pitchFamily="34" charset="0"/>
              </a:rPr>
              <a:t>mi tío</a:t>
            </a:r>
            <a:r>
              <a:rPr lang="es-ES" sz="1400" dirty="0" smtClean="0"/>
              <a:t>. – Esto </a:t>
            </a:r>
            <a:r>
              <a:rPr lang="es-ES" sz="1400" dirty="0"/>
              <a:t>es asqueroso!, – dije </a:t>
            </a:r>
            <a:r>
              <a:rPr lang="es-ES" sz="1400" dirty="0" smtClean="0"/>
              <a:t>bruscamente, y me apreté la nariz.</a:t>
            </a:r>
          </a:p>
          <a:p>
            <a:endParaRPr lang="es-MX" sz="1300" dirty="0" smtClean="0"/>
          </a:p>
          <a:p>
            <a:r>
              <a:rPr lang="es-ES" sz="1400" dirty="0">
                <a:cs typeface="Helvetica" panose="020B0604020202020204" pitchFamily="34" charset="0"/>
              </a:rPr>
              <a:t>La tía Sylvie salió </a:t>
            </a:r>
            <a:r>
              <a:rPr lang="es-ES" sz="1400" dirty="0" smtClean="0">
                <a:cs typeface="Helvetica" panose="020B0604020202020204" pitchFamily="34" charset="0"/>
              </a:rPr>
              <a:t>ajetreada por </a:t>
            </a:r>
            <a:r>
              <a:rPr lang="es-ES" sz="1400" dirty="0">
                <a:cs typeface="Helvetica" panose="020B0604020202020204" pitchFamily="34" charset="0"/>
              </a:rPr>
              <a:t>la puerta trasera de su pequeña cabaña de </a:t>
            </a:r>
            <a:r>
              <a:rPr lang="es-ES" sz="1400" dirty="0" smtClean="0">
                <a:cs typeface="Helvetica" panose="020B0604020202020204" pitchFamily="34" charset="0"/>
              </a:rPr>
              <a:t>madera</a:t>
            </a:r>
            <a:r>
              <a:rPr lang="es-MX" sz="1300" dirty="0"/>
              <a:t> </a:t>
            </a:r>
            <a:r>
              <a:rPr lang="es-ES" sz="1400" dirty="0" smtClean="0"/>
              <a:t>con </a:t>
            </a:r>
            <a:r>
              <a:rPr lang="es-ES" sz="1400" dirty="0"/>
              <a:t>un pañuelo sobre su boca y nariz. – Hola, Emily. </a:t>
            </a:r>
            <a:r>
              <a:rPr lang="es-MX" sz="1400" dirty="0"/>
              <a:t>¡</a:t>
            </a:r>
            <a:r>
              <a:rPr lang="es-ES" sz="1400" dirty="0" smtClean="0"/>
              <a:t>Es </a:t>
            </a:r>
            <a:r>
              <a:rPr lang="es-ES" sz="1400" dirty="0"/>
              <a:t>mejor que sigas aguantando la respiración</a:t>
            </a:r>
            <a:r>
              <a:rPr lang="es-ES" sz="1400" dirty="0" smtClean="0"/>
              <a:t>!</a:t>
            </a:r>
          </a:p>
          <a:p>
            <a:endParaRPr lang="es-MX" sz="1300" dirty="0" smtClean="0"/>
          </a:p>
          <a:p>
            <a:r>
              <a:rPr lang="es-ES" sz="1400" dirty="0" smtClean="0"/>
              <a:t>Mi </a:t>
            </a:r>
            <a:r>
              <a:rPr lang="es-ES" sz="1400" dirty="0"/>
              <a:t>mamá sacó rápidamente de su </a:t>
            </a:r>
            <a:r>
              <a:rPr lang="es-ES" sz="1400" dirty="0" smtClean="0"/>
              <a:t>asiento a </a:t>
            </a:r>
            <a:r>
              <a:rPr lang="es-ES" sz="1400" dirty="0"/>
              <a:t>mi </a:t>
            </a:r>
            <a:r>
              <a:rPr lang="es-ES" sz="1400" dirty="0" smtClean="0"/>
              <a:t>hermanito Ben. </a:t>
            </a:r>
            <a:r>
              <a:rPr lang="es-ES" sz="1400" dirty="0"/>
              <a:t>Ella parpadeó varias veces. – </a:t>
            </a:r>
            <a:r>
              <a:rPr lang="es-ES" sz="1400" dirty="0" err="1"/>
              <a:t>Sylvie</a:t>
            </a:r>
            <a:r>
              <a:rPr lang="es-ES" sz="1400" dirty="0"/>
              <a:t>, ¿qué </a:t>
            </a:r>
            <a:r>
              <a:rPr lang="es-ES" sz="1400" dirty="0" smtClean="0"/>
              <a:t>es eso ?</a:t>
            </a:r>
          </a:p>
          <a:p>
            <a:endParaRPr lang="es-MX" sz="1300" dirty="0" smtClean="0"/>
          </a:p>
          <a:p>
            <a:r>
              <a:rPr lang="es-ES" sz="1400" dirty="0"/>
              <a:t>– </a:t>
            </a:r>
            <a:r>
              <a:rPr lang="es-MX" sz="1400" dirty="0" smtClean="0"/>
              <a:t>Ya </a:t>
            </a:r>
            <a:r>
              <a:rPr lang="es-MX" sz="1400" dirty="0"/>
              <a:t>verás, </a:t>
            </a:r>
            <a:r>
              <a:rPr lang="es-MX" sz="1400" dirty="0" smtClean="0"/>
              <a:t>esto es lo peor hasta ahora. </a:t>
            </a:r>
            <a:r>
              <a:rPr lang="es-ES" sz="1400" dirty="0" smtClean="0"/>
              <a:t>–</a:t>
            </a:r>
            <a:r>
              <a:rPr lang="es-MX" sz="1400" dirty="0" smtClean="0"/>
              <a:t>La </a:t>
            </a:r>
            <a:r>
              <a:rPr lang="es-MX" sz="1400" dirty="0"/>
              <a:t>tía </a:t>
            </a:r>
            <a:r>
              <a:rPr lang="es-MX" sz="1400" dirty="0" err="1" smtClean="0"/>
              <a:t>Sylvie</a:t>
            </a:r>
            <a:r>
              <a:rPr lang="es-MX" sz="1400" dirty="0"/>
              <a:t> </a:t>
            </a:r>
            <a:r>
              <a:rPr lang="es-MX" sz="1400" dirty="0" smtClean="0"/>
              <a:t>le  hizo </a:t>
            </a:r>
            <a:r>
              <a:rPr lang="es-MX" sz="1400" dirty="0"/>
              <a:t>señas. </a:t>
            </a:r>
            <a:r>
              <a:rPr lang="es-ES" sz="1400" dirty="0"/>
              <a:t>– </a:t>
            </a:r>
            <a:r>
              <a:rPr lang="es-MX" sz="1400" dirty="0" smtClean="0"/>
              <a:t>Vamos. </a:t>
            </a:r>
            <a:endParaRPr lang="es-MX" sz="1400" dirty="0"/>
          </a:p>
          <a:p>
            <a:endParaRPr lang="es-MX" sz="1300" dirty="0" smtClean="0"/>
          </a:p>
          <a:p>
            <a:r>
              <a:rPr lang="es-ES" sz="1400" dirty="0" smtClean="0"/>
              <a:t>La </a:t>
            </a:r>
            <a:r>
              <a:rPr lang="es-ES" sz="1400" dirty="0"/>
              <a:t>seguimos alrededor de la casa, pasando por </a:t>
            </a:r>
            <a:r>
              <a:rPr lang="es-ES" sz="1400" dirty="0" smtClean="0"/>
              <a:t>hermosos </a:t>
            </a:r>
            <a:r>
              <a:rPr lang="es-MX" sz="1400" dirty="0" smtClean="0">
                <a:cs typeface="Helvetica" panose="020B0604020202020204" pitchFamily="34" charset="0"/>
              </a:rPr>
              <a:t>jardines </a:t>
            </a:r>
            <a:r>
              <a:rPr lang="es-ES" sz="1400" dirty="0" smtClean="0"/>
              <a:t>llenos </a:t>
            </a:r>
            <a:r>
              <a:rPr lang="es-ES" sz="1400" dirty="0"/>
              <a:t>de las ú</a:t>
            </a:r>
            <a:r>
              <a:rPr lang="es-ES" sz="1400" dirty="0" smtClean="0"/>
              <a:t>ltimas </a:t>
            </a:r>
            <a:r>
              <a:rPr lang="es-ES" sz="1400" dirty="0"/>
              <a:t>azucenas y crisantemos del verano, </a:t>
            </a:r>
            <a:r>
              <a:rPr lang="en-US" sz="1400" dirty="0" smtClean="0"/>
              <a:t> </a:t>
            </a:r>
            <a:r>
              <a:rPr lang="es-ES" sz="1400" dirty="0" smtClean="0"/>
              <a:t>bajando la colina cubierta </a:t>
            </a:r>
            <a:r>
              <a:rPr lang="es-ES" sz="1400" dirty="0"/>
              <a:t>de hierba hacia el río Higdon.</a:t>
            </a:r>
            <a:r>
              <a:rPr lang="es-MX" sz="1300" dirty="0" smtClean="0"/>
              <a:t> </a:t>
            </a:r>
            <a:r>
              <a:rPr lang="es-ES" sz="1400" dirty="0">
                <a:cs typeface="Helvetica" panose="020B0604020202020204" pitchFamily="34" charset="0"/>
              </a:rPr>
              <a:t>Peces muertos, con sus cuerpos hinchados y ojos saltones, estaban esparcidos por todas partes</a:t>
            </a:r>
            <a:r>
              <a:rPr lang="es-ES" sz="1400" dirty="0" smtClean="0">
                <a:cs typeface="Helvetica" panose="020B0604020202020204" pitchFamily="34" charset="0"/>
              </a:rPr>
              <a:t>.</a:t>
            </a:r>
            <a:r>
              <a:rPr lang="es-MX" sz="1300" dirty="0" smtClean="0"/>
              <a:t> </a:t>
            </a:r>
            <a:r>
              <a:rPr lang="es-ES" sz="1400" dirty="0" smtClean="0"/>
              <a:t>Bagre, </a:t>
            </a:r>
            <a:r>
              <a:rPr lang="es-ES" sz="1400" dirty="0"/>
              <a:t>perca, mojarra de agallas azules, y peces </a:t>
            </a:r>
            <a:r>
              <a:rPr lang="es-ES" sz="1400" dirty="0" smtClean="0"/>
              <a:t>róbalos </a:t>
            </a:r>
            <a:r>
              <a:rPr lang="es-ES" sz="1400" dirty="0"/>
              <a:t>estaban esparcidos a lo largo de la orilla y en el agua. Algunos </a:t>
            </a:r>
            <a:r>
              <a:rPr lang="es-ES" sz="1400" dirty="0" smtClean="0"/>
              <a:t>flotaban en </a:t>
            </a:r>
            <a:r>
              <a:rPr lang="es-ES" sz="1400" dirty="0"/>
              <a:t>silencio bajo el muelle de madera. – Cielos, tía </a:t>
            </a:r>
            <a:r>
              <a:rPr lang="es-ES" sz="1400" dirty="0" err="1" smtClean="0"/>
              <a:t>Sylvie</a:t>
            </a:r>
            <a:r>
              <a:rPr lang="es-ES" sz="1400" dirty="0"/>
              <a:t>, </a:t>
            </a:r>
            <a:r>
              <a:rPr lang="es-ES" sz="1400" dirty="0" smtClean="0"/>
              <a:t>–dije</a:t>
            </a:r>
            <a:r>
              <a:rPr lang="es-ES" sz="1400" dirty="0"/>
              <a:t>, ahogándome</a:t>
            </a:r>
            <a:r>
              <a:rPr lang="es-ES" sz="1400" dirty="0" smtClean="0"/>
              <a:t>.</a:t>
            </a:r>
          </a:p>
          <a:p>
            <a:r>
              <a:rPr lang="es-ES" sz="1400" dirty="0" smtClean="0"/>
              <a:t>–¿</a:t>
            </a:r>
            <a:r>
              <a:rPr lang="es-MX" sz="1400" dirty="0" smtClean="0"/>
              <a:t>Cuántos </a:t>
            </a:r>
            <a:r>
              <a:rPr lang="es-MX" sz="1400" dirty="0"/>
              <a:t>son</a:t>
            </a:r>
            <a:r>
              <a:rPr lang="es-MX" sz="1400" dirty="0" smtClean="0"/>
              <a:t>?</a:t>
            </a:r>
            <a:endParaRPr lang="es-ES" sz="1400" dirty="0" smtClean="0"/>
          </a:p>
          <a:p>
            <a:endParaRPr lang="es-MX" sz="1300" dirty="0" smtClean="0"/>
          </a:p>
          <a:p>
            <a:r>
              <a:rPr lang="es-ES" sz="1400" dirty="0"/>
              <a:t>– </a:t>
            </a:r>
            <a:r>
              <a:rPr lang="es-ES" sz="1400" dirty="0" smtClean="0"/>
              <a:t>Cientos</a:t>
            </a:r>
            <a:r>
              <a:rPr lang="es-ES" sz="1400" dirty="0"/>
              <a:t>, </a:t>
            </a:r>
            <a:r>
              <a:rPr lang="es-ES" sz="1400" dirty="0" smtClean="0"/>
              <a:t>–dijo </a:t>
            </a:r>
            <a:r>
              <a:rPr lang="es-ES" sz="1400" dirty="0"/>
              <a:t>el tío Joe, </a:t>
            </a:r>
            <a:r>
              <a:rPr lang="es-ES" sz="1400" dirty="0" smtClean="0"/>
              <a:t>cargando una pala mientras subía por </a:t>
            </a:r>
            <a:r>
              <a:rPr lang="es-ES" sz="1400" dirty="0"/>
              <a:t>la orilla </a:t>
            </a:r>
            <a:r>
              <a:rPr lang="es-ES" sz="1400" dirty="0" smtClean="0"/>
              <a:t>del rio. </a:t>
            </a:r>
            <a:r>
              <a:rPr lang="es-ES" sz="1400" dirty="0"/>
              <a:t>Se secó la frente con un pañuelo rojo</a:t>
            </a:r>
            <a:r>
              <a:rPr lang="es-ES" sz="1400" dirty="0" smtClean="0"/>
              <a:t>. </a:t>
            </a:r>
            <a:r>
              <a:rPr lang="es-ES" sz="1400" dirty="0"/>
              <a:t>– </a:t>
            </a:r>
            <a:r>
              <a:rPr lang="es-MX" sz="1400" dirty="0" smtClean="0">
                <a:cs typeface="Helvetica" panose="020B0604020202020204" pitchFamily="34" charset="0"/>
              </a:rPr>
              <a:t>Estoy </a:t>
            </a:r>
            <a:r>
              <a:rPr lang="es-MX" sz="1400" dirty="0">
                <a:cs typeface="Helvetica" panose="020B0604020202020204" pitchFamily="34" charset="0"/>
              </a:rPr>
              <a:t>tratando </a:t>
            </a:r>
            <a:r>
              <a:rPr lang="es-MX" sz="1400" dirty="0" smtClean="0">
                <a:cs typeface="Helvetica" panose="020B0604020202020204" pitchFamily="34" charset="0"/>
              </a:rPr>
              <a:t>de </a:t>
            </a:r>
            <a:r>
              <a:rPr lang="es-MX" sz="1400" dirty="0">
                <a:cs typeface="Helvetica" panose="020B0604020202020204" pitchFamily="34" charset="0"/>
              </a:rPr>
              <a:t>enterrarlos para reducir el </a:t>
            </a:r>
            <a:r>
              <a:rPr lang="es-MX" sz="1400" dirty="0" smtClean="0">
                <a:cs typeface="Helvetica" panose="020B0604020202020204" pitchFamily="34" charset="0"/>
              </a:rPr>
              <a:t>olor.</a:t>
            </a:r>
            <a:endParaRPr lang="es-ES" sz="1400" dirty="0" smtClean="0"/>
          </a:p>
          <a:p>
            <a:endParaRPr lang="es-MX" sz="1300" dirty="0" smtClean="0"/>
          </a:p>
          <a:p>
            <a:r>
              <a:rPr lang="es-ES" sz="1400" dirty="0"/>
              <a:t>– Mami, </a:t>
            </a:r>
            <a:r>
              <a:rPr lang="es-ES" sz="1400" dirty="0" smtClean="0"/>
              <a:t>pescados </a:t>
            </a:r>
            <a:r>
              <a:rPr lang="es-ES" sz="1400" dirty="0"/>
              <a:t>apestosos, </a:t>
            </a:r>
            <a:r>
              <a:rPr lang="es-ES" sz="1400" dirty="0" smtClean="0"/>
              <a:t>–dijo </a:t>
            </a:r>
            <a:r>
              <a:rPr lang="es-ES" sz="1400" dirty="0"/>
              <a:t>Ben, arrugando la nariz</a:t>
            </a:r>
            <a:r>
              <a:rPr lang="es-ES" sz="1400" dirty="0" smtClean="0"/>
              <a:t>.</a:t>
            </a:r>
          </a:p>
          <a:p>
            <a:endParaRPr lang="es-MX" sz="1300" dirty="0" smtClean="0"/>
          </a:p>
          <a:p>
            <a:r>
              <a:rPr lang="es-ES" sz="1400" dirty="0"/>
              <a:t>– Lo sé, </a:t>
            </a:r>
            <a:r>
              <a:rPr lang="es-ES" sz="1400" dirty="0" smtClean="0"/>
              <a:t>–dijo </a:t>
            </a:r>
            <a:r>
              <a:rPr lang="es-ES" sz="1400" dirty="0"/>
              <a:t>mamá, </a:t>
            </a:r>
            <a:r>
              <a:rPr lang="es-ES" sz="1400" dirty="0" smtClean="0"/>
              <a:t>moviendo </a:t>
            </a:r>
            <a:r>
              <a:rPr lang="es-ES" sz="1400" dirty="0"/>
              <a:t>la cabeza. </a:t>
            </a:r>
            <a:r>
              <a:rPr lang="es-ES" sz="1400" dirty="0" smtClean="0"/>
              <a:t>– </a:t>
            </a:r>
            <a:r>
              <a:rPr lang="es-MX" sz="1400" dirty="0" smtClean="0"/>
              <a:t>¿</a:t>
            </a:r>
            <a:r>
              <a:rPr lang="es-ES" sz="1400" dirty="0" smtClean="0"/>
              <a:t>Que </a:t>
            </a:r>
            <a:r>
              <a:rPr lang="es-ES" sz="1400" dirty="0"/>
              <a:t>esta pasando </a:t>
            </a:r>
            <a:r>
              <a:rPr lang="es-ES" sz="1400" dirty="0" smtClean="0"/>
              <a:t>aquí?</a:t>
            </a:r>
          </a:p>
          <a:p>
            <a:endParaRPr lang="es-MX" sz="1300" dirty="0" smtClean="0"/>
          </a:p>
          <a:p>
            <a:r>
              <a:rPr lang="es-ES" sz="1400" dirty="0"/>
              <a:t>La tía Sylvie se mordió el labio. – No sabemos, pero </a:t>
            </a:r>
            <a:r>
              <a:rPr lang="es-ES" sz="1400" dirty="0" smtClean="0"/>
              <a:t>ha </a:t>
            </a:r>
            <a:r>
              <a:rPr lang="es-ES" sz="1400" dirty="0"/>
              <a:t>pasado antes. Creo que la última vez fue a principios del verano, justo después de que ustedes se </a:t>
            </a:r>
            <a:r>
              <a:rPr lang="es-ES" sz="1400" dirty="0" smtClean="0"/>
              <a:t>fueran</a:t>
            </a:r>
            <a:r>
              <a:rPr lang="es-ES" sz="1400" dirty="0"/>
              <a:t>. </a:t>
            </a:r>
            <a:endParaRPr lang="es-ES" sz="1400" dirty="0" smtClean="0"/>
          </a:p>
          <a:p>
            <a:endParaRPr lang="es-MX" sz="1300" dirty="0" smtClean="0"/>
          </a:p>
          <a:p>
            <a:r>
              <a:rPr lang="es-ES" sz="1400" dirty="0" smtClean="0">
                <a:cs typeface="Helvetica" panose="020B0604020202020204" pitchFamily="34" charset="0"/>
              </a:rPr>
              <a:t>Acabábamos </a:t>
            </a:r>
            <a:r>
              <a:rPr lang="es-ES" sz="1400" dirty="0">
                <a:cs typeface="Helvetica" panose="020B0604020202020204" pitchFamily="34" charset="0"/>
              </a:rPr>
              <a:t>de regresar a casa </a:t>
            </a:r>
            <a:r>
              <a:rPr lang="es-ES" sz="1400" dirty="0" smtClean="0">
                <a:cs typeface="Helvetica" panose="020B0604020202020204" pitchFamily="34" charset="0"/>
              </a:rPr>
              <a:t>al suroeste </a:t>
            </a:r>
            <a:r>
              <a:rPr lang="es-ES" sz="1400" dirty="0">
                <a:cs typeface="Helvetica" panose="020B0604020202020204" pitchFamily="34" charset="0"/>
              </a:rPr>
              <a:t>de Virginia después de pasar todo el verano en </a:t>
            </a:r>
            <a:r>
              <a:rPr lang="es-ES" sz="1400" dirty="0" smtClean="0">
                <a:cs typeface="Helvetica" panose="020B0604020202020204" pitchFamily="34" charset="0"/>
              </a:rPr>
              <a:t>Tennessee. </a:t>
            </a:r>
            <a:r>
              <a:rPr lang="es-ES" sz="1400" dirty="0" smtClean="0"/>
              <a:t>No </a:t>
            </a:r>
            <a:r>
              <a:rPr lang="es-ES" sz="1400" dirty="0"/>
              <a:t>era la manera en que yo habría elegido </a:t>
            </a:r>
            <a:r>
              <a:rPr lang="es-ES" sz="1400" dirty="0" smtClean="0"/>
              <a:t>pasar </a:t>
            </a:r>
            <a:r>
              <a:rPr lang="es-ES" sz="1400" dirty="0"/>
              <a:t>mi tiempo antes de comenzar el séptimo grado, pero nadie me preguntó. </a:t>
            </a:r>
            <a:r>
              <a:rPr lang="es-MX" sz="1400" dirty="0"/>
              <a:t>Mi padre </a:t>
            </a:r>
            <a:r>
              <a:rPr lang="es-MX" sz="1400" dirty="0" smtClean="0"/>
              <a:t>es gerente de proyectos </a:t>
            </a:r>
            <a:r>
              <a:rPr lang="es-MX" sz="1400" dirty="0"/>
              <a:t>para una </a:t>
            </a:r>
            <a:r>
              <a:rPr lang="es-MX" sz="1400" dirty="0" smtClean="0"/>
              <a:t>empresa regional de </a:t>
            </a:r>
            <a:r>
              <a:rPr lang="es-MX" sz="1400" dirty="0"/>
              <a:t>servicios públicos </a:t>
            </a:r>
            <a:r>
              <a:rPr lang="es-MX" sz="1400" dirty="0" smtClean="0"/>
              <a:t>y puesto que </a:t>
            </a:r>
            <a:r>
              <a:rPr lang="es-MX" sz="1400" i="1" dirty="0" smtClean="0"/>
              <a:t>él </a:t>
            </a:r>
            <a:r>
              <a:rPr lang="es-MX" sz="1400" i="1" dirty="0"/>
              <a:t>tenía </a:t>
            </a:r>
            <a:r>
              <a:rPr lang="es-MX" sz="1400" dirty="0"/>
              <a:t>que ir a Virginia, </a:t>
            </a:r>
            <a:r>
              <a:rPr lang="es-MX" sz="1400" dirty="0" smtClean="0"/>
              <a:t>él estaba seguro </a:t>
            </a:r>
            <a:r>
              <a:rPr lang="es-MX" sz="1400" dirty="0"/>
              <a:t>de que </a:t>
            </a:r>
            <a:r>
              <a:rPr lang="es-MX" sz="1400" dirty="0" smtClean="0"/>
              <a:t>a mi </a:t>
            </a:r>
            <a:r>
              <a:rPr lang="es-MX" sz="1400" dirty="0"/>
              <a:t>mamá, </a:t>
            </a:r>
            <a:r>
              <a:rPr lang="es-MX" sz="1400" dirty="0" smtClean="0"/>
              <a:t>a mi hermanito</a:t>
            </a:r>
            <a:r>
              <a:rPr lang="es-MX" sz="1400" dirty="0"/>
              <a:t>, </a:t>
            </a:r>
            <a:r>
              <a:rPr lang="es-MX" sz="1400" dirty="0" smtClean="0"/>
              <a:t>y a mí nos iba a encantar la idea de acompañarlo.</a:t>
            </a:r>
            <a:r>
              <a:rPr lang="es-MX" sz="1300" dirty="0" smtClean="0"/>
              <a:t> </a:t>
            </a:r>
            <a:r>
              <a:rPr lang="es-ES" sz="1400" dirty="0"/>
              <a:t>No pude dormir en mi propia cama durante meses, tuve que pasar </a:t>
            </a:r>
            <a:r>
              <a:rPr lang="es-ES" sz="1400" dirty="0" smtClean="0"/>
              <a:t>incontables horas de “buenos momentos” </a:t>
            </a:r>
            <a:r>
              <a:rPr lang="es-ES" sz="1400" dirty="0"/>
              <a:t>con un niño de tres años, y constantemente me preguntaba lo que mis amigos </a:t>
            </a:r>
            <a:r>
              <a:rPr lang="es-ES" sz="1400" dirty="0" smtClean="0"/>
              <a:t>estarían </a:t>
            </a:r>
            <a:r>
              <a:rPr lang="es-ES" sz="1400" dirty="0"/>
              <a:t>haciendo en casa.</a:t>
            </a:r>
            <a:r>
              <a:rPr lang="es-MX" sz="1300" dirty="0" smtClean="0"/>
              <a:t> </a:t>
            </a:r>
            <a:r>
              <a:rPr lang="es-ES" sz="1400" dirty="0"/>
              <a:t>Ahora, esto. ¿Qué </a:t>
            </a:r>
            <a:r>
              <a:rPr lang="es-ES" sz="1400" dirty="0" smtClean="0"/>
              <a:t>habría matado a </a:t>
            </a:r>
            <a:r>
              <a:rPr lang="es-ES" sz="1400" dirty="0"/>
              <a:t>tantos peces en este </a:t>
            </a:r>
            <a:r>
              <a:rPr lang="es-ES" sz="1400" dirty="0" smtClean="0"/>
              <a:t>pequeño río perfecto?</a:t>
            </a:r>
            <a:endParaRPr lang="es-MX" sz="1300" dirty="0"/>
          </a:p>
        </p:txBody>
      </p:sp>
      <p:sp>
        <p:nvSpPr>
          <p:cNvPr id="4" name="Footer Placeholder 3"/>
          <p:cNvSpPr>
            <a:spLocks noGrp="1"/>
          </p:cNvSpPr>
          <p:nvPr>
            <p:ph type="ftr" sz="quarter" idx="11"/>
          </p:nvPr>
        </p:nvSpPr>
        <p:spPr/>
        <p:txBody>
          <a:bodyPr/>
          <a:lstStyle/>
          <a:p>
            <a:endParaRPr lang="en-US" smtClean="0"/>
          </a:p>
          <a:p>
            <a:r>
              <a:rPr lang="en-US" smtClean="0"/>
              <a:t>Rev. Control: 07/04/15 - OSP and S. Richmond </a:t>
            </a:r>
          </a:p>
          <a:p>
            <a:endParaRPr lang="en-US" dirty="0"/>
          </a:p>
        </p:txBody>
      </p:sp>
      <p:sp>
        <p:nvSpPr>
          <p:cNvPr id="5" name="Slide Number Placeholder 4"/>
          <p:cNvSpPr>
            <a:spLocks noGrp="1"/>
          </p:cNvSpPr>
          <p:nvPr>
            <p:ph type="sldNum" sz="quarter" idx="12"/>
          </p:nvPr>
        </p:nvSpPr>
        <p:spPr/>
        <p:txBody>
          <a:bodyPr/>
          <a:lstStyle/>
          <a:p>
            <a:fld id="{AF8359E8-5B63-4AE7-A26F-FE183B9DDE83}" type="slidenum">
              <a:rPr lang="en-US" smtClean="0"/>
              <a:t>13</a:t>
            </a:fld>
            <a:endParaRPr lang="en-US" dirty="0"/>
          </a:p>
        </p:txBody>
      </p:sp>
      <p:sp>
        <p:nvSpPr>
          <p:cNvPr id="6" name="Rectangle 5"/>
          <p:cNvSpPr/>
          <p:nvPr/>
        </p:nvSpPr>
        <p:spPr>
          <a:xfrm>
            <a:off x="5334000" y="184868"/>
            <a:ext cx="2286000" cy="784830"/>
          </a:xfrm>
          <a:prstGeom prst="rect">
            <a:avLst/>
          </a:prstGeom>
          <a:noFill/>
        </p:spPr>
        <p:txBody>
          <a:bodyPr wrap="square">
            <a:spAutoFit/>
          </a:bodyPr>
          <a:lstStyle/>
          <a:p>
            <a:r>
              <a:rPr lang="es-419" sz="900" dirty="0" smtClean="0"/>
              <a:t>Equivalencia de </a:t>
            </a:r>
            <a:r>
              <a:rPr lang="es-419" sz="900" dirty="0"/>
              <a:t>grado: </a:t>
            </a:r>
            <a:r>
              <a:rPr lang="es-419" sz="900" dirty="0" smtClean="0"/>
              <a:t>4.4</a:t>
            </a:r>
            <a:endParaRPr lang="es-419" sz="900" dirty="0"/>
          </a:p>
          <a:p>
            <a:r>
              <a:rPr lang="es-419" sz="900" dirty="0"/>
              <a:t>Escala Lexile: </a:t>
            </a:r>
            <a:r>
              <a:rPr lang="es-419" sz="900" dirty="0" smtClean="0"/>
              <a:t>77</a:t>
            </a:r>
            <a:r>
              <a:rPr lang="es-419" sz="900" dirty="0" smtClean="0"/>
              <a:t>0L</a:t>
            </a:r>
            <a:endParaRPr lang="es-419" sz="900" dirty="0"/>
          </a:p>
          <a:p>
            <a:r>
              <a:rPr lang="es-419" sz="900" dirty="0"/>
              <a:t>Promedio </a:t>
            </a:r>
            <a:r>
              <a:rPr lang="es-419" sz="900" dirty="0" smtClean="0"/>
              <a:t>del </a:t>
            </a:r>
            <a:r>
              <a:rPr lang="es-419" sz="900" dirty="0" smtClean="0"/>
              <a:t>largo </a:t>
            </a:r>
            <a:r>
              <a:rPr lang="es-419" sz="900" dirty="0"/>
              <a:t>de la oración: </a:t>
            </a:r>
            <a:r>
              <a:rPr lang="es-419" sz="900" dirty="0" smtClean="0"/>
              <a:t>10.46</a:t>
            </a:r>
            <a:endParaRPr lang="es-419" sz="900" dirty="0"/>
          </a:p>
          <a:p>
            <a:r>
              <a:rPr lang="es-419" sz="900" dirty="0"/>
              <a:t>Promedio de la frecuencia de palabras: </a:t>
            </a:r>
            <a:r>
              <a:rPr lang="es-419" sz="900" dirty="0" smtClean="0"/>
              <a:t>3.37</a:t>
            </a:r>
            <a:endParaRPr lang="es-419" sz="900" dirty="0"/>
          </a:p>
          <a:p>
            <a:r>
              <a:rPr lang="es-419" sz="900" dirty="0"/>
              <a:t>Número de palabras: </a:t>
            </a:r>
            <a:r>
              <a:rPr lang="es-419" sz="900" dirty="0" smtClean="0"/>
              <a:t>387</a:t>
            </a:r>
            <a:endParaRPr lang="es-419" sz="900" dirty="0"/>
          </a:p>
        </p:txBody>
      </p:sp>
    </p:spTree>
    <p:extLst>
      <p:ext uri="{BB962C8B-B14F-4D97-AF65-F5344CB8AC3E}">
        <p14:creationId xmlns:p14="http://schemas.microsoft.com/office/powerpoint/2010/main" val="3207770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solidFill>
                  <a:schemeClr val="tx1"/>
                </a:solidFill>
              </a:rPr>
              <a:pPr/>
              <a:t>14</a:t>
            </a:fld>
            <a:endParaRPr lang="en-US" dirty="0">
              <a:solidFill>
                <a:schemeClr val="tx1"/>
              </a:solidFill>
            </a:endParaRPr>
          </a:p>
        </p:txBody>
      </p:sp>
      <p:sp>
        <p:nvSpPr>
          <p:cNvPr id="5" name="Rectangle 4"/>
          <p:cNvSpPr/>
          <p:nvPr/>
        </p:nvSpPr>
        <p:spPr>
          <a:xfrm>
            <a:off x="321017" y="559454"/>
            <a:ext cx="6933223" cy="3888521"/>
          </a:xfrm>
          <a:prstGeom prst="rect">
            <a:avLst/>
          </a:prstGeom>
        </p:spPr>
        <p:txBody>
          <a:bodyPr wrap="square" lIns="101874" tIns="50937" rIns="101874" bIns="50937">
            <a:spAutoFit/>
          </a:bodyPr>
          <a:lstStyle/>
          <a:p>
            <a:pPr marL="361390" indent="-361390">
              <a:buFont typeface="+mj-lt"/>
              <a:buAutoNum type="arabicPeriod"/>
            </a:pPr>
            <a:r>
              <a:rPr lang="es-MX" sz="1900" b="1" dirty="0" smtClean="0">
                <a:latin typeface="Helvetica" panose="020B0604020202020204" pitchFamily="34" charset="0"/>
                <a:cs typeface="Helvetica" panose="020B0604020202020204" pitchFamily="34" charset="0"/>
              </a:rPr>
              <a:t>¿Cuál de las siguientes declaraciones mejor apoya el hecho de que el olor provenía de algo en la naturaleza? </a:t>
            </a:r>
            <a:r>
              <a:rPr lang="es-MX" sz="1200" b="1" dirty="0" smtClean="0">
                <a:latin typeface="Helvetica" panose="020B0604020202020204" pitchFamily="34" charset="0"/>
                <a:cs typeface="Helvetica" panose="020B0604020202020204" pitchFamily="34" charset="0"/>
              </a:rPr>
              <a:t>RL.5.1</a:t>
            </a:r>
            <a:r>
              <a:rPr lang="es-MX" sz="1900" b="1" dirty="0" smtClean="0">
                <a:latin typeface="Helvetica" panose="020B0604020202020204" pitchFamily="34" charset="0"/>
                <a:cs typeface="Helvetica" panose="020B0604020202020204" pitchFamily="34" charset="0"/>
              </a:rPr>
              <a:t> </a:t>
            </a:r>
          </a:p>
          <a:p>
            <a:pPr marL="361390" indent="-361390">
              <a:buFont typeface="+mj-lt"/>
              <a:buAutoNum type="arabicPeriod"/>
            </a:pPr>
            <a:endParaRPr lang="es-MX" sz="1900" dirty="0" smtClean="0">
              <a:latin typeface="Helvetica" pitchFamily="34" charset="0"/>
              <a:cs typeface="Helvetica" pitchFamily="34" charset="0"/>
            </a:endParaRPr>
          </a:p>
          <a:p>
            <a:pPr marL="690563" indent="-285750">
              <a:buFont typeface="+mj-lt"/>
              <a:buAutoNum type="alphaUcPeriod"/>
              <a:tabLst>
                <a:tab pos="690563" algn="l"/>
              </a:tabLst>
            </a:pPr>
            <a:r>
              <a:rPr lang="es-MX" sz="1700" dirty="0" smtClean="0">
                <a:latin typeface="Helvetica" panose="020B0604020202020204" pitchFamily="34" charset="0"/>
                <a:cs typeface="Helvetica" panose="020B0604020202020204" pitchFamily="34" charset="0"/>
              </a:rPr>
              <a:t>“Era como esa horrible mezcla de olores que salen fuera de un contenedor de basura detrás de un mal restaurante.”</a:t>
            </a:r>
          </a:p>
          <a:p>
            <a:pPr marL="690563" indent="-285750">
              <a:buFont typeface="+mj-lt"/>
              <a:buAutoNum type="alphaUcPeriod"/>
              <a:tabLst>
                <a:tab pos="690563" algn="l"/>
              </a:tabLst>
            </a:pPr>
            <a:endParaRPr lang="es-MX" sz="1700" dirty="0" smtClean="0">
              <a:latin typeface="Helvetica" panose="020B0604020202020204" pitchFamily="34" charset="0"/>
              <a:cs typeface="Helvetica" panose="020B0604020202020204" pitchFamily="34" charset="0"/>
            </a:endParaRPr>
          </a:p>
          <a:p>
            <a:pPr marL="690563" indent="-285750">
              <a:buFont typeface="+mj-lt"/>
              <a:buAutoNum type="alphaUcPeriod"/>
              <a:tabLst>
                <a:tab pos="690563" algn="l"/>
              </a:tabLst>
            </a:pPr>
            <a:r>
              <a:rPr lang="es-MX" sz="1700" dirty="0" smtClean="0">
                <a:latin typeface="Helvetica" panose="020B0604020202020204" pitchFamily="34" charset="0"/>
                <a:cs typeface="Helvetica" panose="020B0604020202020204" pitchFamily="34" charset="0"/>
              </a:rPr>
              <a:t>“Yo estaba en el huerto de manzanas de mi tía y mi tío.”</a:t>
            </a:r>
          </a:p>
          <a:p>
            <a:pPr marL="690563" indent="-285750">
              <a:buFont typeface="+mj-lt"/>
              <a:buAutoNum type="alphaUcPeriod"/>
              <a:tabLst>
                <a:tab pos="690563" algn="l"/>
              </a:tabLst>
            </a:pPr>
            <a:endParaRPr lang="es-MX" sz="1700" dirty="0" smtClean="0">
              <a:latin typeface="Helvetica" panose="020B0604020202020204" pitchFamily="34" charset="0"/>
              <a:cs typeface="Helvetica" panose="020B0604020202020204" pitchFamily="34" charset="0"/>
            </a:endParaRPr>
          </a:p>
          <a:p>
            <a:pPr marL="690563" indent="-285750">
              <a:buFont typeface="+mj-lt"/>
              <a:buAutoNum type="alphaUcPeriod"/>
              <a:tabLst>
                <a:tab pos="690563" algn="l"/>
              </a:tabLst>
            </a:pPr>
            <a:r>
              <a:rPr lang="es-ES" sz="1700" dirty="0">
                <a:latin typeface="Helvetica" panose="020B0604020202020204" pitchFamily="34" charset="0"/>
                <a:cs typeface="Helvetica" panose="020B0604020202020204" pitchFamily="34" charset="0"/>
              </a:rPr>
              <a:t>"La tía Sylvie salió </a:t>
            </a:r>
            <a:r>
              <a:rPr lang="es-ES" sz="1700" dirty="0" smtClean="0">
                <a:latin typeface="Helvetica" panose="020B0604020202020204" pitchFamily="34" charset="0"/>
                <a:cs typeface="Helvetica" panose="020B0604020202020204" pitchFamily="34" charset="0"/>
              </a:rPr>
              <a:t>ajetreada </a:t>
            </a:r>
            <a:r>
              <a:rPr lang="es-ES" sz="1700" dirty="0">
                <a:latin typeface="Helvetica" panose="020B0604020202020204" pitchFamily="34" charset="0"/>
                <a:cs typeface="Helvetica" panose="020B0604020202020204" pitchFamily="34" charset="0"/>
              </a:rPr>
              <a:t>por la puerta trasera de su pequeña cabaña de madera</a:t>
            </a:r>
            <a:r>
              <a:rPr lang="es-ES" sz="1700" dirty="0" smtClean="0">
                <a:latin typeface="Helvetica" panose="020B0604020202020204" pitchFamily="34" charset="0"/>
                <a:cs typeface="Helvetica" panose="020B0604020202020204" pitchFamily="34" charset="0"/>
              </a:rPr>
              <a:t>.”</a:t>
            </a:r>
          </a:p>
          <a:p>
            <a:pPr marL="690563" indent="-285750">
              <a:buFont typeface="+mj-lt"/>
              <a:buAutoNum type="alphaUcPeriod"/>
              <a:tabLst>
                <a:tab pos="690563" algn="l"/>
              </a:tabLst>
            </a:pPr>
            <a:endParaRPr lang="es-MX" sz="1700" dirty="0" smtClean="0">
              <a:latin typeface="Helvetica" pitchFamily="34" charset="0"/>
              <a:cs typeface="Helvetica" pitchFamily="34" charset="0"/>
            </a:endParaRPr>
          </a:p>
          <a:p>
            <a:pPr marL="690563" indent="-285750">
              <a:buFont typeface="+mj-lt"/>
              <a:buAutoNum type="alphaUcPeriod"/>
              <a:tabLst>
                <a:tab pos="690563" algn="l"/>
              </a:tabLst>
            </a:pPr>
            <a:r>
              <a:rPr lang="es-ES" sz="1700" dirty="0" smtClean="0">
                <a:latin typeface="Helvetica" panose="020B0604020202020204" pitchFamily="34" charset="0"/>
                <a:cs typeface="Helvetica" panose="020B0604020202020204" pitchFamily="34" charset="0"/>
              </a:rPr>
              <a:t>“Acabábamos de </a:t>
            </a:r>
            <a:r>
              <a:rPr lang="es-ES" sz="1700" dirty="0">
                <a:latin typeface="Helvetica" panose="020B0604020202020204" pitchFamily="34" charset="0"/>
                <a:cs typeface="Helvetica" panose="020B0604020202020204" pitchFamily="34" charset="0"/>
              </a:rPr>
              <a:t>regresar a casa </a:t>
            </a:r>
            <a:r>
              <a:rPr lang="es-ES" sz="1700" dirty="0" smtClean="0">
                <a:latin typeface="Helvetica" panose="020B0604020202020204" pitchFamily="34" charset="0"/>
                <a:cs typeface="Helvetica" panose="020B0604020202020204" pitchFamily="34" charset="0"/>
              </a:rPr>
              <a:t>al suroeste </a:t>
            </a:r>
            <a:r>
              <a:rPr lang="es-ES" sz="1700" dirty="0">
                <a:latin typeface="Helvetica" panose="020B0604020202020204" pitchFamily="34" charset="0"/>
                <a:cs typeface="Helvetica" panose="020B0604020202020204" pitchFamily="34" charset="0"/>
              </a:rPr>
              <a:t>de Virginia </a:t>
            </a:r>
            <a:r>
              <a:rPr lang="es-ES" sz="1700" dirty="0" smtClean="0">
                <a:latin typeface="Helvetica" panose="020B0604020202020204" pitchFamily="34" charset="0"/>
                <a:cs typeface="Helvetica" panose="020B0604020202020204" pitchFamily="34" charset="0"/>
              </a:rPr>
              <a:t>después </a:t>
            </a:r>
            <a:r>
              <a:rPr lang="es-ES" sz="1700" dirty="0">
                <a:latin typeface="Helvetica" panose="020B0604020202020204" pitchFamily="34" charset="0"/>
                <a:cs typeface="Helvetica" panose="020B0604020202020204" pitchFamily="34" charset="0"/>
              </a:rPr>
              <a:t>de pasar todo el verano en Tennessee."</a:t>
            </a:r>
            <a:endParaRPr lang="es-MX" sz="1700" dirty="0">
              <a:latin typeface="Helvetica" pitchFamily="34" charset="0"/>
              <a:cs typeface="Helvetica" pitchFamily="34" charset="0"/>
            </a:endParaRPr>
          </a:p>
        </p:txBody>
      </p:sp>
      <p:cxnSp>
        <p:nvCxnSpPr>
          <p:cNvPr id="11" name="Straight Connector 10"/>
          <p:cNvCxnSpPr/>
          <p:nvPr/>
        </p:nvCxnSpPr>
        <p:spPr>
          <a:xfrm>
            <a:off x="410117" y="48768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410117" y="1785880"/>
            <a:ext cx="242888" cy="2290780"/>
            <a:chOff x="647701" y="1769590"/>
            <a:chExt cx="242888" cy="2290780"/>
          </a:xfrm>
        </p:grpSpPr>
        <p:sp>
          <p:nvSpPr>
            <p:cNvPr id="14" name="Oval 13"/>
            <p:cNvSpPr/>
            <p:nvPr/>
          </p:nvSpPr>
          <p:spPr>
            <a:xfrm>
              <a:off x="647701" y="176959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15" name="Oval 14"/>
            <p:cNvSpPr/>
            <p:nvPr/>
          </p:nvSpPr>
          <p:spPr>
            <a:xfrm>
              <a:off x="647701" y="25146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16" name="Oval 15"/>
            <p:cNvSpPr/>
            <p:nvPr/>
          </p:nvSpPr>
          <p:spPr>
            <a:xfrm>
              <a:off x="647701" y="305888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17" name="Oval 16"/>
            <p:cNvSpPr/>
            <p:nvPr/>
          </p:nvSpPr>
          <p:spPr>
            <a:xfrm>
              <a:off x="647701" y="382088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grpSp>
      <p:sp>
        <p:nvSpPr>
          <p:cNvPr id="8" name="Rectangle 7"/>
          <p:cNvSpPr/>
          <p:nvPr/>
        </p:nvSpPr>
        <p:spPr>
          <a:xfrm>
            <a:off x="321016" y="5459025"/>
            <a:ext cx="6613183" cy="3309628"/>
          </a:xfrm>
          <a:prstGeom prst="rect">
            <a:avLst/>
          </a:prstGeom>
          <a:noFill/>
        </p:spPr>
        <p:txBody>
          <a:bodyPr wrap="square" lIns="107700" tIns="53850" rIns="107700" bIns="53850">
            <a:spAutoFit/>
          </a:bodyPr>
          <a:lstStyle/>
          <a:p>
            <a:pPr marL="361390" indent="-361390"/>
            <a:r>
              <a:rPr lang="es-MX" sz="1900" b="1" dirty="0" smtClean="0">
                <a:latin typeface="Helvetica" pitchFamily="34" charset="0"/>
                <a:cs typeface="Helvetica" pitchFamily="34" charset="0"/>
              </a:rPr>
              <a:t>2.  ¿Qué oración resume mejor la causa del olor? </a:t>
            </a:r>
            <a:r>
              <a:rPr lang="es-MX" sz="1200" b="1" dirty="0" smtClean="0">
                <a:latin typeface="Helvetica" pitchFamily="34" charset="0"/>
                <a:cs typeface="Helvetica" pitchFamily="34" charset="0"/>
              </a:rPr>
              <a:t>RL.5.1</a:t>
            </a:r>
            <a:r>
              <a:rPr lang="es-MX" sz="1800" dirty="0" smtClean="0"/>
              <a:t> </a:t>
            </a:r>
            <a:endParaRPr lang="es-MX" sz="1200" b="1" strike="sngStrike" dirty="0" smtClean="0">
              <a:latin typeface="Helvetica" pitchFamily="34" charset="0"/>
              <a:cs typeface="Helvetica" pitchFamily="34" charset="0"/>
            </a:endParaRPr>
          </a:p>
          <a:p>
            <a:pPr marL="361390" indent="-361390"/>
            <a:r>
              <a:rPr lang="es-MX" sz="1900" b="1" dirty="0" smtClean="0">
                <a:latin typeface="Helvetica" pitchFamily="34" charset="0"/>
                <a:cs typeface="Helvetica" pitchFamily="34" charset="0"/>
              </a:rPr>
              <a:t>     </a:t>
            </a:r>
          </a:p>
          <a:p>
            <a:pPr marL="685800" indent="-319088">
              <a:buFont typeface="+mj-lt"/>
              <a:buAutoNum type="alphaUcPeriod"/>
            </a:pPr>
            <a:r>
              <a:rPr lang="es-MX" sz="1700" dirty="0" smtClean="0">
                <a:latin typeface="Helvetica" pitchFamily="34" charset="0"/>
                <a:cs typeface="Helvetica" pitchFamily="34" charset="0"/>
              </a:rPr>
              <a:t> Un horrible olor se entró por mi nariz. </a:t>
            </a:r>
          </a:p>
          <a:p>
            <a:pPr marL="685800" indent="-319088">
              <a:buFont typeface="+mj-lt"/>
              <a:buAutoNum type="alphaUcPeriod"/>
            </a:pPr>
            <a:endParaRPr lang="es-MX" sz="1700" dirty="0" smtClean="0">
              <a:latin typeface="Helvetica" pitchFamily="34" charset="0"/>
              <a:cs typeface="Helvetica" pitchFamily="34" charset="0"/>
            </a:endParaRPr>
          </a:p>
          <a:p>
            <a:pPr marL="685800" indent="-319088">
              <a:buFont typeface="+mj-lt"/>
              <a:buAutoNum type="alphaUcPeriod"/>
            </a:pPr>
            <a:r>
              <a:rPr lang="es-MX" sz="1700" dirty="0" smtClean="0">
                <a:latin typeface="Helvetica" pitchFamily="34" charset="0"/>
                <a:cs typeface="Helvetica" pitchFamily="34" charset="0"/>
              </a:rPr>
              <a:t> La </a:t>
            </a:r>
            <a:r>
              <a:rPr lang="es-MX" sz="1700" dirty="0">
                <a:latin typeface="Helvetica" panose="020B0604020202020204" pitchFamily="34" charset="0"/>
                <a:cs typeface="Helvetica" panose="020B0604020202020204" pitchFamily="34" charset="0"/>
              </a:rPr>
              <a:t>seguimos alrededor de la </a:t>
            </a:r>
            <a:r>
              <a:rPr lang="es-MX" sz="1700" dirty="0" smtClean="0">
                <a:latin typeface="Helvetica" panose="020B0604020202020204" pitchFamily="34" charset="0"/>
                <a:cs typeface="Helvetica" panose="020B0604020202020204" pitchFamily="34" charset="0"/>
              </a:rPr>
              <a:t>casa, pasando por </a:t>
            </a:r>
            <a:r>
              <a:rPr lang="es-MX" sz="1700" dirty="0">
                <a:latin typeface="Helvetica" panose="020B0604020202020204" pitchFamily="34" charset="0"/>
                <a:cs typeface="Helvetica" panose="020B0604020202020204" pitchFamily="34" charset="0"/>
              </a:rPr>
              <a:t>los </a:t>
            </a:r>
            <a:r>
              <a:rPr lang="es-MX" sz="1700" dirty="0" smtClean="0">
                <a:latin typeface="Helvetica" panose="020B0604020202020204" pitchFamily="34" charset="0"/>
                <a:cs typeface="Helvetica" panose="020B0604020202020204" pitchFamily="34" charset="0"/>
              </a:rPr>
              <a:t>jardines llenos </a:t>
            </a:r>
            <a:r>
              <a:rPr lang="es-MX" sz="1700" dirty="0">
                <a:latin typeface="Helvetica" panose="020B0604020202020204" pitchFamily="34" charset="0"/>
                <a:cs typeface="Helvetica" panose="020B0604020202020204" pitchFamily="34" charset="0"/>
              </a:rPr>
              <a:t>de </a:t>
            </a:r>
            <a:r>
              <a:rPr lang="es-MX" sz="1700" dirty="0" smtClean="0">
                <a:latin typeface="Helvetica" pitchFamily="34" charset="0"/>
                <a:cs typeface="Helvetica" pitchFamily="34" charset="0"/>
              </a:rPr>
              <a:t>las últimas azucenas y crisantemos del verano.</a:t>
            </a:r>
          </a:p>
          <a:p>
            <a:pPr marL="685800" indent="-319088">
              <a:buFont typeface="+mj-lt"/>
              <a:buAutoNum type="alphaUcPeriod"/>
            </a:pPr>
            <a:endParaRPr lang="es-MX" sz="1700" dirty="0" smtClean="0">
              <a:latin typeface="Helvetica" pitchFamily="34" charset="0"/>
              <a:cs typeface="Helvetica" pitchFamily="34" charset="0"/>
            </a:endParaRPr>
          </a:p>
          <a:p>
            <a:pPr marL="685800" indent="-319088">
              <a:buFont typeface="+mj-lt"/>
              <a:buAutoNum type="alphaUcPeriod"/>
            </a:pPr>
            <a:r>
              <a:rPr lang="es-ES" sz="1700" dirty="0" smtClean="0">
                <a:latin typeface="Helvetica" panose="020B0604020202020204" pitchFamily="34" charset="0"/>
                <a:cs typeface="Helvetica" panose="020B0604020202020204" pitchFamily="34" charset="0"/>
              </a:rPr>
              <a:t> Peces </a:t>
            </a:r>
            <a:r>
              <a:rPr lang="es-ES" sz="1700" dirty="0">
                <a:latin typeface="Helvetica" panose="020B0604020202020204" pitchFamily="34" charset="0"/>
                <a:cs typeface="Helvetica" panose="020B0604020202020204" pitchFamily="34" charset="0"/>
              </a:rPr>
              <a:t>muertos, con sus cuerpos hinchados y ojos saltones, estaban </a:t>
            </a:r>
            <a:r>
              <a:rPr lang="es-ES" sz="1700" dirty="0" smtClean="0">
                <a:latin typeface="Helvetica" panose="020B0604020202020204" pitchFamily="34" charset="0"/>
                <a:cs typeface="Helvetica" panose="020B0604020202020204" pitchFamily="34" charset="0"/>
              </a:rPr>
              <a:t>esparcidos </a:t>
            </a:r>
            <a:r>
              <a:rPr lang="es-ES" sz="1700" dirty="0">
                <a:latin typeface="Helvetica" panose="020B0604020202020204" pitchFamily="34" charset="0"/>
                <a:cs typeface="Helvetica" panose="020B0604020202020204" pitchFamily="34" charset="0"/>
              </a:rPr>
              <a:t>por todas partes</a:t>
            </a:r>
            <a:r>
              <a:rPr lang="es-ES" sz="1700" dirty="0" smtClean="0">
                <a:latin typeface="Helvetica" panose="020B0604020202020204" pitchFamily="34" charset="0"/>
                <a:cs typeface="Helvetica" panose="020B0604020202020204" pitchFamily="34" charset="0"/>
              </a:rPr>
              <a:t>.</a:t>
            </a:r>
          </a:p>
          <a:p>
            <a:pPr marL="685800" indent="-319088">
              <a:buFont typeface="+mj-lt"/>
              <a:buAutoNum type="alphaUcPeriod"/>
            </a:pPr>
            <a:endParaRPr lang="es-MX" sz="1700" dirty="0" smtClean="0">
              <a:latin typeface="Helvetica" pitchFamily="34" charset="0"/>
              <a:cs typeface="Helvetica" pitchFamily="34" charset="0"/>
            </a:endParaRPr>
          </a:p>
          <a:p>
            <a:pPr marL="685800" indent="-319088">
              <a:buFont typeface="+mj-lt"/>
              <a:buAutoNum type="alphaUcPeriod"/>
            </a:pPr>
            <a:r>
              <a:rPr lang="es-ES" sz="1700" dirty="0" smtClean="0">
                <a:latin typeface="Helvetica" panose="020B0604020202020204" pitchFamily="34" charset="0"/>
                <a:cs typeface="Helvetica" panose="020B0604020202020204" pitchFamily="34" charset="0"/>
              </a:rPr>
              <a:t> Algunos flotaban </a:t>
            </a:r>
            <a:r>
              <a:rPr lang="es-ES" sz="1700" dirty="0">
                <a:latin typeface="Helvetica" panose="020B0604020202020204" pitchFamily="34" charset="0"/>
                <a:cs typeface="Helvetica" panose="020B0604020202020204" pitchFamily="34" charset="0"/>
              </a:rPr>
              <a:t>en silencio bajo </a:t>
            </a:r>
            <a:r>
              <a:rPr lang="es-ES" sz="1700" dirty="0" smtClean="0">
                <a:latin typeface="Helvetica" panose="020B0604020202020204" pitchFamily="34" charset="0"/>
                <a:cs typeface="Helvetica" panose="020B0604020202020204" pitchFamily="34" charset="0"/>
              </a:rPr>
              <a:t>el muelle </a:t>
            </a:r>
            <a:r>
              <a:rPr lang="es-ES" sz="1700" dirty="0">
                <a:latin typeface="Helvetica" panose="020B0604020202020204" pitchFamily="34" charset="0"/>
                <a:cs typeface="Helvetica" panose="020B0604020202020204" pitchFamily="34" charset="0"/>
              </a:rPr>
              <a:t>de madera</a:t>
            </a:r>
            <a:r>
              <a:rPr lang="es-MX" sz="1700" dirty="0" smtClean="0">
                <a:latin typeface="Helvetica" pitchFamily="34" charset="0"/>
                <a:cs typeface="Helvetica" pitchFamily="34" charset="0"/>
              </a:rPr>
              <a:t>.</a:t>
            </a:r>
            <a:endParaRPr lang="es-MX" sz="1700" dirty="0">
              <a:latin typeface="Helvetica" pitchFamily="34" charset="0"/>
              <a:cs typeface="Helvetica"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99365128"/>
              </p:ext>
            </p:extLst>
          </p:nvPr>
        </p:nvGraphicFramePr>
        <p:xfrm>
          <a:off x="5311140" y="4580120"/>
          <a:ext cx="2072640" cy="746760"/>
        </p:xfrm>
        <a:graphic>
          <a:graphicData uri="http://schemas.openxmlformats.org/drawingml/2006/table">
            <a:tbl>
              <a:tblPr/>
              <a:tblGrid>
                <a:gridCol w="2072640"/>
              </a:tblGrid>
              <a:tr h="212065">
                <a:tc>
                  <a:txBody>
                    <a:bodyPr/>
                    <a:lstStyle/>
                    <a:p>
                      <a:pPr marL="0" marR="0" algn="l">
                        <a:lnSpc>
                          <a:spcPct val="115000"/>
                        </a:lnSpc>
                        <a:spcBef>
                          <a:spcPts val="0"/>
                        </a:spcBef>
                        <a:spcAft>
                          <a:spcPts val="0"/>
                        </a:spcAft>
                      </a:pPr>
                      <a:r>
                        <a:rPr lang="es-GT" sz="900" b="1" i="1" noProof="0" dirty="0" smtClean="0">
                          <a:solidFill>
                            <a:srgbClr val="000000"/>
                          </a:solidFill>
                          <a:latin typeface="Calibri"/>
                          <a:ea typeface="Times New Roman"/>
                          <a:cs typeface="Times New Roman"/>
                        </a:rPr>
                        <a:t>Estándar</a:t>
                      </a:r>
                      <a:r>
                        <a:rPr lang="en-US" sz="900" b="1" i="1" dirty="0" smtClean="0">
                          <a:solidFill>
                            <a:srgbClr val="000000"/>
                          </a:solidFill>
                          <a:latin typeface="Calibri"/>
                          <a:ea typeface="Times New Roman"/>
                          <a:cs typeface="Times New Roman"/>
                        </a:rPr>
                        <a:t> RL.5.1</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534695">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MX" sz="900" i="1" kern="1200" dirty="0" smtClean="0">
                          <a:solidFill>
                            <a:schemeClr val="tx1"/>
                          </a:solidFill>
                          <a:effectLst/>
                          <a:latin typeface="+mn-lt"/>
                          <a:ea typeface="+mn-ea"/>
                          <a:cs typeface="+mn-cs"/>
                        </a:rPr>
                        <a:t>Citan correctamente un texto al explicar lo que dice explícitamente y al hacer inferencias del mismo.</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6" name="Group 5"/>
          <p:cNvGrpSpPr/>
          <p:nvPr/>
        </p:nvGrpSpPr>
        <p:grpSpPr>
          <a:xfrm>
            <a:off x="410117" y="6096000"/>
            <a:ext cx="242888" cy="2582746"/>
            <a:chOff x="647416" y="6082688"/>
            <a:chExt cx="242888" cy="2582746"/>
          </a:xfrm>
        </p:grpSpPr>
        <p:sp>
          <p:nvSpPr>
            <p:cNvPr id="22" name="Oval 21"/>
            <p:cNvSpPr/>
            <p:nvPr/>
          </p:nvSpPr>
          <p:spPr>
            <a:xfrm>
              <a:off x="647416" y="764485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23" name="Oval 22"/>
            <p:cNvSpPr/>
            <p:nvPr/>
          </p:nvSpPr>
          <p:spPr>
            <a:xfrm>
              <a:off x="647416" y="608268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24" name="Oval 23"/>
            <p:cNvSpPr/>
            <p:nvPr/>
          </p:nvSpPr>
          <p:spPr>
            <a:xfrm>
              <a:off x="647416" y="660523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25" name="Oval 24"/>
            <p:cNvSpPr/>
            <p:nvPr/>
          </p:nvSpPr>
          <p:spPr>
            <a:xfrm>
              <a:off x="647416" y="842594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grpSp>
      <p:sp>
        <p:nvSpPr>
          <p:cNvPr id="7" name="Footer Placeholder 6"/>
          <p:cNvSpPr>
            <a:spLocks noGrp="1"/>
          </p:cNvSpPr>
          <p:nvPr>
            <p:ph type="ftr" sz="quarter" idx="11"/>
          </p:nvPr>
        </p:nvSpPr>
        <p:spPr/>
        <p:txBody>
          <a:bodyPr/>
          <a:lstStyle/>
          <a:p>
            <a:endParaRPr lang="en-US" smtClean="0"/>
          </a:p>
          <a:p>
            <a:r>
              <a:rPr lang="en-US" smtClean="0"/>
              <a:t>Rev. Control: 07/04/15 - OSP and S. Richmond </a:t>
            </a:r>
          </a:p>
          <a:p>
            <a:endParaRPr lang="en-US" dirty="0"/>
          </a:p>
        </p:txBody>
      </p:sp>
    </p:spTree>
    <p:extLst>
      <p:ext uri="{BB962C8B-B14F-4D97-AF65-F5344CB8AC3E}">
        <p14:creationId xmlns:p14="http://schemas.microsoft.com/office/powerpoint/2010/main" val="2927734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cxnSp>
        <p:nvCxnSpPr>
          <p:cNvPr id="10" name="Straight Connector 9"/>
          <p:cNvCxnSpPr/>
          <p:nvPr/>
        </p:nvCxnSpPr>
        <p:spPr>
          <a:xfrm>
            <a:off x="420959" y="55626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518161" y="747267"/>
            <a:ext cx="6699250" cy="3596133"/>
          </a:xfrm>
          <a:prstGeom prst="rect">
            <a:avLst/>
          </a:prstGeom>
        </p:spPr>
        <p:txBody>
          <a:bodyPr wrap="square" lIns="0" tIns="50937" rIns="101874" bIns="50937" numCol="1" anchor="b">
            <a:spAutoFit/>
          </a:bodyPr>
          <a:lstStyle/>
          <a:p>
            <a:pPr marL="361390" indent="-361390">
              <a:buFont typeface="+mj-lt"/>
              <a:buAutoNum type="arabicPeriod" startAt="3"/>
            </a:pPr>
            <a:r>
              <a:rPr lang="es-ES" sz="1900" b="1" dirty="0">
                <a:latin typeface="Helvetica" panose="020B0604020202020204" pitchFamily="34" charset="0"/>
                <a:cs typeface="Helvetica" panose="020B0604020202020204" pitchFamily="34" charset="0"/>
              </a:rPr>
              <a:t>¿Qué oración resume mejor la idea principal de </a:t>
            </a:r>
            <a:r>
              <a:rPr lang="es-ES" sz="1900" b="1" i="1" u="sng" dirty="0" smtClean="0">
                <a:latin typeface="Helvetica" panose="020B0604020202020204" pitchFamily="34" charset="0"/>
                <a:cs typeface="Helvetica" panose="020B0604020202020204" pitchFamily="34" charset="0"/>
              </a:rPr>
              <a:t>Algo huele mal</a:t>
            </a:r>
            <a:r>
              <a:rPr lang="es-ES" sz="1900" b="1" dirty="0" smtClean="0">
                <a:latin typeface="Helvetica" panose="020B0604020202020204" pitchFamily="34" charset="0"/>
                <a:cs typeface="Helvetica" panose="020B0604020202020204" pitchFamily="34" charset="0"/>
              </a:rPr>
              <a:t>? </a:t>
            </a:r>
            <a:r>
              <a:rPr lang="es-ES" sz="1900" dirty="0" smtClean="0">
                <a:latin typeface="Helvetica" panose="020B0604020202020204" pitchFamily="34" charset="0"/>
                <a:cs typeface="Helvetica" panose="020B0604020202020204" pitchFamily="34" charset="0"/>
              </a:rPr>
              <a:t> </a:t>
            </a:r>
            <a:r>
              <a:rPr lang="es-MX" sz="1200" b="1" dirty="0" smtClean="0">
                <a:latin typeface="Helvetica" panose="020B0604020202020204" pitchFamily="34" charset="0"/>
                <a:cs typeface="Helvetica" panose="020B0604020202020204" pitchFamily="34" charset="0"/>
              </a:rPr>
              <a:t>RL.5.2</a:t>
            </a:r>
            <a:endParaRPr lang="en-US" sz="1200" b="1" dirty="0">
              <a:latin typeface="Helvetica" pitchFamily="34" charset="0"/>
              <a:cs typeface="Helvetica" pitchFamily="34" charset="0"/>
            </a:endParaRPr>
          </a:p>
          <a:p>
            <a:pPr marL="457200" indent="-457200">
              <a:buFont typeface="+mj-lt"/>
              <a:buAutoNum type="alphaUcPeriod"/>
            </a:pPr>
            <a:endParaRPr lang="en-US" sz="1900" dirty="0">
              <a:latin typeface="Helvetica" pitchFamily="34" charset="0"/>
              <a:cs typeface="Helvetica" pitchFamily="34" charset="0"/>
            </a:endParaRPr>
          </a:p>
          <a:p>
            <a:pPr marL="685800" indent="-330200">
              <a:buFont typeface="+mj-lt"/>
              <a:buAutoNum type="alphaUcPeriod"/>
            </a:pPr>
            <a:r>
              <a:rPr lang="es-ES" sz="1700" dirty="0" smtClean="0">
                <a:latin typeface="Helvetica" panose="020B0604020202020204" pitchFamily="34" charset="0"/>
                <a:cs typeface="Helvetica" panose="020B0604020202020204" pitchFamily="34" charset="0"/>
              </a:rPr>
              <a:t>La tía </a:t>
            </a:r>
            <a:r>
              <a:rPr lang="es-ES" sz="1700" dirty="0" err="1" smtClean="0">
                <a:latin typeface="Helvetica" panose="020B0604020202020204" pitchFamily="34" charset="0"/>
                <a:cs typeface="Helvetica" panose="020B0604020202020204" pitchFamily="34" charset="0"/>
              </a:rPr>
              <a:t>Sylvie</a:t>
            </a:r>
            <a:r>
              <a:rPr lang="es-ES" sz="1700" dirty="0" smtClean="0">
                <a:latin typeface="Helvetica" panose="020B0604020202020204" pitchFamily="34" charset="0"/>
                <a:cs typeface="Helvetica" panose="020B0604020202020204" pitchFamily="34" charset="0"/>
              </a:rPr>
              <a:t> salió ajetreada por la puerta trasera de su pequeña cabaña de madera.</a:t>
            </a:r>
          </a:p>
          <a:p>
            <a:pPr marL="685800" indent="-330200">
              <a:buFont typeface="+mj-lt"/>
              <a:buAutoNum type="alphaUcPeriod"/>
            </a:pPr>
            <a:endParaRPr lang="en-US" sz="1700" dirty="0">
              <a:latin typeface="Helvetica" pitchFamily="34" charset="0"/>
              <a:cs typeface="Helvetica" pitchFamily="34" charset="0"/>
            </a:endParaRPr>
          </a:p>
          <a:p>
            <a:pPr marL="685800" indent="-330200">
              <a:buFont typeface="+mj-lt"/>
              <a:buAutoNum type="alphaUcPeriod"/>
            </a:pPr>
            <a:r>
              <a:rPr lang="es-MX" sz="1700" dirty="0">
                <a:latin typeface="Helvetica" panose="020B0604020202020204" pitchFamily="34" charset="0"/>
                <a:cs typeface="Helvetica" panose="020B0604020202020204" pitchFamily="34" charset="0"/>
              </a:rPr>
              <a:t> </a:t>
            </a:r>
            <a:r>
              <a:rPr lang="es-ES" sz="1700" dirty="0">
                <a:latin typeface="Helvetica" panose="020B0604020202020204" pitchFamily="34" charset="0"/>
                <a:cs typeface="Helvetica" panose="020B0604020202020204" pitchFamily="34" charset="0"/>
              </a:rPr>
              <a:t>– </a:t>
            </a:r>
            <a:r>
              <a:rPr lang="es-MX" sz="1700" dirty="0" smtClean="0">
                <a:latin typeface="Helvetica" panose="020B0604020202020204" pitchFamily="34" charset="0"/>
                <a:cs typeface="Helvetica" panose="020B0604020202020204" pitchFamily="34" charset="0"/>
              </a:rPr>
              <a:t>Estoy </a:t>
            </a:r>
            <a:r>
              <a:rPr lang="es-MX" sz="1700" dirty="0">
                <a:latin typeface="Helvetica" panose="020B0604020202020204" pitchFamily="34" charset="0"/>
                <a:cs typeface="Helvetica" panose="020B0604020202020204" pitchFamily="34" charset="0"/>
              </a:rPr>
              <a:t>tratando </a:t>
            </a:r>
            <a:r>
              <a:rPr lang="es-MX" sz="1700" dirty="0" smtClean="0">
                <a:latin typeface="Helvetica" panose="020B0604020202020204" pitchFamily="34" charset="0"/>
                <a:cs typeface="Helvetica" panose="020B0604020202020204" pitchFamily="34" charset="0"/>
              </a:rPr>
              <a:t>de </a:t>
            </a:r>
            <a:r>
              <a:rPr lang="es-MX" sz="1700" dirty="0">
                <a:latin typeface="Helvetica" panose="020B0604020202020204" pitchFamily="34" charset="0"/>
                <a:cs typeface="Helvetica" panose="020B0604020202020204" pitchFamily="34" charset="0"/>
              </a:rPr>
              <a:t>enterrarlos para reducir el </a:t>
            </a:r>
            <a:r>
              <a:rPr lang="es-MX" sz="1700" dirty="0" smtClean="0">
                <a:latin typeface="Helvetica" panose="020B0604020202020204" pitchFamily="34" charset="0"/>
                <a:cs typeface="Helvetica" panose="020B0604020202020204" pitchFamily="34" charset="0"/>
              </a:rPr>
              <a:t>olor.</a:t>
            </a:r>
          </a:p>
          <a:p>
            <a:pPr marL="685800" indent="-330200">
              <a:buFont typeface="+mj-lt"/>
              <a:buAutoNum type="alphaUcPeriod"/>
            </a:pPr>
            <a:endParaRPr lang="en-US" sz="1700" dirty="0">
              <a:latin typeface="Helvetica" pitchFamily="34" charset="0"/>
              <a:cs typeface="Helvetica" pitchFamily="34" charset="0"/>
            </a:endParaRPr>
          </a:p>
          <a:p>
            <a:pPr marL="685800" indent="-330200">
              <a:buFont typeface="+mj-lt"/>
              <a:buAutoNum type="alphaUcPeriod"/>
            </a:pPr>
            <a:r>
              <a:rPr lang="es-ES" sz="1700" dirty="0" smtClean="0">
                <a:latin typeface="Helvetica" panose="020B0604020202020204" pitchFamily="34" charset="0"/>
                <a:cs typeface="Helvetica" panose="020B0604020202020204" pitchFamily="34" charset="0"/>
              </a:rPr>
              <a:t>Acabábamos </a:t>
            </a:r>
            <a:r>
              <a:rPr lang="es-ES" sz="1700" dirty="0">
                <a:latin typeface="Helvetica" panose="020B0604020202020204" pitchFamily="34" charset="0"/>
                <a:cs typeface="Helvetica" panose="020B0604020202020204" pitchFamily="34" charset="0"/>
              </a:rPr>
              <a:t>de regresar a casa </a:t>
            </a:r>
            <a:r>
              <a:rPr lang="es-ES" sz="1700" dirty="0" smtClean="0">
                <a:latin typeface="Helvetica" panose="020B0604020202020204" pitchFamily="34" charset="0"/>
                <a:cs typeface="Helvetica" panose="020B0604020202020204" pitchFamily="34" charset="0"/>
              </a:rPr>
              <a:t>al suroeste </a:t>
            </a:r>
            <a:r>
              <a:rPr lang="es-ES" sz="1700" dirty="0">
                <a:latin typeface="Helvetica" panose="020B0604020202020204" pitchFamily="34" charset="0"/>
                <a:cs typeface="Helvetica" panose="020B0604020202020204" pitchFamily="34" charset="0"/>
              </a:rPr>
              <a:t>de Virginia después de pasar todo el verano en Tennessee</a:t>
            </a:r>
            <a:r>
              <a:rPr lang="es-ES" sz="1700" dirty="0" smtClean="0">
                <a:latin typeface="Helvetica" panose="020B0604020202020204" pitchFamily="34" charset="0"/>
                <a:cs typeface="Helvetica" panose="020B0604020202020204" pitchFamily="34" charset="0"/>
              </a:rPr>
              <a:t>.</a:t>
            </a:r>
          </a:p>
          <a:p>
            <a:pPr marL="685800" indent="-330200">
              <a:buFont typeface="+mj-lt"/>
              <a:buAutoNum type="alphaUcPeriod"/>
            </a:pPr>
            <a:endParaRPr lang="en-US" sz="1700" dirty="0">
              <a:latin typeface="Helvetica" pitchFamily="34" charset="0"/>
              <a:cs typeface="Helvetica" pitchFamily="34" charset="0"/>
            </a:endParaRPr>
          </a:p>
          <a:p>
            <a:pPr marL="685800" indent="-330200">
              <a:buFont typeface="+mj-lt"/>
              <a:buAutoNum type="alphaUcPeriod"/>
            </a:pPr>
            <a:r>
              <a:rPr lang="es-ES" sz="1700" dirty="0">
                <a:latin typeface="Helvetica" panose="020B0604020202020204" pitchFamily="34" charset="0"/>
                <a:cs typeface="Helvetica" panose="020B0604020202020204" pitchFamily="34" charset="0"/>
              </a:rPr>
              <a:t>¿Qué </a:t>
            </a:r>
            <a:r>
              <a:rPr lang="es-ES" sz="1700" dirty="0" smtClean="0">
                <a:latin typeface="Helvetica" panose="020B0604020202020204" pitchFamily="34" charset="0"/>
                <a:cs typeface="Helvetica" panose="020B0604020202020204" pitchFamily="34" charset="0"/>
              </a:rPr>
              <a:t>habría matado a </a:t>
            </a:r>
            <a:r>
              <a:rPr lang="es-ES" sz="1700" dirty="0">
                <a:latin typeface="Helvetica" panose="020B0604020202020204" pitchFamily="34" charset="0"/>
                <a:cs typeface="Helvetica" panose="020B0604020202020204" pitchFamily="34" charset="0"/>
              </a:rPr>
              <a:t>tantos peces en </a:t>
            </a:r>
            <a:r>
              <a:rPr lang="es-ES" sz="1700" dirty="0" smtClean="0">
                <a:latin typeface="Helvetica" panose="020B0604020202020204" pitchFamily="34" charset="0"/>
                <a:cs typeface="Helvetica" panose="020B0604020202020204" pitchFamily="34" charset="0"/>
              </a:rPr>
              <a:t>este pequeño río perfecto?</a:t>
            </a:r>
            <a:endParaRPr lang="en-US" sz="1700" dirty="0">
              <a:latin typeface="Helvetica" pitchFamily="34" charset="0"/>
              <a:cs typeface="Helvetica" pitchFamily="34" charset="0"/>
            </a:endParaRPr>
          </a:p>
        </p:txBody>
      </p:sp>
      <p:grpSp>
        <p:nvGrpSpPr>
          <p:cNvPr id="2" name="Group 1"/>
          <p:cNvGrpSpPr/>
          <p:nvPr/>
        </p:nvGrpSpPr>
        <p:grpSpPr>
          <a:xfrm>
            <a:off x="518161" y="1676400"/>
            <a:ext cx="243364" cy="2321378"/>
            <a:chOff x="568961" y="2710542"/>
            <a:chExt cx="243364" cy="2321378"/>
          </a:xfrm>
        </p:grpSpPr>
        <p:sp>
          <p:nvSpPr>
            <p:cNvPr id="15" name="Oval 14"/>
            <p:cNvSpPr/>
            <p:nvPr/>
          </p:nvSpPr>
          <p:spPr>
            <a:xfrm>
              <a:off x="569437" y="40386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69437" y="340435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68961" y="479243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69437" y="271054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aphicFrame>
        <p:nvGraphicFramePr>
          <p:cNvPr id="19" name="Table 18"/>
          <p:cNvGraphicFramePr>
            <a:graphicFrameLocks noGrp="1"/>
          </p:cNvGraphicFramePr>
          <p:nvPr>
            <p:extLst>
              <p:ext uri="{D42A27DB-BD31-4B8C-83A1-F6EECF244321}">
                <p14:modId xmlns:p14="http://schemas.microsoft.com/office/powerpoint/2010/main" val="3282321249"/>
              </p:ext>
            </p:extLst>
          </p:nvPr>
        </p:nvGraphicFramePr>
        <p:xfrm>
          <a:off x="4953000" y="4876800"/>
          <a:ext cx="2639743" cy="841248"/>
        </p:xfrm>
        <a:graphic>
          <a:graphicData uri="http://schemas.openxmlformats.org/drawingml/2006/table">
            <a:tbl>
              <a:tblPr/>
              <a:tblGrid>
                <a:gridCol w="2639743"/>
              </a:tblGrid>
              <a:tr h="0">
                <a:tc>
                  <a:txBody>
                    <a:bodyPr/>
                    <a:lstStyle/>
                    <a:p>
                      <a:pPr marL="0" marR="0" algn="l">
                        <a:lnSpc>
                          <a:spcPct val="115000"/>
                        </a:lnSpc>
                        <a:spcBef>
                          <a:spcPts val="0"/>
                        </a:spcBef>
                        <a:spcAft>
                          <a:spcPts val="0"/>
                        </a:spcAft>
                      </a:pPr>
                      <a:r>
                        <a:rPr lang="es-GT" sz="800" b="1" i="1" noProof="0" dirty="0" smtClean="0">
                          <a:solidFill>
                            <a:srgbClr val="000000"/>
                          </a:solidFill>
                          <a:latin typeface="Calibri"/>
                          <a:ea typeface="Times New Roman"/>
                          <a:cs typeface="Times New Roman"/>
                        </a:rPr>
                        <a:t>Estándar</a:t>
                      </a:r>
                      <a:r>
                        <a:rPr lang="es-GT" sz="800" b="1" i="1" baseline="0" noProof="0" dirty="0" smtClean="0">
                          <a:solidFill>
                            <a:srgbClr val="000000"/>
                          </a:solidFill>
                          <a:latin typeface="Calibri"/>
                          <a:ea typeface="Times New Roman"/>
                          <a:cs typeface="Times New Roman"/>
                        </a:rPr>
                        <a:t> </a:t>
                      </a:r>
                      <a:r>
                        <a:rPr lang="es-GT" sz="800" b="1" i="1" noProof="0" dirty="0" smtClean="0">
                          <a:solidFill>
                            <a:srgbClr val="000000"/>
                          </a:solidFill>
                          <a:latin typeface="Calibri"/>
                          <a:ea typeface="Times New Roman"/>
                          <a:cs typeface="Times New Roman"/>
                        </a:rPr>
                        <a:t>RL.5.2</a:t>
                      </a:r>
                      <a:endParaRPr lang="es-GT" sz="800" b="1" noProof="0"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611586">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MX" sz="800" i="1" kern="1200" dirty="0" smtClean="0">
                          <a:solidFill>
                            <a:schemeClr val="tx1"/>
                          </a:solidFill>
                          <a:effectLst/>
                          <a:latin typeface="+mn-lt"/>
                          <a:ea typeface="+mn-ea"/>
                          <a:cs typeface="+mn-cs"/>
                        </a:rPr>
                        <a:t>Determinan el tema de un cuento, obra de teatro o poema utilizando los detalles en el texto, incluyendo cómo los personajes en un cuento u obra de teatro reaccionan a retos o cómo la voz del poeta reflexiona sobre un tema; hacen un resumen del texto.</a:t>
                      </a:r>
                      <a:endParaRPr lang="en-US" sz="8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
        <p:nvSpPr>
          <p:cNvPr id="27" name="Rectangle 26"/>
          <p:cNvSpPr/>
          <p:nvPr/>
        </p:nvSpPr>
        <p:spPr>
          <a:xfrm>
            <a:off x="518161" y="5867400"/>
            <a:ext cx="6606540" cy="3334523"/>
          </a:xfrm>
          <a:prstGeom prst="rect">
            <a:avLst/>
          </a:prstGeom>
        </p:spPr>
        <p:txBody>
          <a:bodyPr wrap="square" lIns="101874" tIns="50937" rIns="101874" bIns="50937">
            <a:spAutoFit/>
          </a:bodyPr>
          <a:lstStyle/>
          <a:p>
            <a:pPr marL="382059" indent="-382059">
              <a:buAutoNum type="arabicPeriod" startAt="4"/>
            </a:pPr>
            <a:r>
              <a:rPr lang="es-ES" sz="1900" b="1" dirty="0">
                <a:latin typeface="Helvetica" panose="020B0604020202020204" pitchFamily="34" charset="0"/>
                <a:cs typeface="Helvetica" panose="020B0604020202020204" pitchFamily="34" charset="0"/>
              </a:rPr>
              <a:t>¿Qué pregunta </a:t>
            </a:r>
            <a:r>
              <a:rPr lang="es-ES" sz="1900" b="1" u="sng" dirty="0">
                <a:latin typeface="Helvetica" panose="020B0604020202020204" pitchFamily="34" charset="0"/>
                <a:cs typeface="Helvetica" panose="020B0604020202020204" pitchFamily="34" charset="0"/>
              </a:rPr>
              <a:t>no</a:t>
            </a:r>
            <a:r>
              <a:rPr lang="es-ES" sz="1900" b="1" dirty="0">
                <a:latin typeface="Helvetica" panose="020B0604020202020204" pitchFamily="34" charset="0"/>
                <a:cs typeface="Helvetica" panose="020B0604020202020204" pitchFamily="34" charset="0"/>
              </a:rPr>
              <a:t> es contestada </a:t>
            </a:r>
            <a:r>
              <a:rPr lang="es-ES" sz="1900" b="1" dirty="0" smtClean="0">
                <a:latin typeface="Helvetica" panose="020B0604020202020204" pitchFamily="34" charset="0"/>
                <a:cs typeface="Helvetica" panose="020B0604020202020204" pitchFamily="34" charset="0"/>
              </a:rPr>
              <a:t>por </a:t>
            </a:r>
            <a:r>
              <a:rPr lang="es-ES" sz="1900" b="1" dirty="0">
                <a:latin typeface="Helvetica" panose="020B0604020202020204" pitchFamily="34" charset="0"/>
                <a:cs typeface="Helvetica" panose="020B0604020202020204" pitchFamily="34" charset="0"/>
              </a:rPr>
              <a:t>los detalles en este </a:t>
            </a:r>
            <a:r>
              <a:rPr lang="es-ES" sz="1900" b="1" dirty="0" smtClean="0">
                <a:latin typeface="Helvetica" panose="020B0604020202020204" pitchFamily="34" charset="0"/>
                <a:cs typeface="Helvetica" panose="020B0604020202020204" pitchFamily="34" charset="0"/>
              </a:rPr>
              <a:t>texto?  </a:t>
            </a:r>
            <a:r>
              <a:rPr lang="en-US" sz="1200" b="1" dirty="0" smtClean="0">
                <a:latin typeface="Helvetica" pitchFamily="34" charset="0"/>
                <a:cs typeface="Helvetica" pitchFamily="34" charset="0"/>
              </a:rPr>
              <a:t>RL.5.2</a:t>
            </a:r>
            <a:endParaRPr lang="en-US" sz="1200" b="1" dirty="0">
              <a:latin typeface="Helvetica" pitchFamily="34" charset="0"/>
              <a:cs typeface="Helvetica" pitchFamily="34" charset="0"/>
            </a:endParaRPr>
          </a:p>
          <a:p>
            <a:pPr marL="361390" indent="-361390"/>
            <a:endParaRPr lang="en-US" sz="1900" dirty="0">
              <a:latin typeface="Helvetica" pitchFamily="34" charset="0"/>
              <a:cs typeface="Helvetica" pitchFamily="34" charset="0"/>
            </a:endParaRPr>
          </a:p>
          <a:p>
            <a:pPr marL="628650" indent="-342900">
              <a:buFont typeface="+mj-lt"/>
              <a:buAutoNum type="alphaUcPeriod"/>
            </a:pPr>
            <a:r>
              <a:rPr lang="es-ES" sz="1700" dirty="0">
                <a:latin typeface="Helvetica" panose="020B0604020202020204" pitchFamily="34" charset="0"/>
                <a:cs typeface="Helvetica" panose="020B0604020202020204" pitchFamily="34" charset="0"/>
              </a:rPr>
              <a:t>¿Cómo </a:t>
            </a:r>
            <a:r>
              <a:rPr lang="es-ES" sz="1700" dirty="0" smtClean="0">
                <a:latin typeface="Helvetica" panose="020B0604020202020204" pitchFamily="34" charset="0"/>
                <a:cs typeface="Helvetica" panose="020B0604020202020204" pitchFamily="34" charset="0"/>
              </a:rPr>
              <a:t>murieron los peces?</a:t>
            </a:r>
          </a:p>
          <a:p>
            <a:pPr marL="628650" indent="-342900">
              <a:buFont typeface="+mj-lt"/>
              <a:buAutoNum type="alphaUcPeriod"/>
            </a:pPr>
            <a:endParaRPr lang="en-US" sz="1700" dirty="0">
              <a:latin typeface="Helvetica" pitchFamily="34" charset="0"/>
              <a:cs typeface="Helvetica" pitchFamily="34" charset="0"/>
            </a:endParaRPr>
          </a:p>
          <a:p>
            <a:pPr marL="628650" indent="-342900">
              <a:buFont typeface="+mj-lt"/>
              <a:buAutoNum type="alphaUcPeriod"/>
            </a:pPr>
            <a:r>
              <a:rPr lang="es-ES" sz="1700" dirty="0">
                <a:latin typeface="Helvetica" panose="020B0604020202020204" pitchFamily="34" charset="0"/>
                <a:cs typeface="Helvetica" panose="020B0604020202020204" pitchFamily="34" charset="0"/>
              </a:rPr>
              <a:t>¿Qué fue lo que </a:t>
            </a:r>
            <a:r>
              <a:rPr lang="es-ES" sz="1700" dirty="0" smtClean="0">
                <a:latin typeface="Helvetica" panose="020B0604020202020204" pitchFamily="34" charset="0"/>
                <a:cs typeface="Helvetica" panose="020B0604020202020204" pitchFamily="34" charset="0"/>
              </a:rPr>
              <a:t>causó </a:t>
            </a:r>
            <a:r>
              <a:rPr lang="es-ES" sz="1700" dirty="0">
                <a:latin typeface="Helvetica" panose="020B0604020202020204" pitchFamily="34" charset="0"/>
                <a:cs typeface="Helvetica" panose="020B0604020202020204" pitchFamily="34" charset="0"/>
              </a:rPr>
              <a:t>el horrible olor</a:t>
            </a:r>
            <a:r>
              <a:rPr lang="es-ES" sz="1700" dirty="0" smtClean="0">
                <a:latin typeface="Helvetica" panose="020B0604020202020204" pitchFamily="34" charset="0"/>
                <a:cs typeface="Helvetica" panose="020B0604020202020204" pitchFamily="34" charset="0"/>
              </a:rPr>
              <a:t>?</a:t>
            </a:r>
          </a:p>
          <a:p>
            <a:pPr marL="628650" indent="-342900">
              <a:buFont typeface="+mj-lt"/>
              <a:buAutoNum type="alphaUcPeriod"/>
            </a:pPr>
            <a:endParaRPr lang="en-US" sz="1700" dirty="0">
              <a:latin typeface="Helvetica" pitchFamily="34" charset="0"/>
              <a:cs typeface="Helvetica" pitchFamily="34" charset="0"/>
            </a:endParaRPr>
          </a:p>
          <a:p>
            <a:pPr marL="628650" indent="-342900">
              <a:buFont typeface="+mj-lt"/>
              <a:buAutoNum type="alphaUcPeriod"/>
            </a:pPr>
            <a:r>
              <a:rPr lang="es-MX" sz="1700" dirty="0">
                <a:latin typeface="Helvetica" panose="020B0604020202020204" pitchFamily="34" charset="0"/>
                <a:cs typeface="Helvetica" panose="020B0604020202020204" pitchFamily="34" charset="0"/>
              </a:rPr>
              <a:t>¿Cómo </a:t>
            </a:r>
            <a:r>
              <a:rPr lang="es-MX" sz="1700" dirty="0" smtClean="0">
                <a:latin typeface="Helvetica" panose="020B0604020202020204" pitchFamily="34" charset="0"/>
                <a:cs typeface="Helvetica" panose="020B0604020202020204" pitchFamily="34" charset="0"/>
              </a:rPr>
              <a:t>se sintió </a:t>
            </a:r>
            <a:r>
              <a:rPr lang="es-MX" sz="1700" dirty="0">
                <a:latin typeface="Helvetica" panose="020B0604020202020204" pitchFamily="34" charset="0"/>
                <a:cs typeface="Helvetica" panose="020B0604020202020204" pitchFamily="34" charset="0"/>
              </a:rPr>
              <a:t>Emily </a:t>
            </a:r>
            <a:r>
              <a:rPr lang="es-MX" sz="1700" dirty="0" smtClean="0">
                <a:latin typeface="Helvetica" panose="020B0604020202020204" pitchFamily="34" charset="0"/>
                <a:cs typeface="Helvetica" panose="020B0604020202020204" pitchFamily="34" charset="0"/>
              </a:rPr>
              <a:t>acerca de </a:t>
            </a:r>
            <a:r>
              <a:rPr lang="es-MX" sz="1700" dirty="0">
                <a:latin typeface="Helvetica" panose="020B0604020202020204" pitchFamily="34" charset="0"/>
                <a:cs typeface="Helvetica" panose="020B0604020202020204" pitchFamily="34" charset="0"/>
              </a:rPr>
              <a:t>pasar </a:t>
            </a:r>
            <a:r>
              <a:rPr lang="es-MX" sz="1700" dirty="0" smtClean="0">
                <a:latin typeface="Helvetica" panose="020B0604020202020204" pitchFamily="34" charset="0"/>
                <a:cs typeface="Helvetica" panose="020B0604020202020204" pitchFamily="34" charset="0"/>
              </a:rPr>
              <a:t>tiempo </a:t>
            </a:r>
            <a:r>
              <a:rPr lang="es-MX" sz="1700" dirty="0">
                <a:latin typeface="Helvetica" panose="020B0604020202020204" pitchFamily="34" charset="0"/>
                <a:cs typeface="Helvetica" panose="020B0604020202020204" pitchFamily="34" charset="0"/>
              </a:rPr>
              <a:t>en la casa de la Tía Sylvie antes de comenzar el séptimo grado</a:t>
            </a:r>
            <a:r>
              <a:rPr lang="es-MX" sz="1700" dirty="0" smtClean="0">
                <a:latin typeface="Helvetica" panose="020B0604020202020204" pitchFamily="34" charset="0"/>
                <a:cs typeface="Helvetica" panose="020B0604020202020204" pitchFamily="34" charset="0"/>
              </a:rPr>
              <a:t>?</a:t>
            </a:r>
          </a:p>
          <a:p>
            <a:pPr marL="628650" indent="-342900">
              <a:buFont typeface="+mj-lt"/>
              <a:buAutoNum type="alphaUcPeriod"/>
            </a:pPr>
            <a:endParaRPr lang="en-US" sz="1700" dirty="0">
              <a:latin typeface="Helvetica" pitchFamily="34" charset="0"/>
              <a:cs typeface="Helvetica" pitchFamily="34" charset="0"/>
            </a:endParaRPr>
          </a:p>
          <a:p>
            <a:pPr marL="628650" indent="-342900">
              <a:buFont typeface="+mj-lt"/>
              <a:buAutoNum type="alphaUcPeriod"/>
            </a:pPr>
            <a:r>
              <a:rPr lang="es-ES" sz="1700" dirty="0">
                <a:latin typeface="Helvetica" panose="020B0604020202020204" pitchFamily="34" charset="0"/>
                <a:cs typeface="Helvetica" panose="020B0604020202020204" pitchFamily="34" charset="0"/>
              </a:rPr>
              <a:t>¿Por qué el tío Joe enterró los peces?</a:t>
            </a:r>
            <a:endParaRPr lang="en-US" sz="1700" dirty="0">
              <a:latin typeface="Helvetica" pitchFamily="34" charset="0"/>
              <a:cs typeface="Helvetica" pitchFamily="34" charset="0"/>
            </a:endParaRPr>
          </a:p>
          <a:p>
            <a:pPr marL="844917" indent="-361390">
              <a:buFont typeface="+mj-lt"/>
              <a:buAutoNum type="alphaUcPeriod"/>
            </a:pPr>
            <a:endParaRPr lang="en-US" sz="1700" dirty="0">
              <a:latin typeface="Helvetica" pitchFamily="34" charset="0"/>
              <a:cs typeface="Helvetica" pitchFamily="34" charset="0"/>
            </a:endParaRPr>
          </a:p>
        </p:txBody>
      </p:sp>
      <p:grpSp>
        <p:nvGrpSpPr>
          <p:cNvPr id="5" name="Group 4"/>
          <p:cNvGrpSpPr/>
          <p:nvPr/>
        </p:nvGrpSpPr>
        <p:grpSpPr>
          <a:xfrm>
            <a:off x="518161" y="6836719"/>
            <a:ext cx="246389" cy="2013858"/>
            <a:chOff x="726143" y="6902033"/>
            <a:chExt cx="246389" cy="2013858"/>
          </a:xfrm>
        </p:grpSpPr>
        <p:sp>
          <p:nvSpPr>
            <p:cNvPr id="20" name="Oval 19"/>
            <p:cNvSpPr/>
            <p:nvPr/>
          </p:nvSpPr>
          <p:spPr>
            <a:xfrm>
              <a:off x="726143" y="690203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1" name="Oval 20"/>
            <p:cNvSpPr/>
            <p:nvPr/>
          </p:nvSpPr>
          <p:spPr>
            <a:xfrm>
              <a:off x="729644" y="740154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2" name="Oval 21"/>
            <p:cNvSpPr/>
            <p:nvPr/>
          </p:nvSpPr>
          <p:spPr>
            <a:xfrm>
              <a:off x="726143" y="793568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3" name="Oval 22"/>
            <p:cNvSpPr/>
            <p:nvPr/>
          </p:nvSpPr>
          <p:spPr>
            <a:xfrm>
              <a:off x="726143" y="8679671"/>
              <a:ext cx="242888" cy="23622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6" name="Footer Placeholder 5"/>
          <p:cNvSpPr>
            <a:spLocks noGrp="1"/>
          </p:cNvSpPr>
          <p:nvPr>
            <p:ph type="ftr" sz="quarter" idx="11"/>
          </p:nvPr>
        </p:nvSpPr>
        <p:spPr/>
        <p:txBody>
          <a:bodyPr/>
          <a:lstStyle/>
          <a:p>
            <a:endParaRPr lang="en-US" smtClean="0"/>
          </a:p>
          <a:p>
            <a:r>
              <a:rPr lang="en-US" smtClean="0"/>
              <a:t>Rev. Control: 07/04/15 - OSP and S. Richmond </a:t>
            </a:r>
          </a:p>
          <a:p>
            <a:endParaRPr lang="en-US" dirty="0"/>
          </a:p>
        </p:txBody>
      </p:sp>
    </p:spTree>
    <p:extLst>
      <p:ext uri="{BB962C8B-B14F-4D97-AF65-F5344CB8AC3E}">
        <p14:creationId xmlns:p14="http://schemas.microsoft.com/office/powerpoint/2010/main" val="909057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solidFill>
                  <a:schemeClr val="tx1"/>
                </a:solidFill>
              </a:rPr>
              <a:pPr/>
              <a:t>16</a:t>
            </a:fld>
            <a:endParaRPr lang="en-US" dirty="0">
              <a:solidFill>
                <a:schemeClr val="tx1"/>
              </a:solidFill>
            </a:endParaRPr>
          </a:p>
        </p:txBody>
      </p:sp>
      <p:cxnSp>
        <p:nvCxnSpPr>
          <p:cNvPr id="10" name="Straight Connector 9"/>
          <p:cNvCxnSpPr/>
          <p:nvPr/>
        </p:nvCxnSpPr>
        <p:spPr>
          <a:xfrm>
            <a:off x="410117" y="47244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453390" y="598126"/>
            <a:ext cx="6930390" cy="3688466"/>
          </a:xfrm>
          <a:prstGeom prst="rect">
            <a:avLst/>
          </a:prstGeom>
        </p:spPr>
        <p:txBody>
          <a:bodyPr wrap="square" lIns="101874" tIns="50937" rIns="101874" bIns="50937">
            <a:spAutoFit/>
          </a:bodyPr>
          <a:lstStyle/>
          <a:p>
            <a:pPr marL="256475" indent="-256475"/>
            <a:r>
              <a:rPr lang="en-US" sz="1900" b="1" dirty="0">
                <a:latin typeface="Helvetica" pitchFamily="34" charset="0"/>
                <a:cs typeface="Helvetica" pitchFamily="34" charset="0"/>
              </a:rPr>
              <a:t>5. </a:t>
            </a:r>
            <a:r>
              <a:rPr lang="es-ES" sz="1900" b="1" dirty="0">
                <a:latin typeface="Helvetica" panose="020B0604020202020204" pitchFamily="34" charset="0"/>
                <a:cs typeface="Helvetica" panose="020B0604020202020204" pitchFamily="34" charset="0"/>
              </a:rPr>
              <a:t>¿Qué evidencia apoya que Emily preferiría estar en el </a:t>
            </a:r>
            <a:r>
              <a:rPr lang="es-ES" sz="1900" b="1" dirty="0" smtClean="0">
                <a:latin typeface="Helvetica" panose="020B0604020202020204" pitchFamily="34" charset="0"/>
                <a:cs typeface="Helvetica" panose="020B0604020202020204" pitchFamily="34" charset="0"/>
              </a:rPr>
              <a:t>suroeste </a:t>
            </a:r>
            <a:r>
              <a:rPr lang="es-ES" sz="1900" b="1" dirty="0">
                <a:latin typeface="Helvetica" panose="020B0604020202020204" pitchFamily="34" charset="0"/>
                <a:cs typeface="Helvetica" panose="020B0604020202020204" pitchFamily="34" charset="0"/>
              </a:rPr>
              <a:t>de Virginia que en Tennessee? </a:t>
            </a:r>
            <a:r>
              <a:rPr lang="es-MX" sz="1200" b="1" dirty="0" smtClean="0">
                <a:latin typeface="Helvetica" panose="020B0604020202020204" pitchFamily="34" charset="0"/>
                <a:cs typeface="Helvetica" panose="020B0604020202020204" pitchFamily="34" charset="0"/>
              </a:rPr>
              <a:t>RL.5.3</a:t>
            </a:r>
            <a:endParaRPr lang="en-US" sz="1200" b="1" dirty="0">
              <a:latin typeface="Helvetica" pitchFamily="34" charset="0"/>
              <a:cs typeface="Helvetica" pitchFamily="34" charset="0"/>
            </a:endParaRPr>
          </a:p>
          <a:p>
            <a:pPr marL="361390" indent="-361390"/>
            <a:endParaRPr lang="en-US" sz="1900" dirty="0">
              <a:latin typeface="Helvetica" pitchFamily="34" charset="0"/>
              <a:cs typeface="Helvetica" pitchFamily="34" charset="0"/>
            </a:endParaRPr>
          </a:p>
          <a:p>
            <a:pPr marL="628650" indent="-360363">
              <a:buFont typeface="+mj-lt"/>
              <a:buAutoNum type="alphaUcPeriod"/>
            </a:pPr>
            <a:r>
              <a:rPr lang="es-ES" sz="1700" dirty="0">
                <a:latin typeface="Helvetica" panose="020B0604020202020204" pitchFamily="34" charset="0"/>
                <a:cs typeface="Helvetica" panose="020B0604020202020204" pitchFamily="34" charset="0"/>
              </a:rPr>
              <a:t>La familia de Emily acababa de regresar al </a:t>
            </a:r>
            <a:r>
              <a:rPr lang="es-ES" sz="1700" dirty="0" smtClean="0">
                <a:latin typeface="Helvetica" panose="020B0604020202020204" pitchFamily="34" charset="0"/>
                <a:cs typeface="Helvetica" panose="020B0604020202020204" pitchFamily="34" charset="0"/>
              </a:rPr>
              <a:t>suroeste </a:t>
            </a:r>
            <a:r>
              <a:rPr lang="es-ES" sz="1700" dirty="0">
                <a:latin typeface="Helvetica" panose="020B0604020202020204" pitchFamily="34" charset="0"/>
                <a:cs typeface="Helvetica" panose="020B0604020202020204" pitchFamily="34" charset="0"/>
              </a:rPr>
              <a:t>de Virginia</a:t>
            </a:r>
            <a:r>
              <a:rPr lang="es-ES" sz="1700" dirty="0" smtClean="0">
                <a:latin typeface="Helvetica" panose="020B0604020202020204" pitchFamily="34" charset="0"/>
                <a:cs typeface="Helvetica" panose="020B0604020202020204" pitchFamily="34" charset="0"/>
              </a:rPr>
              <a:t>.</a:t>
            </a:r>
          </a:p>
          <a:p>
            <a:pPr marL="628650" indent="-360363">
              <a:buFont typeface="+mj-lt"/>
              <a:buAutoNum type="alphaUcPeriod"/>
            </a:pPr>
            <a:endParaRPr lang="es-ES" sz="1700" dirty="0" smtClean="0">
              <a:latin typeface="Helvetica" panose="020B0604020202020204" pitchFamily="34" charset="0"/>
              <a:cs typeface="Helvetica" panose="020B0604020202020204" pitchFamily="34" charset="0"/>
            </a:endParaRPr>
          </a:p>
          <a:p>
            <a:pPr marL="628650" indent="-360363">
              <a:buFont typeface="+mj-lt"/>
              <a:buAutoNum type="alphaUcPeriod"/>
            </a:pPr>
            <a:r>
              <a:rPr lang="es-ES" sz="1700" dirty="0">
                <a:latin typeface="Helvetica" panose="020B0604020202020204" pitchFamily="34" charset="0"/>
                <a:cs typeface="Helvetica" panose="020B0604020202020204" pitchFamily="34" charset="0"/>
              </a:rPr>
              <a:t>El padre de Emily estaba seguro de que les </a:t>
            </a:r>
            <a:r>
              <a:rPr lang="es-ES" sz="1700" dirty="0" smtClean="0">
                <a:latin typeface="Helvetica" panose="020B0604020202020204" pitchFamily="34" charset="0"/>
                <a:cs typeface="Helvetica" panose="020B0604020202020204" pitchFamily="34" charset="0"/>
              </a:rPr>
              <a:t>iba gustar la idea de acompañarlo.</a:t>
            </a:r>
          </a:p>
          <a:p>
            <a:pPr marL="628650" indent="-360363">
              <a:buFont typeface="+mj-lt"/>
              <a:buAutoNum type="alphaUcPeriod"/>
            </a:pPr>
            <a:endParaRPr lang="en-US" sz="1700" dirty="0">
              <a:latin typeface="Helvetica" pitchFamily="34" charset="0"/>
              <a:cs typeface="Helvetica" pitchFamily="34" charset="0"/>
            </a:endParaRPr>
          </a:p>
          <a:p>
            <a:pPr marL="628650" indent="-360363">
              <a:buFont typeface="+mj-lt"/>
              <a:buAutoNum type="alphaUcPeriod"/>
            </a:pPr>
            <a:r>
              <a:rPr lang="es-MX" sz="1700" dirty="0" smtClean="0">
                <a:latin typeface="Helvetica" pitchFamily="34" charset="0"/>
                <a:cs typeface="Helvetica" pitchFamily="34" charset="0"/>
              </a:rPr>
              <a:t>Emily pudo pasar “buenos momentos” con su hermano.</a:t>
            </a:r>
          </a:p>
          <a:p>
            <a:pPr marL="628650" indent="-360363">
              <a:buFont typeface="+mj-lt"/>
              <a:buAutoNum type="alphaUcPeriod"/>
            </a:pPr>
            <a:endParaRPr lang="en-US" sz="1700" dirty="0">
              <a:latin typeface="Helvetica" pitchFamily="34" charset="0"/>
              <a:cs typeface="Helvetica" pitchFamily="34" charset="0"/>
            </a:endParaRPr>
          </a:p>
          <a:p>
            <a:pPr marL="628650" indent="-360363">
              <a:buFont typeface="+mj-lt"/>
              <a:buAutoNum type="alphaUcPeriod"/>
            </a:pPr>
            <a:r>
              <a:rPr lang="es-MX" sz="1700" dirty="0">
                <a:latin typeface="Helvetica" panose="020B0604020202020204" pitchFamily="34" charset="0"/>
                <a:cs typeface="Helvetica" panose="020B0604020202020204" pitchFamily="34" charset="0"/>
              </a:rPr>
              <a:t>Emily constantemente se preguntaba </a:t>
            </a:r>
            <a:r>
              <a:rPr lang="es-MX" sz="1700" dirty="0" smtClean="0">
                <a:latin typeface="Helvetica" panose="020B0604020202020204" pitchFamily="34" charset="0"/>
                <a:cs typeface="Helvetica" panose="020B0604020202020204" pitchFamily="34" charset="0"/>
              </a:rPr>
              <a:t>qué estarían haciendo sus </a:t>
            </a:r>
            <a:r>
              <a:rPr lang="es-MX" sz="1700" dirty="0">
                <a:latin typeface="Helvetica" panose="020B0604020202020204" pitchFamily="34" charset="0"/>
                <a:cs typeface="Helvetica" panose="020B0604020202020204" pitchFamily="34" charset="0"/>
              </a:rPr>
              <a:t>amigos </a:t>
            </a:r>
            <a:r>
              <a:rPr lang="es-MX" sz="1700" dirty="0" smtClean="0">
                <a:latin typeface="Helvetica" panose="020B0604020202020204" pitchFamily="34" charset="0"/>
                <a:cs typeface="Helvetica" panose="020B0604020202020204" pitchFamily="34" charset="0"/>
              </a:rPr>
              <a:t>en casa</a:t>
            </a:r>
            <a:r>
              <a:rPr lang="es-MX" sz="1700" dirty="0">
                <a:latin typeface="Helvetica" panose="020B0604020202020204" pitchFamily="34" charset="0"/>
                <a:cs typeface="Helvetica" panose="020B0604020202020204" pitchFamily="34" charset="0"/>
              </a:rPr>
              <a:t>.</a:t>
            </a:r>
            <a:endParaRPr lang="en-US" sz="1700" dirty="0">
              <a:latin typeface="Helvetica" pitchFamily="34" charset="0"/>
              <a:cs typeface="Helvetica" pitchFamily="34" charset="0"/>
            </a:endParaRPr>
          </a:p>
        </p:txBody>
      </p:sp>
      <p:grpSp>
        <p:nvGrpSpPr>
          <p:cNvPr id="2" name="Group 1"/>
          <p:cNvGrpSpPr/>
          <p:nvPr/>
        </p:nvGrpSpPr>
        <p:grpSpPr>
          <a:xfrm>
            <a:off x="465534" y="1527430"/>
            <a:ext cx="255907" cy="2286000"/>
            <a:chOff x="655081" y="1524000"/>
            <a:chExt cx="255907" cy="2286000"/>
          </a:xfrm>
        </p:grpSpPr>
        <p:sp>
          <p:nvSpPr>
            <p:cNvPr id="15" name="Oval 14"/>
            <p:cNvSpPr/>
            <p:nvPr/>
          </p:nvSpPr>
          <p:spPr>
            <a:xfrm>
              <a:off x="668100" y="30480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16" name="Oval 15"/>
            <p:cNvSpPr/>
            <p:nvPr/>
          </p:nvSpPr>
          <p:spPr>
            <a:xfrm>
              <a:off x="655081" y="231068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17" name="Oval 16"/>
            <p:cNvSpPr/>
            <p:nvPr/>
          </p:nvSpPr>
          <p:spPr>
            <a:xfrm>
              <a:off x="655081" y="15240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18" name="Oval 17"/>
            <p:cNvSpPr/>
            <p:nvPr/>
          </p:nvSpPr>
          <p:spPr>
            <a:xfrm>
              <a:off x="668100" y="35705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grpSp>
      <p:graphicFrame>
        <p:nvGraphicFramePr>
          <p:cNvPr id="19" name="Table 18"/>
          <p:cNvGraphicFramePr>
            <a:graphicFrameLocks noGrp="1"/>
          </p:cNvGraphicFramePr>
          <p:nvPr>
            <p:extLst>
              <p:ext uri="{D42A27DB-BD31-4B8C-83A1-F6EECF244321}">
                <p14:modId xmlns:p14="http://schemas.microsoft.com/office/powerpoint/2010/main" val="3973853860"/>
              </p:ext>
            </p:extLst>
          </p:nvPr>
        </p:nvGraphicFramePr>
        <p:xfrm>
          <a:off x="4648200" y="4274838"/>
          <a:ext cx="2735580" cy="843001"/>
        </p:xfrm>
        <a:graphic>
          <a:graphicData uri="http://schemas.openxmlformats.org/drawingml/2006/table">
            <a:tbl>
              <a:tblPr/>
              <a:tblGrid>
                <a:gridCol w="2735580"/>
              </a:tblGrid>
              <a:tr h="212065">
                <a:tc>
                  <a:txBody>
                    <a:bodyPr/>
                    <a:lstStyle/>
                    <a:p>
                      <a:pPr marL="0" marR="0" algn="l">
                        <a:lnSpc>
                          <a:spcPct val="115000"/>
                        </a:lnSpc>
                        <a:spcBef>
                          <a:spcPts val="0"/>
                        </a:spcBef>
                        <a:spcAft>
                          <a:spcPts val="0"/>
                        </a:spcAft>
                      </a:pPr>
                      <a:r>
                        <a:rPr lang="es-GT" sz="900" b="1" i="1" noProof="0" dirty="0" smtClean="0">
                          <a:solidFill>
                            <a:srgbClr val="000000"/>
                          </a:solidFill>
                          <a:latin typeface="Calibri"/>
                          <a:ea typeface="Times New Roman"/>
                          <a:cs typeface="Times New Roman"/>
                        </a:rPr>
                        <a:t>Estándar</a:t>
                      </a:r>
                      <a:r>
                        <a:rPr lang="en-US" sz="900" b="1" i="1" dirty="0" smtClean="0">
                          <a:solidFill>
                            <a:srgbClr val="000000"/>
                          </a:solidFill>
                          <a:latin typeface="Calibri"/>
                          <a:ea typeface="Times New Roman"/>
                          <a:cs typeface="Times New Roman"/>
                        </a:rPr>
                        <a:t> RL.5.3</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616915">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MX" sz="900" i="1" kern="1200" dirty="0" smtClean="0">
                          <a:solidFill>
                            <a:schemeClr val="tx1"/>
                          </a:solidFill>
                          <a:effectLst/>
                          <a:latin typeface="+mn-lt"/>
                          <a:ea typeface="+mn-ea"/>
                          <a:cs typeface="+mn-cs"/>
                        </a:rPr>
                        <a:t>Comparan y contrastan dos o más personajes, ambiente/escenarios o acontecimientos en un cuento u obra de teatro, basándose en detalles específicos del texto (ejemplo: cómo interactúan los personajes). </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
        <p:nvSpPr>
          <p:cNvPr id="13" name="Rectangle 12"/>
          <p:cNvSpPr/>
          <p:nvPr/>
        </p:nvSpPr>
        <p:spPr>
          <a:xfrm>
            <a:off x="453390" y="5169408"/>
            <a:ext cx="6426439" cy="4114090"/>
          </a:xfrm>
          <a:prstGeom prst="rect">
            <a:avLst/>
          </a:prstGeom>
          <a:noFill/>
          <a:ln>
            <a:noFill/>
          </a:ln>
        </p:spPr>
        <p:txBody>
          <a:bodyPr wrap="square" lIns="96661" tIns="48331" rIns="96661" bIns="48331">
            <a:spAutoFit/>
          </a:bodyPr>
          <a:lstStyle/>
          <a:p>
            <a:pPr marL="285750" indent="-285750">
              <a:buAutoNum type="arabicPeriod" startAt="6"/>
            </a:pPr>
            <a:r>
              <a:rPr lang="es-MX" sz="1900" b="1" dirty="0" smtClean="0">
                <a:latin typeface="Helvetica" panose="020B0604020202020204" pitchFamily="34" charset="0"/>
                <a:cs typeface="Helvetica" panose="020B0604020202020204" pitchFamily="34" charset="0"/>
              </a:rPr>
              <a:t> ¿De qué manera diferente responden al olor la tía </a:t>
            </a:r>
            <a:r>
              <a:rPr lang="es-MX" sz="1900" b="1" dirty="0" err="1" smtClean="0">
                <a:latin typeface="Helvetica" panose="020B0604020202020204" pitchFamily="34" charset="0"/>
                <a:cs typeface="Helvetica" panose="020B0604020202020204" pitchFamily="34" charset="0"/>
              </a:rPr>
              <a:t>Sylvie</a:t>
            </a:r>
            <a:r>
              <a:rPr lang="es-MX" sz="1900" b="1" dirty="0" smtClean="0">
                <a:latin typeface="Helvetica" panose="020B0604020202020204" pitchFamily="34" charset="0"/>
                <a:cs typeface="Helvetica" panose="020B0604020202020204" pitchFamily="34" charset="0"/>
              </a:rPr>
              <a:t> y Emily? </a:t>
            </a:r>
            <a:r>
              <a:rPr lang="es-MX" sz="1200" b="1" dirty="0" smtClean="0">
                <a:latin typeface="Helvetica" pitchFamily="34" charset="0"/>
                <a:cs typeface="Helvetica" pitchFamily="34" charset="0"/>
              </a:rPr>
              <a:t>RL.5.3</a:t>
            </a:r>
          </a:p>
          <a:p>
            <a:pPr marL="361390" indent="-361390">
              <a:buFont typeface="+mj-lt"/>
              <a:buAutoNum type="arabicPeriod" startAt="4"/>
            </a:pPr>
            <a:endParaRPr lang="es-MX" sz="1900" dirty="0" smtClean="0">
              <a:latin typeface="Helvetica" pitchFamily="34" charset="0"/>
              <a:cs typeface="Helvetica" pitchFamily="34" charset="0"/>
            </a:endParaRPr>
          </a:p>
          <a:p>
            <a:pPr marL="628650" indent="-360363">
              <a:buFont typeface="+mj-lt"/>
              <a:buAutoNum type="alphaUcPeriod"/>
            </a:pPr>
            <a:r>
              <a:rPr lang="es-MX" sz="1700" dirty="0" smtClean="0">
                <a:latin typeface="Helvetica" panose="020B0604020202020204" pitchFamily="34" charset="0"/>
                <a:cs typeface="Helvetica" panose="020B0604020202020204" pitchFamily="34" charset="0"/>
              </a:rPr>
              <a:t>La tía Sylvie se queda en la casa, mientras que Emily caminó hasta el lecho del río.</a:t>
            </a:r>
          </a:p>
          <a:p>
            <a:pPr marL="628650" indent="-360363">
              <a:buFont typeface="+mj-lt"/>
              <a:buAutoNum type="alphaUcPeriod"/>
            </a:pPr>
            <a:endParaRPr lang="es-MX" sz="1700" dirty="0" smtClean="0">
              <a:latin typeface="Helvetica" panose="020B0604020202020204" pitchFamily="34" charset="0"/>
              <a:cs typeface="Helvetica" panose="020B0604020202020204" pitchFamily="34" charset="0"/>
            </a:endParaRPr>
          </a:p>
          <a:p>
            <a:pPr marL="628650" indent="-360363">
              <a:buFont typeface="+mj-lt"/>
              <a:buAutoNum type="alphaUcPeriod"/>
            </a:pPr>
            <a:r>
              <a:rPr lang="es-MX" sz="1700" dirty="0">
                <a:latin typeface="Helvetica" panose="020B0604020202020204" pitchFamily="34" charset="0"/>
                <a:cs typeface="Helvetica" panose="020B0604020202020204" pitchFamily="34" charset="0"/>
              </a:rPr>
              <a:t>La tía Sylvie sostiene un pañuelo </a:t>
            </a:r>
            <a:r>
              <a:rPr lang="es-MX" sz="1700" dirty="0" smtClean="0">
                <a:latin typeface="Helvetica" panose="020B0604020202020204" pitchFamily="34" charset="0"/>
                <a:cs typeface="Helvetica" panose="020B0604020202020204" pitchFamily="34" charset="0"/>
              </a:rPr>
              <a:t>en </a:t>
            </a:r>
            <a:r>
              <a:rPr lang="es-MX" sz="1700" dirty="0">
                <a:latin typeface="Helvetica" panose="020B0604020202020204" pitchFamily="34" charset="0"/>
                <a:cs typeface="Helvetica" panose="020B0604020202020204" pitchFamily="34" charset="0"/>
              </a:rPr>
              <a:t>su cara, mientras que Emily se </a:t>
            </a:r>
            <a:r>
              <a:rPr lang="es-MX" sz="1700" dirty="0" smtClean="0">
                <a:latin typeface="Helvetica" panose="020B0604020202020204" pitchFamily="34" charset="0"/>
                <a:cs typeface="Helvetica" panose="020B0604020202020204" pitchFamily="34" charset="0"/>
              </a:rPr>
              <a:t>aprieta </a:t>
            </a:r>
            <a:r>
              <a:rPr lang="es-MX" sz="1700" dirty="0">
                <a:latin typeface="Helvetica" panose="020B0604020202020204" pitchFamily="34" charset="0"/>
                <a:cs typeface="Helvetica" panose="020B0604020202020204" pitchFamily="34" charset="0"/>
              </a:rPr>
              <a:t>la nariz.</a:t>
            </a:r>
          </a:p>
          <a:p>
            <a:pPr marL="628650" indent="-360363">
              <a:buFont typeface="+mj-lt"/>
              <a:buAutoNum type="alphaUcPeriod"/>
            </a:pPr>
            <a:endParaRPr lang="es-MX" sz="1700" dirty="0">
              <a:latin typeface="Helvetica" panose="020B0604020202020204" pitchFamily="34" charset="0"/>
              <a:cs typeface="Helvetica" panose="020B0604020202020204" pitchFamily="34" charset="0"/>
            </a:endParaRPr>
          </a:p>
          <a:p>
            <a:pPr marL="628650" indent="-360363">
              <a:buFont typeface="+mj-lt"/>
              <a:buAutoNum type="alphaUcPeriod"/>
            </a:pPr>
            <a:r>
              <a:rPr lang="es-MX" sz="1700" dirty="0">
                <a:latin typeface="Helvetica" panose="020B0604020202020204" pitchFamily="34" charset="0"/>
                <a:cs typeface="Helvetica" panose="020B0604020202020204" pitchFamily="34" charset="0"/>
              </a:rPr>
              <a:t>La tía </a:t>
            </a:r>
            <a:r>
              <a:rPr lang="es-MX" sz="1700" dirty="0" err="1">
                <a:latin typeface="Helvetica" panose="020B0604020202020204" pitchFamily="34" charset="0"/>
                <a:cs typeface="Helvetica" panose="020B0604020202020204" pitchFamily="34" charset="0"/>
              </a:rPr>
              <a:t>Sylvie</a:t>
            </a:r>
            <a:r>
              <a:rPr lang="es-MX" sz="1700" dirty="0">
                <a:latin typeface="Helvetica" panose="020B0604020202020204" pitchFamily="34" charset="0"/>
                <a:cs typeface="Helvetica" panose="020B0604020202020204" pitchFamily="34" charset="0"/>
              </a:rPr>
              <a:t> </a:t>
            </a:r>
            <a:r>
              <a:rPr lang="es-MX" sz="1700" dirty="0" smtClean="0">
                <a:latin typeface="Helvetica" panose="020B0604020202020204" pitchFamily="34" charset="0"/>
                <a:cs typeface="Helvetica" panose="020B0604020202020204" pitchFamily="34" charset="0"/>
              </a:rPr>
              <a:t>bajó la colina cubierta </a:t>
            </a:r>
            <a:r>
              <a:rPr lang="es-MX" sz="1700" dirty="0">
                <a:latin typeface="Helvetica" panose="020B0604020202020204" pitchFamily="34" charset="0"/>
                <a:cs typeface="Helvetica" panose="020B0604020202020204" pitchFamily="34" charset="0"/>
              </a:rPr>
              <a:t>de hierba hacia el río, mientras que Emily la seguía.</a:t>
            </a:r>
          </a:p>
          <a:p>
            <a:pPr marL="628650" indent="-360363">
              <a:buFont typeface="+mj-lt"/>
              <a:buAutoNum type="alphaUcPeriod"/>
            </a:pPr>
            <a:endParaRPr lang="es-MX" sz="1700" dirty="0">
              <a:latin typeface="Helvetica" panose="020B0604020202020204" pitchFamily="34" charset="0"/>
              <a:cs typeface="Helvetica" panose="020B0604020202020204" pitchFamily="34" charset="0"/>
            </a:endParaRPr>
          </a:p>
          <a:p>
            <a:pPr marL="628650" indent="-360363">
              <a:buFont typeface="+mj-lt"/>
              <a:buAutoNum type="alphaUcPeriod"/>
            </a:pPr>
            <a:r>
              <a:rPr lang="es-MX" sz="1700" dirty="0">
                <a:latin typeface="Helvetica" panose="020B0604020202020204" pitchFamily="34" charset="0"/>
                <a:cs typeface="Helvetica" panose="020B0604020202020204" pitchFamily="34" charset="0"/>
              </a:rPr>
              <a:t>La tía Sylvie se mordió el labio, mientras que Emily estaba molesta por los peces que estaban arruinando el río.</a:t>
            </a:r>
          </a:p>
        </p:txBody>
      </p:sp>
      <p:grpSp>
        <p:nvGrpSpPr>
          <p:cNvPr id="5" name="Group 4"/>
          <p:cNvGrpSpPr/>
          <p:nvPr/>
        </p:nvGrpSpPr>
        <p:grpSpPr>
          <a:xfrm>
            <a:off x="478553" y="6096000"/>
            <a:ext cx="255907" cy="2581189"/>
            <a:chOff x="655081" y="6096000"/>
            <a:chExt cx="255907" cy="2581189"/>
          </a:xfrm>
        </p:grpSpPr>
        <p:sp>
          <p:nvSpPr>
            <p:cNvPr id="23" name="Oval 22"/>
            <p:cNvSpPr/>
            <p:nvPr/>
          </p:nvSpPr>
          <p:spPr>
            <a:xfrm>
              <a:off x="655081" y="60960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24" name="Oval 23"/>
            <p:cNvSpPr/>
            <p:nvPr/>
          </p:nvSpPr>
          <p:spPr>
            <a:xfrm>
              <a:off x="668100" y="687656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25" name="Oval 24"/>
            <p:cNvSpPr/>
            <p:nvPr/>
          </p:nvSpPr>
          <p:spPr>
            <a:xfrm>
              <a:off x="655081" y="765713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26" name="Oval 25"/>
            <p:cNvSpPr/>
            <p:nvPr/>
          </p:nvSpPr>
          <p:spPr>
            <a:xfrm>
              <a:off x="655081" y="843770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grpSp>
      <p:sp>
        <p:nvSpPr>
          <p:cNvPr id="6" name="Footer Placeholder 5"/>
          <p:cNvSpPr>
            <a:spLocks noGrp="1"/>
          </p:cNvSpPr>
          <p:nvPr>
            <p:ph type="ftr" sz="quarter" idx="11"/>
          </p:nvPr>
        </p:nvSpPr>
        <p:spPr/>
        <p:txBody>
          <a:bodyPr/>
          <a:lstStyle/>
          <a:p>
            <a:endParaRPr lang="en-US" smtClean="0"/>
          </a:p>
          <a:p>
            <a:r>
              <a:rPr lang="en-US" smtClean="0"/>
              <a:t>Rev. Control: 07/04/15 - OSP and S. Richmond </a:t>
            </a:r>
          </a:p>
          <a:p>
            <a:endParaRPr lang="en-US" dirty="0"/>
          </a:p>
        </p:txBody>
      </p:sp>
    </p:spTree>
    <p:extLst>
      <p:ext uri="{BB962C8B-B14F-4D97-AF65-F5344CB8AC3E}">
        <p14:creationId xmlns:p14="http://schemas.microsoft.com/office/powerpoint/2010/main" val="1512278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solidFill>
                  <a:schemeClr val="tx1"/>
                </a:solidFill>
              </a:rPr>
              <a:pPr/>
              <a:t>17</a:t>
            </a:fld>
            <a:endParaRPr lang="en-US" dirty="0">
              <a:solidFill>
                <a:schemeClr val="tx1"/>
              </a:solidFill>
            </a:endParaRPr>
          </a:p>
        </p:txBody>
      </p:sp>
      <p:graphicFrame>
        <p:nvGraphicFramePr>
          <p:cNvPr id="15" name="Table 14"/>
          <p:cNvGraphicFramePr>
            <a:graphicFrameLocks noGrp="1"/>
          </p:cNvGraphicFramePr>
          <p:nvPr>
            <p:extLst>
              <p:ext uri="{D42A27DB-BD31-4B8C-83A1-F6EECF244321}">
                <p14:modId xmlns:p14="http://schemas.microsoft.com/office/powerpoint/2010/main" val="2504916708"/>
              </p:ext>
            </p:extLst>
          </p:nvPr>
        </p:nvGraphicFramePr>
        <p:xfrm>
          <a:off x="340042" y="609600"/>
          <a:ext cx="7043738" cy="4053219"/>
        </p:xfrm>
        <a:graphic>
          <a:graphicData uri="http://schemas.openxmlformats.org/drawingml/2006/table">
            <a:tbl>
              <a:tblPr firstRow="1" bandRow="1">
                <a:tableStyleId>{5940675A-B579-460E-94D1-54222C63F5DA}</a:tableStyleId>
              </a:tblPr>
              <a:tblGrid>
                <a:gridCol w="7043738"/>
              </a:tblGrid>
              <a:tr h="1175077">
                <a:tc>
                  <a:txBody>
                    <a:bodyPr/>
                    <a:lstStyle/>
                    <a:p>
                      <a:pPr marL="342900" lvl="1" indent="-342900" algn="l">
                        <a:buNone/>
                      </a:pPr>
                      <a:r>
                        <a:rPr lang="en-US" sz="1900" b="1" dirty="0" smtClean="0">
                          <a:solidFill>
                            <a:schemeClr val="tx1"/>
                          </a:solidFill>
                        </a:rPr>
                        <a:t>7.</a:t>
                      </a:r>
                      <a:r>
                        <a:rPr lang="en-US" sz="1900" b="1" baseline="0" dirty="0" smtClean="0">
                          <a:solidFill>
                            <a:schemeClr val="tx1"/>
                          </a:solidFill>
                        </a:rPr>
                        <a:t>  </a:t>
                      </a:r>
                      <a:r>
                        <a:rPr lang="es-ES" sz="1900" b="1" dirty="0" smtClean="0">
                          <a:latin typeface="+mn-lt"/>
                          <a:cs typeface="Helvetica" panose="020B0604020202020204" pitchFamily="34" charset="0"/>
                        </a:rPr>
                        <a:t>¿Cómo sabe el lector </a:t>
                      </a:r>
                      <a:r>
                        <a:rPr lang="es-ES" sz="1900" b="1" dirty="0" smtClean="0">
                          <a:solidFill>
                            <a:schemeClr val="tx1"/>
                          </a:solidFill>
                          <a:latin typeface="+mn-lt"/>
                          <a:cs typeface="Helvetica" panose="020B0604020202020204" pitchFamily="34" charset="0"/>
                        </a:rPr>
                        <a:t>que “algo huele mal" en la granja? Utiliza evidencia específica del texto para apoyar tu respuesta.</a:t>
                      </a:r>
                      <a:r>
                        <a:rPr lang="en-US" sz="1900" b="1" baseline="0" dirty="0" smtClean="0">
                          <a:solidFill>
                            <a:schemeClr val="tx1"/>
                          </a:solidFill>
                          <a:latin typeface="+mn-lt"/>
                          <a:cs typeface="Helvetica" panose="020B0604020202020204" pitchFamily="34" charset="0"/>
                        </a:rPr>
                        <a:t> </a:t>
                      </a:r>
                    </a:p>
                    <a:p>
                      <a:pPr marL="966612" lvl="1" indent="-457200" algn="l">
                        <a:buNone/>
                      </a:pPr>
                      <a:r>
                        <a:rPr lang="en-US" sz="1400" b="1" baseline="0" dirty="0" smtClean="0">
                          <a:solidFill>
                            <a:schemeClr val="tx1"/>
                          </a:solidFill>
                        </a:rPr>
                        <a:t>                                                                          </a:t>
                      </a:r>
                      <a:r>
                        <a:rPr lang="en-US" sz="1200" b="0" baseline="0" dirty="0" smtClean="0">
                          <a:solidFill>
                            <a:schemeClr val="tx1"/>
                          </a:solidFill>
                        </a:rPr>
                        <a:t>RL.5. 2</a:t>
                      </a:r>
                      <a:r>
                        <a:rPr lang="en-US" sz="1200" b="0" dirty="0" smtClean="0">
                          <a:solidFill>
                            <a:schemeClr val="tx1"/>
                          </a:solidFill>
                        </a:rPr>
                        <a:t>(Maestro</a:t>
                      </a:r>
                      <a:r>
                        <a:rPr lang="en-US" sz="1200" b="0" baseline="0" dirty="0" smtClean="0">
                          <a:solidFill>
                            <a:schemeClr val="tx1"/>
                          </a:solidFill>
                        </a:rPr>
                        <a:t> </a:t>
                      </a:r>
                      <a:r>
                        <a:rPr lang="en-US" sz="1200" b="0" baseline="0" dirty="0" err="1" smtClean="0">
                          <a:solidFill>
                            <a:schemeClr val="tx1"/>
                          </a:solidFill>
                        </a:rPr>
                        <a:t>solamente</a:t>
                      </a:r>
                      <a:r>
                        <a:rPr lang="en-US" sz="1200" b="0" dirty="0" smtClean="0">
                          <a:solidFill>
                            <a:schemeClr val="tx1"/>
                          </a:solidFill>
                        </a:rPr>
                        <a:t>, 2 pts.) </a:t>
                      </a:r>
                      <a:r>
                        <a:rPr lang="en-US" sz="1200" b="0" dirty="0" err="1" smtClean="0">
                          <a:solidFill>
                            <a:schemeClr val="tx1"/>
                          </a:solidFill>
                        </a:rPr>
                        <a:t>Puntaje</a:t>
                      </a:r>
                      <a:r>
                        <a:rPr lang="en-US" sz="1200" b="0" dirty="0" smtClean="0">
                          <a:solidFill>
                            <a:schemeClr val="tx1"/>
                          </a:solidFill>
                        </a:rPr>
                        <a:t> final _____</a:t>
                      </a:r>
                      <a:endParaRPr lang="en-US" sz="1900" b="1" baseline="0"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31741016"/>
              </p:ext>
            </p:extLst>
          </p:nvPr>
        </p:nvGraphicFramePr>
        <p:xfrm>
          <a:off x="345441" y="4951229"/>
          <a:ext cx="7043738" cy="4271151"/>
        </p:xfrm>
        <a:graphic>
          <a:graphicData uri="http://schemas.openxmlformats.org/drawingml/2006/table">
            <a:tbl>
              <a:tblPr firstRow="1" bandRow="1">
                <a:tableStyleId>{5940675A-B579-460E-94D1-54222C63F5DA}</a:tableStyleId>
              </a:tblPr>
              <a:tblGrid>
                <a:gridCol w="7043738"/>
              </a:tblGrid>
              <a:tr h="1393009">
                <a:tc>
                  <a:txBody>
                    <a:bodyPr/>
                    <a:lstStyle/>
                    <a:p>
                      <a:pPr marL="342900" indent="-342900">
                        <a:buNone/>
                      </a:pPr>
                      <a:r>
                        <a:rPr lang="en-US" sz="1900" b="1" dirty="0" smtClean="0">
                          <a:solidFill>
                            <a:schemeClr val="tx1"/>
                          </a:solidFill>
                        </a:rPr>
                        <a:t>8.</a:t>
                      </a:r>
                      <a:r>
                        <a:rPr lang="en-US" sz="1900" b="1" baseline="0" dirty="0" smtClean="0">
                          <a:solidFill>
                            <a:schemeClr val="tx1"/>
                          </a:solidFill>
                        </a:rPr>
                        <a:t>  </a:t>
                      </a:r>
                      <a:r>
                        <a:rPr lang="es-ES" sz="1900" b="1" dirty="0" smtClean="0"/>
                        <a:t>¿Qué </a:t>
                      </a:r>
                      <a:r>
                        <a:rPr lang="es-ES" sz="1900" b="1" dirty="0" smtClean="0">
                          <a:solidFill>
                            <a:schemeClr val="tx1"/>
                          </a:solidFill>
                        </a:rPr>
                        <a:t>evidencia del texto apoyaría la idea de que normalmente</a:t>
                      </a:r>
                      <a:r>
                        <a:rPr lang="es-ES" sz="1900" b="1" baseline="0" dirty="0" smtClean="0">
                          <a:solidFill>
                            <a:schemeClr val="tx1"/>
                          </a:solidFill>
                        </a:rPr>
                        <a:t> l</a:t>
                      </a:r>
                      <a:r>
                        <a:rPr lang="es-ES" sz="1900" b="1" dirty="0" smtClean="0">
                          <a:solidFill>
                            <a:schemeClr val="tx1"/>
                          </a:solidFill>
                        </a:rPr>
                        <a:t>a granja no huele mal? Utiliza ejemplos específicos del texto</a:t>
                      </a:r>
                      <a:r>
                        <a:rPr lang="es-ES" sz="1900" b="1" baseline="0" dirty="0" smtClean="0">
                          <a:solidFill>
                            <a:schemeClr val="tx1"/>
                          </a:solidFill>
                        </a:rPr>
                        <a:t> para</a:t>
                      </a:r>
                      <a:r>
                        <a:rPr lang="es-ES" sz="1900" b="1" dirty="0" smtClean="0">
                          <a:solidFill>
                            <a:schemeClr val="tx1"/>
                          </a:solidFill>
                        </a:rPr>
                        <a:t> apoyar tu respuesta.</a:t>
                      </a:r>
                      <a:endParaRPr lang="en-US" sz="1900" b="1" dirty="0" smtClean="0">
                        <a:solidFill>
                          <a:schemeClr val="tx1"/>
                        </a:solidFill>
                      </a:endParaRPr>
                    </a:p>
                    <a:p>
                      <a:pPr marL="457200" indent="-457200" algn="ctr">
                        <a:buNone/>
                      </a:pPr>
                      <a:r>
                        <a:rPr lang="en-US" sz="1400" b="1" baseline="0" dirty="0" smtClean="0">
                          <a:solidFill>
                            <a:schemeClr val="tx1"/>
                          </a:solidFill>
                        </a:rPr>
                        <a:t>                                                                             </a:t>
                      </a:r>
                      <a:r>
                        <a:rPr lang="en-US" sz="1200" b="0" baseline="0" dirty="0" smtClean="0">
                          <a:solidFill>
                            <a:schemeClr val="tx1"/>
                          </a:solidFill>
                        </a:rPr>
                        <a:t>RL.5. 3 </a:t>
                      </a:r>
                      <a:r>
                        <a:rPr lang="en-US" sz="1200" b="0" dirty="0" smtClean="0">
                          <a:solidFill>
                            <a:schemeClr val="tx1"/>
                          </a:solidFill>
                        </a:rPr>
                        <a:t>(Maestro</a:t>
                      </a:r>
                      <a:r>
                        <a:rPr lang="en-US" sz="1200" b="0" baseline="0" dirty="0" smtClean="0">
                          <a:solidFill>
                            <a:schemeClr val="tx1"/>
                          </a:solidFill>
                        </a:rPr>
                        <a:t> </a:t>
                      </a:r>
                      <a:r>
                        <a:rPr lang="en-US" sz="1200" b="0" baseline="0" dirty="0" err="1" smtClean="0">
                          <a:solidFill>
                            <a:schemeClr val="tx1"/>
                          </a:solidFill>
                        </a:rPr>
                        <a:t>solamente</a:t>
                      </a:r>
                      <a:r>
                        <a:rPr lang="en-US" sz="1200" b="0" dirty="0" smtClean="0">
                          <a:solidFill>
                            <a:schemeClr val="tx1"/>
                          </a:solidFill>
                        </a:rPr>
                        <a:t>, 3 pts.) </a:t>
                      </a:r>
                      <a:r>
                        <a:rPr lang="en-US" sz="1200" b="0" dirty="0" err="1" smtClean="0">
                          <a:solidFill>
                            <a:schemeClr val="tx1"/>
                          </a:solidFill>
                        </a:rPr>
                        <a:t>Puntaje</a:t>
                      </a:r>
                      <a:r>
                        <a:rPr lang="en-US" sz="1200" b="0" dirty="0" smtClean="0">
                          <a:solidFill>
                            <a:schemeClr val="tx1"/>
                          </a:solidFill>
                        </a:rPr>
                        <a:t> final_____</a:t>
                      </a: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endParaRPr lang="en-US" smtClean="0"/>
          </a:p>
          <a:p>
            <a:r>
              <a:rPr lang="en-US" smtClean="0"/>
              <a:t>Rev. Control: 07/04/15 - OSP and S. Richmond </a:t>
            </a:r>
          </a:p>
          <a:p>
            <a:endParaRPr lang="en-US" dirty="0"/>
          </a:p>
        </p:txBody>
      </p:sp>
    </p:spTree>
    <p:extLst>
      <p:ext uri="{BB962C8B-B14F-4D97-AF65-F5344CB8AC3E}">
        <p14:creationId xmlns:p14="http://schemas.microsoft.com/office/powerpoint/2010/main" val="2475064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solidFill>
                  <a:schemeClr val="tx1"/>
                </a:solidFill>
              </a:rPr>
              <a:pPr/>
              <a:t>18</a:t>
            </a:fld>
            <a:endParaRPr lang="en-US" dirty="0">
              <a:solidFill>
                <a:schemeClr val="tx1"/>
              </a:solidFill>
            </a:endParaRPr>
          </a:p>
        </p:txBody>
      </p:sp>
      <p:sp>
        <p:nvSpPr>
          <p:cNvPr id="5" name="Rectangle 1"/>
          <p:cNvSpPr>
            <a:spLocks noChangeArrowheads="1"/>
          </p:cNvSpPr>
          <p:nvPr/>
        </p:nvSpPr>
        <p:spPr bwMode="auto">
          <a:xfrm>
            <a:off x="361287" y="823216"/>
            <a:ext cx="7167879" cy="8034527"/>
          </a:xfrm>
          <a:prstGeom prst="rect">
            <a:avLst/>
          </a:prstGeom>
          <a:noFill/>
          <a:ln w="9525">
            <a:noFill/>
            <a:miter lim="800000"/>
            <a:headEnd/>
            <a:tailEnd/>
          </a:ln>
          <a:effectLst/>
        </p:spPr>
        <p:txBody>
          <a:bodyPr vert="horz" wrap="square" lIns="101874" tIns="50937" rIns="101874" bIns="50937" numCol="1" anchor="ctr" anchorCtr="0" compatLnSpc="1">
            <a:prstTxWarp prst="textNoShape">
              <a:avLst/>
            </a:prstTxWarp>
            <a:spAutoFit/>
          </a:bodyPr>
          <a:lstStyle/>
          <a:p>
            <a:pPr algn="ctr">
              <a:lnSpc>
                <a:spcPct val="115000"/>
              </a:lnSpc>
            </a:pPr>
            <a:r>
              <a:rPr lang="es-MX" sz="2600" b="1" u="sng" dirty="0" smtClean="0">
                <a:ea typeface="Times New Roman"/>
                <a:cs typeface="Verdana"/>
              </a:rPr>
              <a:t>La contaminación</a:t>
            </a:r>
          </a:p>
          <a:p>
            <a:pPr algn="ctr">
              <a:lnSpc>
                <a:spcPct val="115000"/>
              </a:lnSpc>
            </a:pPr>
            <a:r>
              <a:rPr lang="en-US" sz="1600" i="1" dirty="0">
                <a:ea typeface="Times New Roman"/>
                <a:cs typeface="Times New Roman"/>
              </a:rPr>
              <a:t>Readworks.org</a:t>
            </a:r>
          </a:p>
          <a:p>
            <a:pPr>
              <a:lnSpc>
                <a:spcPct val="115000"/>
              </a:lnSpc>
              <a:spcBef>
                <a:spcPts val="843"/>
              </a:spcBef>
              <a:spcAft>
                <a:spcPts val="633"/>
              </a:spcAft>
              <a:tabLst>
                <a:tab pos="481853" algn="l"/>
              </a:tabLst>
            </a:pPr>
            <a:r>
              <a:rPr lang="es-MX" sz="1600" dirty="0" smtClean="0">
                <a:ea typeface="Times New Roman"/>
                <a:cs typeface="Verdana"/>
              </a:rPr>
              <a:t>	</a:t>
            </a:r>
            <a:r>
              <a:rPr lang="es-ES" sz="1700" dirty="0"/>
              <a:t>Hay muchos tipos de contaminación. Algunos tipos de contaminación afectan el aire, el suelo y el agua. Otros tipos de contaminación </a:t>
            </a:r>
            <a:r>
              <a:rPr lang="es-ES" sz="1700" dirty="0" smtClean="0"/>
              <a:t>son en forma de </a:t>
            </a:r>
            <a:r>
              <a:rPr lang="es-ES" sz="1700" dirty="0"/>
              <a:t>ruido y </a:t>
            </a:r>
            <a:r>
              <a:rPr lang="es-ES" sz="1700" dirty="0" smtClean="0"/>
              <a:t>luz.</a:t>
            </a:r>
            <a:r>
              <a:rPr lang="es-MX" sz="1700" dirty="0" smtClean="0">
                <a:ea typeface="Times New Roman"/>
                <a:cs typeface="Verdana"/>
              </a:rPr>
              <a:t>	</a:t>
            </a:r>
          </a:p>
          <a:p>
            <a:r>
              <a:rPr lang="es-MX" sz="1700" dirty="0" smtClean="0"/>
              <a:t>         La </a:t>
            </a:r>
            <a:r>
              <a:rPr lang="es-MX" sz="1700" dirty="0"/>
              <a:t>contaminación del aire es causada por partículas microscópicas de basura, gotitas de </a:t>
            </a:r>
            <a:r>
              <a:rPr lang="es-MX" sz="1700" dirty="0" smtClean="0"/>
              <a:t>líquidos </a:t>
            </a:r>
            <a:r>
              <a:rPr lang="es-MX" sz="1700" dirty="0"/>
              <a:t>o </a:t>
            </a:r>
            <a:r>
              <a:rPr lang="es-MX" sz="1700" dirty="0" smtClean="0"/>
              <a:t>gases dañinos </a:t>
            </a:r>
            <a:r>
              <a:rPr lang="es-MX" sz="1700" dirty="0"/>
              <a:t>en el </a:t>
            </a:r>
            <a:r>
              <a:rPr lang="es-MX" sz="1700" dirty="0" smtClean="0"/>
              <a:t>aire. </a:t>
            </a:r>
            <a:r>
              <a:rPr lang="es-ES" sz="1700" dirty="0"/>
              <a:t>Respirar aire </a:t>
            </a:r>
            <a:r>
              <a:rPr lang="es-ES" sz="1700" dirty="0" smtClean="0"/>
              <a:t>que contiene </a:t>
            </a:r>
            <a:r>
              <a:rPr lang="es-ES" sz="1700" dirty="0"/>
              <a:t>este tipo de desechos es dañino. Hay dos tipos principales de contaminación del aire: primaria y secundaria.</a:t>
            </a:r>
            <a:r>
              <a:rPr lang="es-MX" sz="1700" dirty="0" smtClean="0">
                <a:ea typeface="Times New Roman"/>
                <a:cs typeface="Verdana"/>
              </a:rPr>
              <a:t> Los </a:t>
            </a:r>
            <a:r>
              <a:rPr lang="es-ES" sz="1700" dirty="0" smtClean="0"/>
              <a:t>contaminantes </a:t>
            </a:r>
            <a:r>
              <a:rPr lang="es-ES" sz="1700" dirty="0"/>
              <a:t>primarios entran directamente al aire. Algunos ejemplos de </a:t>
            </a:r>
            <a:r>
              <a:rPr lang="es-ES" sz="1700" dirty="0" smtClean="0"/>
              <a:t> </a:t>
            </a:r>
            <a:r>
              <a:rPr lang="es-ES" sz="1700" dirty="0"/>
              <a:t>contaminantes primarios son el humo de las fábricas o </a:t>
            </a:r>
            <a:r>
              <a:rPr lang="es-ES" sz="1700" dirty="0" smtClean="0"/>
              <a:t>los </a:t>
            </a:r>
            <a:r>
              <a:rPr lang="es-MX" sz="1700" dirty="0" smtClean="0"/>
              <a:t>gases </a:t>
            </a:r>
            <a:r>
              <a:rPr lang="es-MX" sz="1700" dirty="0"/>
              <a:t>de combustión de </a:t>
            </a:r>
            <a:r>
              <a:rPr lang="es-MX" sz="1700" dirty="0" smtClean="0"/>
              <a:t>los </a:t>
            </a:r>
            <a:r>
              <a:rPr lang="es-ES" sz="1700" dirty="0" smtClean="0"/>
              <a:t>automóviles</a:t>
            </a:r>
            <a:r>
              <a:rPr lang="es-ES" sz="1700" dirty="0"/>
              <a:t>. Los contaminantes secundarios son sustancias químicas que se mezclan </a:t>
            </a:r>
            <a:r>
              <a:rPr lang="es-ES" sz="1700" dirty="0" smtClean="0"/>
              <a:t>para ensuciar el </a:t>
            </a:r>
            <a:r>
              <a:rPr lang="es-ES" sz="1700" dirty="0"/>
              <a:t>aire. Por ejemplo, el humo </a:t>
            </a:r>
            <a:r>
              <a:rPr lang="es-ES" sz="1700" dirty="0" smtClean="0"/>
              <a:t>de gases </a:t>
            </a:r>
            <a:r>
              <a:rPr lang="es-ES" sz="1700" dirty="0"/>
              <a:t>de combustión de los </a:t>
            </a:r>
            <a:r>
              <a:rPr lang="es-ES" sz="1700" dirty="0" smtClean="0"/>
              <a:t>automóviles </a:t>
            </a:r>
            <a:r>
              <a:rPr lang="es-ES" sz="1700" dirty="0"/>
              <a:t>se mezclan con humo de las fábricas para formar combinaciones peligrosas</a:t>
            </a:r>
            <a:r>
              <a:rPr lang="es-ES" sz="1700" dirty="0" smtClean="0"/>
              <a:t>.</a:t>
            </a:r>
          </a:p>
          <a:p>
            <a:endParaRPr lang="es-ES" sz="900" dirty="0" smtClean="0">
              <a:cs typeface="Verdana"/>
            </a:endParaRPr>
          </a:p>
          <a:p>
            <a:r>
              <a:rPr lang="es-ES" sz="1700" dirty="0" smtClean="0">
                <a:cs typeface="Verdana"/>
              </a:rPr>
              <a:t>          </a:t>
            </a:r>
            <a:r>
              <a:rPr lang="es-ES" sz="1700" dirty="0" smtClean="0"/>
              <a:t>La </a:t>
            </a:r>
            <a:r>
              <a:rPr lang="es-ES" sz="1700" dirty="0"/>
              <a:t>contaminación del suelo es causada </a:t>
            </a:r>
            <a:r>
              <a:rPr lang="es-ES" sz="1700" dirty="0" smtClean="0"/>
              <a:t>cuando </a:t>
            </a:r>
            <a:r>
              <a:rPr lang="es-ES" sz="1700" dirty="0"/>
              <a:t>productos químicos dañinos entran en el suelo. </a:t>
            </a:r>
            <a:r>
              <a:rPr lang="es-ES" sz="1700" dirty="0" smtClean="0"/>
              <a:t>Estos químicos </a:t>
            </a:r>
            <a:r>
              <a:rPr lang="es-ES" sz="1700" dirty="0"/>
              <a:t>se filtran en el suelo a través de derrames accidentales o </a:t>
            </a:r>
            <a:r>
              <a:rPr lang="es-ES" sz="1700" dirty="0" smtClean="0"/>
              <a:t>intencionales</a:t>
            </a:r>
            <a:r>
              <a:rPr lang="es-ES" sz="1700" dirty="0"/>
              <a:t>. Los pesticidas o productos químicos utilizados para matar insectos, fugas de tanques de </a:t>
            </a:r>
            <a:r>
              <a:rPr lang="es-ES" sz="1700" dirty="0" smtClean="0"/>
              <a:t>almacenamiento </a:t>
            </a:r>
            <a:r>
              <a:rPr lang="es-ES" sz="1700" dirty="0"/>
              <a:t>y fugas de aceite </a:t>
            </a:r>
            <a:r>
              <a:rPr lang="es-ES" sz="1700" dirty="0" smtClean="0"/>
              <a:t>se filtran en </a:t>
            </a:r>
            <a:r>
              <a:rPr lang="es-ES" sz="1700" dirty="0"/>
              <a:t>los sistemas de </a:t>
            </a:r>
            <a:r>
              <a:rPr lang="es-ES" sz="1700" dirty="0" smtClean="0"/>
              <a:t>abastecimientos subterráneos de agua.  La </a:t>
            </a:r>
            <a:r>
              <a:rPr lang="es-ES" sz="1700" dirty="0"/>
              <a:t>contaminación del agua puede tener un </a:t>
            </a:r>
            <a:r>
              <a:rPr lang="es-ES" sz="1700" dirty="0" smtClean="0"/>
              <a:t>impacto de mayor alcance en </a:t>
            </a:r>
            <a:r>
              <a:rPr lang="es-ES" sz="1700" dirty="0"/>
              <a:t>el </a:t>
            </a:r>
            <a:r>
              <a:rPr lang="es-ES" sz="1700" dirty="0" smtClean="0"/>
              <a:t>medioambiente. </a:t>
            </a:r>
            <a:r>
              <a:rPr lang="es-ES" sz="1700" dirty="0"/>
              <a:t>Algunos científicos creen que la contaminación del agua es la mayor causa de muerte y enfermedad en el mundo.</a:t>
            </a:r>
            <a:r>
              <a:rPr lang="es-MX" sz="1700" dirty="0" smtClean="0">
                <a:ea typeface="Times New Roman"/>
                <a:cs typeface="Verdana"/>
              </a:rPr>
              <a:t> </a:t>
            </a:r>
            <a:r>
              <a:rPr lang="es-ES" sz="1700" dirty="0"/>
              <a:t>Algunas otras formas de contaminación no son tan </a:t>
            </a:r>
            <a:r>
              <a:rPr lang="es-ES" sz="1700" dirty="0" smtClean="0"/>
              <a:t>conocidas</a:t>
            </a:r>
            <a:r>
              <a:rPr lang="es-ES" sz="1700" dirty="0"/>
              <a:t>. </a:t>
            </a:r>
            <a:r>
              <a:rPr lang="es-ES" sz="1700" dirty="0" smtClean="0"/>
              <a:t>La contaminación acústica (sonido) y lumínica (luz) también </a:t>
            </a:r>
            <a:r>
              <a:rPr lang="es-ES" sz="1700" dirty="0"/>
              <a:t>tienen efectos negativos </a:t>
            </a:r>
            <a:r>
              <a:rPr lang="es-ES" sz="1700" dirty="0" smtClean="0"/>
              <a:t>en el medioambiente. La contaminación acústica es </a:t>
            </a:r>
            <a:r>
              <a:rPr lang="es-ES" sz="1700" dirty="0"/>
              <a:t>causada por los sonidos fuertes hechos por los automóviles, aviones y fábricas.</a:t>
            </a:r>
            <a:endParaRPr lang="es-MX" sz="1700" dirty="0">
              <a:ea typeface="Times New Roman"/>
              <a:cs typeface="Times New Roman"/>
            </a:endParaRPr>
          </a:p>
        </p:txBody>
      </p:sp>
      <p:sp>
        <p:nvSpPr>
          <p:cNvPr id="6" name="Rectangle 5"/>
          <p:cNvSpPr/>
          <p:nvPr/>
        </p:nvSpPr>
        <p:spPr>
          <a:xfrm>
            <a:off x="404813" y="9579428"/>
            <a:ext cx="1430540" cy="251201"/>
          </a:xfrm>
          <a:prstGeom prst="rect">
            <a:avLst/>
          </a:prstGeom>
        </p:spPr>
        <p:txBody>
          <a:bodyPr wrap="none" lIns="96371" tIns="48186" rIns="96371" bIns="48186">
            <a:spAutoFit/>
          </a:bodyPr>
          <a:lstStyle/>
          <a:p>
            <a:r>
              <a:rPr lang="en-US" sz="1000" dirty="0"/>
              <a:t>EnglishforEveryone.org </a:t>
            </a:r>
          </a:p>
        </p:txBody>
      </p:sp>
      <p:sp>
        <p:nvSpPr>
          <p:cNvPr id="2" name="Footer Placeholder 1"/>
          <p:cNvSpPr>
            <a:spLocks noGrp="1"/>
          </p:cNvSpPr>
          <p:nvPr>
            <p:ph type="ftr" sz="quarter" idx="11"/>
          </p:nvPr>
        </p:nvSpPr>
        <p:spPr/>
        <p:txBody>
          <a:bodyPr/>
          <a:lstStyle/>
          <a:p>
            <a:endParaRPr lang="en-US" smtClean="0">
              <a:solidFill>
                <a:schemeClr val="tx1"/>
              </a:solidFill>
            </a:endParaRPr>
          </a:p>
          <a:p>
            <a:r>
              <a:rPr lang="en-US" smtClean="0">
                <a:solidFill>
                  <a:schemeClr val="tx1"/>
                </a:solidFill>
              </a:rPr>
              <a:t>Rev. Control: 07/04/15 - OSP and S. Richmond </a:t>
            </a:r>
          </a:p>
          <a:p>
            <a:endParaRPr lang="en-US" dirty="0">
              <a:solidFill>
                <a:schemeClr val="tx1"/>
              </a:solidFill>
            </a:endParaRPr>
          </a:p>
        </p:txBody>
      </p:sp>
      <p:sp>
        <p:nvSpPr>
          <p:cNvPr id="8" name="Rectangle 7"/>
          <p:cNvSpPr/>
          <p:nvPr/>
        </p:nvSpPr>
        <p:spPr>
          <a:xfrm>
            <a:off x="5334000" y="184868"/>
            <a:ext cx="2286000" cy="784830"/>
          </a:xfrm>
          <a:prstGeom prst="rect">
            <a:avLst/>
          </a:prstGeom>
          <a:noFill/>
        </p:spPr>
        <p:txBody>
          <a:bodyPr wrap="square">
            <a:spAutoFit/>
          </a:bodyPr>
          <a:lstStyle/>
          <a:p>
            <a:r>
              <a:rPr lang="es-419" sz="900" dirty="0" smtClean="0"/>
              <a:t>Equivalencia de </a:t>
            </a:r>
            <a:r>
              <a:rPr lang="es-419" sz="900" dirty="0"/>
              <a:t>grado: </a:t>
            </a:r>
            <a:r>
              <a:rPr lang="es-419" sz="900" dirty="0" smtClean="0"/>
              <a:t>8.6</a:t>
            </a:r>
            <a:endParaRPr lang="es-419" sz="900" dirty="0"/>
          </a:p>
          <a:p>
            <a:r>
              <a:rPr lang="es-419" sz="900" dirty="0"/>
              <a:t>Escala Lexile: </a:t>
            </a:r>
            <a:r>
              <a:rPr lang="es-419" sz="900" dirty="0" smtClean="0"/>
              <a:t>1000L</a:t>
            </a:r>
            <a:endParaRPr lang="es-419" sz="900" dirty="0"/>
          </a:p>
          <a:p>
            <a:r>
              <a:rPr lang="es-419" sz="900" dirty="0"/>
              <a:t>Promedio </a:t>
            </a:r>
            <a:r>
              <a:rPr lang="es-419" sz="900" dirty="0" smtClean="0"/>
              <a:t>del </a:t>
            </a:r>
            <a:r>
              <a:rPr lang="es-419" sz="900" dirty="0" smtClean="0"/>
              <a:t>largo </a:t>
            </a:r>
            <a:r>
              <a:rPr lang="es-419" sz="900" dirty="0"/>
              <a:t>de la oración: </a:t>
            </a:r>
            <a:r>
              <a:rPr lang="es-419" sz="900" dirty="0" smtClean="0"/>
              <a:t>12.78</a:t>
            </a:r>
            <a:endParaRPr lang="es-419" sz="900" dirty="0"/>
          </a:p>
          <a:p>
            <a:r>
              <a:rPr lang="es-419" sz="900" dirty="0"/>
              <a:t>Promedio de la frecuencia de palabras: </a:t>
            </a:r>
            <a:r>
              <a:rPr lang="es-419" sz="900" dirty="0" smtClean="0"/>
              <a:t>3.16</a:t>
            </a:r>
            <a:endParaRPr lang="es-419" sz="900" dirty="0"/>
          </a:p>
          <a:p>
            <a:r>
              <a:rPr lang="es-419" sz="900" dirty="0"/>
              <a:t>Número de palabras: </a:t>
            </a:r>
            <a:r>
              <a:rPr lang="es-419" sz="900" dirty="0" smtClean="0"/>
              <a:t>409</a:t>
            </a:r>
            <a:endParaRPr lang="es-419" sz="900" dirty="0"/>
          </a:p>
        </p:txBody>
      </p:sp>
    </p:spTree>
    <p:extLst>
      <p:ext uri="{BB962C8B-B14F-4D97-AF65-F5344CB8AC3E}">
        <p14:creationId xmlns:p14="http://schemas.microsoft.com/office/powerpoint/2010/main" val="3957255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solidFill>
                  <a:schemeClr val="tx1"/>
                </a:solidFill>
              </a:rPr>
              <a:pPr/>
              <a:t>19</a:t>
            </a:fld>
            <a:endParaRPr lang="en-US" dirty="0">
              <a:solidFill>
                <a:schemeClr val="tx1"/>
              </a:solidFill>
            </a:endParaRPr>
          </a:p>
        </p:txBody>
      </p:sp>
      <p:sp>
        <p:nvSpPr>
          <p:cNvPr id="6" name="Rectangle 5"/>
          <p:cNvSpPr/>
          <p:nvPr/>
        </p:nvSpPr>
        <p:spPr>
          <a:xfrm>
            <a:off x="345440" y="798287"/>
            <a:ext cx="7167880" cy="8157212"/>
          </a:xfrm>
          <a:prstGeom prst="rect">
            <a:avLst/>
          </a:prstGeom>
        </p:spPr>
        <p:txBody>
          <a:bodyPr wrap="square" lIns="96371" tIns="48186" rIns="96371" bIns="48186">
            <a:spAutoFit/>
          </a:bodyPr>
          <a:lstStyle/>
          <a:p>
            <a:pPr>
              <a:lnSpc>
                <a:spcPct val="115000"/>
              </a:lnSpc>
              <a:spcBef>
                <a:spcPts val="843"/>
              </a:spcBef>
              <a:spcAft>
                <a:spcPts val="633"/>
              </a:spcAft>
              <a:tabLst>
                <a:tab pos="481853" algn="l"/>
              </a:tabLst>
            </a:pPr>
            <a:r>
              <a:rPr lang="es-MX" sz="1700" b="1" u="sng" dirty="0" smtClean="0">
                <a:latin typeface="+mj-lt"/>
                <a:ea typeface="Times New Roman"/>
                <a:cs typeface="Verdana"/>
              </a:rPr>
              <a:t>La contaminación</a:t>
            </a:r>
            <a:r>
              <a:rPr lang="es-MX" sz="1600" i="1" dirty="0" smtClean="0">
                <a:latin typeface="+mj-lt"/>
                <a:ea typeface="Times New Roman"/>
                <a:cs typeface="Verdana"/>
              </a:rPr>
              <a:t> </a:t>
            </a:r>
            <a:r>
              <a:rPr lang="es-MX" sz="1300" i="1" dirty="0" smtClean="0">
                <a:latin typeface="+mj-lt"/>
                <a:ea typeface="Times New Roman"/>
                <a:cs typeface="Verdana"/>
              </a:rPr>
              <a:t>continúa…</a:t>
            </a:r>
          </a:p>
          <a:p>
            <a:pPr>
              <a:lnSpc>
                <a:spcPct val="115000"/>
              </a:lnSpc>
              <a:spcBef>
                <a:spcPts val="843"/>
              </a:spcBef>
              <a:spcAft>
                <a:spcPts val="633"/>
              </a:spcAft>
              <a:tabLst>
                <a:tab pos="481853" algn="l"/>
              </a:tabLst>
            </a:pPr>
            <a:r>
              <a:rPr lang="es-MX" sz="1600" dirty="0" smtClean="0">
                <a:latin typeface="+mj-lt"/>
                <a:ea typeface="Times New Roman"/>
                <a:cs typeface="Verdana"/>
              </a:rPr>
              <a:t> </a:t>
            </a:r>
            <a:r>
              <a:rPr lang="es-MX" sz="1700" dirty="0" smtClean="0">
                <a:latin typeface="+mj-lt"/>
                <a:ea typeface="Times New Roman"/>
                <a:cs typeface="Verdana"/>
              </a:rPr>
              <a:t>	La c</a:t>
            </a:r>
            <a:r>
              <a:rPr lang="es-MX" sz="1700" dirty="0" smtClean="0">
                <a:latin typeface="+mj-lt"/>
              </a:rPr>
              <a:t>ontaminación acústica es la exposición a ruidos fuertes. Las personas que están expuestas a este tipo de contaminación durante largos períodos de tiempo pueden sufrir de presión arterial alta, problemas del corazón, trastornos del sueño y problemas de audición. En los animales, la contaminación acústica puede causar problemas de comunicación y problemas reproductivos. Para algunos animales, el ruido incluso puede afectar su capacidad de navegar,  para encontrar el modo de llegar a su lugar de reproducción o para alejarse de los peligros. Se ha sabido que e</a:t>
            </a:r>
            <a:r>
              <a:rPr lang="es-ES" sz="1700" dirty="0" smtClean="0">
                <a:latin typeface="+mj-lt"/>
              </a:rPr>
              <a:t>l </a:t>
            </a:r>
            <a:r>
              <a:rPr lang="es-ES" sz="1700" dirty="0">
                <a:latin typeface="+mj-lt"/>
              </a:rPr>
              <a:t>ruido de los equipos de sonar submarino </a:t>
            </a:r>
            <a:r>
              <a:rPr lang="es-ES" sz="1700" dirty="0" smtClean="0">
                <a:latin typeface="+mj-lt"/>
              </a:rPr>
              <a:t>pueden </a:t>
            </a:r>
            <a:r>
              <a:rPr lang="es-ES" sz="1700" dirty="0">
                <a:latin typeface="+mj-lt"/>
              </a:rPr>
              <a:t>confundir a las ballenas. Cuando una ballena responde al sonar como si fuera otra ballena</a:t>
            </a:r>
            <a:r>
              <a:rPr lang="es-ES" sz="1700" dirty="0" smtClean="0">
                <a:latin typeface="+mj-lt"/>
              </a:rPr>
              <a:t>, </a:t>
            </a:r>
            <a:r>
              <a:rPr lang="es-ES" sz="1700" dirty="0">
                <a:latin typeface="+mj-lt"/>
              </a:rPr>
              <a:t>puede quedar </a:t>
            </a:r>
            <a:r>
              <a:rPr lang="es-ES" sz="1700" dirty="0" smtClean="0">
                <a:latin typeface="+mj-lt"/>
              </a:rPr>
              <a:t>varada a </a:t>
            </a:r>
            <a:r>
              <a:rPr lang="es-ES" sz="1700" dirty="0">
                <a:latin typeface="+mj-lt"/>
              </a:rPr>
              <a:t>lo largo de </a:t>
            </a:r>
            <a:r>
              <a:rPr lang="es-ES" sz="1700" dirty="0" smtClean="0">
                <a:latin typeface="+mj-lt"/>
              </a:rPr>
              <a:t>la </a:t>
            </a:r>
            <a:r>
              <a:rPr lang="es-ES" sz="1700" dirty="0">
                <a:latin typeface="+mj-lt"/>
              </a:rPr>
              <a:t>costa, incapaz de nadar </a:t>
            </a:r>
            <a:r>
              <a:rPr lang="es-ES" sz="1700" dirty="0" smtClean="0">
                <a:latin typeface="+mj-lt"/>
              </a:rPr>
              <a:t>de regreso al océano. </a:t>
            </a:r>
          </a:p>
          <a:p>
            <a:pPr>
              <a:lnSpc>
                <a:spcPct val="115000"/>
              </a:lnSpc>
              <a:spcBef>
                <a:spcPts val="843"/>
              </a:spcBef>
              <a:spcAft>
                <a:spcPts val="633"/>
              </a:spcAft>
              <a:tabLst>
                <a:tab pos="481853" algn="l"/>
              </a:tabLst>
            </a:pPr>
            <a:r>
              <a:rPr lang="es-MX" sz="1700" dirty="0" smtClean="0">
                <a:latin typeface="+mj-lt"/>
                <a:ea typeface="Times New Roman"/>
                <a:cs typeface="Verdana"/>
              </a:rPr>
              <a:t> 	 </a:t>
            </a:r>
            <a:r>
              <a:rPr lang="es-ES" sz="1700" dirty="0">
                <a:latin typeface="+mj-lt"/>
              </a:rPr>
              <a:t>La contaminación </a:t>
            </a:r>
            <a:r>
              <a:rPr lang="es-ES" sz="1700" dirty="0" smtClean="0">
                <a:latin typeface="+mj-lt"/>
              </a:rPr>
              <a:t>de </a:t>
            </a:r>
            <a:r>
              <a:rPr lang="es-ES" sz="1700" dirty="0">
                <a:latin typeface="+mj-lt"/>
              </a:rPr>
              <a:t>luz artificial es causada por </a:t>
            </a:r>
            <a:r>
              <a:rPr lang="es-ES" sz="1700" dirty="0" smtClean="0">
                <a:latin typeface="+mj-lt"/>
              </a:rPr>
              <a:t>las señales </a:t>
            </a:r>
            <a:r>
              <a:rPr lang="es-ES" sz="1700" dirty="0">
                <a:latin typeface="+mj-lt"/>
              </a:rPr>
              <a:t>de </a:t>
            </a:r>
            <a:r>
              <a:rPr lang="es-ES" sz="1700" dirty="0" smtClean="0">
                <a:latin typeface="+mj-lt"/>
              </a:rPr>
              <a:t>tránsito  brillantes, las luces brillantes de los estadios</a:t>
            </a:r>
            <a:r>
              <a:rPr lang="es-ES" sz="1700" dirty="0">
                <a:latin typeface="+mj-lt"/>
              </a:rPr>
              <a:t>,</a:t>
            </a:r>
            <a:r>
              <a:rPr lang="es-ES" sz="1700" dirty="0" smtClean="0">
                <a:latin typeface="+mj-lt"/>
              </a:rPr>
              <a:t> </a:t>
            </a:r>
            <a:r>
              <a:rPr lang="es-ES" sz="1700" dirty="0">
                <a:latin typeface="+mj-lt"/>
              </a:rPr>
              <a:t>faros de los </a:t>
            </a:r>
            <a:r>
              <a:rPr lang="es-ES" sz="1700" dirty="0" smtClean="0">
                <a:latin typeface="+mj-lt"/>
              </a:rPr>
              <a:t>automóviles </a:t>
            </a:r>
            <a:r>
              <a:rPr lang="es-ES" sz="1700" dirty="0">
                <a:latin typeface="+mj-lt"/>
              </a:rPr>
              <a:t>y </a:t>
            </a:r>
            <a:r>
              <a:rPr lang="es-ES" sz="1700" dirty="0" smtClean="0">
                <a:latin typeface="+mj-lt"/>
              </a:rPr>
              <a:t>farolas en las calles. </a:t>
            </a:r>
            <a:r>
              <a:rPr lang="es-ES" sz="1700" dirty="0">
                <a:latin typeface="+mj-lt"/>
              </a:rPr>
              <a:t>La exposición a largo plazo a estas fuentes de iluminación tiene efectos negativos para la salud en las personas y los animales. En los seres humanos, la iluminación artificial ha sido conocida por causar presión arterial alta. También puede afectar </a:t>
            </a:r>
            <a:r>
              <a:rPr lang="es-ES" sz="1700" dirty="0">
                <a:latin typeface="+mj-lt"/>
                <a:cs typeface="Helvetica" panose="020B0604020202020204" pitchFamily="34" charset="0"/>
              </a:rPr>
              <a:t>los ritmos </a:t>
            </a:r>
            <a:r>
              <a:rPr lang="es-ES" sz="1700" dirty="0" smtClean="0">
                <a:latin typeface="+mj-lt"/>
                <a:cs typeface="Helvetica" panose="020B0604020202020204" pitchFamily="34" charset="0"/>
              </a:rPr>
              <a:t>de dormir y despertar (patrón del sueño) de las personas</a:t>
            </a:r>
            <a:r>
              <a:rPr lang="es-ES" sz="1700" dirty="0" smtClean="0">
                <a:latin typeface="+mj-lt"/>
              </a:rPr>
              <a:t>, </a:t>
            </a:r>
            <a:r>
              <a:rPr lang="es-MX" sz="1700" dirty="0">
                <a:latin typeface="+mj-lt"/>
              </a:rPr>
              <a:t>así como </a:t>
            </a:r>
            <a:r>
              <a:rPr lang="es-MX" sz="1700" dirty="0" smtClean="0">
                <a:latin typeface="+mj-lt"/>
              </a:rPr>
              <a:t>la capacidad </a:t>
            </a:r>
            <a:r>
              <a:rPr lang="es-MX" sz="1700" dirty="0">
                <a:latin typeface="+mj-lt"/>
              </a:rPr>
              <a:t>natural del cuerpo de </a:t>
            </a:r>
            <a:r>
              <a:rPr lang="es-MX" sz="1700" dirty="0" smtClean="0">
                <a:latin typeface="+mj-lt"/>
              </a:rPr>
              <a:t>batallar  las enfermedades.</a:t>
            </a:r>
            <a:r>
              <a:rPr lang="es-ES" sz="1700" dirty="0" smtClean="0">
                <a:latin typeface="+mj-lt"/>
              </a:rPr>
              <a:t> </a:t>
            </a:r>
            <a:r>
              <a:rPr lang="es-MX" sz="1700" dirty="0">
                <a:latin typeface="+mj-lt"/>
              </a:rPr>
              <a:t>En animales, la iluminación artificial puede </a:t>
            </a:r>
            <a:r>
              <a:rPr lang="es-MX" sz="1700" dirty="0" smtClean="0">
                <a:latin typeface="+mj-lt"/>
              </a:rPr>
              <a:t>afectar el patrón del sueño</a:t>
            </a:r>
            <a:r>
              <a:rPr lang="es-MX" sz="1700" dirty="0" smtClean="0">
                <a:latin typeface="+mj-lt"/>
                <a:ea typeface="Times New Roman"/>
                <a:cs typeface="Verdana"/>
              </a:rPr>
              <a:t>, la </a:t>
            </a:r>
            <a:r>
              <a:rPr lang="es-MX" sz="1700" dirty="0" smtClean="0">
                <a:latin typeface="+mj-lt"/>
              </a:rPr>
              <a:t>navegación y la </a:t>
            </a:r>
            <a:r>
              <a:rPr lang="es-MX" sz="1700" dirty="0">
                <a:latin typeface="+mj-lt"/>
              </a:rPr>
              <a:t>reproducción</a:t>
            </a:r>
            <a:r>
              <a:rPr lang="es-MX" sz="1700" dirty="0" smtClean="0">
                <a:latin typeface="+mj-lt"/>
              </a:rPr>
              <a:t>.</a:t>
            </a:r>
          </a:p>
          <a:p>
            <a:pPr>
              <a:lnSpc>
                <a:spcPct val="115000"/>
              </a:lnSpc>
              <a:spcBef>
                <a:spcPts val="843"/>
              </a:spcBef>
              <a:spcAft>
                <a:spcPts val="633"/>
              </a:spcAft>
              <a:tabLst>
                <a:tab pos="481853" algn="l"/>
              </a:tabLst>
            </a:pPr>
            <a:r>
              <a:rPr lang="es-MX" sz="1700" dirty="0" smtClean="0">
                <a:latin typeface="+mj-lt"/>
              </a:rPr>
              <a:t>	Nadie </a:t>
            </a:r>
            <a:r>
              <a:rPr lang="es-MX" sz="1700" dirty="0">
                <a:latin typeface="+mj-lt"/>
              </a:rPr>
              <a:t>puede predecir con exactitud el momento </a:t>
            </a:r>
            <a:r>
              <a:rPr lang="es-MX" sz="1700" dirty="0" smtClean="0">
                <a:latin typeface="+mj-lt"/>
              </a:rPr>
              <a:t>ni </a:t>
            </a:r>
            <a:r>
              <a:rPr lang="es-MX" sz="1700" dirty="0">
                <a:latin typeface="+mj-lt"/>
              </a:rPr>
              <a:t>los efectos de la contaminación en la Tierra. Los científicos </a:t>
            </a:r>
            <a:r>
              <a:rPr lang="es-MX" sz="1700" dirty="0" smtClean="0">
                <a:latin typeface="+mj-lt"/>
              </a:rPr>
              <a:t>concuerdan en que la </a:t>
            </a:r>
            <a:r>
              <a:rPr lang="es-MX" sz="1700" dirty="0">
                <a:latin typeface="+mj-lt"/>
              </a:rPr>
              <a:t>contaminación afecta a las personas, los animales y el clima </a:t>
            </a:r>
            <a:r>
              <a:rPr lang="es-MX" sz="1700" dirty="0" smtClean="0">
                <a:latin typeface="+mj-lt"/>
              </a:rPr>
              <a:t>en la </a:t>
            </a:r>
            <a:r>
              <a:rPr lang="es-MX" sz="1700" dirty="0">
                <a:latin typeface="+mj-lt"/>
              </a:rPr>
              <a:t>Tierra.</a:t>
            </a:r>
            <a:endParaRPr lang="es-MX" sz="1700" dirty="0">
              <a:latin typeface="+mj-lt"/>
              <a:ea typeface="Times New Roman"/>
              <a:cs typeface="Times New Roman"/>
            </a:endParaRPr>
          </a:p>
        </p:txBody>
      </p:sp>
      <p:sp>
        <p:nvSpPr>
          <p:cNvPr id="2" name="Footer Placeholder 1"/>
          <p:cNvSpPr>
            <a:spLocks noGrp="1"/>
          </p:cNvSpPr>
          <p:nvPr>
            <p:ph type="ftr" sz="quarter" idx="11"/>
          </p:nvPr>
        </p:nvSpPr>
        <p:spPr/>
        <p:txBody>
          <a:bodyPr/>
          <a:lstStyle/>
          <a:p>
            <a:r>
              <a:rPr lang="en-US" sz="900" dirty="0" smtClean="0">
                <a:solidFill>
                  <a:schemeClr val="tx1"/>
                </a:solidFill>
              </a:rPr>
              <a:t> Rev. Control: 07/04/15 - OSP and S. Richmond  </a:t>
            </a:r>
            <a:endParaRPr lang="en-US" sz="900" dirty="0">
              <a:solidFill>
                <a:schemeClr val="tx1"/>
              </a:solidFill>
            </a:endParaRPr>
          </a:p>
        </p:txBody>
      </p:sp>
    </p:spTree>
    <p:extLst>
      <p:ext uri="{BB962C8B-B14F-4D97-AF65-F5344CB8AC3E}">
        <p14:creationId xmlns:p14="http://schemas.microsoft.com/office/powerpoint/2010/main" val="278916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14300" y="0"/>
            <a:ext cx="7543800" cy="1005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0572" tIns="50285" rIns="100572" bIns="50285" rtlCol="0" anchor="ctr"/>
          <a:lstStyle/>
          <a:p>
            <a:pPr algn="ctr"/>
            <a:endParaRPr lang="en-US" sz="2200" dirty="0"/>
          </a:p>
        </p:txBody>
      </p:sp>
      <p:sp>
        <p:nvSpPr>
          <p:cNvPr id="9" name="Rectangle 8"/>
          <p:cNvSpPr/>
          <p:nvPr/>
        </p:nvSpPr>
        <p:spPr>
          <a:xfrm>
            <a:off x="219075" y="586740"/>
            <a:ext cx="7376160" cy="8884920"/>
          </a:xfrm>
          <a:prstGeom prst="rect">
            <a:avLst/>
          </a:prstGeom>
          <a:gradFill>
            <a:gsLst>
              <a:gs pos="0">
                <a:srgbClr val="00206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0572" tIns="50285" rIns="100572" bIns="50285" rtlCol="0" anchor="ctr"/>
          <a:lstStyle/>
          <a:p>
            <a:pPr algn="ctr"/>
            <a:endParaRPr lang="en-US" sz="2200"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2</a:t>
            </a:fld>
            <a:endParaRPr lang="en-US" dirty="0"/>
          </a:p>
        </p:txBody>
      </p:sp>
      <p:sp>
        <p:nvSpPr>
          <p:cNvPr id="6" name="TextBox 5"/>
          <p:cNvSpPr txBox="1"/>
          <p:nvPr/>
        </p:nvSpPr>
        <p:spPr>
          <a:xfrm>
            <a:off x="460674" y="1257300"/>
            <a:ext cx="6892962" cy="3989431"/>
          </a:xfrm>
          <a:prstGeom prst="rect">
            <a:avLst/>
          </a:prstGeom>
          <a:solidFill>
            <a:schemeClr val="bg1"/>
          </a:solidFill>
        </p:spPr>
        <p:txBody>
          <a:bodyPr wrap="square" lIns="95128" tIns="47564" rIns="95128" bIns="47564" rtlCol="0">
            <a:spAutoFit/>
          </a:bodyPr>
          <a:lstStyle/>
          <a:p>
            <a:pPr lvl="0" algn="ctr"/>
            <a:r>
              <a:rPr lang="es-MX" sz="1320" b="1" u="sng" dirty="0">
                <a:solidFill>
                  <a:prstClr val="black"/>
                </a:solidFill>
              </a:rPr>
              <a:t>Trimestre Uno: Evaluación formativa común de artes del lenguaje inglés </a:t>
            </a:r>
          </a:p>
          <a:p>
            <a:pPr lvl="0" algn="ctr"/>
            <a:r>
              <a:rPr lang="es-MX" sz="1320" b="1" u="sng" dirty="0">
                <a:solidFill>
                  <a:prstClr val="black"/>
                </a:solidFill>
              </a:rPr>
              <a:t>Equipo de miembros y escritores</a:t>
            </a:r>
          </a:p>
          <a:p>
            <a:pPr lvl="0" algn="ctr"/>
            <a:endParaRPr lang="en-US" sz="770" b="1" u="sng" dirty="0">
              <a:solidFill>
                <a:prstClr val="black"/>
              </a:solidFill>
            </a:endParaRPr>
          </a:p>
          <a:p>
            <a:pPr lvl="0"/>
            <a:r>
              <a:rPr lang="es-419" sz="1045" dirty="0">
                <a:solidFill>
                  <a:prstClr val="black"/>
                </a:solidFill>
              </a:rPr>
              <a:t>Esta evaluación se desarrolló trabajando a la inversa, mediante la identificación de una comprensión profunda de los dos textos. Se identificaron ideas clave para apoyar las respuestas construidas, y detalles clave fueron alineados con las preguntas de selección múltiple. Todas las preguntas apoyan el conocimiento previo del estudiante, de una visión o mensaje central.</a:t>
            </a:r>
          </a:p>
          <a:p>
            <a:pPr lvl="0"/>
            <a:endParaRPr lang="en-US" sz="1045" b="1" dirty="0">
              <a:solidFill>
                <a:prstClr val="black"/>
              </a:solidFill>
            </a:endParaRPr>
          </a:p>
          <a:p>
            <a:pPr lvl="0"/>
            <a:endParaRPr lang="en-US" sz="1045" b="1" dirty="0">
              <a:solidFill>
                <a:prstClr val="black"/>
              </a:solidFill>
            </a:endParaRPr>
          </a:p>
          <a:p>
            <a:pPr lvl="0"/>
            <a:endParaRPr lang="en-US" sz="2200" b="1" dirty="0"/>
          </a:p>
          <a:p>
            <a:r>
              <a:rPr lang="en-US" sz="2200" b="1" dirty="0"/>
              <a:t>	</a:t>
            </a:r>
          </a:p>
          <a:p>
            <a:endParaRPr lang="en-US" sz="2200" b="1" dirty="0"/>
          </a:p>
          <a:p>
            <a:endParaRPr lang="en-US" sz="2200" b="1" dirty="0"/>
          </a:p>
          <a:p>
            <a:endParaRPr lang="en-US" sz="2200" b="1" dirty="0"/>
          </a:p>
          <a:p>
            <a:endParaRPr lang="en-US" sz="2200" b="1" dirty="0"/>
          </a:p>
          <a:p>
            <a:pPr lvl="0" algn="ctr"/>
            <a:r>
              <a:rPr lang="es-MX" sz="1210" b="1" i="1" dirty="0">
                <a:solidFill>
                  <a:prstClr val="black"/>
                </a:solidFill>
              </a:rPr>
              <a:t>Gracias a todos los que revisaron y editaron esta evaluación;</a:t>
            </a:r>
          </a:p>
          <a:p>
            <a:pPr lvl="0" algn="ctr"/>
            <a:r>
              <a:rPr lang="es-MX" sz="1210" b="1" i="1" dirty="0">
                <a:solidFill>
                  <a:prstClr val="black"/>
                </a:solidFill>
              </a:rPr>
              <a:t> un agradecimiento especial a </a:t>
            </a:r>
            <a:r>
              <a:rPr lang="es-MX" sz="1210" b="1" i="1" dirty="0" err="1">
                <a:solidFill>
                  <a:prstClr val="black"/>
                </a:solidFill>
              </a:rPr>
              <a:t>Vicki</a:t>
            </a:r>
            <a:r>
              <a:rPr lang="es-MX" sz="1210" b="1" i="1" dirty="0">
                <a:solidFill>
                  <a:prstClr val="black"/>
                </a:solidFill>
              </a:rPr>
              <a:t> Daniel y sus increíbles habilidades para editar.</a:t>
            </a:r>
          </a:p>
        </p:txBody>
      </p:sp>
      <p:graphicFrame>
        <p:nvGraphicFramePr>
          <p:cNvPr id="8" name="Table 7"/>
          <p:cNvGraphicFramePr>
            <a:graphicFrameLocks noGrp="1"/>
          </p:cNvGraphicFramePr>
          <p:nvPr>
            <p:extLst/>
          </p:nvPr>
        </p:nvGraphicFramePr>
        <p:xfrm>
          <a:off x="784860" y="2514600"/>
          <a:ext cx="6370320" cy="2226379"/>
        </p:xfrm>
        <a:graphic>
          <a:graphicData uri="http://schemas.openxmlformats.org/drawingml/2006/table">
            <a:tbl>
              <a:tblPr firstRow="1" bandRow="1">
                <a:tableStyleId>{5940675A-B579-460E-94D1-54222C63F5DA}</a:tableStyleId>
              </a:tblPr>
              <a:tblGrid>
                <a:gridCol w="1569466"/>
                <a:gridCol w="1783334"/>
                <a:gridCol w="1592580"/>
                <a:gridCol w="1424940"/>
              </a:tblGrid>
              <a:tr h="502691">
                <a:tc>
                  <a:txBody>
                    <a:bodyPr/>
                    <a:lstStyle/>
                    <a:p>
                      <a:r>
                        <a:rPr lang="en-US" sz="1300" b="1" dirty="0" smtClean="0">
                          <a:solidFill>
                            <a:schemeClr val="tx1"/>
                          </a:solidFill>
                        </a:rPr>
                        <a:t>Shannon Berkey</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Raquel LemusGarcia</a:t>
                      </a:r>
                      <a:endParaRPr lang="en-US" sz="1300" b="1" dirty="0">
                        <a:solidFill>
                          <a:schemeClr val="tx1"/>
                        </a:solidFill>
                      </a:endParaRPr>
                    </a:p>
                  </a:txBody>
                  <a:tcPr marL="100191" marR="100191"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Sandy Maines</a:t>
                      </a:r>
                    </a:p>
                  </a:txBody>
                  <a:tcPr marL="100191" marR="100191"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Berta Lule</a:t>
                      </a:r>
                    </a:p>
                  </a:txBody>
                  <a:tcPr marL="100191" marR="100191" marT="50178" marB="50178">
                    <a:solidFill>
                      <a:schemeClr val="bg1"/>
                    </a:solidFill>
                  </a:tcPr>
                </a:tc>
              </a:tr>
              <a:tr h="406999">
                <a:tc>
                  <a:txBody>
                    <a:bodyPr/>
                    <a:lstStyle/>
                    <a:p>
                      <a:r>
                        <a:rPr lang="en-US" sz="1300" b="1" dirty="0" smtClean="0">
                          <a:solidFill>
                            <a:schemeClr val="tx1"/>
                          </a:solidFill>
                        </a:rPr>
                        <a:t>Tammy Cole</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Janet Stintson</a:t>
                      </a:r>
                      <a:endParaRPr lang="en-US" sz="1300" b="1" dirty="0">
                        <a:solidFill>
                          <a:schemeClr val="tx1"/>
                        </a:solidFill>
                      </a:endParaRPr>
                    </a:p>
                  </a:txBody>
                  <a:tcPr marL="100191" marR="100191" marT="50178" marB="50178">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Gina McLain</a:t>
                      </a:r>
                    </a:p>
                  </a:txBody>
                  <a:tcPr marL="100191" marR="100191" marT="50178" marB="50178">
                    <a:solidFill>
                      <a:schemeClr val="bg1"/>
                    </a:solidFill>
                  </a:tcPr>
                </a:tc>
                <a:tc>
                  <a:txBody>
                    <a:bodyPr/>
                    <a:lstStyle/>
                    <a:p>
                      <a:r>
                        <a:rPr lang="en-US" sz="1300" b="1" dirty="0" smtClean="0">
                          <a:solidFill>
                            <a:schemeClr val="tx1"/>
                          </a:solidFill>
                        </a:rPr>
                        <a:t>Judy Ramer</a:t>
                      </a:r>
                      <a:endParaRPr lang="en-US" sz="1300" b="1" dirty="0">
                        <a:solidFill>
                          <a:schemeClr val="tx1"/>
                        </a:solidFill>
                      </a:endParaRPr>
                    </a:p>
                  </a:txBody>
                  <a:tcPr marL="100191" marR="100191" marT="50178" marB="50178">
                    <a:solidFill>
                      <a:schemeClr val="bg1"/>
                    </a:solidFill>
                  </a:tcPr>
                </a:tc>
              </a:tr>
              <a:tr h="406999">
                <a:tc>
                  <a:txBody>
                    <a:bodyPr/>
                    <a:lstStyle/>
                    <a:p>
                      <a:r>
                        <a:rPr lang="en-US" sz="1300" b="1" dirty="0" smtClean="0">
                          <a:solidFill>
                            <a:schemeClr val="tx1"/>
                          </a:solidFill>
                        </a:rPr>
                        <a:t>Nicole</a:t>
                      </a:r>
                      <a:r>
                        <a:rPr lang="en-US" sz="1300" b="1" baseline="0" dirty="0" smtClean="0">
                          <a:solidFill>
                            <a:schemeClr val="tx1"/>
                          </a:solidFill>
                        </a:rPr>
                        <a:t> Thoen</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Patricia Gallardo</a:t>
                      </a:r>
                      <a:endParaRPr lang="en-US" sz="1300" b="1" dirty="0">
                        <a:solidFill>
                          <a:schemeClr val="tx1"/>
                        </a:solidFill>
                      </a:endParaRPr>
                    </a:p>
                  </a:txBody>
                  <a:tcPr marL="100191" marR="100191"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Lisa Carnes</a:t>
                      </a:r>
                    </a:p>
                  </a:txBody>
                  <a:tcPr marL="100191" marR="100191" marT="50178" marB="50178">
                    <a:solidFill>
                      <a:schemeClr val="bg1"/>
                    </a:solidFill>
                  </a:tcPr>
                </a:tc>
                <a:tc>
                  <a:txBody>
                    <a:bodyPr/>
                    <a:lstStyle/>
                    <a:p>
                      <a:r>
                        <a:rPr lang="en-US" sz="1300" b="1" dirty="0" smtClean="0">
                          <a:solidFill>
                            <a:schemeClr val="tx1"/>
                          </a:solidFill>
                        </a:rPr>
                        <a:t>Teresa</a:t>
                      </a:r>
                      <a:r>
                        <a:rPr lang="en-US" sz="1300" b="1" baseline="0" dirty="0" smtClean="0">
                          <a:solidFill>
                            <a:schemeClr val="tx1"/>
                          </a:solidFill>
                        </a:rPr>
                        <a:t> Portinga</a:t>
                      </a:r>
                      <a:endParaRPr lang="en-US" sz="1300" b="1" dirty="0">
                        <a:solidFill>
                          <a:schemeClr val="tx1"/>
                        </a:solidFill>
                      </a:endParaRPr>
                    </a:p>
                  </a:txBody>
                  <a:tcPr marL="100191" marR="100191" marT="50178" marB="50178">
                    <a:solidFill>
                      <a:schemeClr val="bg1"/>
                    </a:solidFill>
                  </a:tcPr>
                </a:tc>
              </a:tr>
              <a:tr h="502691">
                <a:tc>
                  <a:txBody>
                    <a:bodyPr/>
                    <a:lstStyle/>
                    <a:p>
                      <a:r>
                        <a:rPr lang="en-US" sz="1300" b="1" dirty="0" smtClean="0">
                          <a:solidFill>
                            <a:schemeClr val="tx1"/>
                          </a:solidFill>
                        </a:rPr>
                        <a:t>Jami Rider</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Linda Benson</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Dori Sipe</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Laycee Kinsman</a:t>
                      </a:r>
                      <a:endParaRPr lang="en-US" sz="1300" b="1" dirty="0">
                        <a:solidFill>
                          <a:schemeClr val="tx1"/>
                        </a:solidFill>
                      </a:endParaRPr>
                    </a:p>
                  </a:txBody>
                  <a:tcPr marL="100191" marR="100191" marT="50178" marB="50178">
                    <a:solidFill>
                      <a:schemeClr val="bg1"/>
                    </a:solidFill>
                  </a:tcPr>
                </a:tc>
              </a:tr>
              <a:tr h="406999">
                <a:tc>
                  <a:txBody>
                    <a:bodyPr/>
                    <a:lstStyle/>
                    <a:p>
                      <a:r>
                        <a:rPr lang="en-US" sz="1300" b="1" dirty="0" smtClean="0">
                          <a:solidFill>
                            <a:schemeClr val="tx1"/>
                          </a:solidFill>
                        </a:rPr>
                        <a:t>Sonja Grabel</a:t>
                      </a:r>
                      <a:endParaRPr lang="en-US" sz="1300" b="1" dirty="0">
                        <a:solidFill>
                          <a:schemeClr val="tx1"/>
                        </a:solidFill>
                      </a:endParaRPr>
                    </a:p>
                  </a:txBody>
                  <a:tcPr marL="100191" marR="100191"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rPr>
                        <a:t>Christina Arosco</a:t>
                      </a:r>
                    </a:p>
                  </a:txBody>
                  <a:tcPr marL="100191" marR="100191" marT="50178" marB="50178">
                    <a:solidFill>
                      <a:schemeClr val="bg1"/>
                    </a:solidFill>
                  </a:tcPr>
                </a:tc>
                <a:tc>
                  <a:txBody>
                    <a:bodyPr/>
                    <a:lstStyle/>
                    <a:p>
                      <a:r>
                        <a:rPr lang="en-US" sz="1300" b="1" dirty="0" smtClean="0">
                          <a:solidFill>
                            <a:schemeClr val="tx1"/>
                          </a:solidFill>
                        </a:rPr>
                        <a:t>Teresa Portinga</a:t>
                      </a:r>
                      <a:endParaRPr lang="en-US" sz="1300" b="1" dirty="0">
                        <a:solidFill>
                          <a:schemeClr val="tx1"/>
                        </a:solidFill>
                      </a:endParaRPr>
                    </a:p>
                  </a:txBody>
                  <a:tcPr marL="100191" marR="100191"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Irma Ramirez</a:t>
                      </a:r>
                    </a:p>
                  </a:txBody>
                  <a:tcPr marL="100191" marR="100191" marT="50178" marB="50178">
                    <a:solidFill>
                      <a:schemeClr val="bg1"/>
                    </a:solidFill>
                  </a:tcPr>
                </a:tc>
              </a:tr>
            </a:tbl>
          </a:graphicData>
        </a:graphic>
      </p:graphicFrame>
      <p:graphicFrame>
        <p:nvGraphicFramePr>
          <p:cNvPr id="11" name="Table 10"/>
          <p:cNvGraphicFramePr>
            <a:graphicFrameLocks noGrp="1"/>
          </p:cNvGraphicFramePr>
          <p:nvPr>
            <p:extLst/>
          </p:nvPr>
        </p:nvGraphicFramePr>
        <p:xfrm>
          <a:off x="460674" y="5500879"/>
          <a:ext cx="6892963" cy="3233929"/>
        </p:xfrm>
        <a:graphic>
          <a:graphicData uri="http://schemas.openxmlformats.org/drawingml/2006/table">
            <a:tbl>
              <a:tblPr firstRow="1" bandRow="1">
                <a:tableStyleId>{5940675A-B579-460E-94D1-54222C63F5DA}</a:tableStyleId>
              </a:tblPr>
              <a:tblGrid>
                <a:gridCol w="2469512"/>
                <a:gridCol w="1982809"/>
                <a:gridCol w="2440642"/>
              </a:tblGrid>
              <a:tr h="46024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mn-lt"/>
                          <a:ea typeface="+mn-ea"/>
                          <a:cs typeface="+mn-cs"/>
                        </a:rPr>
                        <a:t>Todas las evaluaciones ELA de primaria fueron revisadas y actualizadas en junio del año 2015 por los siguientes excelentes y dedicados maestros de K-6</a:t>
                      </a:r>
                      <a:r>
                        <a:rPr kumimoji="0" lang="es-419" sz="1200" b="1" i="0" u="none" strike="noStrike" kern="1200" cap="none" spc="0" normalizeH="0" baseline="30000" noProof="0" dirty="0" smtClean="0">
                          <a:ln>
                            <a:noFill/>
                          </a:ln>
                          <a:solidFill>
                            <a:prstClr val="black"/>
                          </a:solidFill>
                          <a:effectLst/>
                          <a:uLnTx/>
                          <a:uFillTx/>
                          <a:latin typeface="+mn-lt"/>
                          <a:ea typeface="+mn-ea"/>
                          <a:cs typeface="+mn-cs"/>
                        </a:rPr>
                        <a:t>to</a:t>
                      </a:r>
                      <a:r>
                        <a:rPr kumimoji="0" lang="es-419" sz="1200" b="1" i="0" u="none" strike="noStrike" kern="1200" cap="none" spc="0" normalizeH="0" baseline="0" noProof="0" dirty="0" smtClean="0">
                          <a:ln>
                            <a:noFill/>
                          </a:ln>
                          <a:solidFill>
                            <a:prstClr val="black"/>
                          </a:solidFill>
                          <a:effectLst/>
                          <a:uLnTx/>
                          <a:uFillTx/>
                          <a:latin typeface="+mn-lt"/>
                          <a:ea typeface="+mn-ea"/>
                          <a:cs typeface="+mn-cs"/>
                        </a:rPr>
                        <a:t> de HSD.   </a:t>
                      </a:r>
                      <a:endParaRPr kumimoji="0" lang="es-419" sz="1800" b="0" i="0" u="none" strike="noStrike" kern="1200" cap="none" spc="0" normalizeH="0" baseline="0" noProof="0" dirty="0">
                        <a:ln>
                          <a:noFill/>
                        </a:ln>
                        <a:solidFill>
                          <a:prstClr val="black"/>
                        </a:solidFill>
                        <a:effectLst/>
                        <a:uLnTx/>
                        <a:uFillTx/>
                        <a:latin typeface="+mn-lt"/>
                        <a:ea typeface="+mn-ea"/>
                        <a:cs typeface="+mn-cs"/>
                      </a:endParaRP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0" b="0" dirty="0">
                        <a:latin typeface="Lucida Handwriting" panose="03010101010101010101" pitchFamily="66" charset="0"/>
                      </a:endParaRPr>
                    </a:p>
                  </a:txBody>
                  <a:tcPr/>
                </a:tc>
                <a:tc hMerge="1">
                  <a:txBody>
                    <a:bodyPr/>
                    <a:lstStyle/>
                    <a:p>
                      <a:pPr algn="l"/>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aphicFrame>
        <p:nvGraphicFramePr>
          <p:cNvPr id="2" name="Table 1"/>
          <p:cNvGraphicFramePr>
            <a:graphicFrameLocks noGrp="1"/>
          </p:cNvGraphicFramePr>
          <p:nvPr/>
        </p:nvGraphicFramePr>
        <p:xfrm>
          <a:off x="491490" y="8874701"/>
          <a:ext cx="6862145" cy="469392"/>
        </p:xfrm>
        <a:graphic>
          <a:graphicData uri="http://schemas.openxmlformats.org/drawingml/2006/table">
            <a:tbl>
              <a:tblPr firstRow="1" bandRow="1">
                <a:tableStyleId>{3C2FFA5D-87B4-456A-9821-1D502468CF0F}</a:tableStyleId>
              </a:tblPr>
              <a:tblGrid>
                <a:gridCol w="6862145"/>
              </a:tblGrid>
              <a:tr h="469392">
                <a:tc>
                  <a:txBody>
                    <a:bodyPr/>
                    <a:lstStyle/>
                    <a:p>
                      <a:pPr algn="ctr"/>
                      <a:r>
                        <a:rPr lang="en-US" sz="1200" dirty="0" smtClean="0">
                          <a:solidFill>
                            <a:schemeClr val="tx1"/>
                          </a:solidFill>
                        </a:rPr>
                        <a:t>Gracias a </a:t>
                      </a:r>
                      <a:r>
                        <a:rPr lang="en-US" sz="1200" dirty="0" err="1" smtClean="0">
                          <a:solidFill>
                            <a:schemeClr val="tx1"/>
                          </a:solidFill>
                        </a:rPr>
                        <a:t>todos</a:t>
                      </a:r>
                      <a:r>
                        <a:rPr lang="en-US" sz="1200" dirty="0" smtClean="0">
                          <a:solidFill>
                            <a:schemeClr val="tx1"/>
                          </a:solidFill>
                        </a:rPr>
                        <a:t> los </a:t>
                      </a:r>
                      <a:r>
                        <a:rPr lang="en-US" sz="1200" dirty="0" err="1" smtClean="0">
                          <a:solidFill>
                            <a:schemeClr val="tx1"/>
                          </a:solidFill>
                        </a:rPr>
                        <a:t>que</a:t>
                      </a:r>
                      <a:r>
                        <a:rPr lang="en-US" sz="1200" dirty="0" smtClean="0">
                          <a:solidFill>
                            <a:schemeClr val="tx1"/>
                          </a:solidFill>
                        </a:rPr>
                        <a:t> </a:t>
                      </a:r>
                      <a:r>
                        <a:rPr lang="en-US" sz="1200" dirty="0" err="1" smtClean="0">
                          <a:solidFill>
                            <a:schemeClr val="tx1"/>
                          </a:solidFill>
                        </a:rPr>
                        <a:t>participaron</a:t>
                      </a:r>
                      <a:r>
                        <a:rPr lang="en-US" sz="1200" dirty="0" smtClean="0">
                          <a:solidFill>
                            <a:schemeClr val="tx1"/>
                          </a:solidFill>
                        </a:rPr>
                        <a:t> </a:t>
                      </a:r>
                      <a:r>
                        <a:rPr lang="en-US" sz="1200" dirty="0" err="1" smtClean="0">
                          <a:solidFill>
                            <a:schemeClr val="tx1"/>
                          </a:solidFill>
                        </a:rPr>
                        <a:t>en</a:t>
                      </a:r>
                      <a:r>
                        <a:rPr lang="en-US" sz="1200" dirty="0" smtClean="0">
                          <a:solidFill>
                            <a:schemeClr val="tx1"/>
                          </a:solidFill>
                        </a:rPr>
                        <a:t> la </a:t>
                      </a:r>
                      <a:r>
                        <a:rPr lang="en-US" sz="1200" dirty="0" err="1" smtClean="0">
                          <a:solidFill>
                            <a:schemeClr val="tx1"/>
                          </a:solidFill>
                        </a:rPr>
                        <a:t>traducción</a:t>
                      </a:r>
                      <a:r>
                        <a:rPr lang="en-US" sz="1200" dirty="0" smtClean="0">
                          <a:solidFill>
                            <a:schemeClr val="tx1"/>
                          </a:solidFill>
                        </a:rPr>
                        <a:t> de </a:t>
                      </a:r>
                      <a:r>
                        <a:rPr lang="en-US" sz="1200" dirty="0" err="1" smtClean="0">
                          <a:solidFill>
                            <a:schemeClr val="tx1"/>
                          </a:solidFill>
                        </a:rPr>
                        <a:t>esta</a:t>
                      </a:r>
                      <a:r>
                        <a:rPr lang="en-US" sz="1200" dirty="0" smtClean="0">
                          <a:solidFill>
                            <a:schemeClr val="tx1"/>
                          </a:solidFill>
                        </a:rPr>
                        <a:t> </a:t>
                      </a:r>
                      <a:r>
                        <a:rPr lang="en-US" sz="1200" dirty="0" err="1" smtClean="0">
                          <a:solidFill>
                            <a:schemeClr val="tx1"/>
                          </a:solidFill>
                        </a:rPr>
                        <a:t>evaluación</a:t>
                      </a:r>
                      <a:r>
                        <a:rPr lang="en-US" sz="1200" dirty="0" smtClean="0">
                          <a:solidFill>
                            <a:schemeClr val="tx1"/>
                          </a:solidFill>
                        </a:rPr>
                        <a:t>, </a:t>
                      </a:r>
                    </a:p>
                    <a:p>
                      <a:pPr algn="ctr"/>
                      <a:r>
                        <a:rPr lang="en-US" sz="1200" dirty="0" err="1" smtClean="0">
                          <a:solidFill>
                            <a:schemeClr val="tx1"/>
                          </a:solidFill>
                        </a:rPr>
                        <a:t>bajo</a:t>
                      </a:r>
                      <a:r>
                        <a:rPr lang="en-US" sz="1200" dirty="0" smtClean="0">
                          <a:solidFill>
                            <a:schemeClr val="tx1"/>
                          </a:solidFill>
                        </a:rPr>
                        <a:t> la </a:t>
                      </a:r>
                      <a:r>
                        <a:rPr lang="en-US" sz="1200" dirty="0" err="1" smtClean="0">
                          <a:solidFill>
                            <a:schemeClr val="tx1"/>
                          </a:solidFill>
                        </a:rPr>
                        <a:t>coordinación</a:t>
                      </a:r>
                      <a:r>
                        <a:rPr lang="en-US" sz="1200" baseline="0" dirty="0" smtClean="0">
                          <a:solidFill>
                            <a:schemeClr val="tx1"/>
                          </a:solidFill>
                        </a:rPr>
                        <a:t> de </a:t>
                      </a:r>
                      <a:r>
                        <a:rPr kumimoji="0" lang="en-US" sz="1000" b="1" i="0" u="none" strike="noStrike" kern="1200" cap="none" spc="0" normalizeH="0" baseline="0" dirty="0" smtClean="0">
                          <a:ln>
                            <a:noFill/>
                          </a:ln>
                          <a:solidFill>
                            <a:prstClr val="black"/>
                          </a:solidFill>
                          <a:effectLst/>
                          <a:uLnTx/>
                          <a:uFillTx/>
                          <a:latin typeface="Lucida Handwriting" panose="03010101010101010101" pitchFamily="66" charset="0"/>
                          <a:ea typeface="+mn-ea"/>
                          <a:cs typeface="+mn-cs"/>
                        </a:rPr>
                        <a:t>Z. Rosa.</a:t>
                      </a:r>
                      <a:endParaRPr kumimoji="0" lang="es-419" sz="1000" b="1" i="0" u="none" strike="noStrike" kern="1200" cap="none" spc="0" normalizeH="0" baseline="0" dirty="0">
                        <a:ln>
                          <a:noFill/>
                        </a:ln>
                        <a:solidFill>
                          <a:prstClr val="black"/>
                        </a:solidFill>
                        <a:effectLst/>
                        <a:uLnTx/>
                        <a:uFillTx/>
                        <a:latin typeface="Lucida Handwriting" panose="03010101010101010101" pitchFamily="66" charset="0"/>
                        <a:ea typeface="+mn-ea"/>
                        <a:cs typeface="+mn-cs"/>
                      </a:endParaRPr>
                    </a:p>
                  </a:txBody>
                  <a:tcPr marL="100584" marR="100584" marT="50292" marB="50292">
                    <a:gradFill flip="none" rotWithShape="1">
                      <a:gsLst>
                        <a:gs pos="11000">
                          <a:schemeClr val="accent1">
                            <a:lumMod val="40000"/>
                            <a:lumOff val="60000"/>
                          </a:schemeClr>
                        </a:gs>
                        <a:gs pos="89000">
                          <a:srgbClr val="739BCB"/>
                        </a:gs>
                        <a:gs pos="99000">
                          <a:schemeClr val="accent1">
                            <a:lumMod val="60000"/>
                            <a:lumOff val="40000"/>
                          </a:schemeClr>
                        </a:gs>
                      </a:gsLst>
                      <a:path path="rect">
                        <a:fillToRect l="50000" t="50000" r="50000" b="50000"/>
                      </a:path>
                      <a:tileRect/>
                    </a:gradFill>
                  </a:tcPr>
                </a:tc>
              </a:tr>
            </a:tbl>
          </a:graphicData>
        </a:graphic>
      </p:graphicFrame>
      <p:sp>
        <p:nvSpPr>
          <p:cNvPr id="3" name="Footer Placeholder 2"/>
          <p:cNvSpPr>
            <a:spLocks noGrp="1"/>
          </p:cNvSpPr>
          <p:nvPr>
            <p:ph type="ftr" sz="quarter" idx="11"/>
          </p:nvPr>
        </p:nvSpPr>
        <p:spPr/>
        <p:txBody>
          <a:bodyPr/>
          <a:lstStyle/>
          <a:p>
            <a:r>
              <a:rPr lang="en-US" sz="900" dirty="0" smtClean="0"/>
              <a:t>Rev. Control: 07/04/15 - OSP and S. Richmond </a:t>
            </a:r>
            <a:endParaRPr lang="en-US" sz="900" dirty="0"/>
          </a:p>
        </p:txBody>
      </p:sp>
    </p:spTree>
    <p:extLst>
      <p:ext uri="{BB962C8B-B14F-4D97-AF65-F5344CB8AC3E}">
        <p14:creationId xmlns:p14="http://schemas.microsoft.com/office/powerpoint/2010/main" val="2115823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sp>
        <p:nvSpPr>
          <p:cNvPr id="5" name="Rectangle 4"/>
          <p:cNvSpPr/>
          <p:nvPr/>
        </p:nvSpPr>
        <p:spPr>
          <a:xfrm>
            <a:off x="609600" y="691520"/>
            <a:ext cx="6858000" cy="3857743"/>
          </a:xfrm>
          <a:prstGeom prst="rect">
            <a:avLst/>
          </a:prstGeom>
          <a:noFill/>
        </p:spPr>
        <p:txBody>
          <a:bodyPr wrap="square" lIns="101874" tIns="50937" rIns="101874" bIns="50937">
            <a:spAutoFit/>
          </a:bodyPr>
          <a:lstStyle/>
          <a:p>
            <a:pPr marL="285750" indent="-285750"/>
            <a:r>
              <a:rPr lang="en-US" sz="1900" b="1" dirty="0">
                <a:latin typeface="Helvetica" pitchFamily="34" charset="0"/>
                <a:cs typeface="Helvetica" pitchFamily="34" charset="0"/>
              </a:rPr>
              <a:t>9. </a:t>
            </a:r>
            <a:r>
              <a:rPr lang="es-MX" sz="1900" b="1" dirty="0">
                <a:latin typeface="Helvetica" panose="020B0604020202020204" pitchFamily="34" charset="0"/>
                <a:cs typeface="Helvetica" panose="020B0604020202020204" pitchFamily="34" charset="0"/>
              </a:rPr>
              <a:t>¿Cuáles son los dos principales tipos </a:t>
            </a:r>
            <a:r>
              <a:rPr lang="es-MX" sz="1900" b="1" dirty="0" smtClean="0">
                <a:latin typeface="Helvetica" panose="020B0604020202020204" pitchFamily="34" charset="0"/>
                <a:cs typeface="Helvetica" panose="020B0604020202020204" pitchFamily="34" charset="0"/>
              </a:rPr>
              <a:t>de contaminación </a:t>
            </a:r>
            <a:r>
              <a:rPr lang="es-MX" sz="1900" b="1" dirty="0">
                <a:latin typeface="Helvetica" panose="020B0604020202020204" pitchFamily="34" charset="0"/>
                <a:cs typeface="Helvetica" panose="020B0604020202020204" pitchFamily="34" charset="0"/>
              </a:rPr>
              <a:t>del aire</a:t>
            </a:r>
            <a:r>
              <a:rPr lang="es-MX" sz="1900" b="1" dirty="0" smtClean="0">
                <a:latin typeface="Helvetica" panose="020B0604020202020204" pitchFamily="34" charset="0"/>
                <a:cs typeface="Helvetica" panose="020B0604020202020204" pitchFamily="34" charset="0"/>
              </a:rPr>
              <a:t>?</a:t>
            </a:r>
            <a:r>
              <a:rPr lang="es-MX" sz="1800" dirty="0" smtClean="0"/>
              <a:t>  </a:t>
            </a:r>
            <a:r>
              <a:rPr lang="en-US" sz="1200" b="1" dirty="0" smtClean="0">
                <a:latin typeface="Helvetica" pitchFamily="34" charset="0"/>
                <a:cs typeface="Helvetica" pitchFamily="34" charset="0"/>
              </a:rPr>
              <a:t>RI.5.1</a:t>
            </a:r>
            <a:endParaRPr lang="en-US" sz="1200" b="1" dirty="0">
              <a:latin typeface="Helvetica" pitchFamily="34" charset="0"/>
              <a:cs typeface="Helvetica" pitchFamily="34" charset="0"/>
            </a:endParaRPr>
          </a:p>
          <a:p>
            <a:pPr marL="361390" indent="-361390">
              <a:buFont typeface="+mj-lt"/>
              <a:buAutoNum type="arabicPeriod"/>
            </a:pPr>
            <a:endParaRPr lang="en-US" sz="1900" dirty="0">
              <a:latin typeface="Helvetica" pitchFamily="34" charset="0"/>
              <a:cs typeface="Helvetica" pitchFamily="34" charset="0"/>
            </a:endParaRPr>
          </a:p>
          <a:p>
            <a:pPr marL="628650" indent="-342900">
              <a:buFont typeface="+mj-lt"/>
              <a:buAutoNum type="alphaUcPeriod"/>
            </a:pPr>
            <a:r>
              <a:rPr lang="es-MX" sz="1700" dirty="0">
                <a:latin typeface="Helvetica" panose="020B0604020202020204" pitchFamily="34" charset="0"/>
                <a:cs typeface="Helvetica" panose="020B0604020202020204" pitchFamily="34" charset="0"/>
              </a:rPr>
              <a:t>D</a:t>
            </a:r>
            <a:r>
              <a:rPr lang="es-MX" sz="1700" dirty="0" smtClean="0">
                <a:latin typeface="Helvetica" panose="020B0604020202020204" pitchFamily="34" charset="0"/>
                <a:cs typeface="Helvetica" panose="020B0604020202020204" pitchFamily="34" charset="0"/>
              </a:rPr>
              <a:t>os </a:t>
            </a:r>
            <a:r>
              <a:rPr lang="es-MX" sz="1700" dirty="0">
                <a:latin typeface="Helvetica" panose="020B0604020202020204" pitchFamily="34" charset="0"/>
                <a:cs typeface="Helvetica" panose="020B0604020202020204" pitchFamily="34" charset="0"/>
              </a:rPr>
              <a:t>tipos principales </a:t>
            </a:r>
            <a:r>
              <a:rPr lang="es-MX" sz="1700" dirty="0" smtClean="0">
                <a:latin typeface="Helvetica" panose="020B0604020202020204" pitchFamily="34" charset="0"/>
                <a:cs typeface="Helvetica" panose="020B0604020202020204" pitchFamily="34" charset="0"/>
              </a:rPr>
              <a:t>de contaminación </a:t>
            </a:r>
            <a:r>
              <a:rPr lang="es-MX" sz="1700" dirty="0">
                <a:latin typeface="Helvetica" panose="020B0604020202020204" pitchFamily="34" charset="0"/>
                <a:cs typeface="Helvetica" panose="020B0604020202020204" pitchFamily="34" charset="0"/>
              </a:rPr>
              <a:t>del aire </a:t>
            </a:r>
            <a:r>
              <a:rPr lang="es-MX" sz="1700" dirty="0" smtClean="0">
                <a:latin typeface="Helvetica" panose="020B0604020202020204" pitchFamily="34" charset="0"/>
                <a:cs typeface="Helvetica" panose="020B0604020202020204" pitchFamily="34" charset="0"/>
              </a:rPr>
              <a:t>son el  </a:t>
            </a:r>
            <a:r>
              <a:rPr lang="es-MX" sz="1700" dirty="0">
                <a:latin typeface="Helvetica" panose="020B0604020202020204" pitchFamily="34" charset="0"/>
                <a:cs typeface="Helvetica" panose="020B0604020202020204" pitchFamily="34" charset="0"/>
              </a:rPr>
              <a:t>humo de </a:t>
            </a:r>
            <a:r>
              <a:rPr lang="es-MX" sz="1700" dirty="0" smtClean="0">
                <a:latin typeface="Helvetica" panose="020B0604020202020204" pitchFamily="34" charset="0"/>
                <a:cs typeface="Helvetica" panose="020B0604020202020204" pitchFamily="34" charset="0"/>
              </a:rPr>
              <a:t>las fábricas </a:t>
            </a:r>
            <a:r>
              <a:rPr lang="es-MX" sz="1700" dirty="0">
                <a:latin typeface="Helvetica" panose="020B0604020202020204" pitchFamily="34" charset="0"/>
                <a:cs typeface="Helvetica" panose="020B0604020202020204" pitchFamily="34" charset="0"/>
              </a:rPr>
              <a:t>y gases de combustión de </a:t>
            </a:r>
            <a:r>
              <a:rPr lang="es-ES" sz="1700" dirty="0">
                <a:latin typeface="Helvetica" panose="020B0604020202020204" pitchFamily="34" charset="0"/>
                <a:cs typeface="Helvetica" panose="020B0604020202020204" pitchFamily="34" charset="0"/>
              </a:rPr>
              <a:t>automóviles</a:t>
            </a:r>
            <a:r>
              <a:rPr lang="es-ES" sz="1700" dirty="0" smtClean="0">
                <a:latin typeface="Helvetica" panose="020B0604020202020204" pitchFamily="34" charset="0"/>
                <a:cs typeface="Helvetica" panose="020B0604020202020204" pitchFamily="34" charset="0"/>
              </a:rPr>
              <a:t>.</a:t>
            </a:r>
            <a:endParaRPr lang="es-MX" sz="1700" dirty="0" smtClean="0">
              <a:latin typeface="Helvetica" panose="020B0604020202020204" pitchFamily="34" charset="0"/>
              <a:cs typeface="Helvetica" panose="020B0604020202020204" pitchFamily="34" charset="0"/>
            </a:endParaRPr>
          </a:p>
          <a:p>
            <a:pPr marL="628650" indent="-342900">
              <a:buFont typeface="+mj-lt"/>
              <a:buAutoNum type="alphaUcPeriod"/>
            </a:pPr>
            <a:endParaRPr lang="en-US" sz="1700" dirty="0">
              <a:latin typeface="Helvetica" pitchFamily="34" charset="0"/>
              <a:cs typeface="Helvetica" pitchFamily="34" charset="0"/>
            </a:endParaRPr>
          </a:p>
          <a:p>
            <a:pPr marL="628650" indent="-342900">
              <a:buFont typeface="+mj-lt"/>
              <a:buAutoNum type="alphaUcPeriod"/>
            </a:pPr>
            <a:r>
              <a:rPr lang="es-ES" sz="1700" dirty="0" smtClean="0">
                <a:latin typeface="Helvetica" panose="020B0604020202020204" pitchFamily="34" charset="0"/>
                <a:cs typeface="Helvetica" panose="020B0604020202020204" pitchFamily="34" charset="0"/>
              </a:rPr>
              <a:t>Dos </a:t>
            </a:r>
            <a:r>
              <a:rPr lang="es-ES" sz="1700" dirty="0">
                <a:latin typeface="Helvetica" panose="020B0604020202020204" pitchFamily="34" charset="0"/>
                <a:cs typeface="Helvetica" panose="020B0604020202020204" pitchFamily="34" charset="0"/>
              </a:rPr>
              <a:t>tipos principales de contaminación del aire son primaria y secundaria</a:t>
            </a:r>
            <a:r>
              <a:rPr lang="es-ES" sz="1700" dirty="0" smtClean="0">
                <a:latin typeface="Helvetica" panose="020B0604020202020204" pitchFamily="34" charset="0"/>
                <a:cs typeface="Helvetica" panose="020B0604020202020204" pitchFamily="34" charset="0"/>
              </a:rPr>
              <a:t>.</a:t>
            </a:r>
          </a:p>
          <a:p>
            <a:pPr marL="628650" indent="-342900">
              <a:buFont typeface="+mj-lt"/>
              <a:buAutoNum type="alphaUcPeriod"/>
            </a:pPr>
            <a:endParaRPr lang="en-US" sz="1700" dirty="0">
              <a:latin typeface="Helvetica" pitchFamily="34" charset="0"/>
              <a:cs typeface="Helvetica" pitchFamily="34" charset="0"/>
            </a:endParaRPr>
          </a:p>
          <a:p>
            <a:pPr marL="628650" indent="-342900">
              <a:buFont typeface="+mj-lt"/>
              <a:buAutoNum type="alphaUcPeriod"/>
            </a:pPr>
            <a:r>
              <a:rPr lang="es-MX" sz="1700" dirty="0" smtClean="0">
                <a:latin typeface="Helvetica" panose="020B0604020202020204" pitchFamily="34" charset="0"/>
                <a:cs typeface="Helvetica" panose="020B0604020202020204" pitchFamily="34" charset="0"/>
              </a:rPr>
              <a:t>Dos </a:t>
            </a:r>
            <a:r>
              <a:rPr lang="es-MX" sz="1700" dirty="0">
                <a:latin typeface="Helvetica" panose="020B0604020202020204" pitchFamily="34" charset="0"/>
                <a:cs typeface="Helvetica" panose="020B0604020202020204" pitchFamily="34" charset="0"/>
              </a:rPr>
              <a:t>tipos principales de contaminación del aire son secundarias y </a:t>
            </a:r>
            <a:r>
              <a:rPr lang="es-MX" sz="1700" dirty="0" smtClean="0">
                <a:latin typeface="Helvetica" panose="020B0604020202020204" pitchFamily="34" charset="0"/>
                <a:cs typeface="Helvetica" panose="020B0604020202020204" pitchFamily="34" charset="0"/>
              </a:rPr>
              <a:t>terciarias</a:t>
            </a:r>
          </a:p>
          <a:p>
            <a:pPr marL="628650" indent="-342900">
              <a:buFont typeface="+mj-lt"/>
              <a:buAutoNum type="alphaUcPeriod"/>
            </a:pPr>
            <a:endParaRPr lang="en-US" sz="1700" dirty="0">
              <a:latin typeface="Helvetica" pitchFamily="34" charset="0"/>
              <a:cs typeface="Helvetica" pitchFamily="34" charset="0"/>
            </a:endParaRPr>
          </a:p>
          <a:p>
            <a:pPr marL="628650" indent="-342900">
              <a:buFont typeface="+mj-lt"/>
              <a:buAutoNum type="alphaUcPeriod" startAt="4"/>
            </a:pPr>
            <a:r>
              <a:rPr lang="es-MX" sz="1700" dirty="0" smtClean="0">
                <a:latin typeface="Helvetica" panose="020B0604020202020204" pitchFamily="34" charset="0"/>
                <a:cs typeface="Helvetica" panose="020B0604020202020204" pitchFamily="34" charset="0"/>
              </a:rPr>
              <a:t>Dos </a:t>
            </a:r>
            <a:r>
              <a:rPr lang="es-MX" sz="1700" dirty="0">
                <a:latin typeface="Helvetica" panose="020B0604020202020204" pitchFamily="34" charset="0"/>
                <a:cs typeface="Helvetica" panose="020B0604020202020204" pitchFamily="34" charset="0"/>
              </a:rPr>
              <a:t>tipos principales de </a:t>
            </a:r>
            <a:r>
              <a:rPr lang="es-MX" sz="1700" dirty="0" smtClean="0">
                <a:latin typeface="Helvetica" panose="020B0604020202020204" pitchFamily="34" charset="0"/>
                <a:cs typeface="Helvetica" panose="020B0604020202020204" pitchFamily="34" charset="0"/>
              </a:rPr>
              <a:t>contaminación </a:t>
            </a:r>
            <a:r>
              <a:rPr lang="es-MX" sz="1700" dirty="0">
                <a:latin typeface="Helvetica" panose="020B0604020202020204" pitchFamily="34" charset="0"/>
                <a:cs typeface="Helvetica" panose="020B0604020202020204" pitchFamily="34" charset="0"/>
              </a:rPr>
              <a:t>del aire vienen de pesticidas y productos químicos.</a:t>
            </a:r>
            <a:endParaRPr lang="en-US" sz="1700" dirty="0">
              <a:latin typeface="Helvetica" pitchFamily="34" charset="0"/>
              <a:cs typeface="Helvetica" pitchFamily="34" charset="0"/>
            </a:endParaRPr>
          </a:p>
        </p:txBody>
      </p:sp>
      <p:cxnSp>
        <p:nvCxnSpPr>
          <p:cNvPr id="11" name="Straight Connector 10"/>
          <p:cNvCxnSpPr/>
          <p:nvPr/>
        </p:nvCxnSpPr>
        <p:spPr>
          <a:xfrm>
            <a:off x="410117" y="52578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666196" y="1607560"/>
            <a:ext cx="242888" cy="2561342"/>
            <a:chOff x="666196" y="1613450"/>
            <a:chExt cx="242888" cy="2561342"/>
          </a:xfrm>
        </p:grpSpPr>
        <p:sp>
          <p:nvSpPr>
            <p:cNvPr id="14" name="Oval 13"/>
            <p:cNvSpPr/>
            <p:nvPr/>
          </p:nvSpPr>
          <p:spPr>
            <a:xfrm>
              <a:off x="666196" y="161345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5" name="Oval 14"/>
            <p:cNvSpPr/>
            <p:nvPr/>
          </p:nvSpPr>
          <p:spPr>
            <a:xfrm>
              <a:off x="666196" y="238090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16" name="Oval 15"/>
            <p:cNvSpPr/>
            <p:nvPr/>
          </p:nvSpPr>
          <p:spPr>
            <a:xfrm>
              <a:off x="666196" y="315782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666196" y="393530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8" name="Rectangle 7"/>
          <p:cNvSpPr/>
          <p:nvPr/>
        </p:nvSpPr>
        <p:spPr>
          <a:xfrm>
            <a:off x="609600" y="5867400"/>
            <a:ext cx="6557963" cy="3602016"/>
          </a:xfrm>
          <a:prstGeom prst="rect">
            <a:avLst/>
          </a:prstGeom>
        </p:spPr>
        <p:txBody>
          <a:bodyPr wrap="square" lIns="107700" tIns="53850" rIns="107700" bIns="53850">
            <a:spAutoFit/>
          </a:bodyPr>
          <a:lstStyle/>
          <a:p>
            <a:pPr marL="361390" indent="-361390"/>
            <a:r>
              <a:rPr lang="en-US" sz="1900" b="1" dirty="0">
                <a:latin typeface="Helvetica" pitchFamily="34" charset="0"/>
                <a:cs typeface="Helvetica" pitchFamily="34" charset="0"/>
              </a:rPr>
              <a:t>10. </a:t>
            </a:r>
            <a:r>
              <a:rPr lang="es-MX" sz="1900" b="1" dirty="0">
                <a:latin typeface="Helvetica" panose="020B0604020202020204" pitchFamily="34" charset="0"/>
                <a:cs typeface="Helvetica" panose="020B0604020202020204" pitchFamily="34" charset="0"/>
              </a:rPr>
              <a:t>¿Por qué el ruido de </a:t>
            </a:r>
            <a:r>
              <a:rPr lang="es-MX" sz="1900" b="1" dirty="0" smtClean="0">
                <a:latin typeface="Helvetica" panose="020B0604020202020204" pitchFamily="34" charset="0"/>
                <a:cs typeface="Helvetica" panose="020B0604020202020204" pitchFamily="34" charset="0"/>
              </a:rPr>
              <a:t>los equipos </a:t>
            </a:r>
            <a:r>
              <a:rPr lang="es-MX" sz="1900" b="1" dirty="0">
                <a:latin typeface="Helvetica" panose="020B0604020202020204" pitchFamily="34" charset="0"/>
                <a:cs typeface="Helvetica" panose="020B0604020202020204" pitchFamily="34" charset="0"/>
              </a:rPr>
              <a:t>de sonar submarino </a:t>
            </a:r>
            <a:r>
              <a:rPr lang="es-MX" sz="1900" b="1" dirty="0" smtClean="0">
                <a:latin typeface="Helvetica" panose="020B0604020202020204" pitchFamily="34" charset="0"/>
                <a:cs typeface="Helvetica" panose="020B0604020202020204" pitchFamily="34" charset="0"/>
              </a:rPr>
              <a:t>confunden a </a:t>
            </a:r>
            <a:r>
              <a:rPr lang="es-MX" sz="1900" b="1" dirty="0">
                <a:latin typeface="Helvetica" panose="020B0604020202020204" pitchFamily="34" charset="0"/>
                <a:cs typeface="Helvetica" panose="020B0604020202020204" pitchFamily="34" charset="0"/>
              </a:rPr>
              <a:t>las </a:t>
            </a:r>
            <a:r>
              <a:rPr lang="es-MX" sz="1900" b="1" dirty="0" smtClean="0">
                <a:latin typeface="Helvetica" panose="020B0604020202020204" pitchFamily="34" charset="0"/>
                <a:cs typeface="Helvetica" panose="020B0604020202020204" pitchFamily="34" charset="0"/>
              </a:rPr>
              <a:t>ballenas?</a:t>
            </a:r>
            <a:r>
              <a:rPr lang="es-MX" sz="1800" dirty="0" smtClean="0">
                <a:latin typeface="Helvetica" panose="020B0604020202020204" pitchFamily="34" charset="0"/>
                <a:cs typeface="Helvetica" panose="020B0604020202020204" pitchFamily="34" charset="0"/>
              </a:rPr>
              <a:t> </a:t>
            </a:r>
            <a:r>
              <a:rPr lang="en-US" sz="1200" b="1" dirty="0" smtClean="0">
                <a:latin typeface="Helvetica" pitchFamily="34" charset="0"/>
                <a:cs typeface="Helvetica" pitchFamily="34" charset="0"/>
              </a:rPr>
              <a:t>RI.5.1</a:t>
            </a:r>
            <a:endParaRPr lang="en-US" sz="1200" b="1" dirty="0">
              <a:latin typeface="Helvetica" pitchFamily="34" charset="0"/>
              <a:cs typeface="Helvetica" pitchFamily="34" charset="0"/>
            </a:endParaRPr>
          </a:p>
          <a:p>
            <a:pPr marL="361390" indent="-361390"/>
            <a:r>
              <a:rPr lang="en-US" sz="1900" b="1" dirty="0">
                <a:latin typeface="Helvetica" pitchFamily="34" charset="0"/>
                <a:cs typeface="Helvetica" pitchFamily="34" charset="0"/>
              </a:rPr>
              <a:t>     </a:t>
            </a:r>
          </a:p>
          <a:p>
            <a:pPr marL="628650" indent="-342900">
              <a:buFont typeface="+mj-lt"/>
              <a:buAutoNum type="alphaUcPeriod"/>
            </a:pPr>
            <a:r>
              <a:rPr lang="es-MX" sz="1700" dirty="0">
                <a:latin typeface="Helvetica" panose="020B0604020202020204" pitchFamily="34" charset="0"/>
                <a:cs typeface="Helvetica" panose="020B0604020202020204" pitchFamily="34" charset="0"/>
              </a:rPr>
              <a:t>Otro tipo de contaminación es en forma de ruido y </a:t>
            </a:r>
            <a:r>
              <a:rPr lang="es-MX" sz="1700" dirty="0" smtClean="0">
                <a:latin typeface="Helvetica" panose="020B0604020202020204" pitchFamily="34" charset="0"/>
                <a:cs typeface="Helvetica" panose="020B0604020202020204" pitchFamily="34" charset="0"/>
              </a:rPr>
              <a:t>luz.</a:t>
            </a:r>
          </a:p>
          <a:p>
            <a:pPr marL="628650" indent="-342900">
              <a:buFont typeface="+mj-lt"/>
              <a:buAutoNum type="alphaUcPeriod"/>
            </a:pPr>
            <a:endParaRPr lang="en-US" sz="1700" dirty="0">
              <a:latin typeface="Helvetica" pitchFamily="34" charset="0"/>
              <a:cs typeface="Helvetica" pitchFamily="34" charset="0"/>
            </a:endParaRPr>
          </a:p>
          <a:p>
            <a:pPr marL="628650" indent="-342900">
              <a:buFont typeface="+mj-lt"/>
              <a:buAutoNum type="alphaUcPeriod"/>
            </a:pPr>
            <a:r>
              <a:rPr lang="es-MX" sz="1700" dirty="0">
                <a:latin typeface="Helvetica" panose="020B0604020202020204" pitchFamily="34" charset="0"/>
                <a:cs typeface="Helvetica" panose="020B0604020202020204" pitchFamily="34" charset="0"/>
              </a:rPr>
              <a:t>Los científicos concuerdan en que la contaminación afecta </a:t>
            </a:r>
            <a:r>
              <a:rPr lang="es-MX" sz="1700" dirty="0" smtClean="0">
                <a:latin typeface="Helvetica" panose="020B0604020202020204" pitchFamily="34" charset="0"/>
                <a:cs typeface="Helvetica" panose="020B0604020202020204" pitchFamily="34" charset="0"/>
              </a:rPr>
              <a:t>a las </a:t>
            </a:r>
            <a:r>
              <a:rPr lang="es-MX" sz="1700" dirty="0">
                <a:latin typeface="Helvetica" panose="020B0604020202020204" pitchFamily="34" charset="0"/>
                <a:cs typeface="Helvetica" panose="020B0604020202020204" pitchFamily="34" charset="0"/>
              </a:rPr>
              <a:t>personas, </a:t>
            </a:r>
            <a:r>
              <a:rPr lang="es-MX" sz="1700" dirty="0" smtClean="0">
                <a:latin typeface="Helvetica" panose="020B0604020202020204" pitchFamily="34" charset="0"/>
                <a:cs typeface="Helvetica" panose="020B0604020202020204" pitchFamily="34" charset="0"/>
              </a:rPr>
              <a:t>los animales </a:t>
            </a:r>
            <a:r>
              <a:rPr lang="es-MX" sz="1700" dirty="0">
                <a:latin typeface="Helvetica" panose="020B0604020202020204" pitchFamily="34" charset="0"/>
                <a:cs typeface="Helvetica" panose="020B0604020202020204" pitchFamily="34" charset="0"/>
              </a:rPr>
              <a:t>y </a:t>
            </a:r>
            <a:r>
              <a:rPr lang="es-MX" sz="1700" dirty="0" smtClean="0">
                <a:latin typeface="Helvetica" panose="020B0604020202020204" pitchFamily="34" charset="0"/>
                <a:cs typeface="Helvetica" panose="020B0604020202020204" pitchFamily="34" charset="0"/>
              </a:rPr>
              <a:t>el clima </a:t>
            </a:r>
            <a:r>
              <a:rPr lang="es-MX" sz="1700" dirty="0">
                <a:latin typeface="Helvetica" panose="020B0604020202020204" pitchFamily="34" charset="0"/>
                <a:cs typeface="Helvetica" panose="020B0604020202020204" pitchFamily="34" charset="0"/>
              </a:rPr>
              <a:t>en la tierra</a:t>
            </a:r>
            <a:r>
              <a:rPr lang="es-MX" sz="1700" dirty="0" smtClean="0">
                <a:latin typeface="Helvetica" panose="020B0604020202020204" pitchFamily="34" charset="0"/>
                <a:cs typeface="Helvetica" panose="020B0604020202020204" pitchFamily="34" charset="0"/>
              </a:rPr>
              <a:t>.</a:t>
            </a:r>
          </a:p>
          <a:p>
            <a:pPr marL="628650" indent="-342900">
              <a:buFont typeface="+mj-lt"/>
              <a:buAutoNum type="alphaUcPeriod"/>
            </a:pPr>
            <a:endParaRPr lang="en-US" sz="1700" dirty="0">
              <a:latin typeface="Helvetica" pitchFamily="34" charset="0"/>
              <a:cs typeface="Helvetica" pitchFamily="34" charset="0"/>
            </a:endParaRPr>
          </a:p>
          <a:p>
            <a:pPr marL="628650" indent="-342900">
              <a:buFont typeface="+mj-lt"/>
              <a:buAutoNum type="alphaUcPeriod"/>
            </a:pPr>
            <a:r>
              <a:rPr lang="es-ES" sz="1700" dirty="0" smtClean="0">
                <a:latin typeface="Helvetica" panose="020B0604020202020204" pitchFamily="34" charset="0"/>
                <a:cs typeface="Helvetica" panose="020B0604020202020204" pitchFamily="34" charset="0"/>
              </a:rPr>
              <a:t>La contaminación acústica </a:t>
            </a:r>
            <a:r>
              <a:rPr lang="es-ES" sz="1700" dirty="0">
                <a:latin typeface="Helvetica" panose="020B0604020202020204" pitchFamily="34" charset="0"/>
                <a:cs typeface="Helvetica" panose="020B0604020202020204" pitchFamily="34" charset="0"/>
              </a:rPr>
              <a:t>puede causar problemas reproductivos</a:t>
            </a:r>
            <a:r>
              <a:rPr lang="fr-FR" sz="1700" dirty="0" smtClean="0">
                <a:latin typeface="Helvetica" pitchFamily="34" charset="0"/>
                <a:cs typeface="Helvetica" pitchFamily="34" charset="0"/>
              </a:rPr>
              <a:t>.</a:t>
            </a:r>
            <a:endParaRPr lang="en-US" sz="1700" dirty="0">
              <a:latin typeface="Helvetica" pitchFamily="34" charset="0"/>
              <a:cs typeface="Helvetica" pitchFamily="34" charset="0"/>
            </a:endParaRPr>
          </a:p>
          <a:p>
            <a:pPr marL="628650" indent="-342900"/>
            <a:endParaRPr lang="en-US" sz="1700" dirty="0">
              <a:latin typeface="Helvetica" pitchFamily="34" charset="0"/>
              <a:cs typeface="Helvetica" pitchFamily="34" charset="0"/>
            </a:endParaRPr>
          </a:p>
          <a:p>
            <a:pPr marL="628650" indent="-342900">
              <a:buAutoNum type="alphaUcPeriod" startAt="4"/>
            </a:pPr>
            <a:r>
              <a:rPr lang="es-ES" sz="1700" dirty="0">
                <a:latin typeface="Helvetica" panose="020B0604020202020204" pitchFamily="34" charset="0"/>
                <a:cs typeface="Helvetica" panose="020B0604020202020204" pitchFamily="34" charset="0"/>
              </a:rPr>
              <a:t>Las ballenas responden </a:t>
            </a:r>
            <a:r>
              <a:rPr lang="es-ES" sz="1700" dirty="0" smtClean="0">
                <a:latin typeface="Helvetica" panose="020B0604020202020204" pitchFamily="34" charset="0"/>
                <a:cs typeface="Helvetica" panose="020B0604020202020204" pitchFamily="34" charset="0"/>
              </a:rPr>
              <a:t>al </a:t>
            </a:r>
            <a:r>
              <a:rPr lang="es-ES" sz="1700" dirty="0">
                <a:latin typeface="Helvetica" panose="020B0604020202020204" pitchFamily="34" charset="0"/>
                <a:cs typeface="Helvetica" panose="020B0604020202020204" pitchFamily="34" charset="0"/>
              </a:rPr>
              <a:t>sonar como si fuera otra ballena.</a:t>
            </a:r>
            <a:endParaRPr lang="en-US" sz="1700" dirty="0">
              <a:latin typeface="Helvetica" pitchFamily="34" charset="0"/>
              <a:cs typeface="Helvetica" pitchFamily="34" charset="0"/>
            </a:endParaRPr>
          </a:p>
        </p:txBody>
      </p:sp>
      <p:graphicFrame>
        <p:nvGraphicFramePr>
          <p:cNvPr id="22" name="Table 21"/>
          <p:cNvGraphicFramePr>
            <a:graphicFrameLocks noGrp="1"/>
          </p:cNvGraphicFramePr>
          <p:nvPr>
            <p:extLst>
              <p:ext uri="{D42A27DB-BD31-4B8C-83A1-F6EECF244321}">
                <p14:modId xmlns:p14="http://schemas.microsoft.com/office/powerpoint/2010/main" val="2996526447"/>
              </p:ext>
            </p:extLst>
          </p:nvPr>
        </p:nvGraphicFramePr>
        <p:xfrm>
          <a:off x="4953000" y="4953533"/>
          <a:ext cx="2418080" cy="685267"/>
        </p:xfrm>
        <a:graphic>
          <a:graphicData uri="http://schemas.openxmlformats.org/drawingml/2006/table">
            <a:tbl>
              <a:tblPr/>
              <a:tblGrid>
                <a:gridCol w="2418080"/>
              </a:tblGrid>
              <a:tr h="212065">
                <a:tc>
                  <a:txBody>
                    <a:bodyPr/>
                    <a:lstStyle/>
                    <a:p>
                      <a:pPr marL="0" marR="0" algn="l">
                        <a:lnSpc>
                          <a:spcPct val="115000"/>
                        </a:lnSpc>
                        <a:spcBef>
                          <a:spcPts val="0"/>
                        </a:spcBef>
                        <a:spcAft>
                          <a:spcPts val="0"/>
                        </a:spcAft>
                      </a:pPr>
                      <a:r>
                        <a:rPr lang="es-GT" sz="900" b="1" i="1" noProof="0" dirty="0" smtClean="0">
                          <a:solidFill>
                            <a:srgbClr val="000000"/>
                          </a:solidFill>
                          <a:latin typeface="Calibri"/>
                          <a:ea typeface="Times New Roman"/>
                          <a:cs typeface="Times New Roman"/>
                        </a:rPr>
                        <a:t>Estándar RI.5.1</a:t>
                      </a:r>
                      <a:endParaRPr lang="es-GT" sz="900" b="1" noProof="0"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462686">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MX" sz="900" i="1" kern="1200" dirty="0" smtClean="0">
                          <a:solidFill>
                            <a:schemeClr val="tx1"/>
                          </a:solidFill>
                          <a:effectLst/>
                          <a:latin typeface="+mn-lt"/>
                          <a:ea typeface="+mn-ea"/>
                          <a:cs typeface="+mn-cs"/>
                        </a:rPr>
                        <a:t>Citan correctamente un texto al explicar lo que dice explícitamente y al hacer inferencias del mismo.</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6" name="Group 5"/>
          <p:cNvGrpSpPr/>
          <p:nvPr/>
        </p:nvGrpSpPr>
        <p:grpSpPr>
          <a:xfrm>
            <a:off x="666196" y="6781800"/>
            <a:ext cx="242888" cy="2302366"/>
            <a:chOff x="666196" y="6783507"/>
            <a:chExt cx="242888" cy="2302366"/>
          </a:xfrm>
        </p:grpSpPr>
        <p:sp>
          <p:nvSpPr>
            <p:cNvPr id="23" name="Oval 22"/>
            <p:cNvSpPr/>
            <p:nvPr/>
          </p:nvSpPr>
          <p:spPr>
            <a:xfrm>
              <a:off x="666196" y="678350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4" name="Oval 23"/>
            <p:cNvSpPr/>
            <p:nvPr/>
          </p:nvSpPr>
          <p:spPr>
            <a:xfrm>
              <a:off x="666196" y="731147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5" name="Oval 24"/>
            <p:cNvSpPr/>
            <p:nvPr/>
          </p:nvSpPr>
          <p:spPr>
            <a:xfrm>
              <a:off x="666196" y="807893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6" name="Oval 25"/>
            <p:cNvSpPr/>
            <p:nvPr/>
          </p:nvSpPr>
          <p:spPr>
            <a:xfrm>
              <a:off x="666196" y="884638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2" name="Footer Placeholder 1"/>
          <p:cNvSpPr>
            <a:spLocks noGrp="1"/>
          </p:cNvSpPr>
          <p:nvPr>
            <p:ph type="ftr" sz="quarter" idx="11"/>
          </p:nvPr>
        </p:nvSpPr>
        <p:spPr/>
        <p:txBody>
          <a:bodyPr/>
          <a:lstStyle/>
          <a:p>
            <a:endParaRPr lang="en-US" smtClean="0"/>
          </a:p>
          <a:p>
            <a:r>
              <a:rPr lang="en-US" smtClean="0"/>
              <a:t>Rev. Control: 07/04/15 - OSP and S. Richmond </a:t>
            </a:r>
          </a:p>
          <a:p>
            <a:endParaRPr lang="en-US" dirty="0"/>
          </a:p>
        </p:txBody>
      </p:sp>
    </p:spTree>
    <p:extLst>
      <p:ext uri="{BB962C8B-B14F-4D97-AF65-F5344CB8AC3E}">
        <p14:creationId xmlns:p14="http://schemas.microsoft.com/office/powerpoint/2010/main" val="12885349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cxnSp>
        <p:nvCxnSpPr>
          <p:cNvPr id="10" name="Straight Connector 9"/>
          <p:cNvCxnSpPr/>
          <p:nvPr/>
        </p:nvCxnSpPr>
        <p:spPr>
          <a:xfrm>
            <a:off x="410117" y="49530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89894" y="381000"/>
            <a:ext cx="6825306" cy="4156014"/>
          </a:xfrm>
          <a:prstGeom prst="rect">
            <a:avLst/>
          </a:prstGeom>
        </p:spPr>
        <p:txBody>
          <a:bodyPr wrap="square" lIns="107700" tIns="53850" rIns="107700" bIns="53850">
            <a:spAutoFit/>
          </a:bodyPr>
          <a:lstStyle/>
          <a:p>
            <a:pPr marL="514719" indent="-514719"/>
            <a:r>
              <a:rPr lang="en-US" sz="1900" b="1" dirty="0">
                <a:latin typeface="Helvetica" pitchFamily="34" charset="0"/>
                <a:cs typeface="Helvetica" pitchFamily="34" charset="0"/>
              </a:rPr>
              <a:t>11. </a:t>
            </a:r>
            <a:r>
              <a:rPr lang="es-ES" sz="1900" b="1" dirty="0">
                <a:latin typeface="Helvetica" panose="020B0604020202020204" pitchFamily="34" charset="0"/>
                <a:cs typeface="Helvetica" panose="020B0604020202020204" pitchFamily="34" charset="0"/>
              </a:rPr>
              <a:t>¿Cuál de las siguientes oraciones apoya la opinión de que la contaminación es dañina para el </a:t>
            </a:r>
            <a:r>
              <a:rPr lang="es-ES" sz="1900" b="1" dirty="0" smtClean="0">
                <a:latin typeface="Helvetica" panose="020B0604020202020204" pitchFamily="34" charset="0"/>
                <a:cs typeface="Helvetica" panose="020B0604020202020204" pitchFamily="34" charset="0"/>
              </a:rPr>
              <a:t>medioambiente?  </a:t>
            </a:r>
            <a:r>
              <a:rPr lang="en-US" sz="1200" b="1" dirty="0" smtClean="0">
                <a:latin typeface="Helvetica" pitchFamily="34" charset="0"/>
                <a:cs typeface="Helvetica" pitchFamily="34" charset="0"/>
              </a:rPr>
              <a:t>RI.5.2</a:t>
            </a:r>
            <a:endParaRPr lang="en-US" sz="1200" b="1" dirty="0">
              <a:latin typeface="Helvetica" pitchFamily="34" charset="0"/>
              <a:cs typeface="Helvetica" pitchFamily="34" charset="0"/>
            </a:endParaRPr>
          </a:p>
          <a:p>
            <a:pPr marL="361390" indent="-361390">
              <a:buFont typeface="+mj-lt"/>
              <a:buAutoNum type="arabicPeriod" startAt="5"/>
            </a:pPr>
            <a:endParaRPr lang="en-US" sz="1900" dirty="0">
              <a:latin typeface="Helvetica" pitchFamily="34" charset="0"/>
              <a:cs typeface="Helvetica" pitchFamily="34" charset="0"/>
            </a:endParaRPr>
          </a:p>
          <a:p>
            <a:pPr marL="742950" indent="-342900">
              <a:buFont typeface="+mj-lt"/>
              <a:buAutoNum type="alphaUcPeriod"/>
            </a:pPr>
            <a:r>
              <a:rPr lang="es-ES" sz="1700" dirty="0" smtClean="0">
                <a:latin typeface="Helvetica" panose="020B0604020202020204" pitchFamily="34" charset="0"/>
                <a:cs typeface="Helvetica" panose="020B0604020202020204" pitchFamily="34" charset="0"/>
              </a:rPr>
              <a:t>Algunos tipos </a:t>
            </a:r>
            <a:r>
              <a:rPr lang="es-ES" sz="1700" dirty="0">
                <a:latin typeface="Helvetica" panose="020B0604020202020204" pitchFamily="34" charset="0"/>
                <a:cs typeface="Helvetica" panose="020B0604020202020204" pitchFamily="34" charset="0"/>
              </a:rPr>
              <a:t>de contaminación afectan el suelo, el aire </a:t>
            </a:r>
            <a:r>
              <a:rPr lang="es-ES" sz="1700" dirty="0" smtClean="0">
                <a:latin typeface="Helvetica" panose="020B0604020202020204" pitchFamily="34" charset="0"/>
                <a:cs typeface="Helvetica" panose="020B0604020202020204" pitchFamily="34" charset="0"/>
              </a:rPr>
              <a:t>y </a:t>
            </a:r>
            <a:r>
              <a:rPr lang="es-ES" sz="1700" dirty="0">
                <a:latin typeface="Helvetica" panose="020B0604020202020204" pitchFamily="34" charset="0"/>
                <a:cs typeface="Helvetica" panose="020B0604020202020204" pitchFamily="34" charset="0"/>
              </a:rPr>
              <a:t>el agua</a:t>
            </a:r>
            <a:r>
              <a:rPr lang="es-ES" sz="1700" dirty="0" smtClean="0">
                <a:latin typeface="Helvetica" panose="020B0604020202020204" pitchFamily="34" charset="0"/>
                <a:cs typeface="Helvetica" panose="020B0604020202020204" pitchFamily="34" charset="0"/>
              </a:rPr>
              <a:t>.</a:t>
            </a:r>
          </a:p>
          <a:p>
            <a:pPr marL="742950" indent="-342900">
              <a:buFont typeface="+mj-lt"/>
              <a:buAutoNum type="alphaUcPeriod"/>
            </a:pPr>
            <a:endParaRPr lang="en-US" sz="1700" dirty="0">
              <a:solidFill>
                <a:srgbClr val="FF0000"/>
              </a:solidFill>
              <a:latin typeface="Helvetica" pitchFamily="34" charset="0"/>
              <a:cs typeface="Helvetica" pitchFamily="34" charset="0"/>
            </a:endParaRPr>
          </a:p>
          <a:p>
            <a:pPr marL="742950" indent="-342900">
              <a:buFont typeface="+mj-lt"/>
              <a:buAutoNum type="alphaUcPeriod"/>
            </a:pPr>
            <a:r>
              <a:rPr lang="es-ES" sz="1700" dirty="0">
                <a:latin typeface="Helvetica" panose="020B0604020202020204" pitchFamily="34" charset="0"/>
                <a:cs typeface="Helvetica" panose="020B0604020202020204" pitchFamily="34" charset="0"/>
              </a:rPr>
              <a:t>Las personas expuestas a ruidos fuertes durante largos periodos de tiempo tienen problemas de salud</a:t>
            </a:r>
            <a:r>
              <a:rPr lang="es-ES" sz="1700" dirty="0" smtClean="0">
                <a:latin typeface="Helvetica" panose="020B0604020202020204" pitchFamily="34" charset="0"/>
                <a:cs typeface="Helvetica" panose="020B0604020202020204" pitchFamily="34" charset="0"/>
              </a:rPr>
              <a:t>.</a:t>
            </a:r>
          </a:p>
          <a:p>
            <a:pPr marL="742950" indent="-342900">
              <a:buFont typeface="+mj-lt"/>
              <a:buAutoNum type="alphaUcPeriod"/>
            </a:pPr>
            <a:endParaRPr lang="en-US" sz="1700" dirty="0">
              <a:solidFill>
                <a:srgbClr val="FF0000"/>
              </a:solidFill>
              <a:latin typeface="Helvetica" pitchFamily="34" charset="0"/>
              <a:cs typeface="Helvetica" pitchFamily="34" charset="0"/>
            </a:endParaRPr>
          </a:p>
          <a:p>
            <a:pPr marL="742950" indent="-342900">
              <a:buAutoNum type="alphaUcPeriod" startAt="3"/>
            </a:pPr>
            <a:r>
              <a:rPr lang="es-ES" sz="1700" dirty="0">
                <a:latin typeface="Helvetica" panose="020B0604020202020204" pitchFamily="34" charset="0"/>
                <a:cs typeface="Helvetica" panose="020B0604020202020204" pitchFamily="34" charset="0"/>
              </a:rPr>
              <a:t>La contaminación </a:t>
            </a:r>
            <a:r>
              <a:rPr lang="es-ES" sz="1700" dirty="0" smtClean="0">
                <a:latin typeface="Helvetica" panose="020B0604020202020204" pitchFamily="34" charset="0"/>
                <a:cs typeface="Helvetica" panose="020B0604020202020204" pitchFamily="34" charset="0"/>
              </a:rPr>
              <a:t>lumínica puede </a:t>
            </a:r>
            <a:r>
              <a:rPr lang="es-ES" sz="1700" dirty="0">
                <a:latin typeface="Helvetica" panose="020B0604020202020204" pitchFamily="34" charset="0"/>
                <a:cs typeface="Helvetica" panose="020B0604020202020204" pitchFamily="34" charset="0"/>
              </a:rPr>
              <a:t>afectar los ritmos </a:t>
            </a:r>
            <a:r>
              <a:rPr lang="es-ES" sz="1700" dirty="0" smtClean="0">
                <a:latin typeface="Helvetica" panose="020B0604020202020204" pitchFamily="34" charset="0"/>
                <a:cs typeface="Helvetica" panose="020B0604020202020204" pitchFamily="34" charset="0"/>
              </a:rPr>
              <a:t>de dormir y despertar (patrón del sueño) en </a:t>
            </a:r>
            <a:r>
              <a:rPr lang="es-ES" sz="1700" dirty="0">
                <a:latin typeface="Helvetica" panose="020B0604020202020204" pitchFamily="34" charset="0"/>
                <a:cs typeface="Helvetica" panose="020B0604020202020204" pitchFamily="34" charset="0"/>
              </a:rPr>
              <a:t>las personas</a:t>
            </a:r>
            <a:r>
              <a:rPr lang="es-ES" sz="1700" dirty="0" smtClean="0">
                <a:latin typeface="Helvetica" panose="020B0604020202020204" pitchFamily="34" charset="0"/>
                <a:cs typeface="Helvetica" panose="020B0604020202020204" pitchFamily="34" charset="0"/>
              </a:rPr>
              <a:t>.</a:t>
            </a:r>
          </a:p>
          <a:p>
            <a:pPr marL="742950" indent="-342900"/>
            <a:endParaRPr lang="es-MX" sz="1700" dirty="0" smtClean="0">
              <a:latin typeface="Helvetica" pitchFamily="34" charset="0"/>
              <a:cs typeface="Helvetica" pitchFamily="34" charset="0"/>
            </a:endParaRPr>
          </a:p>
          <a:p>
            <a:pPr marL="742950" indent="-342900"/>
            <a:r>
              <a:rPr lang="es-MX" sz="1700" dirty="0" smtClean="0">
                <a:latin typeface="Helvetica" pitchFamily="34" charset="0"/>
                <a:cs typeface="Helvetica" pitchFamily="34" charset="0"/>
              </a:rPr>
              <a:t>D.  Para los seres humanos, respirar aire contaminado es dañino.</a:t>
            </a:r>
            <a:endParaRPr lang="es-MX" sz="1700" dirty="0">
              <a:latin typeface="Helvetica" pitchFamily="34" charset="0"/>
              <a:cs typeface="Helvetica" pitchFamily="34" charset="0"/>
            </a:endParaRPr>
          </a:p>
        </p:txBody>
      </p:sp>
      <p:sp>
        <p:nvSpPr>
          <p:cNvPr id="20" name="Rectangle 19"/>
          <p:cNvSpPr/>
          <p:nvPr/>
        </p:nvSpPr>
        <p:spPr>
          <a:xfrm>
            <a:off x="559307" y="5213936"/>
            <a:ext cx="6416203" cy="4356068"/>
          </a:xfrm>
          <a:prstGeom prst="rect">
            <a:avLst/>
          </a:prstGeom>
        </p:spPr>
        <p:txBody>
          <a:bodyPr wrap="square" lIns="107700" tIns="53850" rIns="107700" bIns="53850">
            <a:spAutoFit/>
          </a:bodyPr>
          <a:lstStyle/>
          <a:p>
            <a:pPr marL="514719" indent="-514719"/>
            <a:r>
              <a:rPr lang="en-US" sz="1900" b="1" dirty="0">
                <a:latin typeface="Helvetica" pitchFamily="34" charset="0"/>
                <a:cs typeface="Helvetica" pitchFamily="34" charset="0"/>
              </a:rPr>
              <a:t>12. </a:t>
            </a:r>
            <a:r>
              <a:rPr lang="es-MX" sz="1800" b="1" dirty="0">
                <a:effectLst>
                  <a:outerShdw blurRad="38100" dist="38100" dir="2700000" algn="tl">
                    <a:srgbClr val="000000">
                      <a:alpha val="43137"/>
                    </a:srgbClr>
                  </a:outerShdw>
                </a:effectLst>
              </a:rPr>
              <a:t> </a:t>
            </a:r>
            <a:r>
              <a:rPr lang="es-ES" sz="1900" b="1" dirty="0" smtClean="0">
                <a:latin typeface="Helvetica" panose="020B0604020202020204" pitchFamily="34" charset="0"/>
                <a:cs typeface="Helvetica" panose="020B0604020202020204" pitchFamily="34" charset="0"/>
              </a:rPr>
              <a:t>¿Cuál </a:t>
            </a:r>
            <a:r>
              <a:rPr lang="es-ES" sz="1900" b="1" dirty="0">
                <a:latin typeface="Helvetica" panose="020B0604020202020204" pitchFamily="34" charset="0"/>
                <a:cs typeface="Helvetica" panose="020B0604020202020204" pitchFamily="34" charset="0"/>
              </a:rPr>
              <a:t>de las siguientes declaraciones resume mejor la idea principal del texto? </a:t>
            </a:r>
            <a:r>
              <a:rPr lang="en-US" sz="1200" b="1" dirty="0" smtClean="0">
                <a:latin typeface="Helvetica" pitchFamily="34" charset="0"/>
                <a:cs typeface="Helvetica" pitchFamily="34" charset="0"/>
              </a:rPr>
              <a:t>RI.5.2</a:t>
            </a:r>
            <a:endParaRPr lang="en-US" sz="1200" b="1" dirty="0">
              <a:latin typeface="Helvetica" pitchFamily="34" charset="0"/>
              <a:cs typeface="Helvetica" pitchFamily="34" charset="0"/>
            </a:endParaRPr>
          </a:p>
          <a:p>
            <a:pPr marL="552123"/>
            <a:endParaRPr lang="en-US" sz="1700" dirty="0">
              <a:latin typeface="Helvetica" pitchFamily="34" charset="0"/>
              <a:cs typeface="Helvetica" pitchFamily="34" charset="0"/>
            </a:endParaRPr>
          </a:p>
          <a:p>
            <a:pPr marL="685800" indent="-361950">
              <a:buFont typeface="+mj-lt"/>
              <a:buAutoNum type="alphaUcPeriod"/>
            </a:pPr>
            <a:r>
              <a:rPr lang="es-ES" sz="1700" dirty="0">
                <a:latin typeface="Helvetica" panose="020B0604020202020204" pitchFamily="34" charset="0"/>
                <a:cs typeface="Helvetica" panose="020B0604020202020204" pitchFamily="34" charset="0"/>
              </a:rPr>
              <a:t>Algunos científicos creen que la contaminación del agua es la mayor causa de muerte y enfermedad en el mundo</a:t>
            </a:r>
            <a:r>
              <a:rPr lang="es-ES" sz="1700" dirty="0" smtClean="0">
                <a:latin typeface="Helvetica" panose="020B0604020202020204" pitchFamily="34" charset="0"/>
                <a:cs typeface="Helvetica" panose="020B0604020202020204" pitchFamily="34" charset="0"/>
              </a:rPr>
              <a:t>.</a:t>
            </a:r>
          </a:p>
          <a:p>
            <a:pPr marL="685800" indent="-361950">
              <a:buFont typeface="+mj-lt"/>
              <a:buAutoNum type="alphaUcPeriod"/>
            </a:pPr>
            <a:endParaRPr lang="en-US" sz="1700" dirty="0">
              <a:latin typeface="Helvetica" pitchFamily="34" charset="0"/>
              <a:cs typeface="Helvetica" pitchFamily="34" charset="0"/>
            </a:endParaRPr>
          </a:p>
          <a:p>
            <a:pPr marL="685800" indent="-361950">
              <a:buFont typeface="+mj-lt"/>
              <a:buAutoNum type="alphaUcPeriod"/>
            </a:pPr>
            <a:r>
              <a:rPr lang="es-ES" sz="1700" dirty="0">
                <a:latin typeface="Helvetica" panose="020B0604020202020204" pitchFamily="34" charset="0"/>
                <a:cs typeface="Helvetica" panose="020B0604020202020204" pitchFamily="34" charset="0"/>
              </a:rPr>
              <a:t>La contaminación de la luz artificial es causada por </a:t>
            </a:r>
            <a:r>
              <a:rPr lang="es-ES" sz="1700" dirty="0" smtClean="0">
                <a:latin typeface="Helvetica" panose="020B0604020202020204" pitchFamily="34" charset="0"/>
                <a:cs typeface="Helvetica" panose="020B0604020202020204" pitchFamily="34" charset="0"/>
              </a:rPr>
              <a:t>las señales </a:t>
            </a:r>
            <a:r>
              <a:rPr lang="es-ES" sz="1700" dirty="0">
                <a:latin typeface="Helvetica" panose="020B0604020202020204" pitchFamily="34" charset="0"/>
                <a:cs typeface="Helvetica" panose="020B0604020202020204" pitchFamily="34" charset="0"/>
              </a:rPr>
              <a:t>de </a:t>
            </a:r>
            <a:r>
              <a:rPr lang="es-ES" sz="1700" dirty="0" smtClean="0">
                <a:latin typeface="Helvetica" panose="020B0604020202020204" pitchFamily="34" charset="0"/>
                <a:cs typeface="Helvetica" panose="020B0604020202020204" pitchFamily="34" charset="0"/>
              </a:rPr>
              <a:t>tránsito brillantes y las luces brillantes </a:t>
            </a:r>
            <a:r>
              <a:rPr lang="es-ES" sz="1700" dirty="0">
                <a:latin typeface="Helvetica" panose="020B0604020202020204" pitchFamily="34" charset="0"/>
                <a:cs typeface="Helvetica" panose="020B0604020202020204" pitchFamily="34" charset="0"/>
              </a:rPr>
              <a:t>de </a:t>
            </a:r>
            <a:r>
              <a:rPr lang="es-ES" sz="1700" dirty="0" smtClean="0">
                <a:latin typeface="Helvetica" panose="020B0604020202020204" pitchFamily="34" charset="0"/>
                <a:cs typeface="Helvetica" panose="020B0604020202020204" pitchFamily="34" charset="0"/>
              </a:rPr>
              <a:t>los estadios.</a:t>
            </a:r>
          </a:p>
          <a:p>
            <a:pPr marL="685800" indent="-361950">
              <a:buFont typeface="+mj-lt"/>
              <a:buAutoNum type="alphaUcPeriod"/>
            </a:pPr>
            <a:endParaRPr lang="en-US" sz="1700" dirty="0">
              <a:latin typeface="Helvetica" pitchFamily="34" charset="0"/>
              <a:cs typeface="Helvetica" pitchFamily="34" charset="0"/>
            </a:endParaRPr>
          </a:p>
          <a:p>
            <a:pPr marL="685800" indent="-361950">
              <a:buFont typeface="+mj-lt"/>
              <a:buAutoNum type="alphaUcPeriod"/>
            </a:pPr>
            <a:r>
              <a:rPr lang="es-ES" sz="1700" dirty="0">
                <a:latin typeface="Helvetica" panose="020B0604020202020204" pitchFamily="34" charset="0"/>
                <a:cs typeface="Helvetica" panose="020B0604020202020204" pitchFamily="34" charset="0"/>
              </a:rPr>
              <a:t>Los científicos </a:t>
            </a:r>
            <a:r>
              <a:rPr lang="es-ES" sz="1700" dirty="0" smtClean="0">
                <a:latin typeface="Helvetica" panose="020B0604020202020204" pitchFamily="34" charset="0"/>
                <a:cs typeface="Helvetica" panose="020B0604020202020204" pitchFamily="34" charset="0"/>
              </a:rPr>
              <a:t>concuerdan en que la </a:t>
            </a:r>
            <a:r>
              <a:rPr lang="es-ES" sz="1700" dirty="0">
                <a:latin typeface="Helvetica" panose="020B0604020202020204" pitchFamily="34" charset="0"/>
                <a:cs typeface="Helvetica" panose="020B0604020202020204" pitchFamily="34" charset="0"/>
              </a:rPr>
              <a:t>contaminación afecta a las personas, los animales y el clima en la Tierra</a:t>
            </a:r>
            <a:r>
              <a:rPr lang="es-ES" sz="1700" dirty="0" smtClean="0">
                <a:latin typeface="Helvetica" panose="020B0604020202020204" pitchFamily="34" charset="0"/>
                <a:cs typeface="Helvetica" panose="020B0604020202020204" pitchFamily="34" charset="0"/>
              </a:rPr>
              <a:t>.</a:t>
            </a:r>
          </a:p>
          <a:p>
            <a:pPr marL="685800" indent="-361950">
              <a:buFont typeface="+mj-lt"/>
              <a:buAutoNum type="alphaUcPeriod"/>
            </a:pPr>
            <a:endParaRPr lang="en-US" sz="1700" dirty="0">
              <a:latin typeface="Helvetica" pitchFamily="34" charset="0"/>
              <a:cs typeface="Helvetica" pitchFamily="34" charset="0"/>
            </a:endParaRPr>
          </a:p>
          <a:p>
            <a:pPr marL="685800" indent="-361950">
              <a:buFont typeface="+mj-lt"/>
              <a:buAutoNum type="alphaUcPeriod"/>
            </a:pPr>
            <a:r>
              <a:rPr lang="es-ES" sz="1700" dirty="0">
                <a:latin typeface="Helvetica" panose="020B0604020202020204" pitchFamily="34" charset="0"/>
                <a:cs typeface="Helvetica" panose="020B0604020202020204" pitchFamily="34" charset="0"/>
              </a:rPr>
              <a:t>Nadie puede predecir con exactitud el momento </a:t>
            </a:r>
            <a:r>
              <a:rPr lang="es-ES" sz="1700" dirty="0" smtClean="0">
                <a:latin typeface="Helvetica" panose="020B0604020202020204" pitchFamily="34" charset="0"/>
                <a:cs typeface="Helvetica" panose="020B0604020202020204" pitchFamily="34" charset="0"/>
              </a:rPr>
              <a:t>ni los </a:t>
            </a:r>
            <a:r>
              <a:rPr lang="es-ES" sz="1700" dirty="0">
                <a:latin typeface="Helvetica" panose="020B0604020202020204" pitchFamily="34" charset="0"/>
                <a:cs typeface="Helvetica" panose="020B0604020202020204" pitchFamily="34" charset="0"/>
              </a:rPr>
              <a:t>efectos de la contaminación en la Tierra.</a:t>
            </a:r>
            <a:endParaRPr lang="en-US" sz="1700" dirty="0">
              <a:latin typeface="Helvetica" pitchFamily="34" charset="0"/>
              <a:cs typeface="Helvetica"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957228726"/>
              </p:ext>
            </p:extLst>
          </p:nvPr>
        </p:nvGraphicFramePr>
        <p:xfrm>
          <a:off x="4897120" y="4299857"/>
          <a:ext cx="2418080" cy="903538"/>
        </p:xfrm>
        <a:graphic>
          <a:graphicData uri="http://schemas.openxmlformats.org/drawingml/2006/table">
            <a:tbl>
              <a:tblPr/>
              <a:tblGrid>
                <a:gridCol w="2418080"/>
              </a:tblGrid>
              <a:tr h="202498">
                <a:tc>
                  <a:txBody>
                    <a:bodyPr/>
                    <a:lstStyle/>
                    <a:p>
                      <a:pPr marL="0" marR="0" algn="l">
                        <a:lnSpc>
                          <a:spcPct val="115000"/>
                        </a:lnSpc>
                        <a:spcBef>
                          <a:spcPts val="0"/>
                        </a:spcBef>
                        <a:spcAft>
                          <a:spcPts val="0"/>
                        </a:spcAft>
                      </a:pPr>
                      <a:r>
                        <a:rPr lang="es-GT" sz="900" b="1" i="1" noProof="0" dirty="0" smtClean="0">
                          <a:solidFill>
                            <a:srgbClr val="000000"/>
                          </a:solidFill>
                          <a:latin typeface="Calibri"/>
                          <a:ea typeface="Times New Roman"/>
                          <a:cs typeface="Times New Roman"/>
                        </a:rPr>
                        <a:t>Estándar RI.5.2</a:t>
                      </a:r>
                      <a:endParaRPr lang="es-GT" sz="900" b="1" noProof="0"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462686">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MX" sz="800" i="1" kern="1200" dirty="0" smtClean="0">
                          <a:solidFill>
                            <a:schemeClr val="tx1"/>
                          </a:solidFill>
                          <a:effectLst/>
                          <a:latin typeface="+mn-lt"/>
                          <a:ea typeface="+mn-ea"/>
                          <a:cs typeface="+mn-cs"/>
                        </a:rPr>
                        <a:t>Determinan el tema de un cuento, obra de teatro o poema utilizando los detalles en el texto, incluyendo cómo los personajes en un cuento u obra de teatro reaccionan a retos o cómo la voz del poeta reflexiona sobre un tema; hacen un resumen del texto.</a:t>
                      </a:r>
                      <a:endParaRPr lang="en-US" sz="8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3" name="Group 2"/>
          <p:cNvGrpSpPr/>
          <p:nvPr/>
        </p:nvGrpSpPr>
        <p:grpSpPr>
          <a:xfrm>
            <a:off x="559307" y="1602920"/>
            <a:ext cx="242888" cy="2590800"/>
            <a:chOff x="777241" y="1828800"/>
            <a:chExt cx="242888" cy="2590800"/>
          </a:xfrm>
        </p:grpSpPr>
        <p:sp>
          <p:nvSpPr>
            <p:cNvPr id="27" name="Oval 26"/>
            <p:cNvSpPr/>
            <p:nvPr/>
          </p:nvSpPr>
          <p:spPr>
            <a:xfrm>
              <a:off x="777241" y="18288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8" name="Oval 27"/>
            <p:cNvSpPr/>
            <p:nvPr/>
          </p:nvSpPr>
          <p:spPr>
            <a:xfrm>
              <a:off x="777241" y="25908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9" name="Oval 28"/>
            <p:cNvSpPr/>
            <p:nvPr/>
          </p:nvSpPr>
          <p:spPr>
            <a:xfrm>
              <a:off x="777241" y="34181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0" name="Oval 29"/>
            <p:cNvSpPr/>
            <p:nvPr/>
          </p:nvSpPr>
          <p:spPr>
            <a:xfrm>
              <a:off x="777241" y="41801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pSp>
        <p:nvGrpSpPr>
          <p:cNvPr id="6" name="Group 5"/>
          <p:cNvGrpSpPr/>
          <p:nvPr/>
        </p:nvGrpSpPr>
        <p:grpSpPr>
          <a:xfrm>
            <a:off x="559307" y="6096000"/>
            <a:ext cx="256889" cy="3093299"/>
            <a:chOff x="777241" y="6400800"/>
            <a:chExt cx="256889" cy="3093299"/>
          </a:xfrm>
        </p:grpSpPr>
        <p:sp>
          <p:nvSpPr>
            <p:cNvPr id="31" name="Oval 30"/>
            <p:cNvSpPr/>
            <p:nvPr/>
          </p:nvSpPr>
          <p:spPr>
            <a:xfrm>
              <a:off x="777241" y="64008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2" name="Oval 31"/>
            <p:cNvSpPr/>
            <p:nvPr/>
          </p:nvSpPr>
          <p:spPr>
            <a:xfrm>
              <a:off x="777241" y="717944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3" name="Oval 32"/>
            <p:cNvSpPr/>
            <p:nvPr/>
          </p:nvSpPr>
          <p:spPr>
            <a:xfrm>
              <a:off x="791242" y="819438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4" name="Oval 33"/>
            <p:cNvSpPr/>
            <p:nvPr/>
          </p:nvSpPr>
          <p:spPr>
            <a:xfrm>
              <a:off x="777241" y="925461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2" name="Footer Placeholder 1"/>
          <p:cNvSpPr>
            <a:spLocks noGrp="1"/>
          </p:cNvSpPr>
          <p:nvPr>
            <p:ph type="ftr" sz="quarter" idx="11"/>
          </p:nvPr>
        </p:nvSpPr>
        <p:spPr/>
        <p:txBody>
          <a:bodyPr/>
          <a:lstStyle/>
          <a:p>
            <a:endParaRPr lang="en-US" smtClean="0"/>
          </a:p>
          <a:p>
            <a:r>
              <a:rPr lang="en-US" smtClean="0"/>
              <a:t>Rev. Control: 07/04/15 - OSP and S. Richmond </a:t>
            </a:r>
          </a:p>
          <a:p>
            <a:endParaRPr lang="en-US" dirty="0"/>
          </a:p>
        </p:txBody>
      </p:sp>
    </p:spTree>
    <p:extLst>
      <p:ext uri="{BB962C8B-B14F-4D97-AF65-F5344CB8AC3E}">
        <p14:creationId xmlns:p14="http://schemas.microsoft.com/office/powerpoint/2010/main" val="30609388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sp>
        <p:nvSpPr>
          <p:cNvPr id="8" name="Rectangle 7"/>
          <p:cNvSpPr/>
          <p:nvPr/>
        </p:nvSpPr>
        <p:spPr>
          <a:xfrm>
            <a:off x="685800" y="756091"/>
            <a:ext cx="6800850" cy="2888247"/>
          </a:xfrm>
          <a:prstGeom prst="rect">
            <a:avLst/>
          </a:prstGeom>
          <a:noFill/>
        </p:spPr>
        <p:txBody>
          <a:bodyPr wrap="square" lIns="101874" tIns="50937" rIns="101874" bIns="50937">
            <a:spAutoFit/>
          </a:bodyPr>
          <a:lstStyle/>
          <a:p>
            <a:pPr marL="400050" indent="-400050">
              <a:buAutoNum type="arabicPeriod" startAt="13"/>
            </a:pPr>
            <a:r>
              <a:rPr lang="en-US" sz="1900" b="1" dirty="0" smtClean="0">
                <a:latin typeface="Helvetica" pitchFamily="34" charset="0"/>
                <a:cs typeface="Helvetica" pitchFamily="34" charset="0"/>
              </a:rPr>
              <a:t> </a:t>
            </a:r>
            <a:r>
              <a:rPr lang="es-MX" sz="1900" b="1" dirty="0" smtClean="0">
                <a:latin typeface="Helvetica" panose="020B0604020202020204" pitchFamily="34" charset="0"/>
                <a:cs typeface="Helvetica" panose="020B0604020202020204" pitchFamily="34" charset="0"/>
              </a:rPr>
              <a:t>Según el texto, ¿qué tipo de contaminación puede causar presión arterial alta? </a:t>
            </a:r>
            <a:r>
              <a:rPr lang="en-US" sz="1200" b="1" dirty="0" smtClean="0">
                <a:latin typeface="Helvetica" pitchFamily="34" charset="0"/>
                <a:cs typeface="Helvetica" pitchFamily="34" charset="0"/>
              </a:rPr>
              <a:t>RI.5.3</a:t>
            </a:r>
          </a:p>
          <a:p>
            <a:endParaRPr lang="en-US" sz="1900" dirty="0">
              <a:latin typeface="Helvetica" pitchFamily="34" charset="0"/>
              <a:cs typeface="Helvetica" pitchFamily="34" charset="0"/>
            </a:endParaRPr>
          </a:p>
          <a:p>
            <a:pPr marL="685800" indent="-285750">
              <a:buFont typeface="+mj-lt"/>
              <a:buAutoNum type="alphaUcPeriod"/>
            </a:pPr>
            <a:r>
              <a:rPr lang="es-ES" sz="1700" dirty="0">
                <a:latin typeface="Helvetica" panose="020B0604020202020204" pitchFamily="34" charset="0"/>
                <a:cs typeface="Helvetica" panose="020B0604020202020204" pitchFamily="34" charset="0"/>
              </a:rPr>
              <a:t>l</a:t>
            </a:r>
            <a:r>
              <a:rPr lang="es-ES" sz="1700" dirty="0" smtClean="0">
                <a:latin typeface="Helvetica" panose="020B0604020202020204" pitchFamily="34" charset="0"/>
                <a:cs typeface="Helvetica" panose="020B0604020202020204" pitchFamily="34" charset="0"/>
              </a:rPr>
              <a:t>a contaminación primaria</a:t>
            </a:r>
          </a:p>
          <a:p>
            <a:pPr marL="685800" indent="-285750">
              <a:buFont typeface="+mj-lt"/>
              <a:buAutoNum type="alphaUcPeriod"/>
            </a:pPr>
            <a:endParaRPr lang="en-US" sz="1700" dirty="0">
              <a:latin typeface="Helvetica" pitchFamily="34" charset="0"/>
              <a:cs typeface="Helvetica" pitchFamily="34" charset="0"/>
            </a:endParaRPr>
          </a:p>
          <a:p>
            <a:pPr marL="685800" indent="-285750">
              <a:buFont typeface="+mj-lt"/>
              <a:buAutoNum type="alphaUcPeriod"/>
            </a:pPr>
            <a:r>
              <a:rPr lang="es-ES" sz="1700" dirty="0">
                <a:latin typeface="Helvetica" panose="020B0604020202020204" pitchFamily="34" charset="0"/>
                <a:cs typeface="Helvetica" panose="020B0604020202020204" pitchFamily="34" charset="0"/>
              </a:rPr>
              <a:t>la contaminación </a:t>
            </a:r>
            <a:r>
              <a:rPr lang="es-ES" sz="1700" dirty="0" smtClean="0">
                <a:latin typeface="Helvetica" panose="020B0604020202020204" pitchFamily="34" charset="0"/>
                <a:cs typeface="Helvetica" panose="020B0604020202020204" pitchFamily="34" charset="0"/>
              </a:rPr>
              <a:t>(lumínica) por </a:t>
            </a:r>
            <a:r>
              <a:rPr lang="es-ES" sz="1700" dirty="0">
                <a:latin typeface="Helvetica" panose="020B0604020202020204" pitchFamily="34" charset="0"/>
                <a:cs typeface="Helvetica" panose="020B0604020202020204" pitchFamily="34" charset="0"/>
              </a:rPr>
              <a:t>luz </a:t>
            </a:r>
            <a:r>
              <a:rPr lang="es-ES" sz="1700" dirty="0" smtClean="0">
                <a:latin typeface="Helvetica" panose="020B0604020202020204" pitchFamily="34" charset="0"/>
                <a:cs typeface="Helvetica" panose="020B0604020202020204" pitchFamily="34" charset="0"/>
              </a:rPr>
              <a:t>artificial</a:t>
            </a:r>
          </a:p>
          <a:p>
            <a:pPr marL="685800" indent="-285750">
              <a:buFont typeface="+mj-lt"/>
              <a:buAutoNum type="alphaUcPeriod"/>
            </a:pPr>
            <a:endParaRPr lang="en-US" sz="1700" dirty="0">
              <a:latin typeface="Helvetica" pitchFamily="34" charset="0"/>
              <a:cs typeface="Helvetica" pitchFamily="34" charset="0"/>
            </a:endParaRPr>
          </a:p>
          <a:p>
            <a:pPr marL="685800" indent="-285750">
              <a:buFont typeface="+mj-lt"/>
              <a:buAutoNum type="alphaUcPeriod"/>
            </a:pPr>
            <a:r>
              <a:rPr lang="es-MX" sz="1700" dirty="0">
                <a:latin typeface="Helvetica" pitchFamily="34" charset="0"/>
                <a:cs typeface="Helvetica" pitchFamily="34" charset="0"/>
              </a:rPr>
              <a:t>l</a:t>
            </a:r>
            <a:r>
              <a:rPr lang="es-MX" sz="1700" dirty="0" smtClean="0">
                <a:latin typeface="Helvetica" pitchFamily="34" charset="0"/>
                <a:cs typeface="Helvetica" pitchFamily="34" charset="0"/>
              </a:rPr>
              <a:t>a contaminación del aire </a:t>
            </a:r>
          </a:p>
          <a:p>
            <a:pPr marL="685800" indent="-285750">
              <a:buFont typeface="+mj-lt"/>
              <a:buAutoNum type="alphaUcPeriod"/>
            </a:pPr>
            <a:endParaRPr lang="en-US" sz="1700" dirty="0" smtClean="0">
              <a:solidFill>
                <a:srgbClr val="FF0000"/>
              </a:solidFill>
              <a:latin typeface="Helvetica" pitchFamily="34" charset="0"/>
              <a:cs typeface="Helvetica" pitchFamily="34" charset="0"/>
            </a:endParaRPr>
          </a:p>
          <a:p>
            <a:pPr marL="685800" indent="-285750">
              <a:buFont typeface="+mj-lt"/>
              <a:buAutoNum type="alphaUcPeriod"/>
            </a:pPr>
            <a:r>
              <a:rPr lang="es-ES" sz="1700" dirty="0">
                <a:latin typeface="Helvetica" panose="020B0604020202020204" pitchFamily="34" charset="0"/>
                <a:cs typeface="Helvetica" panose="020B0604020202020204" pitchFamily="34" charset="0"/>
              </a:rPr>
              <a:t>la contaminación del suelo</a:t>
            </a:r>
            <a:endParaRPr lang="en-US" sz="1700" dirty="0">
              <a:latin typeface="Helvetica" pitchFamily="34" charset="0"/>
              <a:cs typeface="Helvetica" pitchFamily="34" charset="0"/>
            </a:endParaRPr>
          </a:p>
        </p:txBody>
      </p:sp>
      <p:cxnSp>
        <p:nvCxnSpPr>
          <p:cNvPr id="10" name="Straight Connector 9"/>
          <p:cNvCxnSpPr/>
          <p:nvPr/>
        </p:nvCxnSpPr>
        <p:spPr>
          <a:xfrm>
            <a:off x="410117" y="452628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843872" y="1702461"/>
            <a:ext cx="242888" cy="1784237"/>
            <a:chOff x="843872" y="2095258"/>
            <a:chExt cx="242888" cy="1784237"/>
          </a:xfrm>
        </p:grpSpPr>
        <p:sp>
          <p:nvSpPr>
            <p:cNvPr id="11" name="Oval 10"/>
            <p:cNvSpPr/>
            <p:nvPr/>
          </p:nvSpPr>
          <p:spPr>
            <a:xfrm>
              <a:off x="843872" y="209525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843872" y="258277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843872" y="314244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4" name="Oval 13"/>
            <p:cNvSpPr/>
            <p:nvPr/>
          </p:nvSpPr>
          <p:spPr>
            <a:xfrm>
              <a:off x="843872" y="364001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22" name="Rectangle 21"/>
          <p:cNvSpPr/>
          <p:nvPr/>
        </p:nvSpPr>
        <p:spPr>
          <a:xfrm>
            <a:off x="576210" y="4964956"/>
            <a:ext cx="6910440" cy="4186791"/>
          </a:xfrm>
          <a:prstGeom prst="rect">
            <a:avLst/>
          </a:prstGeom>
          <a:noFill/>
        </p:spPr>
        <p:txBody>
          <a:bodyPr wrap="square" lIns="107700" tIns="53850" rIns="107700" bIns="53850">
            <a:spAutoFit/>
          </a:bodyPr>
          <a:lstStyle/>
          <a:p>
            <a:pPr marL="571500" indent="-457200">
              <a:buAutoNum type="arabicPeriod" startAt="14"/>
            </a:pPr>
            <a:r>
              <a:rPr lang="es-ES" sz="1900" b="1" dirty="0" smtClean="0">
                <a:latin typeface="Helvetica" panose="020B0604020202020204" pitchFamily="34" charset="0"/>
                <a:cs typeface="Helvetica" panose="020B0604020202020204" pitchFamily="34" charset="0"/>
              </a:rPr>
              <a:t>¿</a:t>
            </a:r>
            <a:r>
              <a:rPr lang="es-ES" sz="1900" b="1" dirty="0">
                <a:latin typeface="Helvetica" panose="020B0604020202020204" pitchFamily="34" charset="0"/>
                <a:cs typeface="Helvetica" panose="020B0604020202020204" pitchFamily="34" charset="0"/>
              </a:rPr>
              <a:t>Cómo los derrames accidentales </a:t>
            </a:r>
            <a:r>
              <a:rPr lang="es-ES" sz="1900" b="1" dirty="0" smtClean="0">
                <a:latin typeface="Helvetica" panose="020B0604020202020204" pitchFamily="34" charset="0"/>
                <a:cs typeface="Helvetica" panose="020B0604020202020204" pitchFamily="34" charset="0"/>
              </a:rPr>
              <a:t>y los desechos  </a:t>
            </a:r>
            <a:r>
              <a:rPr lang="es-ES" sz="1900" b="1" dirty="0">
                <a:latin typeface="Helvetica" panose="020B0604020202020204" pitchFamily="34" charset="0"/>
                <a:cs typeface="Helvetica" panose="020B0604020202020204" pitchFamily="34" charset="0"/>
              </a:rPr>
              <a:t>intencionales de productos químicos pueden conducir </a:t>
            </a:r>
            <a:r>
              <a:rPr lang="es-ES" sz="1900" b="1" dirty="0" smtClean="0">
                <a:latin typeface="Helvetica" panose="020B0604020202020204" pitchFamily="34" charset="0"/>
                <a:cs typeface="Helvetica" panose="020B0604020202020204" pitchFamily="34" charset="0"/>
              </a:rPr>
              <a:t>a </a:t>
            </a:r>
            <a:r>
              <a:rPr lang="es-ES" sz="1900" b="1" dirty="0">
                <a:latin typeface="Helvetica" panose="020B0604020202020204" pitchFamily="34" charset="0"/>
                <a:cs typeface="Helvetica" panose="020B0604020202020204" pitchFamily="34" charset="0"/>
              </a:rPr>
              <a:t>la contaminación del agua? </a:t>
            </a:r>
            <a:r>
              <a:rPr lang="en-US" sz="1200" b="1" dirty="0" smtClean="0">
                <a:latin typeface="Helvetica" pitchFamily="34" charset="0"/>
                <a:cs typeface="Helvetica" pitchFamily="34" charset="0"/>
              </a:rPr>
              <a:t>RI.5.3</a:t>
            </a:r>
          </a:p>
          <a:p>
            <a:pPr marL="382059" indent="-382059">
              <a:buFont typeface="+mj-lt"/>
              <a:buAutoNum type="arabicPeriod" startAt="6"/>
            </a:pPr>
            <a:endParaRPr lang="en-US" dirty="0">
              <a:latin typeface="Helvetica" pitchFamily="34" charset="0"/>
              <a:cs typeface="Helvetica" pitchFamily="34" charset="0"/>
            </a:endParaRPr>
          </a:p>
          <a:p>
            <a:pPr marL="796925" indent="-287338">
              <a:buFont typeface="+mj-lt"/>
              <a:buAutoNum type="alphaUcPeriod"/>
            </a:pPr>
            <a:r>
              <a:rPr lang="es-ES" sz="1700" dirty="0">
                <a:latin typeface="Helvetica" panose="020B0604020202020204" pitchFamily="34" charset="0"/>
                <a:cs typeface="Helvetica" panose="020B0604020202020204" pitchFamily="34" charset="0"/>
              </a:rPr>
              <a:t>La contaminación del agua es la principal causa de muerte y enfermedad</a:t>
            </a:r>
            <a:r>
              <a:rPr lang="es-ES" sz="1700" dirty="0" smtClean="0">
                <a:latin typeface="Helvetica" panose="020B0604020202020204" pitchFamily="34" charset="0"/>
                <a:cs typeface="Helvetica" panose="020B0604020202020204" pitchFamily="34" charset="0"/>
              </a:rPr>
              <a:t>.</a:t>
            </a:r>
          </a:p>
          <a:p>
            <a:pPr marL="796925" indent="-287338">
              <a:buFont typeface="+mj-lt"/>
              <a:buAutoNum type="alphaUcPeriod"/>
            </a:pPr>
            <a:endParaRPr lang="en-US" sz="1700" dirty="0">
              <a:latin typeface="Helvetica" pitchFamily="34" charset="0"/>
              <a:cs typeface="Helvetica" pitchFamily="34" charset="0"/>
            </a:endParaRPr>
          </a:p>
          <a:p>
            <a:pPr marL="796925" indent="-287338">
              <a:buFont typeface="+mj-lt"/>
              <a:buAutoNum type="alphaUcPeriod"/>
            </a:pPr>
            <a:r>
              <a:rPr lang="es-MX" sz="1700" dirty="0">
                <a:latin typeface="Helvetica" pitchFamily="34" charset="0"/>
                <a:cs typeface="Helvetica" pitchFamily="34" charset="0"/>
              </a:rPr>
              <a:t>La contaminación química puede afectar el aire, el suelo y el agua</a:t>
            </a:r>
            <a:r>
              <a:rPr lang="es-MX" sz="1700" dirty="0" smtClean="0">
                <a:latin typeface="Helvetica" pitchFamily="34" charset="0"/>
                <a:cs typeface="Helvetica" pitchFamily="34" charset="0"/>
              </a:rPr>
              <a:t>.</a:t>
            </a:r>
          </a:p>
          <a:p>
            <a:pPr marL="796925" indent="-287338">
              <a:buFont typeface="+mj-lt"/>
              <a:buAutoNum type="alphaUcPeriod"/>
            </a:pPr>
            <a:endParaRPr lang="en-US" sz="1700" dirty="0">
              <a:latin typeface="Helvetica" pitchFamily="34" charset="0"/>
              <a:cs typeface="Helvetica" pitchFamily="34" charset="0"/>
            </a:endParaRPr>
          </a:p>
          <a:p>
            <a:pPr marL="796925" indent="-287338">
              <a:buAutoNum type="alphaUcPeriod" startAt="3"/>
            </a:pPr>
            <a:r>
              <a:rPr lang="es-MX" sz="1700" dirty="0" smtClean="0">
                <a:latin typeface="Helvetica" pitchFamily="34" charset="0"/>
                <a:cs typeface="Helvetica" pitchFamily="34" charset="0"/>
              </a:rPr>
              <a:t>La contaminación del agua puede tener un impacto de gran alcance en el medioambiente. </a:t>
            </a:r>
          </a:p>
          <a:p>
            <a:pPr marL="796925" indent="-287338">
              <a:buAutoNum type="alphaUcPeriod" startAt="3"/>
            </a:pPr>
            <a:endParaRPr lang="es-MX" sz="1700" dirty="0" smtClean="0">
              <a:latin typeface="Helvetica" pitchFamily="34" charset="0"/>
              <a:cs typeface="Helvetica" pitchFamily="34" charset="0"/>
            </a:endParaRPr>
          </a:p>
          <a:p>
            <a:pPr marL="796925" indent="-287338"/>
            <a:r>
              <a:rPr lang="en-US" sz="1700" dirty="0" smtClean="0">
                <a:latin typeface="Helvetica" pitchFamily="34" charset="0"/>
                <a:cs typeface="Helvetica" pitchFamily="34" charset="0"/>
              </a:rPr>
              <a:t>D</a:t>
            </a:r>
            <a:r>
              <a:rPr lang="en-US" sz="1700" dirty="0">
                <a:latin typeface="Helvetica" pitchFamily="34" charset="0"/>
                <a:cs typeface="Helvetica" pitchFamily="34" charset="0"/>
              </a:rPr>
              <a:t>. </a:t>
            </a:r>
            <a:r>
              <a:rPr lang="en-US" sz="1700" dirty="0" smtClean="0">
                <a:latin typeface="Helvetica" pitchFamily="34" charset="0"/>
                <a:cs typeface="Helvetica" pitchFamily="34" charset="0"/>
              </a:rPr>
              <a:t> Los </a:t>
            </a:r>
            <a:r>
              <a:rPr lang="es-ES" sz="1700" dirty="0" smtClean="0">
                <a:latin typeface="Helvetica" panose="020B0604020202020204" pitchFamily="34" charset="0"/>
                <a:cs typeface="Helvetica" panose="020B0604020202020204" pitchFamily="34" charset="0"/>
              </a:rPr>
              <a:t>productos </a:t>
            </a:r>
            <a:r>
              <a:rPr lang="es-ES" sz="1700" dirty="0">
                <a:latin typeface="Helvetica" panose="020B0604020202020204" pitchFamily="34" charset="0"/>
                <a:cs typeface="Helvetica" panose="020B0604020202020204" pitchFamily="34" charset="0"/>
              </a:rPr>
              <a:t>químicos dañinos se filtran en el suelo y luego se </a:t>
            </a:r>
            <a:r>
              <a:rPr lang="es-ES" sz="1700" dirty="0" smtClean="0">
                <a:latin typeface="Helvetica" panose="020B0604020202020204" pitchFamily="34" charset="0"/>
                <a:cs typeface="Helvetica" panose="020B0604020202020204" pitchFamily="34" charset="0"/>
              </a:rPr>
              <a:t>filtran en </a:t>
            </a:r>
            <a:r>
              <a:rPr lang="es-ES" sz="1700" dirty="0">
                <a:latin typeface="Helvetica" panose="020B0604020202020204" pitchFamily="34" charset="0"/>
                <a:cs typeface="Helvetica" panose="020B0604020202020204" pitchFamily="34" charset="0"/>
              </a:rPr>
              <a:t>el suministro de agua.</a:t>
            </a:r>
            <a:endParaRPr lang="en-US" sz="1700" dirty="0">
              <a:latin typeface="Helvetica" pitchFamily="34" charset="0"/>
              <a:cs typeface="Helvetica" pitchFamily="34" charset="0"/>
            </a:endParaRPr>
          </a:p>
        </p:txBody>
      </p:sp>
      <p:grpSp>
        <p:nvGrpSpPr>
          <p:cNvPr id="5" name="Group 4"/>
          <p:cNvGrpSpPr/>
          <p:nvPr/>
        </p:nvGrpSpPr>
        <p:grpSpPr>
          <a:xfrm>
            <a:off x="843872" y="6172200"/>
            <a:ext cx="243540" cy="2575884"/>
            <a:chOff x="843872" y="6629928"/>
            <a:chExt cx="243540" cy="2575884"/>
          </a:xfrm>
        </p:grpSpPr>
        <p:sp>
          <p:nvSpPr>
            <p:cNvPr id="18" name="Oval 17"/>
            <p:cNvSpPr/>
            <p:nvPr/>
          </p:nvSpPr>
          <p:spPr>
            <a:xfrm>
              <a:off x="843872" y="662992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9" name="Oval 18"/>
            <p:cNvSpPr/>
            <p:nvPr/>
          </p:nvSpPr>
          <p:spPr>
            <a:xfrm>
              <a:off x="843872" y="742191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0" name="Oval 19"/>
            <p:cNvSpPr/>
            <p:nvPr/>
          </p:nvSpPr>
          <p:spPr>
            <a:xfrm>
              <a:off x="843872" y="818187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3" name="Oval 22"/>
            <p:cNvSpPr/>
            <p:nvPr/>
          </p:nvSpPr>
          <p:spPr>
            <a:xfrm>
              <a:off x="844524" y="896632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aphicFrame>
        <p:nvGraphicFramePr>
          <p:cNvPr id="15" name="Table 14"/>
          <p:cNvGraphicFramePr>
            <a:graphicFrameLocks noGrp="1"/>
          </p:cNvGraphicFramePr>
          <p:nvPr>
            <p:extLst>
              <p:ext uri="{D42A27DB-BD31-4B8C-83A1-F6EECF244321}">
                <p14:modId xmlns:p14="http://schemas.microsoft.com/office/powerpoint/2010/main" val="478238599"/>
              </p:ext>
            </p:extLst>
          </p:nvPr>
        </p:nvGraphicFramePr>
        <p:xfrm>
          <a:off x="4648200" y="4033445"/>
          <a:ext cx="2646680" cy="843001"/>
        </p:xfrm>
        <a:graphic>
          <a:graphicData uri="http://schemas.openxmlformats.org/drawingml/2006/table">
            <a:tbl>
              <a:tblPr/>
              <a:tblGrid>
                <a:gridCol w="2646680"/>
              </a:tblGrid>
              <a:tr h="212065">
                <a:tc>
                  <a:txBody>
                    <a:bodyPr/>
                    <a:lstStyle/>
                    <a:p>
                      <a:pPr marL="0" marR="0" algn="l">
                        <a:lnSpc>
                          <a:spcPct val="115000"/>
                        </a:lnSpc>
                        <a:spcBef>
                          <a:spcPts val="0"/>
                        </a:spcBef>
                        <a:spcAft>
                          <a:spcPts val="0"/>
                        </a:spcAft>
                      </a:pPr>
                      <a:r>
                        <a:rPr lang="es-GT" sz="900" b="1" i="1" noProof="0" dirty="0" smtClean="0">
                          <a:solidFill>
                            <a:srgbClr val="000000"/>
                          </a:solidFill>
                          <a:latin typeface="Calibri"/>
                          <a:ea typeface="Times New Roman"/>
                          <a:cs typeface="Times New Roman"/>
                        </a:rPr>
                        <a:t>Estándar RI.5.3</a:t>
                      </a:r>
                      <a:endParaRPr lang="es-GT" sz="900" b="1" noProof="0"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462686">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MX" sz="900" i="1" kern="1200" dirty="0" smtClean="0">
                          <a:solidFill>
                            <a:schemeClr val="tx1"/>
                          </a:solidFill>
                          <a:effectLst/>
                          <a:latin typeface="+mn-lt"/>
                          <a:ea typeface="+mn-ea"/>
                          <a:cs typeface="+mn-cs"/>
                        </a:rPr>
                        <a:t>Comparan y contrastan dos o más personajes, ambiente/escenarios o acontecimientos en un cuento u obra de teatro, basándose en detalles específicos del texto (ejemplo: cómo interactúan los personajes). </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
        <p:nvSpPr>
          <p:cNvPr id="2" name="Footer Placeholder 1"/>
          <p:cNvSpPr>
            <a:spLocks noGrp="1"/>
          </p:cNvSpPr>
          <p:nvPr>
            <p:ph type="ftr" sz="quarter" idx="11"/>
          </p:nvPr>
        </p:nvSpPr>
        <p:spPr/>
        <p:txBody>
          <a:bodyPr/>
          <a:lstStyle/>
          <a:p>
            <a:endParaRPr lang="en-US" smtClean="0"/>
          </a:p>
          <a:p>
            <a:r>
              <a:rPr lang="en-US" smtClean="0"/>
              <a:t>Rev. Control: 07/04/15 - OSP and S. Richmond </a:t>
            </a:r>
          </a:p>
          <a:p>
            <a:endParaRPr lang="en-US" dirty="0"/>
          </a:p>
        </p:txBody>
      </p:sp>
    </p:spTree>
    <p:extLst>
      <p:ext uri="{BB962C8B-B14F-4D97-AF65-F5344CB8AC3E}">
        <p14:creationId xmlns:p14="http://schemas.microsoft.com/office/powerpoint/2010/main" val="2173403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4232679199"/>
              </p:ext>
            </p:extLst>
          </p:nvPr>
        </p:nvGraphicFramePr>
        <p:xfrm>
          <a:off x="323851" y="5422219"/>
          <a:ext cx="7043738" cy="4138564"/>
        </p:xfrm>
        <a:graphic>
          <a:graphicData uri="http://schemas.openxmlformats.org/drawingml/2006/table">
            <a:tbl>
              <a:tblPr firstRow="1" bandRow="1">
                <a:tableStyleId>{5940675A-B579-460E-94D1-54222C63F5DA}</a:tableStyleId>
              </a:tblPr>
              <a:tblGrid>
                <a:gridCol w="7043738"/>
              </a:tblGrid>
              <a:tr h="1257300">
                <a:tc>
                  <a:txBody>
                    <a:bodyPr/>
                    <a:lstStyle/>
                    <a:p>
                      <a:pPr marL="514350" indent="-457200">
                        <a:buNone/>
                      </a:pPr>
                      <a:r>
                        <a:rPr lang="en-US" sz="1900" b="1" dirty="0" smtClean="0">
                          <a:solidFill>
                            <a:schemeClr val="tx1"/>
                          </a:solidFill>
                        </a:rPr>
                        <a:t>16.   </a:t>
                      </a:r>
                      <a:r>
                        <a:rPr lang="es-ES" sz="1900" b="1" dirty="0" smtClean="0">
                          <a:solidFill>
                            <a:schemeClr val="tx1"/>
                          </a:solidFill>
                        </a:rPr>
                        <a:t>Explica cómo dos tipos de contaminación afectan negativamente el medioambiente en el que viven las ballenas. Utiliza detalles del texto para explicar tu respuesta.</a:t>
                      </a:r>
                      <a:r>
                        <a:rPr lang="en-US" sz="1900" b="1" baseline="0" dirty="0" smtClean="0">
                          <a:solidFill>
                            <a:schemeClr val="tx1"/>
                          </a:solidFill>
                        </a:rPr>
                        <a:t> </a:t>
                      </a:r>
                    </a:p>
                    <a:p>
                      <a:pPr marL="457200" indent="-457200">
                        <a:buNone/>
                      </a:pPr>
                      <a:r>
                        <a:rPr lang="en-US" sz="1900" b="1" baseline="0" dirty="0" smtClean="0">
                          <a:solidFill>
                            <a:schemeClr val="tx1"/>
                          </a:solidFill>
                        </a:rPr>
                        <a:t>                                                                        </a:t>
                      </a:r>
                      <a:r>
                        <a:rPr lang="en-US" sz="1200" b="0" baseline="0" dirty="0" smtClean="0">
                          <a:solidFill>
                            <a:schemeClr val="tx1"/>
                          </a:solidFill>
                        </a:rPr>
                        <a:t>RI.5.3 </a:t>
                      </a:r>
                      <a:r>
                        <a:rPr lang="en-US" sz="1200" b="0" dirty="0" smtClean="0">
                          <a:solidFill>
                            <a:schemeClr val="tx1"/>
                          </a:solidFill>
                        </a:rPr>
                        <a:t>(Maestro </a:t>
                      </a:r>
                      <a:r>
                        <a:rPr lang="en-US" sz="1200" b="0" dirty="0" err="1" smtClean="0">
                          <a:solidFill>
                            <a:schemeClr val="tx1"/>
                          </a:solidFill>
                        </a:rPr>
                        <a:t>solamente</a:t>
                      </a:r>
                      <a:r>
                        <a:rPr lang="en-US" sz="1200" b="0" dirty="0" smtClean="0">
                          <a:solidFill>
                            <a:schemeClr val="tx1"/>
                          </a:solidFill>
                        </a:rPr>
                        <a:t>) </a:t>
                      </a:r>
                      <a:r>
                        <a:rPr lang="en-US" sz="1200" b="0" dirty="0" err="1" smtClean="0">
                          <a:solidFill>
                            <a:schemeClr val="tx1"/>
                          </a:solidFill>
                        </a:rPr>
                        <a:t>Puntaje</a:t>
                      </a:r>
                      <a:r>
                        <a:rPr lang="en-US" sz="1200" b="0" dirty="0" smtClean="0">
                          <a:solidFill>
                            <a:schemeClr val="tx1"/>
                          </a:solidFill>
                        </a:rPr>
                        <a:t> final _____</a:t>
                      </a: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76343696"/>
              </p:ext>
            </p:extLst>
          </p:nvPr>
        </p:nvGraphicFramePr>
        <p:xfrm>
          <a:off x="340042" y="381000"/>
          <a:ext cx="7043738" cy="4135442"/>
        </p:xfrm>
        <a:graphic>
          <a:graphicData uri="http://schemas.openxmlformats.org/drawingml/2006/table">
            <a:tbl>
              <a:tblPr firstRow="1" bandRow="1">
                <a:tableStyleId>{5940675A-B579-460E-94D1-54222C63F5DA}</a:tableStyleId>
              </a:tblPr>
              <a:tblGrid>
                <a:gridCol w="7043738"/>
              </a:tblGrid>
              <a:tr h="1257300">
                <a:tc>
                  <a:txBody>
                    <a:bodyPr/>
                    <a:lstStyle/>
                    <a:p>
                      <a:pPr marL="400050" indent="-400050">
                        <a:buAutoNum type="arabicPeriod" startAt="15"/>
                      </a:pPr>
                      <a:r>
                        <a:rPr lang="es-ES" sz="1900" b="1" dirty="0" smtClean="0">
                          <a:solidFill>
                            <a:schemeClr val="tx1"/>
                          </a:solidFill>
                        </a:rPr>
                        <a:t> Resume los principales tipos de contaminación y describe un impacto que cada uno tiene en el medioambiente. </a:t>
                      </a:r>
                    </a:p>
                    <a:p>
                      <a:pPr marL="0" indent="0">
                        <a:buNone/>
                      </a:pPr>
                      <a:r>
                        <a:rPr lang="es-ES" sz="1900" b="1" baseline="0" dirty="0" smtClean="0">
                          <a:solidFill>
                            <a:schemeClr val="tx1"/>
                          </a:solidFill>
                        </a:rPr>
                        <a:t>                                                                        </a:t>
                      </a:r>
                      <a:r>
                        <a:rPr lang="en-US" sz="1200" b="0" baseline="0" dirty="0" smtClean="0">
                          <a:solidFill>
                            <a:schemeClr val="tx1"/>
                          </a:solidFill>
                        </a:rPr>
                        <a:t>RI.5.2 </a:t>
                      </a:r>
                      <a:r>
                        <a:rPr lang="en-US" sz="1200" b="0" dirty="0" smtClean="0">
                          <a:solidFill>
                            <a:schemeClr val="tx1"/>
                          </a:solidFill>
                        </a:rPr>
                        <a:t>(Maestro</a:t>
                      </a:r>
                      <a:r>
                        <a:rPr lang="en-US" sz="1200" b="0" baseline="0" dirty="0" smtClean="0">
                          <a:solidFill>
                            <a:schemeClr val="tx1"/>
                          </a:solidFill>
                        </a:rPr>
                        <a:t> </a:t>
                      </a:r>
                      <a:r>
                        <a:rPr lang="en-US" sz="1200" b="0" baseline="0" dirty="0" err="1" smtClean="0">
                          <a:solidFill>
                            <a:schemeClr val="tx1"/>
                          </a:solidFill>
                        </a:rPr>
                        <a:t>solamente</a:t>
                      </a:r>
                      <a:r>
                        <a:rPr lang="en-US" sz="1200" b="0" dirty="0" smtClean="0">
                          <a:solidFill>
                            <a:schemeClr val="tx1"/>
                          </a:solidFill>
                        </a:rPr>
                        <a:t>) </a:t>
                      </a:r>
                      <a:r>
                        <a:rPr lang="en-US" sz="1200" b="0" dirty="0" err="1" smtClean="0">
                          <a:solidFill>
                            <a:schemeClr val="tx1"/>
                          </a:solidFill>
                        </a:rPr>
                        <a:t>Puntaje</a:t>
                      </a:r>
                      <a:r>
                        <a:rPr lang="en-US" sz="1200" b="0" dirty="0" smtClean="0">
                          <a:solidFill>
                            <a:schemeClr val="tx1"/>
                          </a:solidFill>
                        </a:rPr>
                        <a:t> final _____</a:t>
                      </a: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endParaRPr lang="en-US" smtClean="0"/>
          </a:p>
          <a:p>
            <a:r>
              <a:rPr lang="en-US" smtClean="0"/>
              <a:t>Rev. Control: 07/04/15 - OSP and S. Richmond </a:t>
            </a:r>
          </a:p>
          <a:p>
            <a:endParaRPr lang="en-US" dirty="0"/>
          </a:p>
        </p:txBody>
      </p:sp>
    </p:spTree>
    <p:extLst>
      <p:ext uri="{BB962C8B-B14F-4D97-AF65-F5344CB8AC3E}">
        <p14:creationId xmlns:p14="http://schemas.microsoft.com/office/powerpoint/2010/main" val="10551465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42049039"/>
              </p:ext>
            </p:extLst>
          </p:nvPr>
        </p:nvGraphicFramePr>
        <p:xfrm>
          <a:off x="296863" y="393019"/>
          <a:ext cx="7043738" cy="6790426"/>
        </p:xfrm>
        <a:graphic>
          <a:graphicData uri="http://schemas.openxmlformats.org/drawingml/2006/table">
            <a:tbl>
              <a:tblPr firstRow="1" bandRow="1">
                <a:tableStyleId>{5940675A-B579-460E-94D1-54222C63F5DA}</a:tableStyleId>
              </a:tblPr>
              <a:tblGrid>
                <a:gridCol w="7043738"/>
              </a:tblGrid>
              <a:tr h="1257300">
                <a:tc>
                  <a:txBody>
                    <a:bodyPr/>
                    <a:lstStyle/>
                    <a:p>
                      <a:pPr marL="339725" indent="-339725">
                        <a:buNone/>
                      </a:pPr>
                      <a:r>
                        <a:rPr lang="en-US" sz="1900" b="1" dirty="0" smtClean="0">
                          <a:solidFill>
                            <a:schemeClr val="tx1"/>
                          </a:solidFill>
                          <a:latin typeface="+mn-lt"/>
                          <a:cs typeface="Helvetica" panose="020B0604020202020204" pitchFamily="34" charset="0"/>
                        </a:rPr>
                        <a:t>17.</a:t>
                      </a:r>
                      <a:r>
                        <a:rPr lang="en-US" sz="1900" b="1" baseline="0" dirty="0" smtClean="0">
                          <a:solidFill>
                            <a:schemeClr val="tx1"/>
                          </a:solidFill>
                          <a:latin typeface="+mn-lt"/>
                          <a:cs typeface="Helvetica" panose="020B0604020202020204" pitchFamily="34" charset="0"/>
                        </a:rPr>
                        <a:t> </a:t>
                      </a:r>
                      <a:r>
                        <a:rPr lang="es-MX" sz="1900" b="1" baseline="0" dirty="0" smtClean="0">
                          <a:solidFill>
                            <a:schemeClr val="tx1"/>
                          </a:solidFill>
                          <a:latin typeface="+mn-lt"/>
                          <a:cs typeface="+mn-cs"/>
                        </a:rPr>
                        <a:t>E</a:t>
                      </a:r>
                      <a:r>
                        <a:rPr lang="es-MX" sz="1900" b="1" baseline="0" dirty="0" smtClean="0">
                          <a:latin typeface="+mn-lt"/>
                        </a:rPr>
                        <a:t>l </a:t>
                      </a:r>
                      <a:r>
                        <a:rPr lang="es-MX" sz="1900" b="1" baseline="0" dirty="0" smtClean="0">
                          <a:solidFill>
                            <a:schemeClr val="tx1"/>
                          </a:solidFill>
                          <a:latin typeface="+mn-lt"/>
                        </a:rPr>
                        <a:t>pasaje </a:t>
                      </a:r>
                      <a:r>
                        <a:rPr lang="es-MX" sz="1900" b="1" i="1" u="sng" dirty="0" smtClean="0">
                          <a:solidFill>
                            <a:schemeClr val="tx1"/>
                          </a:solidFill>
                          <a:latin typeface="+mn-lt"/>
                        </a:rPr>
                        <a:t>La</a:t>
                      </a:r>
                      <a:r>
                        <a:rPr lang="es-MX" sz="1900" b="1" u="sng" dirty="0" smtClean="0">
                          <a:solidFill>
                            <a:schemeClr val="tx1"/>
                          </a:solidFill>
                          <a:latin typeface="+mn-lt"/>
                        </a:rPr>
                        <a:t> </a:t>
                      </a:r>
                      <a:r>
                        <a:rPr lang="es-MX" sz="1900" b="1" i="1" u="sng" dirty="0" smtClean="0">
                          <a:solidFill>
                            <a:schemeClr val="tx1"/>
                          </a:solidFill>
                          <a:latin typeface="+mn-lt"/>
                        </a:rPr>
                        <a:t>contaminación</a:t>
                      </a:r>
                      <a:r>
                        <a:rPr lang="es-MX" sz="1900" b="1" dirty="0" smtClean="0">
                          <a:solidFill>
                            <a:schemeClr val="tx1"/>
                          </a:solidFill>
                          <a:latin typeface="+mn-lt"/>
                        </a:rPr>
                        <a:t> menciona varios tipos de contaminación. ¿En tu opinión, qué tipo de contaminación afecta más a la gente? Apoya tu opinión usando detalles y ejemplos del pasaje.</a:t>
                      </a:r>
                      <a:endParaRPr lang="en-US" sz="1900" b="1" strike="sngStrike" dirty="0" smtClean="0">
                        <a:solidFill>
                          <a:schemeClr val="tx1"/>
                        </a:solidFill>
                        <a:latin typeface="+mn-lt"/>
                        <a:cs typeface="Helvetica" panose="020B0604020202020204" pitchFamily="34" charset="0"/>
                      </a:endParaRPr>
                    </a:p>
                    <a:p>
                      <a:pPr marL="0" indent="0" algn="r">
                        <a:buNone/>
                      </a:pPr>
                      <a:r>
                        <a:rPr lang="en-US" sz="1100" b="0" i="1" dirty="0" smtClean="0">
                          <a:solidFill>
                            <a:schemeClr val="tx1"/>
                          </a:solidFill>
                        </a:rPr>
                        <a:t>(Maestro </a:t>
                      </a:r>
                      <a:r>
                        <a:rPr lang="en-US" sz="1100" b="0" i="1" dirty="0" err="1" smtClean="0">
                          <a:solidFill>
                            <a:schemeClr val="tx1"/>
                          </a:solidFill>
                        </a:rPr>
                        <a:t>solamente</a:t>
                      </a:r>
                      <a:r>
                        <a:rPr lang="en-US" sz="1100" b="0" i="1" dirty="0" smtClean="0">
                          <a:solidFill>
                            <a:schemeClr val="tx1"/>
                          </a:solidFill>
                        </a:rPr>
                        <a:t>) </a:t>
                      </a:r>
                      <a:r>
                        <a:rPr lang="en-US" sz="1100" b="0" i="1" dirty="0" err="1" smtClean="0">
                          <a:solidFill>
                            <a:schemeClr val="tx1"/>
                          </a:solidFill>
                        </a:rPr>
                        <a:t>Puntaje</a:t>
                      </a:r>
                      <a:r>
                        <a:rPr lang="en-US" sz="1100" b="0" i="1" dirty="0" smtClean="0">
                          <a:solidFill>
                            <a:schemeClr val="tx1"/>
                          </a:solidFill>
                        </a:rPr>
                        <a:t> final _____</a:t>
                      </a: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500" b="1" dirty="0" smtClean="0">
                          <a:solidFill>
                            <a:schemeClr val="tx1"/>
                          </a:solidFill>
                        </a:rPr>
                        <a:t> </a:t>
                      </a:r>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endParaRPr lang="en-US" smtClean="0"/>
          </a:p>
          <a:p>
            <a:r>
              <a:rPr lang="en-US" smtClean="0"/>
              <a:t>Rev. Control: 07/04/15 - OSP and S. Richmond </a:t>
            </a:r>
          </a:p>
          <a:p>
            <a:endParaRPr lang="en-US" dirty="0"/>
          </a:p>
        </p:txBody>
      </p:sp>
    </p:spTree>
    <p:extLst>
      <p:ext uri="{BB962C8B-B14F-4D97-AF65-F5344CB8AC3E}">
        <p14:creationId xmlns:p14="http://schemas.microsoft.com/office/powerpoint/2010/main" val="33293605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513310876"/>
              </p:ext>
            </p:extLst>
          </p:nvPr>
        </p:nvGraphicFramePr>
        <p:xfrm>
          <a:off x="431801" y="838201"/>
          <a:ext cx="7043738" cy="8108071"/>
        </p:xfrm>
        <a:graphic>
          <a:graphicData uri="http://schemas.openxmlformats.org/drawingml/2006/table">
            <a:tbl>
              <a:tblPr firstRow="1" bandRow="1">
                <a:tableStyleId>{5940675A-B579-460E-94D1-54222C63F5DA}</a:tableStyleId>
              </a:tblPr>
              <a:tblGrid>
                <a:gridCol w="7043738"/>
              </a:tblGrid>
              <a:tr h="35723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b="1" baseline="0" dirty="0" smtClean="0">
                          <a:solidFill>
                            <a:schemeClr val="tx1"/>
                          </a:solidFill>
                          <a:latin typeface="Helvetica" panose="020B0604020202020204" pitchFamily="34" charset="0"/>
                          <a:cs typeface="Helvetica" panose="020B0604020202020204" pitchFamily="34" charset="0"/>
                        </a:rPr>
                        <a:t>18. </a:t>
                      </a:r>
                      <a:r>
                        <a:rPr lang="es-MX" sz="1900" b="1" dirty="0" smtClean="0">
                          <a:solidFill>
                            <a:schemeClr val="tx1"/>
                          </a:solidFill>
                          <a:latin typeface="Helvetica" panose="020B0604020202020204" pitchFamily="34" charset="0"/>
                          <a:cs typeface="Helvetica" panose="020B0604020202020204" pitchFamily="34" charset="0"/>
                        </a:rPr>
                        <a:t>Lee el siguiente párrafo.</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baseline="0" dirty="0" smtClean="0">
                        <a:solidFill>
                          <a:schemeClr val="tx1"/>
                        </a:solidFill>
                        <a:latin typeface="Helvetica" panose="020B0604020202020204" pitchFamily="34" charset="0"/>
                        <a:cs typeface="Helvetica"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500" dirty="0" smtClean="0">
                          <a:solidFill>
                            <a:schemeClr val="tx1"/>
                          </a:solidFill>
                          <a:latin typeface="Helvetica" panose="020B0604020202020204" pitchFamily="34" charset="0"/>
                          <a:cs typeface="Helvetica" panose="020B0604020202020204" pitchFamily="34" charset="0"/>
                        </a:rPr>
                        <a:t>Los niños deberían poder elegir lo que hacen durante las vacaciones de verano. Hay mucho para hacer. Los niños se aburren. El aprendizaje no es la cosa más importante. Los padres no deberían elegir lo que hacemos. También,</a:t>
                      </a:r>
                      <a:r>
                        <a:rPr lang="es-MX" sz="1500" baseline="0" dirty="0" smtClean="0">
                          <a:solidFill>
                            <a:schemeClr val="tx1"/>
                          </a:solidFill>
                          <a:latin typeface="Helvetica" panose="020B0604020202020204" pitchFamily="34" charset="0"/>
                          <a:cs typeface="Helvetica" panose="020B0604020202020204" pitchFamily="34" charset="0"/>
                        </a:rPr>
                        <a:t> l</a:t>
                      </a:r>
                      <a:r>
                        <a:rPr lang="es-MX" sz="1500" dirty="0" smtClean="0">
                          <a:solidFill>
                            <a:schemeClr val="tx1"/>
                          </a:solidFill>
                          <a:latin typeface="Helvetica" panose="020B0604020202020204" pitchFamily="34" charset="0"/>
                          <a:cs typeface="Helvetica" panose="020B0604020202020204" pitchFamily="34" charset="0"/>
                        </a:rPr>
                        <a:t>os</a:t>
                      </a:r>
                      <a:r>
                        <a:rPr lang="es-MX" sz="1500" baseline="0" dirty="0" smtClean="0">
                          <a:solidFill>
                            <a:schemeClr val="tx1"/>
                          </a:solidFill>
                          <a:latin typeface="Helvetica" panose="020B0604020202020204" pitchFamily="34" charset="0"/>
                          <a:cs typeface="Helvetica" panose="020B0604020202020204" pitchFamily="34" charset="0"/>
                        </a:rPr>
                        <a:t> a</a:t>
                      </a:r>
                      <a:r>
                        <a:rPr lang="es-MX" sz="1500" dirty="0" smtClean="0">
                          <a:solidFill>
                            <a:schemeClr val="tx1"/>
                          </a:solidFill>
                          <a:latin typeface="Helvetica" panose="020B0604020202020204" pitchFamily="34" charset="0"/>
                          <a:cs typeface="Helvetica" panose="020B0604020202020204" pitchFamily="34" charset="0"/>
                        </a:rPr>
                        <a:t>migos son divertidos para pasar el rato. </a:t>
                      </a:r>
                      <a:r>
                        <a:rPr lang="es-ES" sz="1500" dirty="0" smtClean="0">
                          <a:solidFill>
                            <a:schemeClr val="tx1"/>
                          </a:solidFill>
                          <a:latin typeface="Helvetica" panose="020B0604020202020204" pitchFamily="34" charset="0"/>
                          <a:cs typeface="Helvetica" panose="020B0604020202020204" pitchFamily="34" charset="0"/>
                        </a:rPr>
                        <a:t>Las actividades de verano deben ser opciones de los niños porque los adultos deciden todo el año escolar.</a:t>
                      </a:r>
                      <a:endParaRPr lang="en-US" sz="1500" b="0" dirty="0" smtClean="0">
                        <a:solidFill>
                          <a:schemeClr val="tx1"/>
                        </a:solidFill>
                        <a:latin typeface="Helvetica" panose="020B0604020202020204" pitchFamily="34" charset="0"/>
                        <a:cs typeface="Helvetica" panose="020B0604020202020204" pitchFamily="34" charset="0"/>
                      </a:endParaRPr>
                    </a:p>
                    <a:p>
                      <a:pPr marL="0" marR="0" indent="0" algn="r" defTabSz="914400" rtl="0" eaLnBrk="1" fontAlgn="auto" latinLnBrk="0" hangingPunct="1">
                        <a:lnSpc>
                          <a:spcPct val="100000"/>
                        </a:lnSpc>
                        <a:spcBef>
                          <a:spcPts val="0"/>
                        </a:spcBef>
                        <a:spcAft>
                          <a:spcPts val="0"/>
                        </a:spcAft>
                        <a:buClrTx/>
                        <a:buSzTx/>
                        <a:buFontTx/>
                        <a:buNone/>
                        <a:tabLst/>
                        <a:defRPr/>
                      </a:pPr>
                      <a:r>
                        <a:rPr lang="en-US" sz="1500" b="0" dirty="0" smtClean="0">
                          <a:solidFill>
                            <a:schemeClr val="tx1"/>
                          </a:solidFill>
                          <a:latin typeface="Helvetica" panose="020B0604020202020204" pitchFamily="34" charset="0"/>
                          <a:cs typeface="Helvetica" panose="020B0604020202020204" pitchFamily="34" charset="0"/>
                        </a:rPr>
                        <a:t>         </a:t>
                      </a:r>
                      <a:r>
                        <a:rPr lang="en-US" sz="1000" b="0" i="1" dirty="0" err="1" smtClean="0">
                          <a:solidFill>
                            <a:schemeClr val="tx1"/>
                          </a:solidFill>
                          <a:latin typeface="Helvetica" panose="020B0604020202020204" pitchFamily="34" charset="0"/>
                          <a:cs typeface="Helvetica" panose="020B0604020202020204" pitchFamily="34" charset="0"/>
                        </a:rPr>
                        <a:t>Escribir</a:t>
                      </a:r>
                      <a:r>
                        <a:rPr lang="en-US" sz="1000" b="0" i="1" baseline="0" dirty="0" smtClean="0">
                          <a:solidFill>
                            <a:schemeClr val="tx1"/>
                          </a:solidFill>
                          <a:latin typeface="Helvetica" panose="020B0604020202020204" pitchFamily="34" charset="0"/>
                          <a:cs typeface="Helvetica" panose="020B0604020202020204" pitchFamily="34" charset="0"/>
                        </a:rPr>
                        <a:t> para </a:t>
                      </a:r>
                      <a:r>
                        <a:rPr lang="en-US" sz="1000" b="0" i="1" baseline="0" dirty="0" err="1" smtClean="0">
                          <a:solidFill>
                            <a:schemeClr val="tx1"/>
                          </a:solidFill>
                          <a:latin typeface="Helvetica" panose="020B0604020202020204" pitchFamily="34" charset="0"/>
                          <a:cs typeface="Helvetica" panose="020B0604020202020204" pitchFamily="34" charset="0"/>
                        </a:rPr>
                        <a:t>revisar</a:t>
                      </a:r>
                      <a:r>
                        <a:rPr lang="en-US" sz="1000" b="0" i="1" baseline="0" dirty="0" smtClean="0">
                          <a:solidFill>
                            <a:schemeClr val="tx1"/>
                          </a:solidFill>
                          <a:latin typeface="Helvetica" panose="020B0604020202020204" pitchFamily="34" charset="0"/>
                          <a:cs typeface="Helvetica" panose="020B0604020202020204" pitchFamily="34" charset="0"/>
                        </a:rPr>
                        <a:t> ,  </a:t>
                      </a:r>
                      <a:r>
                        <a:rPr lang="en-US" sz="1000" b="0" i="1" baseline="0" dirty="0" err="1" smtClean="0">
                          <a:solidFill>
                            <a:schemeClr val="tx1"/>
                          </a:solidFill>
                          <a:latin typeface="Helvetica" panose="020B0604020202020204" pitchFamily="34" charset="0"/>
                          <a:cs typeface="Helvetica" panose="020B0604020202020204" pitchFamily="34" charset="0"/>
                        </a:rPr>
                        <a:t>Estándar</a:t>
                      </a:r>
                      <a:r>
                        <a:rPr lang="en-US" sz="1000" b="0" i="1" baseline="0" dirty="0" smtClean="0">
                          <a:solidFill>
                            <a:schemeClr val="tx1"/>
                          </a:solidFill>
                          <a:latin typeface="Helvetica" panose="020B0604020202020204" pitchFamily="34" charset="0"/>
                          <a:cs typeface="Helvetica" panose="020B0604020202020204" pitchFamily="34" charset="0"/>
                        </a:rPr>
                        <a:t> de </a:t>
                      </a:r>
                      <a:r>
                        <a:rPr lang="en-US" sz="1000" b="0" i="1" baseline="0" dirty="0" err="1" smtClean="0">
                          <a:solidFill>
                            <a:schemeClr val="tx1"/>
                          </a:solidFill>
                          <a:latin typeface="Helvetica" panose="020B0604020202020204" pitchFamily="34" charset="0"/>
                          <a:cs typeface="Helvetica" panose="020B0604020202020204" pitchFamily="34" charset="0"/>
                        </a:rPr>
                        <a:t>escritura</a:t>
                      </a:r>
                      <a:r>
                        <a:rPr lang="en-US" sz="1000" b="0" i="1" dirty="0" smtClean="0">
                          <a:solidFill>
                            <a:schemeClr val="tx1"/>
                          </a:solidFill>
                          <a:latin typeface="Helvetica" panose="020B0604020202020204" pitchFamily="34" charset="0"/>
                          <a:cs typeface="Helvetica" panose="020B0604020202020204" pitchFamily="34" charset="0"/>
                        </a:rPr>
                        <a:t> W.1, </a:t>
                      </a:r>
                      <a:r>
                        <a:rPr lang="en-US" sz="1000" b="0" i="1" dirty="0" err="1" smtClean="0">
                          <a:solidFill>
                            <a:schemeClr val="tx1"/>
                          </a:solidFill>
                          <a:latin typeface="Helvetica" panose="020B0604020202020204" pitchFamily="34" charset="0"/>
                          <a:cs typeface="Helvetica" panose="020B0604020202020204" pitchFamily="34" charset="0"/>
                        </a:rPr>
                        <a:t>Escribir</a:t>
                      </a:r>
                      <a:r>
                        <a:rPr lang="en-US" sz="1000" b="0" i="1" dirty="0" smtClean="0">
                          <a:solidFill>
                            <a:schemeClr val="tx1"/>
                          </a:solidFill>
                          <a:latin typeface="Helvetica" panose="020B0604020202020204" pitchFamily="34" charset="0"/>
                          <a:cs typeface="Helvetica" panose="020B0604020202020204" pitchFamily="34" charset="0"/>
                        </a:rPr>
                        <a:t> </a:t>
                      </a:r>
                      <a:r>
                        <a:rPr lang="en-US" sz="1000" b="0" i="1" dirty="0" err="1" smtClean="0">
                          <a:solidFill>
                            <a:schemeClr val="tx1"/>
                          </a:solidFill>
                          <a:latin typeface="Helvetica" panose="020B0604020202020204" pitchFamily="34" charset="0"/>
                          <a:cs typeface="Helvetica" panose="020B0604020202020204" pitchFamily="34" charset="0"/>
                        </a:rPr>
                        <a:t>una</a:t>
                      </a:r>
                      <a:r>
                        <a:rPr lang="en-US" sz="1000" b="0" i="1" dirty="0" smtClean="0">
                          <a:solidFill>
                            <a:schemeClr val="tx1"/>
                          </a:solidFill>
                          <a:latin typeface="Helvetica" panose="020B0604020202020204" pitchFamily="34" charset="0"/>
                          <a:cs typeface="Helvetica" panose="020B0604020202020204" pitchFamily="34" charset="0"/>
                        </a:rPr>
                        <a:t> </a:t>
                      </a:r>
                      <a:r>
                        <a:rPr lang="en-US" sz="1000" b="0" i="1" dirty="0" err="1" smtClean="0">
                          <a:solidFill>
                            <a:schemeClr val="tx1"/>
                          </a:solidFill>
                          <a:latin typeface="Helvetica" panose="020B0604020202020204" pitchFamily="34" charset="0"/>
                          <a:cs typeface="Helvetica" panose="020B0604020202020204" pitchFamily="34" charset="0"/>
                        </a:rPr>
                        <a:t>opinión</a:t>
                      </a:r>
                      <a:r>
                        <a:rPr lang="en-US" sz="1000" b="0" i="1" dirty="0" smtClean="0">
                          <a:solidFill>
                            <a:schemeClr val="tx1"/>
                          </a:solidFill>
                          <a:latin typeface="Helvetica" panose="020B0604020202020204" pitchFamily="34" charset="0"/>
                          <a:cs typeface="Helvetica" panose="020B0604020202020204" pitchFamily="34" charset="0"/>
                        </a:rPr>
                        <a:t>, </a:t>
                      </a:r>
                      <a:r>
                        <a:rPr lang="en-US" sz="1000" b="0" i="1" dirty="0" err="1" smtClean="0">
                          <a:solidFill>
                            <a:schemeClr val="tx1"/>
                          </a:solidFill>
                          <a:latin typeface="Helvetica" panose="020B0604020202020204" pitchFamily="34" charset="0"/>
                          <a:cs typeface="Helvetica" panose="020B0604020202020204" pitchFamily="34" charset="0"/>
                        </a:rPr>
                        <a:t>Objetivo</a:t>
                      </a:r>
                      <a:r>
                        <a:rPr lang="en-US" sz="1000" b="0" i="1" dirty="0" smtClean="0">
                          <a:solidFill>
                            <a:schemeClr val="tx1"/>
                          </a:solidFill>
                          <a:latin typeface="Helvetica" panose="020B0604020202020204" pitchFamily="34" charset="0"/>
                          <a:cs typeface="Helvetica" panose="020B0604020202020204" pitchFamily="34" charset="0"/>
                        </a:rPr>
                        <a:t> 1 W.5.a-b</a:t>
                      </a:r>
                    </a:p>
                    <a:p>
                      <a:pPr marL="457200" indent="-457200">
                        <a:buNone/>
                      </a:pPr>
                      <a:endParaRPr lang="en-US" sz="1500" b="0" baseline="0" dirty="0" smtClean="0">
                        <a:solidFill>
                          <a:schemeClr val="tx1"/>
                        </a:solidFill>
                        <a:latin typeface="Helvetica" panose="020B0604020202020204" pitchFamily="34" charset="0"/>
                        <a:cs typeface="Helvetica" panose="020B0604020202020204" pitchFamily="34" charset="0"/>
                      </a:endParaRPr>
                    </a:p>
                    <a:p>
                      <a:pPr marL="457200" indent="-457200">
                        <a:buNone/>
                      </a:pPr>
                      <a:r>
                        <a:rPr lang="en-US" sz="1600" b="1" baseline="0" dirty="0" smtClean="0">
                          <a:solidFill>
                            <a:schemeClr val="tx1"/>
                          </a:solidFill>
                          <a:effectLst/>
                          <a:latin typeface="+mn-lt"/>
                          <a:ea typeface="Calibri"/>
                          <a:cs typeface="Times New Roman"/>
                        </a:rPr>
                        <a:t>         </a:t>
                      </a:r>
                      <a:r>
                        <a:rPr lang="en-US" sz="1600" b="1" u="sng" baseline="0" dirty="0" smtClean="0">
                          <a:solidFill>
                            <a:schemeClr val="tx1"/>
                          </a:solidFill>
                          <a:effectLst/>
                          <a:latin typeface="+mn-lt"/>
                          <a:ea typeface="Calibri"/>
                          <a:cs typeface="Times New Roman"/>
                        </a:rPr>
                        <a:t> </a:t>
                      </a:r>
                      <a:r>
                        <a:rPr lang="es-MX" sz="1600" b="1" u="sng" dirty="0" smtClean="0">
                          <a:solidFill>
                            <a:schemeClr val="tx1"/>
                          </a:solidFill>
                        </a:rPr>
                        <a:t>Instrucciones</a:t>
                      </a:r>
                      <a:r>
                        <a:rPr lang="es-MX" sz="1600" b="1" dirty="0" smtClean="0">
                          <a:solidFill>
                            <a:schemeClr val="tx1"/>
                          </a:solidFill>
                        </a:rPr>
                        <a:t>: Vuelve a escribir el párrafo organizándolo en</a:t>
                      </a:r>
                      <a:r>
                        <a:rPr lang="es-MX" sz="1600" b="1" baseline="0" dirty="0" smtClean="0">
                          <a:solidFill>
                            <a:schemeClr val="tx1"/>
                          </a:solidFill>
                        </a:rPr>
                        <a:t> </a:t>
                      </a:r>
                      <a:r>
                        <a:rPr lang="es-MX" sz="1600" b="1" dirty="0" smtClean="0">
                          <a:solidFill>
                            <a:schemeClr val="tx1"/>
                          </a:solidFill>
                        </a:rPr>
                        <a:t>orden lógico. Incorpora tus propias ideas a las oraciones existentes o agrega nuevas oraciones dentro del párrafo </a:t>
                      </a:r>
                      <a:r>
                        <a:rPr lang="es-ES" sz="1600" b="1" dirty="0" smtClean="0">
                          <a:solidFill>
                            <a:schemeClr val="tx1"/>
                          </a:solidFill>
                        </a:rPr>
                        <a:t>para elaborar sobre la opinión anterior.</a:t>
                      </a:r>
                      <a:endParaRPr lang="en-US" sz="1500" b="1" strike="sngStrike" baseline="0" dirty="0" smtClean="0">
                        <a:solidFill>
                          <a:schemeClr val="tx1"/>
                        </a:solidFill>
                        <a:latin typeface="Helvetica" panose="020B0604020202020204" pitchFamily="34" charset="0"/>
                        <a:cs typeface="Helvetica" panose="020B0604020202020204" pitchFamily="34" charset="0"/>
                      </a:endParaRPr>
                    </a:p>
                    <a:p>
                      <a:pPr marL="457200" indent="-457200">
                        <a:buNone/>
                      </a:pPr>
                      <a:endParaRPr lang="en-US" sz="1400" b="1" baseline="0" dirty="0" smtClean="0">
                        <a:solidFill>
                          <a:schemeClr val="tx1"/>
                        </a:solidFill>
                      </a:endParaRPr>
                    </a:p>
                    <a:p>
                      <a:pPr marL="457200" indent="-457200" algn="r">
                        <a:buNone/>
                      </a:pPr>
                      <a:r>
                        <a:rPr lang="en-US" sz="1200" b="1" baseline="0" dirty="0" smtClean="0">
                          <a:solidFill>
                            <a:schemeClr val="tx1"/>
                          </a:solidFill>
                        </a:rPr>
                        <a:t>(Maestro </a:t>
                      </a:r>
                      <a:r>
                        <a:rPr lang="en-US" sz="1200" b="1" baseline="0" dirty="0" err="1" smtClean="0">
                          <a:solidFill>
                            <a:schemeClr val="tx1"/>
                          </a:solidFill>
                        </a:rPr>
                        <a:t>solamente</a:t>
                      </a:r>
                      <a:r>
                        <a:rPr lang="en-US" sz="1200" b="1" baseline="0" dirty="0" smtClean="0">
                          <a:solidFill>
                            <a:schemeClr val="tx1"/>
                          </a:solidFill>
                        </a:rPr>
                        <a:t>) </a:t>
                      </a:r>
                      <a:r>
                        <a:rPr lang="en-US" sz="1200" b="1" baseline="0" dirty="0" err="1" smtClean="0">
                          <a:solidFill>
                            <a:schemeClr val="tx1"/>
                          </a:solidFill>
                        </a:rPr>
                        <a:t>Puntaje</a:t>
                      </a:r>
                      <a:r>
                        <a:rPr lang="en-US" sz="1200" b="1" baseline="0" dirty="0" smtClean="0">
                          <a:solidFill>
                            <a:schemeClr val="tx1"/>
                          </a:solidFill>
                        </a:rPr>
                        <a:t> final </a:t>
                      </a:r>
                      <a:r>
                        <a:rPr lang="en-US" sz="1200" b="0" dirty="0" smtClean="0">
                          <a:solidFill>
                            <a:schemeClr val="tx1"/>
                          </a:solidFill>
                        </a:rPr>
                        <a:t>_____</a:t>
                      </a:r>
                    </a:p>
                    <a:p>
                      <a:pPr marL="457200" indent="-457200">
                        <a:buNone/>
                      </a:pPr>
                      <a:endParaRPr lang="en-US" sz="1400" b="1" baseline="0"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endParaRPr lang="en-US" smtClean="0"/>
          </a:p>
          <a:p>
            <a:r>
              <a:rPr lang="en-US" smtClean="0"/>
              <a:t>Rev. Control: 07/04/15 - OSP and S. Richmond </a:t>
            </a:r>
          </a:p>
          <a:p>
            <a:endParaRPr lang="en-US" dirty="0"/>
          </a:p>
        </p:txBody>
      </p:sp>
    </p:spTree>
    <p:extLst>
      <p:ext uri="{BB962C8B-B14F-4D97-AF65-F5344CB8AC3E}">
        <p14:creationId xmlns:p14="http://schemas.microsoft.com/office/powerpoint/2010/main" val="4980169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23850" y="4764833"/>
            <a:ext cx="7296150" cy="4848511"/>
          </a:xfrm>
          <a:prstGeom prst="rect">
            <a:avLst/>
          </a:prstGeom>
          <a:noFill/>
        </p:spPr>
        <p:txBody>
          <a:bodyPr wrap="square" lIns="107700" tIns="53850" rIns="107700" bIns="53850">
            <a:spAutoFit/>
          </a:bodyPr>
          <a:lstStyle/>
          <a:p>
            <a:r>
              <a:rPr lang="es-MX" sz="1900" b="1" dirty="0" smtClean="0">
                <a:latin typeface="Helvetica" panose="020B0604020202020204" pitchFamily="34" charset="0"/>
                <a:cs typeface="Helvetica" panose="020B0604020202020204" pitchFamily="34" charset="0"/>
              </a:rPr>
              <a:t>20. Lee el párrafo y contesta la pregunta que sigue.</a:t>
            </a:r>
            <a:r>
              <a:rPr lang="es-MX" sz="1900" dirty="0" smtClean="0">
                <a:latin typeface="Helvetica" panose="020B0604020202020204" pitchFamily="34" charset="0"/>
                <a:cs typeface="Helvetica" panose="020B0604020202020204" pitchFamily="34" charset="0"/>
              </a:rPr>
              <a:t> </a:t>
            </a:r>
            <a:r>
              <a:rPr lang="es-MX" sz="1900" b="1" dirty="0" smtClean="0">
                <a:latin typeface="Helvetica" pitchFamily="34" charset="0"/>
                <a:cs typeface="Helvetica" pitchFamily="34" charset="0"/>
              </a:rPr>
              <a:t> </a:t>
            </a:r>
          </a:p>
          <a:p>
            <a:pPr algn="r"/>
            <a:r>
              <a:rPr lang="es-MX" sz="900" i="1" dirty="0" smtClean="0">
                <a:latin typeface="Helvetica" pitchFamily="34" charset="0"/>
                <a:cs typeface="Helvetica" pitchFamily="34" charset="0"/>
              </a:rPr>
              <a:t>L.5.1c Uso del lenguaje, tiempo verbal, Editar y clarificar, Objetivo 9</a:t>
            </a:r>
          </a:p>
          <a:p>
            <a:endParaRPr lang="es-MX" sz="1600" b="1" dirty="0" smtClean="0">
              <a:latin typeface="Helvetica" pitchFamily="34" charset="0"/>
              <a:cs typeface="Helvetica" pitchFamily="34" charset="0"/>
            </a:endParaRPr>
          </a:p>
          <a:p>
            <a:r>
              <a:rPr lang="es-MX" sz="1700" b="1" u="sng" dirty="0" smtClean="0">
                <a:latin typeface="Helvetica" pitchFamily="34" charset="0"/>
                <a:cs typeface="Helvetica" pitchFamily="34" charset="0"/>
              </a:rPr>
              <a:t>La contaminación</a:t>
            </a:r>
          </a:p>
          <a:p>
            <a:r>
              <a:rPr lang="es-MX" sz="1600" dirty="0" smtClean="0">
                <a:latin typeface="Helvetica" panose="020B0604020202020204" pitchFamily="34" charset="0"/>
                <a:cs typeface="Helvetica" panose="020B0604020202020204" pitchFamily="34" charset="0"/>
              </a:rPr>
              <a:t>Hay muchos tipos de contaminación. Uno de las más peligrosas es la contaminación del suelo. No sólo afecta el suelo, sino que también ________ daños a los sistemas de agua, a las personas y a los animales. Los productos químicos dañinos entran en el suelo a través de derrames accidentales o al desechar contaminantes ilegales. </a:t>
            </a:r>
            <a:br>
              <a:rPr lang="es-MX" sz="1600" dirty="0" smtClean="0">
                <a:latin typeface="Helvetica" panose="020B0604020202020204" pitchFamily="34" charset="0"/>
                <a:cs typeface="Helvetica" panose="020B0604020202020204" pitchFamily="34" charset="0"/>
              </a:rPr>
            </a:br>
            <a:endParaRPr lang="es-MX" sz="1600" dirty="0" smtClean="0">
              <a:latin typeface="Helvetica" panose="020B0604020202020204" pitchFamily="34" charset="0"/>
              <a:cs typeface="Helvetica" panose="020B0604020202020204" pitchFamily="34" charset="0"/>
            </a:endParaRPr>
          </a:p>
          <a:p>
            <a:r>
              <a:rPr lang="es-MX" sz="1700" dirty="0" smtClean="0">
                <a:latin typeface="Helvetica" panose="020B0604020202020204" pitchFamily="34" charset="0"/>
                <a:cs typeface="Helvetica" panose="020B0604020202020204" pitchFamily="34" charset="0"/>
              </a:rPr>
              <a:t>Elige </a:t>
            </a:r>
            <a:r>
              <a:rPr lang="es-MX" sz="1700" dirty="0">
                <a:latin typeface="Helvetica" panose="020B0604020202020204" pitchFamily="34" charset="0"/>
                <a:cs typeface="Helvetica" panose="020B0604020202020204" pitchFamily="34" charset="0"/>
              </a:rPr>
              <a:t>la palabra correcta para llenar </a:t>
            </a:r>
            <a:r>
              <a:rPr lang="es-MX" sz="1700" dirty="0" smtClean="0">
                <a:latin typeface="Helvetica" panose="020B0604020202020204" pitchFamily="34" charset="0"/>
                <a:cs typeface="Helvetica" panose="020B0604020202020204" pitchFamily="34" charset="0"/>
              </a:rPr>
              <a:t>el espacio </a:t>
            </a:r>
            <a:r>
              <a:rPr lang="es-MX" sz="1700" dirty="0">
                <a:latin typeface="Helvetica" panose="020B0604020202020204" pitchFamily="34" charset="0"/>
                <a:cs typeface="Helvetica" panose="020B0604020202020204" pitchFamily="34" charset="0"/>
              </a:rPr>
              <a:t>en blanco</a:t>
            </a:r>
            <a:r>
              <a:rPr lang="es-MX" sz="1700" dirty="0" smtClean="0">
                <a:latin typeface="Helvetica" panose="020B0604020202020204" pitchFamily="34" charset="0"/>
                <a:cs typeface="Helvetica" panose="020B0604020202020204" pitchFamily="34" charset="0"/>
              </a:rPr>
              <a:t>.</a:t>
            </a:r>
          </a:p>
          <a:p>
            <a:endParaRPr lang="es-MX" sz="1600" dirty="0" smtClean="0">
              <a:latin typeface="Helvetica" pitchFamily="34" charset="0"/>
              <a:cs typeface="Helvetica" pitchFamily="34" charset="0"/>
            </a:endParaRPr>
          </a:p>
          <a:p>
            <a:pPr marL="839788" indent="-360363">
              <a:buFont typeface="+mj-lt"/>
              <a:buAutoNum type="alphaUcPeriod"/>
            </a:pPr>
            <a:r>
              <a:rPr lang="es-MX" sz="1700" dirty="0" smtClean="0">
                <a:latin typeface="Helvetica" pitchFamily="34" charset="0"/>
                <a:cs typeface="Helvetica" pitchFamily="34" charset="0"/>
              </a:rPr>
              <a:t>causando</a:t>
            </a:r>
          </a:p>
          <a:p>
            <a:pPr marL="839788" indent="-360363">
              <a:buFont typeface="+mj-lt"/>
              <a:buAutoNum type="alphaUcPeriod"/>
            </a:pPr>
            <a:endParaRPr lang="es-MX" sz="1700" dirty="0" smtClean="0">
              <a:latin typeface="Helvetica" pitchFamily="34" charset="0"/>
              <a:cs typeface="Helvetica" pitchFamily="34" charset="0"/>
            </a:endParaRPr>
          </a:p>
          <a:p>
            <a:pPr marL="839788" indent="-360363">
              <a:buFont typeface="+mj-lt"/>
              <a:buAutoNum type="alphaUcPeriod"/>
            </a:pPr>
            <a:r>
              <a:rPr lang="es-MX" sz="1700" dirty="0" smtClean="0">
                <a:latin typeface="Helvetica" pitchFamily="34" charset="0"/>
                <a:cs typeface="Helvetica" pitchFamily="34" charset="0"/>
              </a:rPr>
              <a:t>causa</a:t>
            </a:r>
          </a:p>
          <a:p>
            <a:pPr marL="839788" indent="-360363">
              <a:buFont typeface="+mj-lt"/>
              <a:buAutoNum type="alphaUcPeriod"/>
            </a:pPr>
            <a:endParaRPr lang="es-MX" sz="1700" dirty="0" smtClean="0">
              <a:latin typeface="Helvetica" pitchFamily="34" charset="0"/>
              <a:cs typeface="Helvetica" pitchFamily="34" charset="0"/>
            </a:endParaRPr>
          </a:p>
          <a:p>
            <a:pPr marL="839788" indent="-360363">
              <a:buFont typeface="+mj-lt"/>
              <a:buAutoNum type="alphaUcPeriod"/>
            </a:pPr>
            <a:r>
              <a:rPr lang="es-MX" sz="1700" dirty="0" smtClean="0">
                <a:latin typeface="Helvetica" pitchFamily="34" charset="0"/>
                <a:cs typeface="Helvetica" pitchFamily="34" charset="0"/>
              </a:rPr>
              <a:t>causó</a:t>
            </a:r>
          </a:p>
          <a:p>
            <a:pPr marL="839788" indent="-360363">
              <a:buFont typeface="+mj-lt"/>
              <a:buAutoNum type="alphaUcPeriod"/>
            </a:pPr>
            <a:endParaRPr lang="es-MX" sz="1700" dirty="0" smtClean="0">
              <a:latin typeface="Helvetica" pitchFamily="34" charset="0"/>
              <a:cs typeface="Helvetica" pitchFamily="34" charset="0"/>
            </a:endParaRPr>
          </a:p>
          <a:p>
            <a:pPr marL="839788" indent="-360363">
              <a:buFont typeface="+mj-lt"/>
              <a:buAutoNum type="alphaUcPeriod"/>
            </a:pPr>
            <a:r>
              <a:rPr lang="es-MX" sz="1700" dirty="0" smtClean="0">
                <a:latin typeface="Helvetica" pitchFamily="34" charset="0"/>
                <a:cs typeface="Helvetica" pitchFamily="34" charset="0"/>
              </a:rPr>
              <a:t>causas</a:t>
            </a:r>
            <a:endParaRPr lang="es-MX" sz="17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cxnSp>
        <p:nvCxnSpPr>
          <p:cNvPr id="10" name="Straight Connector 9"/>
          <p:cNvCxnSpPr/>
          <p:nvPr/>
        </p:nvCxnSpPr>
        <p:spPr>
          <a:xfrm>
            <a:off x="323851" y="469392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23850" y="374512"/>
            <a:ext cx="6930390" cy="4319408"/>
          </a:xfrm>
          <a:prstGeom prst="rect">
            <a:avLst/>
          </a:prstGeom>
        </p:spPr>
        <p:txBody>
          <a:bodyPr wrap="square" lIns="101874" tIns="50937" rIns="101874" bIns="50937">
            <a:spAutoFit/>
          </a:bodyPr>
          <a:lstStyle/>
          <a:p>
            <a:pPr marL="318383" indent="-318383"/>
            <a:r>
              <a:rPr lang="en-US" sz="1900" b="1" dirty="0">
                <a:latin typeface="Helvetica" pitchFamily="34" charset="0"/>
                <a:cs typeface="Helvetica" pitchFamily="34" charset="0"/>
              </a:rPr>
              <a:t>19. </a:t>
            </a:r>
            <a:r>
              <a:rPr lang="es-MX" sz="1900" b="1" dirty="0" smtClean="0">
                <a:latin typeface="Helvetica" panose="020B0604020202020204" pitchFamily="34" charset="0"/>
                <a:cs typeface="Helvetica" panose="020B0604020202020204" pitchFamily="34" charset="0"/>
              </a:rPr>
              <a:t>Combina </a:t>
            </a:r>
            <a:r>
              <a:rPr lang="es-MX" sz="1900" b="1" dirty="0">
                <a:latin typeface="Helvetica" panose="020B0604020202020204" pitchFamily="34" charset="0"/>
                <a:cs typeface="Helvetica" panose="020B0604020202020204" pitchFamily="34" charset="0"/>
              </a:rPr>
              <a:t>las dos oraciones </a:t>
            </a:r>
            <a:r>
              <a:rPr lang="es-MX" sz="1900" b="1" dirty="0" smtClean="0">
                <a:latin typeface="Helvetica" panose="020B0604020202020204" pitchFamily="34" charset="0"/>
                <a:cs typeface="Helvetica" panose="020B0604020202020204" pitchFamily="34" charset="0"/>
              </a:rPr>
              <a:t>sin cambiar el </a:t>
            </a:r>
            <a:r>
              <a:rPr lang="es-MX" sz="1900" b="1" dirty="0">
                <a:latin typeface="Helvetica" panose="020B0604020202020204" pitchFamily="34" charset="0"/>
                <a:cs typeface="Helvetica" panose="020B0604020202020204" pitchFamily="34" charset="0"/>
              </a:rPr>
              <a:t>sentido de las oraciones originales. </a:t>
            </a:r>
            <a:endParaRPr lang="es-MX" sz="1900" b="1" dirty="0" smtClean="0">
              <a:latin typeface="Helvetica" panose="020B0604020202020204" pitchFamily="34" charset="0"/>
              <a:cs typeface="Helvetica" panose="020B0604020202020204" pitchFamily="34" charset="0"/>
            </a:endParaRPr>
          </a:p>
          <a:p>
            <a:pPr marL="318383" indent="-318383" algn="r"/>
            <a:r>
              <a:rPr lang="es-MX" sz="1900" b="1" dirty="0" smtClean="0">
                <a:latin typeface="Helvetica" panose="020B0604020202020204" pitchFamily="34" charset="0"/>
                <a:cs typeface="Helvetica" panose="020B0604020202020204" pitchFamily="34" charset="0"/>
              </a:rPr>
              <a:t> </a:t>
            </a:r>
            <a:r>
              <a:rPr lang="en-US" sz="1100" i="1" dirty="0" smtClean="0"/>
              <a:t>L.5.1a</a:t>
            </a:r>
            <a:r>
              <a:rPr lang="en-US" sz="1100" i="1" dirty="0"/>
              <a:t>, </a:t>
            </a:r>
            <a:r>
              <a:rPr lang="en-US" sz="1100" i="1" dirty="0" smtClean="0"/>
              <a:t>L.5.3.a </a:t>
            </a:r>
            <a:r>
              <a:rPr lang="en-US" sz="1100" i="1" dirty="0" err="1" smtClean="0"/>
              <a:t>Variación</a:t>
            </a:r>
            <a:r>
              <a:rPr lang="en-US" sz="1100" i="1" dirty="0" smtClean="0"/>
              <a:t> de la </a:t>
            </a:r>
            <a:r>
              <a:rPr lang="en-US" sz="1100" i="1" dirty="0" err="1" smtClean="0"/>
              <a:t>oración</a:t>
            </a:r>
            <a:r>
              <a:rPr lang="en-US" sz="1100" i="1" dirty="0" smtClean="0"/>
              <a:t>, </a:t>
            </a:r>
            <a:r>
              <a:rPr lang="en-US" sz="1100" i="1" dirty="0" err="1" smtClean="0"/>
              <a:t>Objetivo</a:t>
            </a:r>
            <a:r>
              <a:rPr lang="en-US" sz="1100" i="1" dirty="0" smtClean="0"/>
              <a:t> 8, </a:t>
            </a:r>
            <a:r>
              <a:rPr lang="en-US" sz="1100" i="1" dirty="0" err="1" smtClean="0"/>
              <a:t>Uso</a:t>
            </a:r>
            <a:r>
              <a:rPr lang="en-US" sz="1100" i="1" dirty="0" smtClean="0"/>
              <a:t> del </a:t>
            </a:r>
            <a:r>
              <a:rPr lang="en-US" sz="1100" i="1" dirty="0" err="1" smtClean="0"/>
              <a:t>lenguaje</a:t>
            </a:r>
            <a:endParaRPr lang="en-US" sz="1100" i="1" dirty="0">
              <a:latin typeface="Helvetica" pitchFamily="34" charset="0"/>
              <a:cs typeface="Helvetica" pitchFamily="34" charset="0"/>
            </a:endParaRPr>
          </a:p>
          <a:p>
            <a:endParaRPr lang="en-US" sz="1050" dirty="0">
              <a:latin typeface="Helvetica" pitchFamily="34" charset="0"/>
              <a:cs typeface="Helvetica" pitchFamily="34" charset="0"/>
            </a:endParaRPr>
          </a:p>
          <a:p>
            <a:pPr algn="ctr"/>
            <a:r>
              <a:rPr lang="es-MX" sz="1600" dirty="0"/>
              <a:t>La contaminación del aire es peligrosa</a:t>
            </a:r>
            <a:r>
              <a:rPr lang="es-MX" sz="1600" dirty="0" smtClean="0"/>
              <a:t>.</a:t>
            </a:r>
          </a:p>
          <a:p>
            <a:pPr algn="ctr"/>
            <a:r>
              <a:rPr lang="es-MX" sz="1600" dirty="0"/>
              <a:t>La contaminación </a:t>
            </a:r>
            <a:r>
              <a:rPr lang="es-MX" sz="1600" dirty="0" smtClean="0"/>
              <a:t>del </a:t>
            </a:r>
            <a:r>
              <a:rPr lang="es-MX" sz="1600" dirty="0"/>
              <a:t>suelo es peligrosa</a:t>
            </a:r>
            <a:r>
              <a:rPr lang="es-MX" sz="1600" dirty="0" smtClean="0"/>
              <a:t>.</a:t>
            </a:r>
          </a:p>
          <a:p>
            <a:pPr algn="ctr"/>
            <a:endParaRPr lang="en-US" sz="1100" dirty="0">
              <a:latin typeface="Helvetica" pitchFamily="34" charset="0"/>
              <a:cs typeface="Helvetica" pitchFamily="34" charset="0"/>
            </a:endParaRPr>
          </a:p>
          <a:p>
            <a:pPr marL="844917" indent="-361390">
              <a:buFont typeface="+mj-lt"/>
              <a:buAutoNum type="alphaUcPeriod"/>
            </a:pPr>
            <a:r>
              <a:rPr lang="es-MX" sz="1700" dirty="0">
                <a:latin typeface="Helvetica" panose="020B0604020202020204" pitchFamily="34" charset="0"/>
                <a:cs typeface="Helvetica" panose="020B0604020202020204" pitchFamily="34" charset="0"/>
              </a:rPr>
              <a:t>La contaminación del aire es peligrosa, pero la contaminación </a:t>
            </a:r>
            <a:r>
              <a:rPr lang="es-MX" sz="1700" dirty="0" smtClean="0">
                <a:latin typeface="Helvetica" panose="020B0604020202020204" pitchFamily="34" charset="0"/>
                <a:cs typeface="Helvetica" panose="020B0604020202020204" pitchFamily="34" charset="0"/>
              </a:rPr>
              <a:t>del </a:t>
            </a:r>
            <a:r>
              <a:rPr lang="es-MX" sz="1700" dirty="0">
                <a:latin typeface="Helvetica" panose="020B0604020202020204" pitchFamily="34" charset="0"/>
                <a:cs typeface="Helvetica" panose="020B0604020202020204" pitchFamily="34" charset="0"/>
              </a:rPr>
              <a:t>suelo es más peligrosa</a:t>
            </a:r>
            <a:r>
              <a:rPr lang="es-MX" sz="1700" dirty="0" smtClean="0">
                <a:latin typeface="Helvetica" panose="020B0604020202020204" pitchFamily="34" charset="0"/>
                <a:cs typeface="Helvetica" panose="020B0604020202020204" pitchFamily="34" charset="0"/>
              </a:rPr>
              <a:t>.</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s-MX" sz="1700" dirty="0">
                <a:latin typeface="Helvetica" panose="020B0604020202020204" pitchFamily="34" charset="0"/>
                <a:cs typeface="Helvetica" panose="020B0604020202020204" pitchFamily="34" charset="0"/>
              </a:rPr>
              <a:t>La contaminación del aire es peligrosa, mientras la contaminación </a:t>
            </a:r>
            <a:r>
              <a:rPr lang="es-MX" sz="1700" dirty="0" smtClean="0">
                <a:latin typeface="Helvetica" panose="020B0604020202020204" pitchFamily="34" charset="0"/>
                <a:cs typeface="Helvetica" panose="020B0604020202020204" pitchFamily="34" charset="0"/>
              </a:rPr>
              <a:t>del </a:t>
            </a:r>
            <a:r>
              <a:rPr lang="es-MX" sz="1700" dirty="0">
                <a:latin typeface="Helvetica" panose="020B0604020202020204" pitchFamily="34" charset="0"/>
                <a:cs typeface="Helvetica" panose="020B0604020202020204" pitchFamily="34" charset="0"/>
              </a:rPr>
              <a:t>suelo es peligrosa</a:t>
            </a:r>
            <a:r>
              <a:rPr lang="es-MX" sz="1700" dirty="0" smtClean="0">
                <a:latin typeface="Helvetica" panose="020B0604020202020204" pitchFamily="34" charset="0"/>
                <a:cs typeface="Helvetica" panose="020B0604020202020204" pitchFamily="34" charset="0"/>
              </a:rPr>
              <a:t>.</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s-MX" sz="1700" dirty="0" smtClean="0">
                <a:latin typeface="Helvetica" pitchFamily="34" charset="0"/>
                <a:cs typeface="Helvetica" pitchFamily="34" charset="0"/>
              </a:rPr>
              <a:t>La contaminación del aire o del suelo son peligrosas.</a:t>
            </a:r>
          </a:p>
          <a:p>
            <a:pPr marL="844917" indent="-361390">
              <a:buFont typeface="+mj-lt"/>
              <a:buAutoNum type="alphaUcPeriod"/>
            </a:pPr>
            <a:endParaRPr lang="es-MX" sz="1700" dirty="0" smtClean="0">
              <a:latin typeface="Helvetica" pitchFamily="34" charset="0"/>
              <a:cs typeface="Helvetica" pitchFamily="34" charset="0"/>
            </a:endParaRPr>
          </a:p>
          <a:p>
            <a:pPr marL="844917" indent="-361390">
              <a:buFont typeface="+mj-lt"/>
              <a:buAutoNum type="alphaUcPeriod"/>
            </a:pPr>
            <a:r>
              <a:rPr lang="es-ES" sz="1700" dirty="0">
                <a:latin typeface="Helvetica" panose="020B0604020202020204" pitchFamily="34" charset="0"/>
                <a:cs typeface="Helvetica" panose="020B0604020202020204" pitchFamily="34" charset="0"/>
              </a:rPr>
              <a:t>La contaminación del aire y del suelo son </a:t>
            </a:r>
            <a:r>
              <a:rPr lang="es-ES" sz="1700" dirty="0" smtClean="0">
                <a:latin typeface="Helvetica" panose="020B0604020202020204" pitchFamily="34" charset="0"/>
                <a:cs typeface="Helvetica" panose="020B0604020202020204" pitchFamily="34" charset="0"/>
              </a:rPr>
              <a:t>peligrosas</a:t>
            </a:r>
            <a:r>
              <a:rPr lang="es-ES" sz="1700" dirty="0">
                <a:latin typeface="Helvetica" panose="020B0604020202020204" pitchFamily="34" charset="0"/>
                <a:cs typeface="Helvetica" panose="020B0604020202020204" pitchFamily="34" charset="0"/>
              </a:rPr>
              <a:t>.</a:t>
            </a:r>
            <a:endParaRPr lang="en-US" sz="1700" dirty="0">
              <a:latin typeface="Helvetica" pitchFamily="34" charset="0"/>
              <a:cs typeface="Helvetica" pitchFamily="34" charset="0"/>
            </a:endParaRPr>
          </a:p>
        </p:txBody>
      </p:sp>
      <p:grpSp>
        <p:nvGrpSpPr>
          <p:cNvPr id="6" name="Group 5"/>
          <p:cNvGrpSpPr/>
          <p:nvPr/>
        </p:nvGrpSpPr>
        <p:grpSpPr>
          <a:xfrm>
            <a:off x="533979" y="2133965"/>
            <a:ext cx="243570" cy="2296913"/>
            <a:chOff x="533979" y="2004784"/>
            <a:chExt cx="243570" cy="2296913"/>
          </a:xfrm>
        </p:grpSpPr>
        <p:sp>
          <p:nvSpPr>
            <p:cNvPr id="15" name="Oval 14"/>
            <p:cNvSpPr/>
            <p:nvPr/>
          </p:nvSpPr>
          <p:spPr>
            <a:xfrm>
              <a:off x="533979" y="406221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33979" y="200478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34082" y="278058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34661" y="353203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pSp>
        <p:nvGrpSpPr>
          <p:cNvPr id="5" name="Group 4"/>
          <p:cNvGrpSpPr/>
          <p:nvPr/>
        </p:nvGrpSpPr>
        <p:grpSpPr>
          <a:xfrm>
            <a:off x="533979" y="7696200"/>
            <a:ext cx="242888" cy="1771147"/>
            <a:chOff x="533979" y="7924800"/>
            <a:chExt cx="242888" cy="1771147"/>
          </a:xfrm>
        </p:grpSpPr>
        <p:sp>
          <p:nvSpPr>
            <p:cNvPr id="11" name="Oval 10"/>
            <p:cNvSpPr/>
            <p:nvPr/>
          </p:nvSpPr>
          <p:spPr>
            <a:xfrm>
              <a:off x="533979" y="945646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533979" y="79248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533979" y="841957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4" name="Oval 13"/>
            <p:cNvSpPr/>
            <p:nvPr/>
          </p:nvSpPr>
          <p:spPr>
            <a:xfrm>
              <a:off x="533979" y="895789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2" name="Footer Placeholder 1"/>
          <p:cNvSpPr>
            <a:spLocks noGrp="1"/>
          </p:cNvSpPr>
          <p:nvPr>
            <p:ph type="ftr" sz="quarter" idx="11"/>
          </p:nvPr>
        </p:nvSpPr>
        <p:spPr/>
        <p:txBody>
          <a:bodyPr/>
          <a:lstStyle/>
          <a:p>
            <a:endParaRPr lang="en-US" smtClean="0"/>
          </a:p>
          <a:p>
            <a:r>
              <a:rPr lang="en-US" smtClean="0"/>
              <a:t>Rev. Control: 07/04/15 - OSP and S. Richmond </a:t>
            </a:r>
          </a:p>
          <a:p>
            <a:endParaRPr lang="en-US" dirty="0"/>
          </a:p>
        </p:txBody>
      </p:sp>
    </p:spTree>
    <p:extLst>
      <p:ext uri="{BB962C8B-B14F-4D97-AF65-F5344CB8AC3E}">
        <p14:creationId xmlns:p14="http://schemas.microsoft.com/office/powerpoint/2010/main" val="849363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2131" y="1295401"/>
            <a:ext cx="6073782" cy="573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endParaRPr lang="en-US" smtClean="0"/>
          </a:p>
          <a:p>
            <a:r>
              <a:rPr lang="en-US" smtClean="0"/>
              <a:t>Rev. Control: 07/04/15 - OSP and S. Richmond </a:t>
            </a:r>
          </a:p>
          <a:p>
            <a:endParaRPr lang="en-US" dirty="0"/>
          </a:p>
        </p:txBody>
      </p:sp>
      <p:sp>
        <p:nvSpPr>
          <p:cNvPr id="3" name="Slide Number Placeholder 2"/>
          <p:cNvSpPr>
            <a:spLocks noGrp="1"/>
          </p:cNvSpPr>
          <p:nvPr>
            <p:ph type="sldNum" sz="quarter" idx="12"/>
          </p:nvPr>
        </p:nvSpPr>
        <p:spPr/>
        <p:txBody>
          <a:bodyPr/>
          <a:lstStyle/>
          <a:p>
            <a:fld id="{AF8359E8-5B63-4AE7-A26F-FE183B9DDE83}" type="slidenum">
              <a:rPr lang="en-US" smtClean="0"/>
              <a:t>27</a:t>
            </a:fld>
            <a:endParaRPr lang="en-US" dirty="0"/>
          </a:p>
        </p:txBody>
      </p:sp>
    </p:spTree>
    <p:extLst>
      <p:ext uri="{BB962C8B-B14F-4D97-AF65-F5344CB8AC3E}">
        <p14:creationId xmlns:p14="http://schemas.microsoft.com/office/powerpoint/2010/main" val="42328869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39972145"/>
              </p:ext>
            </p:extLst>
          </p:nvPr>
        </p:nvGraphicFramePr>
        <p:xfrm>
          <a:off x="381000" y="3962327"/>
          <a:ext cx="6649720" cy="3963560"/>
        </p:xfrm>
        <a:graphic>
          <a:graphicData uri="http://schemas.openxmlformats.org/drawingml/2006/table">
            <a:tbl>
              <a:tblPr firstRow="1" bandRow="1">
                <a:tableStyleId>{5940675A-B579-460E-94D1-54222C63F5DA}</a:tableStyleId>
              </a:tblPr>
              <a:tblGrid>
                <a:gridCol w="604520"/>
                <a:gridCol w="3459480"/>
                <a:gridCol w="527369"/>
                <a:gridCol w="666431"/>
                <a:gridCol w="609600"/>
                <a:gridCol w="782320"/>
              </a:tblGrid>
              <a:tr h="281907">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200" b="1" dirty="0" smtClean="0"/>
                        <a:t>Texto</a:t>
                      </a:r>
                      <a:r>
                        <a:rPr lang="es-GT" sz="1200" b="1" baseline="0" dirty="0" smtClean="0"/>
                        <a:t> informativo</a:t>
                      </a:r>
                      <a:endParaRPr lang="es-GT" sz="1200" b="1" dirty="0" smtClean="0"/>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08410">
                <a:tc>
                  <a:txBody>
                    <a:bodyPr/>
                    <a:lstStyle/>
                    <a:p>
                      <a:pPr algn="ctr">
                        <a:lnSpc>
                          <a:spcPct val="100000"/>
                        </a:lnSpc>
                        <a:spcAft>
                          <a:spcPts val="0"/>
                        </a:spcAft>
                      </a:pPr>
                      <a:r>
                        <a:rPr lang="es-GT" sz="1100" b="1" dirty="0" smtClean="0"/>
                        <a:t>9 </a:t>
                      </a:r>
                      <a:endParaRPr lang="es-GT"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MX" sz="1100" b="0" dirty="0" smtClean="0">
                          <a:solidFill>
                            <a:schemeClr val="tx1"/>
                          </a:solidFill>
                          <a:latin typeface="+mj-lt"/>
                          <a:cs typeface="Helvetica" panose="020B0604020202020204" pitchFamily="34" charset="0"/>
                        </a:rPr>
                        <a:t>¿Cuáles son los dos principales tipos de contaminación del aire?</a:t>
                      </a:r>
                      <a:r>
                        <a:rPr lang="es-MX" sz="1050" b="0" dirty="0" smtClean="0">
                          <a:solidFill>
                            <a:schemeClr val="tx1"/>
                          </a:solidFill>
                          <a:latin typeface="+mj-lt"/>
                        </a:rPr>
                        <a:t> </a:t>
                      </a:r>
                      <a:r>
                        <a:rPr kumimoji="0" lang="es-GT" sz="1100" b="0" i="0" u="none" strike="noStrike" kern="1200" cap="none" spc="0" normalizeH="0" baseline="0" noProof="0" dirty="0" smtClean="0">
                          <a:ln>
                            <a:noFill/>
                          </a:ln>
                          <a:solidFill>
                            <a:schemeClr val="tx1"/>
                          </a:solidFill>
                          <a:effectLst/>
                          <a:uLnTx/>
                          <a:uFillTx/>
                          <a:latin typeface="+mj-lt"/>
                          <a:ea typeface="+mn-ea"/>
                          <a:cs typeface="+mn-cs"/>
                        </a:rPr>
                        <a:t>RI.5.1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i="1" dirty="0"/>
                    </a:p>
                  </a:txBody>
                  <a:tcPr marL="97155" marR="97155" marT="47897" marB="47897">
                    <a:solidFill>
                      <a:schemeClr val="bg1"/>
                    </a:solidFill>
                  </a:tcPr>
                </a:tc>
                <a:tc hMerge="1">
                  <a:txBody>
                    <a:bodyPr/>
                    <a:lstStyle/>
                    <a:p>
                      <a:endParaRPr lang="en-US"/>
                    </a:p>
                  </a:txBody>
                  <a:tcPr/>
                </a:tc>
              </a:tr>
              <a:tr h="433702">
                <a:tc>
                  <a:txBody>
                    <a:bodyPr/>
                    <a:lstStyle/>
                    <a:p>
                      <a:pPr algn="ctr">
                        <a:lnSpc>
                          <a:spcPct val="100000"/>
                        </a:lnSpc>
                        <a:spcAft>
                          <a:spcPts val="0"/>
                        </a:spcAft>
                      </a:pPr>
                      <a:r>
                        <a:rPr lang="es-GT" sz="1100" b="1" dirty="0" smtClean="0"/>
                        <a:t>10</a:t>
                      </a:r>
                      <a:endParaRPr lang="es-GT"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MX" sz="1100" b="0" dirty="0" smtClean="0">
                          <a:solidFill>
                            <a:schemeClr val="tx1"/>
                          </a:solidFill>
                          <a:latin typeface="+mj-lt"/>
                          <a:cs typeface="Helvetica" panose="020B0604020202020204" pitchFamily="34" charset="0"/>
                        </a:rPr>
                        <a:t>¿Por qué el ruido de los equipos de sonar submarino confunden a las ballenas?</a:t>
                      </a:r>
                      <a:r>
                        <a:rPr lang="es-MX" sz="1050" b="0" dirty="0" smtClean="0">
                          <a:solidFill>
                            <a:schemeClr val="tx1"/>
                          </a:solidFill>
                          <a:latin typeface="+mj-lt"/>
                          <a:cs typeface="Helvetica" panose="020B0604020202020204" pitchFamily="34" charset="0"/>
                        </a:rPr>
                        <a:t>    </a:t>
                      </a:r>
                      <a:r>
                        <a:rPr kumimoji="0" lang="es-GT" sz="1100" b="0" i="0" u="none" strike="noStrike" kern="1200" cap="none" spc="0" normalizeH="0" baseline="0" noProof="0" dirty="0" smtClean="0">
                          <a:ln>
                            <a:noFill/>
                          </a:ln>
                          <a:solidFill>
                            <a:schemeClr val="tx1"/>
                          </a:solidFill>
                          <a:effectLst/>
                          <a:uLnTx/>
                          <a:uFillTx/>
                          <a:latin typeface="+mj-lt"/>
                          <a:ea typeface="+mn-ea"/>
                          <a:cs typeface="+mn-cs"/>
                        </a:rPr>
                        <a:t>RI.5.1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i="1" dirty="0"/>
                    </a:p>
                  </a:txBody>
                  <a:tcPr marL="97155" marR="97155" marT="47897" marB="47897">
                    <a:solidFill>
                      <a:schemeClr val="bg1"/>
                    </a:solidFill>
                  </a:tcPr>
                </a:tc>
                <a:tc hMerge="1">
                  <a:txBody>
                    <a:bodyPr/>
                    <a:lstStyle/>
                    <a:p>
                      <a:endParaRPr lang="en-US"/>
                    </a:p>
                  </a:txBody>
                  <a:tcPr/>
                </a:tc>
              </a:tr>
              <a:tr h="433703">
                <a:tc>
                  <a:txBody>
                    <a:bodyPr/>
                    <a:lstStyle/>
                    <a:p>
                      <a:pPr algn="ctr">
                        <a:lnSpc>
                          <a:spcPct val="100000"/>
                        </a:lnSpc>
                        <a:spcAft>
                          <a:spcPts val="0"/>
                        </a:spcAft>
                      </a:pPr>
                      <a:r>
                        <a:rPr lang="es-GT" sz="1100" b="1" dirty="0" smtClean="0"/>
                        <a:t>11</a:t>
                      </a:r>
                      <a:endParaRPr lang="es-GT"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 sz="1100" b="0" dirty="0" smtClean="0">
                          <a:solidFill>
                            <a:schemeClr val="tx1"/>
                          </a:solidFill>
                          <a:latin typeface="+mj-lt"/>
                          <a:cs typeface="Helvetica" panose="020B0604020202020204" pitchFamily="34" charset="0"/>
                        </a:rPr>
                        <a:t>¿Cuál de las siguientes oraciones apoya la opinión de que la contaminación es dañina para el medioambiente</a:t>
                      </a:r>
                      <a:r>
                        <a:rPr kumimoji="0" lang="es-GT" sz="1100" b="0" i="0" u="none" strike="noStrike" kern="1200" cap="none" spc="0" normalizeH="0" baseline="0" noProof="0" dirty="0" smtClean="0">
                          <a:ln>
                            <a:noFill/>
                          </a:ln>
                          <a:solidFill>
                            <a:schemeClr val="tx1"/>
                          </a:solidFill>
                          <a:effectLst/>
                          <a:uLnTx/>
                          <a:uFillTx/>
                          <a:latin typeface="+mj-lt"/>
                          <a:ea typeface="+mn-ea"/>
                          <a:cs typeface="+mn-cs"/>
                        </a:rPr>
                        <a:t>RI.5.2</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i="1" dirty="0"/>
                    </a:p>
                  </a:txBody>
                  <a:tcPr marL="97155" marR="97155" marT="47897" marB="47897">
                    <a:solidFill>
                      <a:schemeClr val="bg1"/>
                    </a:solidFill>
                  </a:tcPr>
                </a:tc>
                <a:tc hMerge="1">
                  <a:txBody>
                    <a:bodyPr/>
                    <a:lstStyle/>
                    <a:p>
                      <a:endParaRPr lang="en-US"/>
                    </a:p>
                  </a:txBody>
                  <a:tcPr/>
                </a:tc>
              </a:tr>
              <a:tr h="433703">
                <a:tc>
                  <a:txBody>
                    <a:bodyPr/>
                    <a:lstStyle/>
                    <a:p>
                      <a:pPr algn="ctr">
                        <a:lnSpc>
                          <a:spcPct val="100000"/>
                        </a:lnSpc>
                        <a:spcAft>
                          <a:spcPts val="0"/>
                        </a:spcAft>
                      </a:pPr>
                      <a:r>
                        <a:rPr lang="es-GT" sz="1100" b="1" dirty="0" smtClean="0"/>
                        <a:t>12</a:t>
                      </a:r>
                      <a:endParaRPr lang="es-GT"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 sz="1100" b="0" dirty="0" smtClean="0">
                          <a:solidFill>
                            <a:schemeClr val="tx1"/>
                          </a:solidFill>
                          <a:latin typeface="+mj-lt"/>
                          <a:cs typeface="Helvetica" panose="020B0604020202020204" pitchFamily="34" charset="0"/>
                        </a:rPr>
                        <a:t>¿Cuál de las siguientes declaraciones resume mejor la idea principal del texto?    </a:t>
                      </a:r>
                      <a:r>
                        <a:rPr kumimoji="0" lang="es-GT" sz="1100" b="0" i="0" u="none" strike="noStrike" kern="1200" cap="none" spc="0" normalizeH="0" baseline="0" noProof="0" dirty="0" smtClean="0">
                          <a:ln>
                            <a:noFill/>
                          </a:ln>
                          <a:solidFill>
                            <a:schemeClr val="tx1"/>
                          </a:solidFill>
                          <a:effectLst/>
                          <a:uLnTx/>
                          <a:uFillTx/>
                          <a:latin typeface="+mj-lt"/>
                          <a:ea typeface="+mn-ea"/>
                          <a:cs typeface="+mn-cs"/>
                        </a:rPr>
                        <a:t>RI.5.2</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i="1" dirty="0"/>
                    </a:p>
                  </a:txBody>
                  <a:tcPr marL="97155" marR="97155" marT="47897" marB="47897">
                    <a:solidFill>
                      <a:schemeClr val="bg1"/>
                    </a:solidFill>
                  </a:tcPr>
                </a:tc>
                <a:tc hMerge="1">
                  <a:txBody>
                    <a:bodyPr/>
                    <a:lstStyle/>
                    <a:p>
                      <a:endParaRPr lang="en-US"/>
                    </a:p>
                  </a:txBody>
                  <a:tcPr/>
                </a:tc>
              </a:tr>
              <a:tr h="433703">
                <a:tc>
                  <a:txBody>
                    <a:bodyPr/>
                    <a:lstStyle/>
                    <a:p>
                      <a:pPr algn="ctr">
                        <a:lnSpc>
                          <a:spcPct val="100000"/>
                        </a:lnSpc>
                        <a:spcAft>
                          <a:spcPts val="0"/>
                        </a:spcAft>
                      </a:pPr>
                      <a:r>
                        <a:rPr lang="es-GT" sz="1100" b="1" dirty="0" smtClean="0"/>
                        <a:t>13</a:t>
                      </a:r>
                      <a:endParaRPr lang="es-GT"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MX" sz="1100" b="0" dirty="0" smtClean="0">
                          <a:solidFill>
                            <a:schemeClr val="tx1"/>
                          </a:solidFill>
                          <a:latin typeface="+mj-lt"/>
                          <a:cs typeface="Helvetica" panose="020B0604020202020204" pitchFamily="34" charset="0"/>
                        </a:rPr>
                        <a:t>Según el texto, ¿qué tipo de contaminación puede causar presión arterial alta?    </a:t>
                      </a:r>
                      <a:r>
                        <a:rPr kumimoji="0" lang="es-GT" sz="1100" b="0" i="0" u="none" strike="noStrike" kern="1200" cap="none" spc="0" normalizeH="0" baseline="0" noProof="0" dirty="0" smtClean="0">
                          <a:ln>
                            <a:noFill/>
                          </a:ln>
                          <a:solidFill>
                            <a:schemeClr val="tx1"/>
                          </a:solidFill>
                          <a:effectLst/>
                          <a:uLnTx/>
                          <a:uFillTx/>
                          <a:latin typeface="+mj-lt"/>
                        </a:rPr>
                        <a:t>RI5.3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i="1" dirty="0"/>
                    </a:p>
                  </a:txBody>
                  <a:tcPr marL="97155" marR="97155" marT="47897" marB="47897">
                    <a:solidFill>
                      <a:schemeClr val="bg1"/>
                    </a:solidFill>
                  </a:tcPr>
                </a:tc>
                <a:tc hMerge="1">
                  <a:txBody>
                    <a:bodyPr/>
                    <a:lstStyle/>
                    <a:p>
                      <a:endParaRPr lang="en-US"/>
                    </a:p>
                  </a:txBody>
                  <a:tcPr/>
                </a:tc>
              </a:tr>
              <a:tr h="433703">
                <a:tc>
                  <a:txBody>
                    <a:bodyPr/>
                    <a:lstStyle/>
                    <a:p>
                      <a:pPr algn="ctr">
                        <a:lnSpc>
                          <a:spcPct val="100000"/>
                        </a:lnSpc>
                        <a:spcAft>
                          <a:spcPts val="0"/>
                        </a:spcAft>
                      </a:pPr>
                      <a:r>
                        <a:rPr lang="es-GT" sz="1100" b="1" dirty="0" smtClean="0"/>
                        <a:t>14</a:t>
                      </a:r>
                      <a:endParaRPr lang="es-GT"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latin typeface="+mj-lt"/>
                          <a:cs typeface="Helvetica" pitchFamily="34" charset="0"/>
                        </a:rPr>
                        <a:t> </a:t>
                      </a:r>
                      <a:r>
                        <a:rPr lang="es-419" sz="1100" b="0" dirty="0" smtClean="0">
                          <a:solidFill>
                            <a:schemeClr val="tx1"/>
                          </a:solidFill>
                          <a:latin typeface="+mj-lt"/>
                          <a:cs typeface="Helvetica" panose="020B0604020202020204" pitchFamily="34" charset="0"/>
                        </a:rPr>
                        <a:t>¿Cómo los derrames accidentales y los desechos  intencionales de productos químicos pueden conducir a la contaminación del agua? </a:t>
                      </a:r>
                      <a:r>
                        <a:rPr kumimoji="0" lang="es-GT" sz="1100" b="0" i="0" u="none" strike="noStrike" kern="1200" cap="none" spc="0" normalizeH="0" baseline="0" noProof="0" dirty="0" smtClean="0">
                          <a:ln>
                            <a:noFill/>
                          </a:ln>
                          <a:solidFill>
                            <a:schemeClr val="tx1"/>
                          </a:solidFill>
                          <a:effectLst/>
                          <a:uLnTx/>
                          <a:uFillTx/>
                          <a:latin typeface="+mj-lt"/>
                        </a:rPr>
                        <a:t>RI.5.3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i="1" dirty="0"/>
                    </a:p>
                  </a:txBody>
                  <a:tcPr marL="97155" marR="97155" marT="47897" marB="47897">
                    <a:solidFill>
                      <a:schemeClr val="bg1"/>
                    </a:solidFill>
                  </a:tcPr>
                </a:tc>
                <a:tc hMerge="1">
                  <a:txBody>
                    <a:bodyPr/>
                    <a:lstStyle/>
                    <a:p>
                      <a:endParaRPr lang="en-US"/>
                    </a:p>
                  </a:txBody>
                  <a:tcPr/>
                </a:tc>
              </a:tr>
              <a:tr h="433703">
                <a:tc>
                  <a:txBody>
                    <a:bodyPr/>
                    <a:lstStyle/>
                    <a:p>
                      <a:pPr algn="ctr">
                        <a:lnSpc>
                          <a:spcPct val="100000"/>
                        </a:lnSpc>
                        <a:spcAft>
                          <a:spcPts val="0"/>
                        </a:spcAft>
                      </a:pPr>
                      <a:r>
                        <a:rPr lang="es-GT" sz="1100" b="1" dirty="0" smtClean="0"/>
                        <a:t>15</a:t>
                      </a:r>
                      <a:endParaRPr lang="es-GT" sz="1100" b="1" dirty="0"/>
                    </a:p>
                  </a:txBody>
                  <a:tcPr marL="97155" marR="97155" marT="47897" marB="47897" anchor="ctr">
                    <a:solidFill>
                      <a:schemeClr val="bg1"/>
                    </a:solidFill>
                  </a:tcPr>
                </a:tc>
                <a:tc gridSpan="2">
                  <a:txBody>
                    <a:bodyPr/>
                    <a:lstStyle/>
                    <a:p>
                      <a:r>
                        <a:rPr lang="es-ES" sz="1100" b="0" dirty="0" smtClean="0">
                          <a:solidFill>
                            <a:schemeClr val="tx1"/>
                          </a:solidFill>
                          <a:latin typeface="+mj-lt"/>
                        </a:rPr>
                        <a:t>Resume los principales tipos de contaminación y describe un impacto que cada uno tiene en el medioambiente</a:t>
                      </a:r>
                      <a:endParaRPr lang="es-GT" sz="1100" b="0" kern="1200" dirty="0">
                        <a:solidFill>
                          <a:schemeClr val="tx1"/>
                        </a:solidFill>
                        <a:effectLst/>
                        <a:latin typeface="+mj-lt"/>
                        <a:ea typeface="+mn-ea"/>
                        <a:cs typeface="+mn-cs"/>
                      </a:endParaRPr>
                    </a:p>
                  </a:txBody>
                  <a:tcPr marL="97155" marR="97155" marT="47897" marB="47897"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1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s-GT" sz="1100" b="1" i="0" dirty="0" smtClean="0">
                          <a:effectLst>
                            <a:outerShdw blurRad="38100" dist="38100" dir="2700000" algn="tl">
                              <a:srgbClr val="000000">
                                <a:alpha val="43137"/>
                              </a:srgbClr>
                            </a:outerShdw>
                          </a:effectLst>
                        </a:rPr>
                        <a:t>1</a:t>
                      </a:r>
                      <a:endParaRPr lang="es-GT"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100" b="1" i="0" dirty="0" smtClean="0">
                          <a:effectLst>
                            <a:outerShdw blurRad="38100" dist="38100" dir="2700000" algn="tl">
                              <a:srgbClr val="000000">
                                <a:alpha val="43137"/>
                              </a:srgbClr>
                            </a:outerShdw>
                          </a:effectLst>
                        </a:rPr>
                        <a:t>0</a:t>
                      </a:r>
                      <a:endParaRPr lang="es-GT"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771026">
                <a:tc>
                  <a:txBody>
                    <a:bodyPr/>
                    <a:lstStyle/>
                    <a:p>
                      <a:pPr algn="ctr">
                        <a:lnSpc>
                          <a:spcPct val="100000"/>
                        </a:lnSpc>
                        <a:spcAft>
                          <a:spcPts val="0"/>
                        </a:spcAft>
                      </a:pPr>
                      <a:r>
                        <a:rPr lang="es-GT" sz="1100" b="1" dirty="0" smtClean="0"/>
                        <a:t>16</a:t>
                      </a:r>
                      <a:endParaRPr lang="es-GT" sz="1100" b="1" dirty="0"/>
                    </a:p>
                  </a:txBody>
                  <a:tcPr marL="97155" marR="97155" marT="47897" marB="47897" anchor="ctr">
                    <a:solidFill>
                      <a:schemeClr val="bg1"/>
                    </a:solidFill>
                  </a:tcPr>
                </a:tc>
                <a:tc>
                  <a:txBody>
                    <a:bodyPr/>
                    <a:lstStyle/>
                    <a:p>
                      <a:r>
                        <a:rPr lang="es-ES" sz="1100" b="0" dirty="0" smtClean="0">
                          <a:solidFill>
                            <a:schemeClr val="tx1"/>
                          </a:solidFill>
                          <a:latin typeface="+mj-lt"/>
                        </a:rPr>
                        <a:t>Explica cómo dos tipos de contaminación afectan negativamente el medioambiente en el que viven las ballenas. Utiliza detalles del texto para explicar tu respuesta.</a:t>
                      </a:r>
                      <a:r>
                        <a:rPr lang="en-US" sz="1100" b="0" baseline="0" dirty="0" smtClean="0">
                          <a:solidFill>
                            <a:schemeClr val="tx1"/>
                          </a:solidFill>
                          <a:latin typeface="+mj-lt"/>
                        </a:rPr>
                        <a:t> </a:t>
                      </a:r>
                      <a:endParaRPr lang="es-GT" sz="1100" b="0" dirty="0" smtClean="0">
                        <a:solidFill>
                          <a:schemeClr val="tx1"/>
                        </a:solidFill>
                        <a:latin typeface="+mj-lt"/>
                        <a:ea typeface="Calibri"/>
                        <a:cs typeface="Times New Roman"/>
                      </a:endParaRP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100" b="1"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s-GT" sz="1100" b="1" dirty="0" smtClean="0">
                          <a:effectLst>
                            <a:outerShdw blurRad="38100" dist="38100" dir="2700000" algn="tl">
                              <a:srgbClr val="000000">
                                <a:alpha val="43137"/>
                              </a:srgbClr>
                            </a:outerShdw>
                          </a:effectLst>
                        </a:rPr>
                        <a:t>2</a:t>
                      </a:r>
                      <a:endParaRPr lang="es-GT" sz="11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100" b="1" i="0" dirty="0" smtClean="0">
                          <a:effectLst>
                            <a:outerShdw blurRad="38100" dist="38100" dir="2700000" algn="tl">
                              <a:srgbClr val="000000">
                                <a:alpha val="43137"/>
                              </a:srgbClr>
                            </a:outerShdw>
                          </a:effectLst>
                        </a:rPr>
                        <a:t>1</a:t>
                      </a:r>
                      <a:endParaRPr lang="es-GT"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s-GT" sz="1100" b="1" i="0" dirty="0" smtClean="0">
                          <a:effectLst>
                            <a:outerShdw blurRad="38100" dist="38100" dir="2700000" algn="tl">
                              <a:srgbClr val="000000">
                                <a:alpha val="43137"/>
                              </a:srgbClr>
                            </a:outerShdw>
                          </a:effectLst>
                        </a:rPr>
                        <a:t>0</a:t>
                      </a:r>
                      <a:endParaRPr lang="es-GT"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70365818"/>
              </p:ext>
            </p:extLst>
          </p:nvPr>
        </p:nvGraphicFramePr>
        <p:xfrm>
          <a:off x="381000" y="226042"/>
          <a:ext cx="6649720" cy="3736283"/>
        </p:xfrm>
        <a:graphic>
          <a:graphicData uri="http://schemas.openxmlformats.org/drawingml/2006/table">
            <a:tbl>
              <a:tblPr firstRow="1" bandRow="1">
                <a:tableStyleId>{5940675A-B579-460E-94D1-54222C63F5DA}</a:tableStyleId>
              </a:tblPr>
              <a:tblGrid>
                <a:gridCol w="604520"/>
                <a:gridCol w="3368040"/>
                <a:gridCol w="604520"/>
                <a:gridCol w="690880"/>
                <a:gridCol w="604520"/>
                <a:gridCol w="777240"/>
              </a:tblGrid>
              <a:tr h="410287">
                <a:tc gridSpan="6">
                  <a:txBody>
                    <a:bodyPr/>
                    <a:lstStyle/>
                    <a:p>
                      <a:r>
                        <a:rPr lang="es-GT" sz="1000" b="0" u="sng" dirty="0" smtClean="0">
                          <a:solidFill>
                            <a:schemeClr val="tx1"/>
                          </a:solidFill>
                        </a:rPr>
                        <a:t>Puntuación del estudiante</a:t>
                      </a:r>
                    </a:p>
                    <a:p>
                      <a:r>
                        <a:rPr lang="es-GT" sz="1000" b="0" dirty="0" smtClean="0">
                          <a:solidFill>
                            <a:schemeClr val="tx1"/>
                          </a:solidFill>
                        </a:rPr>
                        <a:t> Colorea la casilla de color verde si tu respuesta está correcta. Colorea la casilla de color rojo si tu respuesta está incorrecta.</a:t>
                      </a:r>
                      <a:endParaRPr lang="es-GT" sz="1000" b="0" dirty="0">
                        <a:solidFill>
                          <a:schemeClr val="tx1"/>
                        </a:solidFill>
                      </a:endParaRPr>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2272">
                <a:tc gridSpan="6">
                  <a:txBody>
                    <a:bodyPr/>
                    <a:lstStyle/>
                    <a:p>
                      <a:pPr algn="ctr">
                        <a:lnSpc>
                          <a:spcPct val="100000"/>
                        </a:lnSpc>
                        <a:spcAft>
                          <a:spcPts val="0"/>
                        </a:spcAft>
                      </a:pPr>
                      <a:r>
                        <a:rPr lang="es-GT" sz="1200" b="1" dirty="0" smtClean="0">
                          <a:solidFill>
                            <a:schemeClr val="tx1"/>
                          </a:solidFill>
                        </a:rPr>
                        <a:t>Texto</a:t>
                      </a:r>
                      <a:r>
                        <a:rPr lang="es-GT" sz="1200" b="1" baseline="0" dirty="0" smtClean="0">
                          <a:solidFill>
                            <a:schemeClr val="tx1"/>
                          </a:solidFill>
                        </a:rPr>
                        <a:t> literario</a:t>
                      </a:r>
                      <a:endParaRPr lang="es-GT" sz="1200" b="1" dirty="0">
                        <a:solidFill>
                          <a:schemeClr val="tx1"/>
                        </a:solidFill>
                      </a:endParaRPr>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434264">
                <a:tc>
                  <a:txBody>
                    <a:bodyPr/>
                    <a:lstStyle/>
                    <a:p>
                      <a:pPr algn="ctr">
                        <a:lnSpc>
                          <a:spcPct val="100000"/>
                        </a:lnSpc>
                        <a:spcAft>
                          <a:spcPts val="0"/>
                        </a:spcAft>
                      </a:pPr>
                      <a:r>
                        <a:rPr lang="es-GT" sz="1100" b="1" dirty="0" smtClean="0">
                          <a:solidFill>
                            <a:schemeClr val="tx1"/>
                          </a:solidFill>
                        </a:rPr>
                        <a:t>1</a:t>
                      </a:r>
                      <a:endParaRPr lang="es-GT" sz="1100" b="1" dirty="0">
                        <a:solidFill>
                          <a:schemeClr val="tx1"/>
                        </a:solidFill>
                      </a:endParaRPr>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0" dirty="0" smtClean="0">
                          <a:solidFill>
                            <a:schemeClr val="tx1"/>
                          </a:solidFill>
                          <a:latin typeface="+mj-lt"/>
                          <a:cs typeface="Helvetica" panose="020B0604020202020204" pitchFamily="34" charset="0"/>
                        </a:rPr>
                        <a:t>¿Cuál de las siguientes declaraciones  mejor apoya el hecho de que el olor provenía de algo en la naturaleza?    </a:t>
                      </a:r>
                      <a:r>
                        <a:rPr lang="es-GT" sz="1100" b="0" kern="1200" dirty="0" smtClean="0">
                          <a:solidFill>
                            <a:schemeClr val="tx1"/>
                          </a:solidFill>
                          <a:effectLst/>
                          <a:latin typeface="+mj-lt"/>
                          <a:ea typeface="Times New Roman"/>
                          <a:cs typeface="Times New Roman"/>
                        </a:rPr>
                        <a:t>RL.5.1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dirty="0" smtClean="0"/>
                    </a:p>
                  </a:txBody>
                  <a:tcPr marL="97155" marR="97155" marT="47897" marB="47897">
                    <a:solidFill>
                      <a:schemeClr val="bg1"/>
                    </a:solidFill>
                  </a:tcPr>
                </a:tc>
                <a:tc hMerge="1">
                  <a:txBody>
                    <a:bodyPr/>
                    <a:lstStyle/>
                    <a:p>
                      <a:endParaRPr lang="en-US"/>
                    </a:p>
                  </a:txBody>
                  <a:tcPr/>
                </a:tc>
              </a:tr>
              <a:tr h="265384">
                <a:tc>
                  <a:txBody>
                    <a:bodyPr/>
                    <a:lstStyle/>
                    <a:p>
                      <a:pPr algn="ctr">
                        <a:lnSpc>
                          <a:spcPct val="100000"/>
                        </a:lnSpc>
                        <a:spcAft>
                          <a:spcPts val="0"/>
                        </a:spcAft>
                      </a:pPr>
                      <a:r>
                        <a:rPr lang="es-GT" sz="1100" b="1" dirty="0" smtClean="0">
                          <a:solidFill>
                            <a:schemeClr val="tx1"/>
                          </a:solidFill>
                        </a:rPr>
                        <a:t>2</a:t>
                      </a:r>
                      <a:endParaRPr lang="es-GT" sz="1100" b="1" dirty="0">
                        <a:solidFill>
                          <a:schemeClr val="tx1"/>
                        </a:solidFill>
                      </a:endParaRPr>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MX" sz="1100" b="0" dirty="0" smtClean="0">
                          <a:solidFill>
                            <a:schemeClr val="tx1"/>
                          </a:solidFill>
                          <a:latin typeface="+mj-lt"/>
                          <a:cs typeface="Helvetica" pitchFamily="34" charset="0"/>
                        </a:rPr>
                        <a:t>¿Qué oración resume mejor la causa del olor?    </a:t>
                      </a:r>
                      <a:r>
                        <a:rPr kumimoji="0" lang="es-GT" sz="1100" b="0" i="0" u="none" strike="noStrike" kern="1200" cap="none" spc="0" normalizeH="0" baseline="0" noProof="0" dirty="0" smtClean="0">
                          <a:ln>
                            <a:noFill/>
                          </a:ln>
                          <a:solidFill>
                            <a:schemeClr val="tx1"/>
                          </a:solidFill>
                          <a:effectLst/>
                          <a:uLnTx/>
                          <a:uFillTx/>
                          <a:latin typeface="+mj-lt"/>
                          <a:ea typeface="+mn-ea"/>
                          <a:cs typeface="+mn-cs"/>
                        </a:rPr>
                        <a:t>RL.5.1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dirty="0" smtClean="0"/>
                    </a:p>
                  </a:txBody>
                  <a:tcPr marL="97155" marR="97155" marT="47897" marB="47897">
                    <a:solidFill>
                      <a:schemeClr val="bg1"/>
                    </a:solidFill>
                  </a:tcPr>
                </a:tc>
                <a:tc hMerge="1">
                  <a:txBody>
                    <a:bodyPr/>
                    <a:lstStyle/>
                    <a:p>
                      <a:endParaRPr lang="en-US"/>
                    </a:p>
                  </a:txBody>
                  <a:tcPr/>
                </a:tc>
              </a:tr>
              <a:tr h="294349">
                <a:tc>
                  <a:txBody>
                    <a:bodyPr/>
                    <a:lstStyle/>
                    <a:p>
                      <a:pPr algn="ctr">
                        <a:lnSpc>
                          <a:spcPct val="100000"/>
                        </a:lnSpc>
                        <a:spcAft>
                          <a:spcPts val="0"/>
                        </a:spcAft>
                      </a:pPr>
                      <a:r>
                        <a:rPr lang="es-GT" sz="1100" b="1" dirty="0" smtClean="0">
                          <a:solidFill>
                            <a:schemeClr val="tx1"/>
                          </a:solidFill>
                        </a:rPr>
                        <a:t>3</a:t>
                      </a:r>
                      <a:endParaRPr lang="es-GT" sz="1100" b="1" dirty="0">
                        <a:solidFill>
                          <a:schemeClr val="tx1"/>
                        </a:solidFill>
                      </a:endParaRPr>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 sz="1100" b="0" dirty="0" smtClean="0">
                          <a:solidFill>
                            <a:schemeClr val="tx1"/>
                          </a:solidFill>
                          <a:latin typeface="+mj-lt"/>
                          <a:cs typeface="Helvetica" panose="020B0604020202020204" pitchFamily="34" charset="0"/>
                        </a:rPr>
                        <a:t>¿Qué oración resume mejor la idea principal de </a:t>
                      </a:r>
                      <a:r>
                        <a:rPr lang="es-ES" sz="1100" b="1" i="1" u="sng" dirty="0" smtClean="0">
                          <a:solidFill>
                            <a:schemeClr val="tx1"/>
                          </a:solidFill>
                          <a:latin typeface="+mj-lt"/>
                          <a:cs typeface="Helvetica" panose="020B0604020202020204" pitchFamily="34" charset="0"/>
                        </a:rPr>
                        <a:t>Algo huele mal</a:t>
                      </a:r>
                      <a:r>
                        <a:rPr lang="es-ES" sz="1100" b="0" dirty="0" smtClean="0">
                          <a:solidFill>
                            <a:schemeClr val="tx1"/>
                          </a:solidFill>
                          <a:latin typeface="+mj-lt"/>
                          <a:cs typeface="Helvetica" panose="020B0604020202020204" pitchFamily="34" charset="0"/>
                        </a:rPr>
                        <a:t>?</a:t>
                      </a:r>
                      <a:r>
                        <a:rPr lang="es-ES" sz="1100" b="0" dirty="0" smtClean="0">
                          <a:solidFill>
                            <a:schemeClr val="tx1"/>
                          </a:solidFill>
                          <a:latin typeface="+mj-lt"/>
                        </a:rPr>
                        <a:t>    </a:t>
                      </a:r>
                      <a:r>
                        <a:rPr kumimoji="0" lang="es-GT" sz="1100" b="0" i="0" u="none" strike="noStrike" kern="1200" cap="none" spc="0" normalizeH="0" baseline="0" noProof="0" dirty="0" smtClean="0">
                          <a:ln>
                            <a:noFill/>
                          </a:ln>
                          <a:solidFill>
                            <a:schemeClr val="tx1"/>
                          </a:solidFill>
                          <a:effectLst/>
                          <a:uLnTx/>
                          <a:uFillTx/>
                          <a:latin typeface="+mj-lt"/>
                          <a:ea typeface="+mn-ea"/>
                          <a:cs typeface="+mn-cs"/>
                        </a:rPr>
                        <a:t>RL.5.2</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dirty="0"/>
                    </a:p>
                  </a:txBody>
                  <a:tcPr marL="97155" marR="97155" marT="47897" marB="47897">
                    <a:solidFill>
                      <a:schemeClr val="bg1"/>
                    </a:solidFill>
                  </a:tcPr>
                </a:tc>
                <a:tc hMerge="1">
                  <a:txBody>
                    <a:bodyPr/>
                    <a:lstStyle/>
                    <a:p>
                      <a:endParaRPr lang="en-US"/>
                    </a:p>
                  </a:txBody>
                  <a:tcPr/>
                </a:tc>
              </a:tr>
              <a:tr h="265384">
                <a:tc>
                  <a:txBody>
                    <a:bodyPr/>
                    <a:lstStyle/>
                    <a:p>
                      <a:pPr algn="ctr">
                        <a:lnSpc>
                          <a:spcPct val="100000"/>
                        </a:lnSpc>
                        <a:spcAft>
                          <a:spcPts val="0"/>
                        </a:spcAft>
                      </a:pPr>
                      <a:r>
                        <a:rPr lang="es-GT" sz="1100" b="1" dirty="0" smtClean="0">
                          <a:solidFill>
                            <a:schemeClr val="tx1"/>
                          </a:solidFill>
                        </a:rPr>
                        <a:t>4</a:t>
                      </a:r>
                      <a:endParaRPr lang="es-GT" sz="1100" b="1" dirty="0">
                        <a:solidFill>
                          <a:schemeClr val="tx1"/>
                        </a:solidFill>
                      </a:endParaRPr>
                    </a:p>
                  </a:txBody>
                  <a:tcPr marL="97155" marR="97155" marT="47897" marB="47897" anchor="ctr">
                    <a:solidFill>
                      <a:schemeClr val="bg1"/>
                    </a:solidFill>
                  </a:tcPr>
                </a:tc>
                <a:tc gridSpan="3">
                  <a:txBody>
                    <a:bodyPr/>
                    <a:lstStyle/>
                    <a:p>
                      <a:pPr marL="0" indent="0">
                        <a:buNone/>
                      </a:pPr>
                      <a:r>
                        <a:rPr lang="es-GT" sz="1100" b="0" dirty="0" smtClean="0">
                          <a:solidFill>
                            <a:schemeClr val="tx1"/>
                          </a:solidFill>
                          <a:latin typeface="+mj-lt"/>
                        </a:rPr>
                        <a:t>¿Qué pregunta </a:t>
                      </a:r>
                      <a:r>
                        <a:rPr lang="es-GT" sz="1100" b="0" u="sng" dirty="0" smtClean="0">
                          <a:solidFill>
                            <a:schemeClr val="tx1"/>
                          </a:solidFill>
                          <a:latin typeface="+mj-lt"/>
                        </a:rPr>
                        <a:t>no</a:t>
                      </a:r>
                      <a:r>
                        <a:rPr lang="es-GT" sz="1100" b="0" dirty="0" smtClean="0">
                          <a:solidFill>
                            <a:schemeClr val="tx1"/>
                          </a:solidFill>
                          <a:latin typeface="+mj-lt"/>
                        </a:rPr>
                        <a:t> es contestada</a:t>
                      </a:r>
                      <a:r>
                        <a:rPr lang="es-GT" sz="1100" b="0" baseline="0" dirty="0" smtClean="0">
                          <a:solidFill>
                            <a:schemeClr val="tx1"/>
                          </a:solidFill>
                          <a:latin typeface="+mj-lt"/>
                        </a:rPr>
                        <a:t> por </a:t>
                      </a:r>
                      <a:r>
                        <a:rPr lang="es-GT" sz="1100" b="0" dirty="0" smtClean="0">
                          <a:solidFill>
                            <a:schemeClr val="tx1"/>
                          </a:solidFill>
                          <a:latin typeface="+mj-lt"/>
                        </a:rPr>
                        <a:t>los detalles en este texto?    </a:t>
                      </a:r>
                      <a:r>
                        <a:rPr lang="es-GT" sz="1100" b="0" dirty="0" smtClean="0">
                          <a:solidFill>
                            <a:schemeClr val="tx1"/>
                          </a:solidFill>
                          <a:latin typeface="+mj-lt"/>
                          <a:cs typeface="Helvetica" pitchFamily="34" charset="0"/>
                        </a:rPr>
                        <a:t>RL.5.2 </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dirty="0" smtClean="0"/>
                    </a:p>
                  </a:txBody>
                  <a:tcPr marL="97155" marR="97155" marT="47897" marB="47897">
                    <a:solidFill>
                      <a:schemeClr val="bg1"/>
                    </a:solidFill>
                  </a:tcPr>
                </a:tc>
                <a:tc hMerge="1">
                  <a:txBody>
                    <a:bodyPr/>
                    <a:lstStyle/>
                    <a:p>
                      <a:endParaRPr lang="en-US"/>
                    </a:p>
                  </a:txBody>
                  <a:tcPr/>
                </a:tc>
              </a:tr>
              <a:tr h="434264">
                <a:tc>
                  <a:txBody>
                    <a:bodyPr/>
                    <a:lstStyle/>
                    <a:p>
                      <a:pPr algn="ctr">
                        <a:lnSpc>
                          <a:spcPct val="100000"/>
                        </a:lnSpc>
                        <a:spcAft>
                          <a:spcPts val="0"/>
                        </a:spcAft>
                      </a:pPr>
                      <a:r>
                        <a:rPr lang="es-GT" sz="1100" b="1" dirty="0" smtClean="0">
                          <a:solidFill>
                            <a:schemeClr val="tx1"/>
                          </a:solidFill>
                        </a:rPr>
                        <a:t>5</a:t>
                      </a:r>
                      <a:endParaRPr lang="es-GT" sz="1100" b="1" dirty="0">
                        <a:solidFill>
                          <a:schemeClr val="tx1"/>
                        </a:solidFill>
                      </a:endParaRPr>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 sz="1100" b="0" dirty="0" smtClean="0">
                          <a:solidFill>
                            <a:schemeClr val="tx1"/>
                          </a:solidFill>
                          <a:latin typeface="+mj-lt"/>
                          <a:cs typeface="Helvetica" panose="020B0604020202020204" pitchFamily="34" charset="0"/>
                        </a:rPr>
                        <a:t>¿Qué evidencia apoya que Emily preferiría estar en el suroeste de Virginia que en Tennessee? </a:t>
                      </a:r>
                      <a:r>
                        <a:rPr kumimoji="0" lang="es-GT" sz="1100" b="0" i="0" u="none" strike="noStrike" kern="1200" cap="none" spc="0" normalizeH="0" baseline="0" noProof="0" dirty="0" smtClean="0">
                          <a:ln>
                            <a:noFill/>
                          </a:ln>
                          <a:solidFill>
                            <a:schemeClr val="tx1"/>
                          </a:solidFill>
                          <a:effectLst/>
                          <a:uLnTx/>
                          <a:uFillTx/>
                          <a:latin typeface="+mj-lt"/>
                          <a:ea typeface="+mn-ea"/>
                          <a:cs typeface="+mn-cs"/>
                        </a:rPr>
                        <a:t>RL.5.3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dirty="0"/>
                    </a:p>
                  </a:txBody>
                  <a:tcPr marL="97155" marR="97155" marT="47897" marB="47897">
                    <a:solidFill>
                      <a:schemeClr val="bg1"/>
                    </a:solidFill>
                  </a:tcPr>
                </a:tc>
                <a:tc hMerge="1">
                  <a:txBody>
                    <a:bodyPr/>
                    <a:lstStyle/>
                    <a:p>
                      <a:endParaRPr lang="en-US"/>
                    </a:p>
                  </a:txBody>
                  <a:tcPr/>
                </a:tc>
              </a:tr>
              <a:tr h="264626">
                <a:tc>
                  <a:txBody>
                    <a:bodyPr/>
                    <a:lstStyle/>
                    <a:p>
                      <a:pPr algn="ctr">
                        <a:lnSpc>
                          <a:spcPct val="100000"/>
                        </a:lnSpc>
                        <a:spcAft>
                          <a:spcPts val="0"/>
                        </a:spcAft>
                      </a:pPr>
                      <a:r>
                        <a:rPr lang="es-GT" sz="1100" b="1" dirty="0" smtClean="0">
                          <a:solidFill>
                            <a:schemeClr val="tx1"/>
                          </a:solidFill>
                        </a:rPr>
                        <a:t>6</a:t>
                      </a:r>
                      <a:endParaRPr lang="es-GT" sz="1100" b="1" dirty="0">
                        <a:solidFill>
                          <a:schemeClr val="tx1"/>
                        </a:solidFill>
                      </a:endParaRPr>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419" sz="1100" b="0" dirty="0" smtClean="0">
                          <a:solidFill>
                            <a:schemeClr val="tx1"/>
                          </a:solidFill>
                          <a:latin typeface="+mj-lt"/>
                          <a:cs typeface="Helvetica" panose="020B0604020202020204" pitchFamily="34" charset="0"/>
                        </a:rPr>
                        <a:t>¿De qué manera diferente responden al olor la tía </a:t>
                      </a:r>
                      <a:r>
                        <a:rPr lang="es-419" sz="1100" b="0" dirty="0" err="1" smtClean="0">
                          <a:solidFill>
                            <a:schemeClr val="tx1"/>
                          </a:solidFill>
                          <a:latin typeface="+mj-lt"/>
                          <a:cs typeface="Helvetica" panose="020B0604020202020204" pitchFamily="34" charset="0"/>
                        </a:rPr>
                        <a:t>Sylvie</a:t>
                      </a:r>
                      <a:r>
                        <a:rPr lang="es-419" sz="1100" b="0" dirty="0" smtClean="0">
                          <a:solidFill>
                            <a:schemeClr val="tx1"/>
                          </a:solidFill>
                          <a:latin typeface="+mj-lt"/>
                          <a:cs typeface="Helvetica" panose="020B0604020202020204" pitchFamily="34" charset="0"/>
                        </a:rPr>
                        <a:t> y Emily? </a:t>
                      </a:r>
                      <a:r>
                        <a:rPr kumimoji="0" lang="es-GT" sz="1100" b="0" i="0" u="none" strike="noStrike" kern="1200" cap="none" spc="0" normalizeH="0" baseline="0" noProof="0" dirty="0" smtClean="0">
                          <a:ln>
                            <a:noFill/>
                          </a:ln>
                          <a:solidFill>
                            <a:schemeClr val="tx1"/>
                          </a:solidFill>
                          <a:effectLst/>
                          <a:uLnTx/>
                          <a:uFillTx/>
                          <a:latin typeface="+mj-lt"/>
                          <a:ea typeface="+mn-ea"/>
                          <a:cs typeface="+mn-cs"/>
                        </a:rPr>
                        <a:t>RL.5.3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dirty="0" smtClean="0"/>
                    </a:p>
                  </a:txBody>
                  <a:tcPr marL="97155" marR="97155" marT="47897" marB="47897">
                    <a:solidFill>
                      <a:schemeClr val="bg1"/>
                    </a:solidFill>
                  </a:tcPr>
                </a:tc>
                <a:tc hMerge="1">
                  <a:txBody>
                    <a:bodyPr/>
                    <a:lstStyle/>
                    <a:p>
                      <a:endParaRPr lang="en-US"/>
                    </a:p>
                  </a:txBody>
                  <a:tcPr/>
                </a:tc>
              </a:tr>
              <a:tr h="482308">
                <a:tc>
                  <a:txBody>
                    <a:bodyPr/>
                    <a:lstStyle/>
                    <a:p>
                      <a:pPr algn="ctr">
                        <a:lnSpc>
                          <a:spcPct val="100000"/>
                        </a:lnSpc>
                        <a:spcAft>
                          <a:spcPts val="0"/>
                        </a:spcAft>
                      </a:pPr>
                      <a:r>
                        <a:rPr lang="es-GT" sz="1100" b="1" dirty="0" smtClean="0">
                          <a:solidFill>
                            <a:schemeClr val="tx1"/>
                          </a:solidFill>
                        </a:rPr>
                        <a:t>7</a:t>
                      </a:r>
                      <a:endParaRPr lang="es-GT" sz="1100" b="1" dirty="0">
                        <a:solidFill>
                          <a:schemeClr val="tx1"/>
                        </a:solidFill>
                      </a:endParaRPr>
                    </a:p>
                  </a:txBody>
                  <a:tcPr marL="97155" marR="97155" marT="47897" marB="47897" anchor="ctr">
                    <a:solidFill>
                      <a:schemeClr val="bg1"/>
                    </a:solidFill>
                  </a:tcPr>
                </a:tc>
                <a:tc gridSpan="2">
                  <a:txBody>
                    <a:bodyPr/>
                    <a:lstStyle/>
                    <a:p>
                      <a:r>
                        <a:rPr lang="es-ES" sz="1100" b="0" dirty="0" smtClean="0">
                          <a:solidFill>
                            <a:schemeClr val="tx1"/>
                          </a:solidFill>
                          <a:latin typeface="+mj-lt"/>
                        </a:rPr>
                        <a:t>¿Cómo sabe el lector que “algo huele mal" en la granja? Utiliza evidencia específica del texto para apoyar tu respuesta.</a:t>
                      </a:r>
                      <a:r>
                        <a:rPr lang="en-US" sz="1100" b="0" baseline="0" dirty="0" smtClean="0">
                          <a:solidFill>
                            <a:schemeClr val="tx1"/>
                          </a:solidFill>
                          <a:latin typeface="+mj-lt"/>
                        </a:rPr>
                        <a:t> </a:t>
                      </a:r>
                      <a:endParaRPr lang="es-GT" sz="1100" b="0" kern="1200" dirty="0">
                        <a:solidFill>
                          <a:schemeClr val="tx1"/>
                        </a:solidFill>
                        <a:effectLst/>
                        <a:latin typeface="+mj-lt"/>
                        <a:ea typeface="+mn-ea"/>
                        <a:cs typeface="+mn-cs"/>
                      </a:endParaRPr>
                    </a:p>
                  </a:txBody>
                  <a:tcPr marL="97155" marR="97155" marT="47897" marB="47897"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i="0"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100" b="1" i="0" dirty="0" smtClean="0">
                          <a:solidFill>
                            <a:schemeClr val="tx1"/>
                          </a:solidFill>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s-GT" sz="1100" b="1" i="0" dirty="0" smtClean="0">
                          <a:effectLst>
                            <a:outerShdw blurRad="38100" dist="38100" dir="2700000" algn="tl">
                              <a:srgbClr val="000000">
                                <a:alpha val="43137"/>
                              </a:srgbClr>
                            </a:outerShdw>
                          </a:effectLst>
                        </a:rPr>
                        <a:t>1</a:t>
                      </a:r>
                      <a:endParaRPr lang="es-GT"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100" b="1" i="0" dirty="0" smtClean="0">
                          <a:effectLst>
                            <a:outerShdw blurRad="38100" dist="38100" dir="2700000" algn="tl">
                              <a:srgbClr val="000000">
                                <a:alpha val="43137"/>
                              </a:srgbClr>
                            </a:outerShdw>
                          </a:effectLst>
                        </a:rPr>
                        <a:t>0</a:t>
                      </a:r>
                      <a:endParaRPr lang="es-GT"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603145">
                <a:tc>
                  <a:txBody>
                    <a:bodyPr/>
                    <a:lstStyle/>
                    <a:p>
                      <a:pPr algn="ctr">
                        <a:lnSpc>
                          <a:spcPct val="100000"/>
                        </a:lnSpc>
                        <a:spcAft>
                          <a:spcPts val="0"/>
                        </a:spcAft>
                      </a:pPr>
                      <a:r>
                        <a:rPr lang="es-GT" sz="1100" b="1" dirty="0" smtClean="0">
                          <a:solidFill>
                            <a:schemeClr val="tx1"/>
                          </a:solidFill>
                        </a:rPr>
                        <a:t>8</a:t>
                      </a:r>
                      <a:endParaRPr lang="es-GT" sz="1100" b="1" dirty="0">
                        <a:solidFill>
                          <a:schemeClr val="tx1"/>
                        </a:solidFill>
                      </a:endParaRPr>
                    </a:p>
                  </a:txBody>
                  <a:tcPr marL="97155" marR="97155" marT="47897" marB="47897" anchor="ctr">
                    <a:solidFill>
                      <a:schemeClr val="bg1"/>
                    </a:solidFill>
                  </a:tcPr>
                </a:tc>
                <a:tc>
                  <a:txBody>
                    <a:bodyPr/>
                    <a:lstStyle/>
                    <a:p>
                      <a:pPr marL="0" indent="0" algn="l">
                        <a:buNone/>
                      </a:pPr>
                      <a:r>
                        <a:rPr lang="es-419" sz="1100" b="0" dirty="0" smtClean="0">
                          <a:solidFill>
                            <a:schemeClr val="tx1"/>
                          </a:solidFill>
                          <a:latin typeface="+mj-lt"/>
                        </a:rPr>
                        <a:t>¿Qué evidencia del texto apoyaría la idea de que normalmente la granja no huele mal? Utiliza ejemplos específicos del texto para apoyar tu respuesta.</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100" b="1" i="0" dirty="0" smtClean="0">
                          <a:solidFill>
                            <a:schemeClr val="tx1"/>
                          </a:solidFill>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100" b="1" i="0" dirty="0" smtClean="0">
                          <a:solidFill>
                            <a:schemeClr val="tx1"/>
                          </a:solidFill>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s-GT" sz="1100" b="1" i="0" dirty="0" smtClean="0">
                          <a:effectLst>
                            <a:outerShdw blurRad="38100" dist="38100" dir="2700000" algn="tl">
                              <a:srgbClr val="000000">
                                <a:alpha val="43137"/>
                              </a:srgbClr>
                            </a:outerShdw>
                          </a:effectLst>
                        </a:rPr>
                        <a:t>1</a:t>
                      </a:r>
                      <a:endParaRPr lang="es-GT"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100" b="1" i="0" dirty="0" smtClean="0">
                          <a:effectLst>
                            <a:outerShdw blurRad="38100" dist="38100" dir="2700000" algn="tl">
                              <a:srgbClr val="000000">
                                <a:alpha val="43137"/>
                              </a:srgbClr>
                            </a:outerShdw>
                          </a:effectLst>
                        </a:rPr>
                        <a:t>0</a:t>
                      </a:r>
                      <a:endParaRPr lang="es-GT"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9" name="Curved Down Arrow 8"/>
          <p:cNvSpPr/>
          <p:nvPr/>
        </p:nvSpPr>
        <p:spPr>
          <a:xfrm rot="894034">
            <a:off x="5741960" y="643306"/>
            <a:ext cx="897591" cy="3270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solidFill>
                <a:schemeClr val="tx1"/>
              </a:solidFill>
            </a:endParaRPr>
          </a:p>
        </p:txBody>
      </p:sp>
      <p:sp>
        <p:nvSpPr>
          <p:cNvPr id="11" name="Curved Down Arrow 10"/>
          <p:cNvSpPr/>
          <p:nvPr/>
        </p:nvSpPr>
        <p:spPr>
          <a:xfrm rot="800328">
            <a:off x="5694251" y="4005102"/>
            <a:ext cx="845921" cy="32576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solidFill>
                  <a:schemeClr val="tx1"/>
                </a:solidFill>
              </a:rPr>
              <a:t>                                                 </a:t>
            </a:r>
            <a:endParaRPr lang="en-US"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369634149"/>
              </p:ext>
            </p:extLst>
          </p:nvPr>
        </p:nvGraphicFramePr>
        <p:xfrm>
          <a:off x="381000" y="7924800"/>
          <a:ext cx="6649720" cy="1484815"/>
        </p:xfrm>
        <a:graphic>
          <a:graphicData uri="http://schemas.openxmlformats.org/drawingml/2006/table">
            <a:tbl>
              <a:tblPr firstRow="1" bandRow="1">
                <a:tableStyleId>{5940675A-B579-460E-94D1-54222C63F5DA}</a:tableStyleId>
              </a:tblPr>
              <a:tblGrid>
                <a:gridCol w="604520"/>
                <a:gridCol w="3459481"/>
                <a:gridCol w="599439"/>
                <a:gridCol w="586243"/>
                <a:gridCol w="709157"/>
                <a:gridCol w="690880"/>
              </a:tblGrid>
              <a:tr h="263435">
                <a:tc gridSpan="6">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s-GT" sz="1100" b="1" noProof="0" dirty="0" smtClean="0">
                          <a:solidFill>
                            <a:schemeClr val="tx1"/>
                          </a:solidFill>
                        </a:rPr>
                        <a:t>Escritura</a:t>
                      </a: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263435">
                <a:tc>
                  <a:txBody>
                    <a:bodyPr/>
                    <a:lstStyle/>
                    <a:p>
                      <a:pPr algn="ctr">
                        <a:lnSpc>
                          <a:spcPct val="100000"/>
                        </a:lnSpc>
                        <a:spcAft>
                          <a:spcPts val="0"/>
                        </a:spcAft>
                      </a:pPr>
                      <a:r>
                        <a:rPr lang="es-GT" sz="1100" b="1" noProof="0" dirty="0" smtClean="0"/>
                        <a:t>17</a:t>
                      </a:r>
                      <a:endParaRPr lang="es-GT" sz="1100" b="1" noProof="0"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0" u="none" noProof="0" dirty="0" smtClean="0">
                          <a:solidFill>
                            <a:schemeClr val="tx1"/>
                          </a:solidFill>
                          <a:effectLst/>
                          <a:latin typeface="+mj-lt"/>
                        </a:rPr>
                        <a:t>Escrito</a:t>
                      </a:r>
                      <a:r>
                        <a:rPr lang="es-GT" sz="1100" b="0" u="none" baseline="0" noProof="0" dirty="0" smtClean="0">
                          <a:solidFill>
                            <a:schemeClr val="tx1"/>
                          </a:solidFill>
                          <a:effectLst/>
                          <a:latin typeface="+mj-lt"/>
                        </a:rPr>
                        <a:t> Breve  </a:t>
                      </a:r>
                      <a:r>
                        <a:rPr lang="es-GT" sz="1100" b="0" noProof="0" dirty="0" smtClean="0">
                          <a:solidFill>
                            <a:schemeClr val="tx1"/>
                          </a:solidFill>
                          <a:latin typeface="+mj-lt"/>
                          <a:ea typeface="Calibri"/>
                          <a:cs typeface="Times New Roman"/>
                        </a:rPr>
                        <a:t>W.5.1a,b</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100" b="1" noProof="0" dirty="0" smtClean="0">
                          <a:solidFill>
                            <a:schemeClr val="tx1"/>
                          </a:solidFill>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s-GT" sz="1100" b="1" noProof="0" dirty="0" smtClean="0">
                          <a:solidFill>
                            <a:schemeClr val="tx1"/>
                          </a:solidFill>
                          <a:effectLst>
                            <a:outerShdw blurRad="38100" dist="38100" dir="2700000" algn="tl">
                              <a:srgbClr val="000000">
                                <a:alpha val="43137"/>
                              </a:srgbClr>
                            </a:outerShdw>
                          </a:effectLst>
                        </a:rPr>
                        <a:t>2</a:t>
                      </a:r>
                      <a:endParaRPr lang="es-GT" sz="11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100" b="1" i="0" noProof="0" dirty="0" smtClean="0">
                          <a:effectLst>
                            <a:outerShdw blurRad="38100" dist="38100" dir="2700000" algn="tl">
                              <a:srgbClr val="000000">
                                <a:alpha val="43137"/>
                              </a:srgbClr>
                            </a:outerShdw>
                          </a:effectLst>
                        </a:rPr>
                        <a:t>1</a:t>
                      </a:r>
                      <a:endParaRPr lang="es-GT" sz="1100" b="1" i="0" noProof="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s-GT" sz="1100" b="1" i="0" noProof="0" dirty="0" smtClean="0">
                          <a:effectLst>
                            <a:outerShdw blurRad="38100" dist="38100" dir="2700000" algn="tl">
                              <a:srgbClr val="000000">
                                <a:alpha val="43137"/>
                              </a:srgbClr>
                            </a:outerShdw>
                          </a:effectLst>
                        </a:rPr>
                        <a:t>0</a:t>
                      </a:r>
                      <a:endParaRPr lang="es-GT" sz="1100" b="1" i="0" noProof="0" dirty="0">
                        <a:effectLst>
                          <a:outerShdw blurRad="38100" dist="38100" dir="2700000" algn="tl">
                            <a:srgbClr val="000000">
                              <a:alpha val="43137"/>
                            </a:srgbClr>
                          </a:outerShdw>
                        </a:effectLst>
                      </a:endParaRPr>
                    </a:p>
                  </a:txBody>
                  <a:tcPr marL="97155" marR="97155" marT="47897" marB="47897" anchor="ctr">
                    <a:solidFill>
                      <a:schemeClr val="bg1"/>
                    </a:solidFill>
                  </a:tcPr>
                </a:tc>
              </a:tr>
              <a:tr h="263435">
                <a:tc>
                  <a:txBody>
                    <a:bodyPr/>
                    <a:lstStyle/>
                    <a:p>
                      <a:pPr algn="ctr">
                        <a:lnSpc>
                          <a:spcPct val="100000"/>
                        </a:lnSpc>
                        <a:spcAft>
                          <a:spcPts val="0"/>
                        </a:spcAft>
                      </a:pPr>
                      <a:r>
                        <a:rPr lang="es-GT" sz="1100" b="1" noProof="0" dirty="0" smtClean="0"/>
                        <a:t>18</a:t>
                      </a:r>
                      <a:endParaRPr lang="es-GT" sz="1100" b="1" noProof="0"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0" dirty="0" smtClean="0">
                          <a:solidFill>
                            <a:schemeClr val="tx1"/>
                          </a:solidFill>
                          <a:latin typeface="+mj-lt"/>
                        </a:rPr>
                        <a:t>Vuelve a escribir el párrafo organizándolo en</a:t>
                      </a:r>
                      <a:r>
                        <a:rPr lang="es-MX" sz="1100" b="0" baseline="0" dirty="0" smtClean="0">
                          <a:solidFill>
                            <a:schemeClr val="tx1"/>
                          </a:solidFill>
                          <a:latin typeface="+mj-lt"/>
                        </a:rPr>
                        <a:t> </a:t>
                      </a:r>
                      <a:r>
                        <a:rPr lang="es-MX" sz="1100" b="0" dirty="0" smtClean="0">
                          <a:solidFill>
                            <a:schemeClr val="tx1"/>
                          </a:solidFill>
                          <a:latin typeface="+mj-lt"/>
                        </a:rPr>
                        <a:t>orden lógico. </a:t>
                      </a:r>
                      <a:r>
                        <a:rPr lang="es-GT" sz="1100" b="0" noProof="0" dirty="0" smtClean="0">
                          <a:solidFill>
                            <a:schemeClr val="tx1"/>
                          </a:solidFill>
                          <a:latin typeface="+mj-lt"/>
                          <a:ea typeface="Calibri"/>
                          <a:cs typeface="Times New Roman"/>
                        </a:rPr>
                        <a:t>W.5.1a,b</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s-GT" sz="1100" b="1" i="0" noProof="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431075">
                <a:tc>
                  <a:txBody>
                    <a:bodyPr/>
                    <a:lstStyle/>
                    <a:p>
                      <a:pPr algn="ctr">
                        <a:lnSpc>
                          <a:spcPct val="100000"/>
                        </a:lnSpc>
                        <a:spcAft>
                          <a:spcPts val="0"/>
                        </a:spcAft>
                      </a:pPr>
                      <a:r>
                        <a:rPr lang="es-GT" sz="1100" b="1" noProof="0" dirty="0" smtClean="0"/>
                        <a:t>19</a:t>
                      </a:r>
                      <a:endParaRPr lang="es-GT" sz="1100" b="1" noProof="0" dirty="0"/>
                    </a:p>
                  </a:txBody>
                  <a:tcPr marL="97155" marR="97155" marT="47897" marB="47897" anchor="ctr">
                    <a:solidFill>
                      <a:schemeClr val="bg1"/>
                    </a:solidFill>
                  </a:tcPr>
                </a:tc>
                <a:tc gridSpan="3">
                  <a:txBody>
                    <a:bodyPr/>
                    <a:lstStyle/>
                    <a:p>
                      <a:r>
                        <a:rPr lang="es-419" sz="1100" b="0" dirty="0" smtClean="0">
                          <a:solidFill>
                            <a:schemeClr val="tx1"/>
                          </a:solidFill>
                          <a:latin typeface="+mj-lt"/>
                          <a:cs typeface="Helvetica" panose="020B0604020202020204" pitchFamily="34" charset="0"/>
                        </a:rPr>
                        <a:t>Combina las dos oraciones sin cambiar el sentido de las oraciones originales   </a:t>
                      </a:r>
                      <a:r>
                        <a:rPr lang="es-GT" sz="1100" b="0" noProof="0" dirty="0" smtClean="0">
                          <a:solidFill>
                            <a:schemeClr val="tx1"/>
                          </a:solidFill>
                          <a:latin typeface="+mj-lt"/>
                        </a:rPr>
                        <a:t>L.5.1a, 5.3a</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s-GT" sz="1100" b="1" i="0" noProof="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263435">
                <a:tc>
                  <a:txBody>
                    <a:bodyPr/>
                    <a:lstStyle/>
                    <a:p>
                      <a:pPr algn="ctr">
                        <a:lnSpc>
                          <a:spcPct val="100000"/>
                        </a:lnSpc>
                        <a:spcAft>
                          <a:spcPts val="0"/>
                        </a:spcAft>
                      </a:pPr>
                      <a:r>
                        <a:rPr lang="es-GT" sz="1100" b="1" noProof="0" dirty="0" smtClean="0"/>
                        <a:t>20</a:t>
                      </a:r>
                      <a:endParaRPr lang="es-GT" sz="1100" b="1" noProof="0"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0" dirty="0" smtClean="0">
                          <a:solidFill>
                            <a:schemeClr val="tx1"/>
                          </a:solidFill>
                          <a:latin typeface="+mj-lt"/>
                        </a:rPr>
                        <a:t>Elige la palabra correcta para llenar el espacio en blanco.  </a:t>
                      </a:r>
                      <a:r>
                        <a:rPr lang="es-GT" sz="1100" b="0" noProof="0" dirty="0" smtClean="0">
                          <a:solidFill>
                            <a:schemeClr val="tx1"/>
                          </a:solidFill>
                          <a:latin typeface="+mj-lt"/>
                        </a:rPr>
                        <a:t>L.5.1c</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s-GT" sz="1100" b="1" i="0" noProof="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
        <p:nvSpPr>
          <p:cNvPr id="3" name="Footer Placeholder 2"/>
          <p:cNvSpPr>
            <a:spLocks noGrp="1"/>
          </p:cNvSpPr>
          <p:nvPr>
            <p:ph type="ftr" sz="quarter" idx="11"/>
          </p:nvPr>
        </p:nvSpPr>
        <p:spPr/>
        <p:txBody>
          <a:bodyPr/>
          <a:lstStyle/>
          <a:p>
            <a:endParaRPr lang="en-US" smtClean="0"/>
          </a:p>
          <a:p>
            <a:r>
              <a:rPr lang="en-US" smtClean="0"/>
              <a:t>Rev. Control: 07/04/15 - OSP and S. Richmond </a:t>
            </a:r>
          </a:p>
          <a:p>
            <a:endParaRPr lang="en-US" dirty="0"/>
          </a:p>
        </p:txBody>
      </p:sp>
    </p:spTree>
    <p:extLst>
      <p:ext uri="{BB962C8B-B14F-4D97-AF65-F5344CB8AC3E}">
        <p14:creationId xmlns:p14="http://schemas.microsoft.com/office/powerpoint/2010/main" val="484928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7287" y="922020"/>
            <a:ext cx="6822440" cy="7981957"/>
          </a:xfrm>
          <a:prstGeom prst="rect">
            <a:avLst/>
          </a:prstGeom>
        </p:spPr>
        <p:txBody>
          <a:bodyPr wrap="square" lIns="101882" tIns="50941" rIns="101882" bIns="50941">
            <a:spAutoFit/>
          </a:bodyPr>
          <a:lstStyle/>
          <a:p>
            <a:pPr algn="ctr"/>
            <a:r>
              <a:rPr lang="es-GT" b="1" dirty="0" smtClean="0"/>
              <a:t>Acerca de esta Evaluación</a:t>
            </a:r>
          </a:p>
          <a:p>
            <a:pPr algn="ctr"/>
            <a:endParaRPr lang="es-GT" sz="1200" b="1" dirty="0" smtClean="0"/>
          </a:p>
          <a:p>
            <a:endParaRPr lang="es-GT" sz="1200" b="1" dirty="0" smtClean="0"/>
          </a:p>
          <a:p>
            <a:pPr lvl="0"/>
            <a:r>
              <a:rPr lang="es-MX" sz="1200" b="1" dirty="0" smtClean="0">
                <a:solidFill>
                  <a:prstClr val="black"/>
                </a:solidFill>
              </a:rPr>
              <a:t>Las </a:t>
            </a:r>
            <a:r>
              <a:rPr lang="es-MX" sz="1200" b="1" dirty="0">
                <a:solidFill>
                  <a:prstClr val="black"/>
                </a:solidFill>
              </a:rPr>
              <a:t>evaluaciones SBAC </a:t>
            </a:r>
            <a:r>
              <a:rPr lang="es-MX" sz="1200" dirty="0">
                <a:solidFill>
                  <a:prstClr val="black"/>
                </a:solidFill>
              </a:rPr>
              <a:t>están compuestas por </a:t>
            </a:r>
            <a:r>
              <a:rPr lang="es-MX" sz="1200" b="1" dirty="0">
                <a:solidFill>
                  <a:prstClr val="black"/>
                </a:solidFill>
              </a:rPr>
              <a:t>4 tipos de elementos:  </a:t>
            </a:r>
            <a:r>
              <a:rPr lang="es-MX" sz="1200" dirty="0">
                <a:solidFill>
                  <a:prstClr val="black"/>
                </a:solidFill>
              </a:rPr>
              <a:t>Respuesta de selección múltiple, Respuesta construida, Elementos de tecnología</a:t>
            </a:r>
            <a:r>
              <a:rPr lang="es-MX" sz="1200" dirty="0">
                <a:solidFill>
                  <a:srgbClr val="FF6D6D"/>
                </a:solidFill>
              </a:rPr>
              <a:t> </a:t>
            </a:r>
            <a:r>
              <a:rPr lang="es-MX" sz="1200" dirty="0">
                <a:solidFill>
                  <a:prstClr val="black"/>
                </a:solidFill>
              </a:rPr>
              <a:t>y Tarea de rendimiento.  Las evaluaciones  del Trimestre uno de HSD consisten de 20 preguntas, que </a:t>
            </a:r>
            <a:r>
              <a:rPr lang="es-MX" sz="1200" b="1" i="1" dirty="0">
                <a:solidFill>
                  <a:prstClr val="black"/>
                </a:solidFill>
              </a:rPr>
              <a:t>ahora incluyen </a:t>
            </a:r>
            <a:r>
              <a:rPr lang="es-MX" sz="1200" dirty="0">
                <a:solidFill>
                  <a:prstClr val="black"/>
                </a:solidFill>
              </a:rPr>
              <a:t>elementos de </a:t>
            </a:r>
            <a:r>
              <a:rPr lang="es-MX" sz="1200" b="1" dirty="0">
                <a:solidFill>
                  <a:prstClr val="black"/>
                </a:solidFill>
              </a:rPr>
              <a:t>escritura</a:t>
            </a:r>
            <a:r>
              <a:rPr lang="es-MX" sz="1200" dirty="0">
                <a:solidFill>
                  <a:prstClr val="black"/>
                </a:solidFill>
              </a:rPr>
              <a:t> en el puntaje de la evaluación.  </a:t>
            </a:r>
          </a:p>
          <a:p>
            <a:pPr lvl="0"/>
            <a:endParaRPr lang="es-MX" sz="1200" b="1" dirty="0">
              <a:solidFill>
                <a:prstClr val="black"/>
              </a:solidFill>
            </a:endParaRPr>
          </a:p>
          <a:p>
            <a:pPr lvl="0"/>
            <a:r>
              <a:rPr lang="es-MX" sz="1200" b="1" dirty="0">
                <a:solidFill>
                  <a:prstClr val="black"/>
                </a:solidFill>
              </a:rPr>
              <a:t>No hay Tareas de rendimiento (</a:t>
            </a:r>
            <a:r>
              <a:rPr lang="es-MX" sz="1050" b="1" i="1" dirty="0">
                <a:solidFill>
                  <a:prstClr val="black"/>
                </a:solidFill>
              </a:rPr>
              <a:t>Performance </a:t>
            </a:r>
            <a:r>
              <a:rPr lang="es-MX" sz="1050" b="1" i="1" dirty="0" err="1">
                <a:solidFill>
                  <a:prstClr val="black"/>
                </a:solidFill>
              </a:rPr>
              <a:t>Tasks</a:t>
            </a:r>
            <a:r>
              <a:rPr lang="es-MX" sz="1050" b="1" i="1" dirty="0">
                <a:solidFill>
                  <a:prstClr val="black"/>
                </a:solidFill>
              </a:rPr>
              <a:t> - PT</a:t>
            </a:r>
            <a:r>
              <a:rPr lang="es-MX" sz="1200" b="1" dirty="0">
                <a:solidFill>
                  <a:prstClr val="black"/>
                </a:solidFill>
              </a:rPr>
              <a:t>) en las evaluaciones del trimestre 1.</a:t>
            </a:r>
          </a:p>
          <a:p>
            <a:pPr lvl="0"/>
            <a:r>
              <a:rPr lang="es-MX" sz="1200" i="1" dirty="0">
                <a:solidFill>
                  <a:prstClr val="black"/>
                </a:solidFill>
              </a:rPr>
              <a:t>Las Tareas de rendimiento en Artes del lenguaje inglés (ELA) se enfocan en lectura, escritura, expresión oral, destreza auditiva y declaraciones investigativas. Estas miden capacidades tales como: profundidad de la comprensión, habilidad interpretativa y analítica, recordar información básica, síntesis, e investigación. </a:t>
            </a:r>
          </a:p>
          <a:p>
            <a:pPr lvl="0"/>
            <a:endParaRPr lang="es-MX" sz="1200" i="1" dirty="0">
              <a:solidFill>
                <a:prstClr val="black"/>
              </a:solidFill>
            </a:endParaRPr>
          </a:p>
          <a:p>
            <a:pPr lvl="0"/>
            <a:r>
              <a:rPr lang="es-MX" sz="1200" b="1" dirty="0">
                <a:solidFill>
                  <a:prstClr val="black"/>
                </a:solidFill>
              </a:rPr>
              <a:t>No hay preguntas/elementos de tecnología (TE).  Nota:  Es </a:t>
            </a:r>
            <a:r>
              <a:rPr lang="es-MX" sz="1200" b="1" u="sng" dirty="0">
                <a:solidFill>
                  <a:prstClr val="black"/>
                </a:solidFill>
              </a:rPr>
              <a:t>muy recomendable</a:t>
            </a:r>
            <a:r>
              <a:rPr lang="es-MX" sz="1200" b="1" dirty="0">
                <a:solidFill>
                  <a:prstClr val="black"/>
                </a:solidFill>
              </a:rPr>
              <a:t> que los estudiantes tengan experiencias con los siguientes tipos de tareas en varios lugares de prácticas educativas en el Internet, ya que estos no están en las evaluaciones de primaria de HSD: </a:t>
            </a:r>
            <a:r>
              <a:rPr lang="es-MX" sz="1200" i="1" dirty="0">
                <a:solidFill>
                  <a:prstClr val="black"/>
                </a:solidFill>
              </a:rPr>
              <a:t>reordenar texto, seleccionar y cambiar texto, seleccionar texto, seleccionar de un menú desplegable (</a:t>
            </a:r>
            <a:r>
              <a:rPr lang="es-MX" sz="1050" i="1" dirty="0" err="1">
                <a:solidFill>
                  <a:prstClr val="black"/>
                </a:solidFill>
              </a:rPr>
              <a:t>drop-down</a:t>
            </a:r>
            <a:r>
              <a:rPr lang="es-MX" sz="1200" i="1" dirty="0">
                <a:solidFill>
                  <a:prstClr val="black"/>
                </a:solidFill>
              </a:rPr>
              <a:t>).</a:t>
            </a:r>
          </a:p>
          <a:p>
            <a:endParaRPr lang="es-MX" sz="1200" i="1" dirty="0"/>
          </a:p>
          <a:p>
            <a:r>
              <a:rPr lang="es-MX" sz="1200" b="1" u="sng" dirty="0"/>
              <a:t>Nota importante:</a:t>
            </a:r>
          </a:p>
          <a:p>
            <a:endParaRPr lang="es-MX" sz="1200" u="sng" dirty="0"/>
          </a:p>
          <a:p>
            <a:r>
              <a:rPr lang="es-MX" sz="1200" dirty="0"/>
              <a:t>Si los estudiantes </a:t>
            </a:r>
            <a:r>
              <a:rPr lang="es-MX" sz="1200" b="1" dirty="0"/>
              <a:t>no están </a:t>
            </a:r>
            <a:r>
              <a:rPr lang="es-MX" sz="1200" dirty="0"/>
              <a:t>leyendo al nivel de grado y no pueden leer el texto, </a:t>
            </a:r>
            <a:r>
              <a:rPr lang="es-MX" sz="1200" b="1" dirty="0"/>
              <a:t>por favor </a:t>
            </a:r>
            <a:r>
              <a:rPr lang="es-MX" sz="1200" b="1" dirty="0" smtClean="0"/>
              <a:t>lea </a:t>
            </a:r>
            <a:r>
              <a:rPr lang="es-MX" sz="1200" b="1" dirty="0"/>
              <a:t>los cuentos</a:t>
            </a:r>
            <a:r>
              <a:rPr lang="es-MX" sz="1200" dirty="0"/>
              <a:t> y haga las preguntas.  Favor de anotar en algún lugar, el nivel de diferenciación que el estudiante necesitó.  Desarrolle progresivamente a los estudiantes a lo largo del año, hasta que estos estén leyendo y estén haciendo la evaluación del modo más independiente que ellos puedan ser capaces de hacerlo.</a:t>
            </a:r>
          </a:p>
          <a:p>
            <a:endParaRPr lang="es-MX" sz="1200" b="1" u="sng" dirty="0">
              <a:cs typeface="Helvetica" pitchFamily="34" charset="0"/>
            </a:endParaRPr>
          </a:p>
          <a:p>
            <a:pPr lvl="0"/>
            <a:r>
              <a:rPr lang="es-MX" sz="1200" b="1" u="sng" dirty="0">
                <a:solidFill>
                  <a:prstClr val="black"/>
                </a:solidFill>
                <a:effectLst>
                  <a:outerShdw blurRad="38100" dist="38100" dir="2700000" algn="tl">
                    <a:srgbClr val="000000">
                      <a:alpha val="43137"/>
                    </a:srgbClr>
                  </a:outerShdw>
                </a:effectLst>
                <a:cs typeface="Helvetica" pitchFamily="34" charset="0"/>
              </a:rPr>
              <a:t>Nota:</a:t>
            </a:r>
            <a:r>
              <a:rPr lang="es-MX" sz="1200" dirty="0">
                <a:solidFill>
                  <a:prstClr val="black"/>
                </a:solidFill>
                <a:cs typeface="Helvetica" pitchFamily="34" charset="0"/>
              </a:rPr>
              <a:t>  Las preguntas de respuesta construida </a:t>
            </a:r>
            <a:r>
              <a:rPr lang="es-MX" sz="1200" b="1" dirty="0">
                <a:solidFill>
                  <a:prstClr val="black"/>
                </a:solidFill>
                <a:cs typeface="Helvetica" pitchFamily="34" charset="0"/>
              </a:rPr>
              <a:t>NO</a:t>
            </a:r>
            <a:r>
              <a:rPr lang="es-MX" sz="1200" dirty="0">
                <a:solidFill>
                  <a:prstClr val="black"/>
                </a:solidFill>
                <a:cs typeface="Helvetica" pitchFamily="34" charset="0"/>
              </a:rPr>
              <a:t> evalúan las habilidades o dominio en </a:t>
            </a:r>
            <a:r>
              <a:rPr lang="es-MX" sz="1200" dirty="0" smtClean="0">
                <a:solidFill>
                  <a:prstClr val="black"/>
                </a:solidFill>
                <a:cs typeface="Helvetica" pitchFamily="34" charset="0"/>
              </a:rPr>
              <a:t>escritura, y </a:t>
            </a:r>
            <a:r>
              <a:rPr lang="es-MX" sz="1200" dirty="0">
                <a:solidFill>
                  <a:prstClr val="black"/>
                </a:solidFill>
                <a:cs typeface="Helvetica" pitchFamily="34" charset="0"/>
              </a:rPr>
              <a:t>no deben ser calificadas como tal.  Estas respuestas construidas son evidencia de la comprensión de lectura.  </a:t>
            </a:r>
          </a:p>
          <a:p>
            <a:pPr lvl="0"/>
            <a:endParaRPr lang="es-MX" sz="1200" dirty="0">
              <a:solidFill>
                <a:prstClr val="black"/>
              </a:solidFill>
              <a:cs typeface="Helvetica" pitchFamily="34" charset="0"/>
            </a:endParaRPr>
          </a:p>
          <a:p>
            <a:pPr lvl="0"/>
            <a:r>
              <a:rPr lang="es-MX" sz="1200" b="1" dirty="0">
                <a:solidFill>
                  <a:prstClr val="black"/>
                </a:solidFill>
                <a:cs typeface="Helvetica" pitchFamily="34" charset="0"/>
              </a:rPr>
              <a:t>Hay disponible una </a:t>
            </a:r>
            <a:r>
              <a:rPr lang="es-MX" sz="1200" b="1" u="sng" dirty="0">
                <a:solidFill>
                  <a:prstClr val="black"/>
                </a:solidFill>
                <a:cs typeface="Helvetica" pitchFamily="34" charset="0"/>
              </a:rPr>
              <a:t>HOJA OPCIONAL PARA REGISTRAR LA PUNTUACIÓN </a:t>
            </a:r>
            <a:r>
              <a:rPr lang="es-MX" sz="1200" b="1" dirty="0">
                <a:solidFill>
                  <a:prstClr val="black"/>
                </a:solidFill>
                <a:cs typeface="Helvetica" pitchFamily="34" charset="0"/>
              </a:rPr>
              <a:t>…(</a:t>
            </a:r>
            <a:r>
              <a:rPr lang="es-MX" sz="1200" b="1" i="1" dirty="0">
                <a:solidFill>
                  <a:prstClr val="black"/>
                </a:solidFill>
                <a:cs typeface="Helvetica" pitchFamily="34" charset="0"/>
              </a:rPr>
              <a:t>Hoja de resumen de la evaluación de la clase</a:t>
            </a:r>
            <a:r>
              <a:rPr lang="es-MX" sz="1200" b="1" dirty="0">
                <a:solidFill>
                  <a:prstClr val="black"/>
                </a:solidFill>
                <a:cs typeface="Helvetica" pitchFamily="34" charset="0"/>
              </a:rPr>
              <a:t>)</a:t>
            </a:r>
          </a:p>
          <a:p>
            <a:pPr lvl="0"/>
            <a:endParaRPr lang="es-MX" sz="1200" b="1" dirty="0">
              <a:solidFill>
                <a:prstClr val="black"/>
              </a:solidFill>
              <a:cs typeface="Helvetica" pitchFamily="34" charset="0"/>
            </a:endParaRPr>
          </a:p>
          <a:p>
            <a:pPr marL="344488" lvl="0" indent="-171450">
              <a:buFont typeface="Arial" pitchFamily="34" charset="0"/>
              <a:buChar char="•"/>
            </a:pPr>
            <a:r>
              <a:rPr lang="es-MX" sz="1200" dirty="0">
                <a:solidFill>
                  <a:prstClr val="black"/>
                </a:solidFill>
                <a:cs typeface="Helvetica" pitchFamily="34" charset="0"/>
              </a:rPr>
              <a:t>Cuando los estudiantes hayan terminado la evaluación, usted puede registrar el número total de respuestas de selección múltiple y respuestas construidas correctas en la </a:t>
            </a:r>
            <a:r>
              <a:rPr lang="es-MX" sz="1200" i="1" u="sng" dirty="0">
                <a:solidFill>
                  <a:prstClr val="black"/>
                </a:solidFill>
                <a:cs typeface="Helvetica" pitchFamily="34" charset="0"/>
              </a:rPr>
              <a:t>Hoja de resumen de la evaluación de la clase</a:t>
            </a:r>
            <a:r>
              <a:rPr lang="es-MX" sz="1200" dirty="0">
                <a:solidFill>
                  <a:prstClr val="black"/>
                </a:solidFill>
                <a:cs typeface="Helvetica" pitchFamily="34" charset="0"/>
              </a:rPr>
              <a:t>, si lo desea. </a:t>
            </a:r>
          </a:p>
          <a:p>
            <a:pPr marL="173038" lvl="0"/>
            <a:endParaRPr lang="es-MX" sz="1200" dirty="0">
              <a:solidFill>
                <a:prstClr val="black"/>
              </a:solidFill>
              <a:cs typeface="Helvetica" pitchFamily="34" charset="0"/>
            </a:endParaRPr>
          </a:p>
          <a:p>
            <a:pPr marL="344488" lvl="0" indent="-171450">
              <a:buFont typeface="Arial" pitchFamily="34" charset="0"/>
              <a:buChar char="•"/>
            </a:pPr>
            <a:r>
              <a:rPr lang="es-MX" sz="1200" dirty="0">
                <a:solidFill>
                  <a:prstClr val="black"/>
                </a:solidFill>
                <a:cs typeface="Helvetica" pitchFamily="34" charset="0"/>
              </a:rPr>
              <a:t>Regrese el folleto de evaluación corregido a los estudiantes. Ellos registran sus respuestas como correctas o incorrectas.</a:t>
            </a:r>
          </a:p>
          <a:p>
            <a:pPr marL="383829" indent="-191030">
              <a:buFont typeface="Arial" pitchFamily="34" charset="0"/>
              <a:buChar char="•"/>
            </a:pPr>
            <a:endParaRPr lang="es-GT" sz="1200" dirty="0" smtClean="0">
              <a:cs typeface="Helvetica" pitchFamily="34" charset="0"/>
            </a:endParaRPr>
          </a:p>
          <a:p>
            <a:pPr marL="383829" indent="-191030">
              <a:buFont typeface="Arial" pitchFamily="34" charset="0"/>
              <a:buChar char="•"/>
            </a:pPr>
            <a:r>
              <a:rPr lang="es-GT" sz="1200" dirty="0" smtClean="0">
                <a:cs typeface="Helvetica" pitchFamily="34" charset="0"/>
              </a:rPr>
              <a:t>La última página en el folleto del estudiante es una página de reflexión del estudiante. Esta última actividad es muy valiosa para la comprensión de cómo diferenciar las necesidades de instrucción de los estudiantes</a:t>
            </a:r>
            <a:endParaRPr lang="es-GT" sz="1200" dirty="0" smtClean="0">
              <a:solidFill>
                <a:srgbClr val="C00000"/>
              </a:solidFill>
              <a:cs typeface="Helvetica" pitchFamily="34" charset="0"/>
            </a:endParaRPr>
          </a:p>
          <a:p>
            <a:endParaRPr lang="es-GT" sz="1200" i="1" dirty="0">
              <a:solidFill>
                <a:srgbClr val="C00000"/>
              </a:solidFill>
            </a:endParaRPr>
          </a:p>
        </p:txBody>
      </p:sp>
      <p:sp>
        <p:nvSpPr>
          <p:cNvPr id="6" name="Rectangle 5"/>
          <p:cNvSpPr/>
          <p:nvPr/>
        </p:nvSpPr>
        <p:spPr>
          <a:xfrm>
            <a:off x="4953000" y="228600"/>
            <a:ext cx="2660968"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84" tIns="53692" rIns="107384" bIns="53692" rtlCol="0" anchor="t"/>
          <a:lstStyle/>
          <a:p>
            <a:r>
              <a:rPr lang="en-US" sz="1300" b="1" dirty="0">
                <a:solidFill>
                  <a:schemeClr val="tx1"/>
                </a:solidFill>
              </a:rPr>
              <a:t>Order at HSD Print Shop…</a:t>
            </a:r>
          </a:p>
          <a:p>
            <a:r>
              <a:rPr lang="en-US" sz="900" dirty="0">
                <a:solidFill>
                  <a:schemeClr val="tx1"/>
                </a:solidFill>
                <a:hlinkClick r:id="rId3"/>
              </a:rPr>
              <a:t>http://www.hsd.k12.or.us/Departments/PrintShop/WebSubmissionForms.aspx</a:t>
            </a:r>
            <a:endParaRPr lang="en-US" sz="900" dirty="0">
              <a:solidFill>
                <a:schemeClr val="tx1"/>
              </a:solidFill>
            </a:endParaRPr>
          </a:p>
          <a:p>
            <a:endParaRPr lang="en-US" sz="900" dirty="0">
              <a:solidFill>
                <a:schemeClr val="tx1"/>
              </a:solidFill>
            </a:endParaRPr>
          </a:p>
        </p:txBody>
      </p:sp>
      <p:sp>
        <p:nvSpPr>
          <p:cNvPr id="4" name="Slide Number Placeholder 3"/>
          <p:cNvSpPr>
            <a:spLocks noGrp="1"/>
          </p:cNvSpPr>
          <p:nvPr>
            <p:ph type="sldNum" sz="quarter" idx="12"/>
          </p:nvPr>
        </p:nvSpPr>
        <p:spPr>
          <a:xfrm>
            <a:off x="5570220" y="9322651"/>
            <a:ext cx="1813560" cy="535516"/>
          </a:xfrm>
        </p:spPr>
        <p:txBody>
          <a:bodyPr/>
          <a:lstStyle/>
          <a:p>
            <a:r>
              <a:rPr lang="en-US" dirty="0"/>
              <a:t>3</a:t>
            </a:r>
          </a:p>
        </p:txBody>
      </p:sp>
      <p:sp>
        <p:nvSpPr>
          <p:cNvPr id="3" name="Footer Placeholder 2"/>
          <p:cNvSpPr>
            <a:spLocks noGrp="1"/>
          </p:cNvSpPr>
          <p:nvPr>
            <p:ph type="ftr" sz="quarter" idx="11"/>
          </p:nvPr>
        </p:nvSpPr>
        <p:spPr/>
        <p:txBody>
          <a:bodyPr/>
          <a:lstStyle/>
          <a:p>
            <a:r>
              <a:rPr lang="en-US" sz="900" dirty="0" smtClean="0"/>
              <a:t>Rev. Control: 07/04/15 - OSP and S. Richmond </a:t>
            </a:r>
            <a:endParaRPr lang="en-US" sz="900" dirty="0"/>
          </a:p>
        </p:txBody>
      </p:sp>
    </p:spTree>
    <p:extLst>
      <p:ext uri="{BB962C8B-B14F-4D97-AF65-F5344CB8AC3E}">
        <p14:creationId xmlns:p14="http://schemas.microsoft.com/office/powerpoint/2010/main" val="110432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4</a:t>
            </a:fld>
            <a:endParaRPr lang="en-US" dirty="0"/>
          </a:p>
        </p:txBody>
      </p:sp>
      <p:sp>
        <p:nvSpPr>
          <p:cNvPr id="3" name="TextBox 2"/>
          <p:cNvSpPr txBox="1"/>
          <p:nvPr/>
        </p:nvSpPr>
        <p:spPr>
          <a:xfrm>
            <a:off x="410136" y="443753"/>
            <a:ext cx="6870774" cy="8124060"/>
          </a:xfrm>
          <a:prstGeom prst="rect">
            <a:avLst/>
          </a:prstGeom>
          <a:noFill/>
        </p:spPr>
        <p:txBody>
          <a:bodyPr wrap="square" lIns="93069" tIns="46534" rIns="93069" bIns="46534" rtlCol="0">
            <a:spAutoFit/>
          </a:bodyPr>
          <a:lstStyle/>
          <a:p>
            <a:pPr algn="ctr"/>
            <a:r>
              <a:rPr lang="es-419" sz="1461" b="1" dirty="0"/>
              <a:t>Determinando textos a nivel de grado</a:t>
            </a:r>
          </a:p>
          <a:p>
            <a:pPr algn="ctr"/>
            <a:endParaRPr lang="es-419" sz="777" b="1" dirty="0"/>
          </a:p>
          <a:p>
            <a:r>
              <a:rPr lang="es-419" sz="1461" dirty="0"/>
              <a:t>Un texto a nivel de grado se determina utilizando una combinación tanto de las nuevas escalas cuantitativas como de las medidas cualitativas de los CCSS.</a:t>
            </a:r>
          </a:p>
          <a:p>
            <a:endParaRPr lang="es-419" sz="1461" dirty="0"/>
          </a:p>
          <a:p>
            <a:r>
              <a:rPr lang="es-419" sz="1461" b="1" dirty="0"/>
              <a:t>Ejemplo</a:t>
            </a:r>
            <a:r>
              <a:rPr lang="es-419" sz="1461" dirty="0"/>
              <a:t>:  Si el grado equivalente de un texto es </a:t>
            </a:r>
            <a:r>
              <a:rPr lang="es-419" sz="1736" b="1" dirty="0">
                <a:solidFill>
                  <a:srgbClr val="0070C0"/>
                </a:solidFill>
              </a:rPr>
              <a:t>6.8</a:t>
            </a:r>
            <a:r>
              <a:rPr lang="es-419" sz="1461" dirty="0"/>
              <a:t> y tiene una medida </a:t>
            </a:r>
            <a:r>
              <a:rPr lang="es-419" sz="1461" i="1" dirty="0" err="1"/>
              <a:t>lexile</a:t>
            </a:r>
            <a:r>
              <a:rPr lang="es-419" sz="1461" dirty="0"/>
              <a:t> de </a:t>
            </a:r>
            <a:r>
              <a:rPr lang="es-419" sz="1736" b="1" dirty="0">
                <a:solidFill>
                  <a:srgbClr val="0070C0"/>
                </a:solidFill>
              </a:rPr>
              <a:t>970</a:t>
            </a:r>
            <a:r>
              <a:rPr lang="es-419" sz="1461" dirty="0"/>
              <a:t>, los datos cuantitativos muestran que la ubicación debe ser </a:t>
            </a:r>
            <a:r>
              <a:rPr lang="es-419" sz="1461" b="1" dirty="0"/>
              <a:t>entre los grados  4 y 8.</a:t>
            </a:r>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r>
              <a:rPr lang="es-419" sz="1461" b="1" dirty="0"/>
              <a:t>Cuatro medidas </a:t>
            </a:r>
            <a:r>
              <a:rPr lang="es-419" sz="1461" dirty="0"/>
              <a:t>cualitativas pueden examinarse desde la banda inferior de 4</a:t>
            </a:r>
            <a:r>
              <a:rPr lang="es-419" sz="1461" baseline="30000" dirty="0"/>
              <a:t>to</a:t>
            </a:r>
            <a:r>
              <a:rPr lang="es-419" sz="1461" dirty="0"/>
              <a:t> grado  hasta la banda superior de 8</a:t>
            </a:r>
            <a:r>
              <a:rPr lang="es-419" sz="1461" baseline="30000" dirty="0"/>
              <a:t>vo</a:t>
            </a:r>
            <a:r>
              <a:rPr lang="es-419" sz="1461" dirty="0"/>
              <a:t> grado para determinar la legibilidad a nivel de grado.</a:t>
            </a:r>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r>
              <a:rPr lang="es-419" sz="1461" dirty="0"/>
              <a:t>La combinación de la escala </a:t>
            </a:r>
            <a:r>
              <a:rPr lang="es-419" sz="1461" b="1" dirty="0"/>
              <a:t>cuantitativa</a:t>
            </a:r>
            <a:r>
              <a:rPr lang="es-419" sz="1461" dirty="0"/>
              <a:t> y las medidas </a:t>
            </a:r>
            <a:r>
              <a:rPr lang="es-419" sz="1461" b="1" dirty="0"/>
              <a:t>cualitativas</a:t>
            </a:r>
            <a:r>
              <a:rPr lang="es-419" sz="1461" dirty="0"/>
              <a:t>, para este texto en particular, muestra que el mejor nivel de legibilidad para este texto sería 6</a:t>
            </a:r>
            <a:r>
              <a:rPr lang="es-419" sz="1461" baseline="30000" dirty="0"/>
              <a:t>to </a:t>
            </a:r>
            <a:r>
              <a:rPr lang="es-419" sz="1461" dirty="0"/>
              <a:t>grado.</a:t>
            </a:r>
          </a:p>
          <a:p>
            <a:endParaRPr lang="es-419" sz="1461" dirty="0"/>
          </a:p>
        </p:txBody>
      </p:sp>
      <p:graphicFrame>
        <p:nvGraphicFramePr>
          <p:cNvPr id="10" name="Table 9"/>
          <p:cNvGraphicFramePr>
            <a:graphicFrameLocks noGrp="1"/>
          </p:cNvGraphicFramePr>
          <p:nvPr>
            <p:extLst/>
          </p:nvPr>
        </p:nvGraphicFramePr>
        <p:xfrm>
          <a:off x="632013" y="2027920"/>
          <a:ext cx="5837815" cy="1853614"/>
        </p:xfrm>
        <a:graphic>
          <a:graphicData uri="http://schemas.openxmlformats.org/drawingml/2006/table">
            <a:tbl>
              <a:tblPr/>
              <a:tblGrid>
                <a:gridCol w="2062300"/>
                <a:gridCol w="1887428"/>
                <a:gridCol w="1888087"/>
              </a:tblGrid>
              <a:tr h="466433">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Band</a:t>
                      </a:r>
                    </a:p>
                    <a:p>
                      <a:pPr marL="0" marR="0" algn="ctr" defTabSz="1018809" rtl="0" eaLnBrk="1" fontAlgn="ctr" latinLnBrk="0" hangingPunct="1">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Bandas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basadas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en</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los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Estándares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Fundamentales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Comunes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900" b="1" i="0" kern="1200" baseline="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Prueba</a:t>
                      </a: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legibilidad</a:t>
                      </a: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(Sistema Lexile)</a:t>
                      </a:r>
                      <a:endParaRPr lang="en-US"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292877">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221">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77564">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907">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612">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CCR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1" name="Group 10"/>
          <p:cNvGrpSpPr/>
          <p:nvPr/>
        </p:nvGrpSpPr>
        <p:grpSpPr>
          <a:xfrm>
            <a:off x="3112098" y="2790979"/>
            <a:ext cx="3155577" cy="535984"/>
            <a:chOff x="3088640" y="2723154"/>
            <a:chExt cx="3251200" cy="552226"/>
          </a:xfrm>
        </p:grpSpPr>
        <p:sp>
          <p:nvSpPr>
            <p:cNvPr id="12" name="Rectangle 11"/>
            <p:cNvSpPr/>
            <p:nvPr/>
          </p:nvSpPr>
          <p:spPr>
            <a:xfrm>
              <a:off x="308864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sp>
          <p:nvSpPr>
            <p:cNvPr id="13" name="Rectangle 12"/>
            <p:cNvSpPr/>
            <p:nvPr/>
          </p:nvSpPr>
          <p:spPr>
            <a:xfrm>
              <a:off x="503936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grpSp>
      <p:graphicFrame>
        <p:nvGraphicFramePr>
          <p:cNvPr id="14" name="Table 13"/>
          <p:cNvGraphicFramePr>
            <a:graphicFrameLocks noGrp="1"/>
          </p:cNvGraphicFramePr>
          <p:nvPr>
            <p:extLst/>
          </p:nvPr>
        </p:nvGraphicFramePr>
        <p:xfrm>
          <a:off x="360830" y="4598759"/>
          <a:ext cx="6705601" cy="3049461"/>
        </p:xfrm>
        <a:graphic>
          <a:graphicData uri="http://schemas.openxmlformats.org/drawingml/2006/table">
            <a:tbl>
              <a:tblPr firstRow="1" bandRow="1">
                <a:tableStyleId>{5940675A-B579-460E-94D1-54222C63F5DA}</a:tableStyleId>
              </a:tblPr>
              <a:tblGrid>
                <a:gridCol w="1341120"/>
                <a:gridCol w="1408408"/>
                <a:gridCol w="1352722"/>
                <a:gridCol w="1025563"/>
                <a:gridCol w="838200"/>
                <a:gridCol w="739588"/>
              </a:tblGrid>
              <a:tr h="306277">
                <a:tc rowSpan="2">
                  <a:txBody>
                    <a:bodyPr/>
                    <a:lstStyle/>
                    <a:p>
                      <a:pPr algn="ctr"/>
                      <a:endParaRPr lang="es-419" sz="900" noProof="0" dirty="0" smtClean="0">
                        <a:solidFill>
                          <a:srgbClr val="002060"/>
                        </a:solidFill>
                      </a:endParaRPr>
                    </a:p>
                    <a:p>
                      <a:pPr algn="ctr"/>
                      <a:r>
                        <a:rPr lang="es-419" sz="900" b="1" u="sng" noProof="0" dirty="0" smtClean="0">
                          <a:solidFill>
                            <a:srgbClr val="002060"/>
                          </a:solidFill>
                          <a:effectLst>
                            <a:outerShdw blurRad="38100" dist="38100" dir="2700000" algn="tl">
                              <a:srgbClr val="000000">
                                <a:alpha val="43137"/>
                              </a:srgbClr>
                            </a:outerShdw>
                          </a:effectLst>
                        </a:rPr>
                        <a:t>4 factores cualitativos</a:t>
                      </a:r>
                      <a:endParaRPr lang="es-419" sz="900" b="1" u="sng" noProof="0" dirty="0">
                        <a:solidFill>
                          <a:srgbClr val="002060"/>
                        </a:solidFill>
                        <a:effectLst>
                          <a:outerShdw blurRad="38100" dist="38100" dir="2700000" algn="tl">
                            <a:srgbClr val="000000">
                              <a:alpha val="43137"/>
                            </a:srgbClr>
                          </a:outerShdw>
                        </a:effectLst>
                      </a:endParaRPr>
                    </a:p>
                  </a:txBody>
                  <a:tcPr marL="94668" marR="94668" marT="45943" marB="45943" anchor="ctr"/>
                </a:tc>
                <a:tc gridSpan="5">
                  <a:txBody>
                    <a:bodyPr/>
                    <a:lstStyle/>
                    <a:p>
                      <a:pPr algn="ctr"/>
                      <a:r>
                        <a:rPr lang="es-419" sz="1300" b="1" noProof="0" dirty="0" smtClean="0">
                          <a:solidFill>
                            <a:srgbClr val="002060"/>
                          </a:solidFill>
                        </a:rPr>
                        <a:t>Clasifica el texto desde más</a:t>
                      </a:r>
                      <a:r>
                        <a:rPr lang="es-419" sz="1300" b="1" baseline="0" noProof="0" dirty="0" smtClean="0">
                          <a:solidFill>
                            <a:srgbClr val="002060"/>
                          </a:solidFill>
                        </a:rPr>
                        <a:t> fácil hasta más difícil, </a:t>
                      </a:r>
                      <a:r>
                        <a:rPr lang="es-419" sz="1300" b="1" u="sng" baseline="0" noProof="0" dirty="0" smtClean="0">
                          <a:solidFill>
                            <a:srgbClr val="002060"/>
                          </a:solidFill>
                        </a:rPr>
                        <a:t>entre las bandas</a:t>
                      </a:r>
                      <a:r>
                        <a:rPr lang="es-419" sz="1300" b="1" baseline="0" noProof="0" dirty="0" smtClean="0">
                          <a:solidFill>
                            <a:srgbClr val="002060"/>
                          </a:solidFill>
                        </a:rPr>
                        <a:t>.</a:t>
                      </a:r>
                      <a:endParaRPr lang="es-419" sz="1300" b="1"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3554">
                <a:tc vMerge="1">
                  <a:txBody>
                    <a:bodyPr/>
                    <a:lstStyle/>
                    <a:p>
                      <a:endParaRPr lang="en-US" sz="1400" dirty="0"/>
                    </a:p>
                  </a:txBody>
                  <a:tcPr/>
                </a:tc>
                <a:tc>
                  <a:txBody>
                    <a:bodyPr/>
                    <a:lstStyle/>
                    <a:p>
                      <a:pPr algn="ctr"/>
                      <a:r>
                        <a:rPr lang="es-419" sz="900" b="1" noProof="0" dirty="0" smtClean="0">
                          <a:solidFill>
                            <a:srgbClr val="002060"/>
                          </a:solidFill>
                        </a:rPr>
                        <a:t>Principio del grado inferior  (banda)</a:t>
                      </a:r>
                      <a:endParaRPr lang="es-419" sz="900" b="1" noProof="0" dirty="0">
                        <a:solidFill>
                          <a:srgbClr val="002060"/>
                        </a:solidFill>
                      </a:endParaRPr>
                    </a:p>
                  </a:txBody>
                  <a:tcPr marL="94668" marR="94668" marT="45943" marB="45943" anchor="ctr">
                    <a:solidFill>
                      <a:schemeClr val="bg1">
                        <a:lumMod val="95000"/>
                      </a:schemeClr>
                    </a:solidFill>
                  </a:tcPr>
                </a:tc>
                <a:tc>
                  <a:txBody>
                    <a:bodyPr/>
                    <a:lstStyle/>
                    <a:p>
                      <a:pPr algn="ctr"/>
                      <a:r>
                        <a:rPr lang="es-419" sz="900" b="1" noProof="0" dirty="0" smtClean="0">
                          <a:solidFill>
                            <a:srgbClr val="002060"/>
                          </a:solidFill>
                        </a:rPr>
                        <a:t>Fin del grado inferior (banda) </a:t>
                      </a:r>
                      <a:endParaRPr lang="es-419" sz="900" b="1" noProof="0" dirty="0">
                        <a:solidFill>
                          <a:srgbClr val="002060"/>
                        </a:solidFill>
                      </a:endParaRPr>
                    </a:p>
                  </a:txBody>
                  <a:tcPr marL="94668" marR="94668" marT="45943" marB="45943" anchor="ctr">
                    <a:solidFill>
                      <a:schemeClr val="bg1">
                        <a:lumMod val="85000"/>
                      </a:schemeClr>
                    </a:solidFill>
                  </a:tcPr>
                </a:tc>
                <a:tc>
                  <a:txBody>
                    <a:bodyPr/>
                    <a:lstStyle/>
                    <a:p>
                      <a:pPr algn="ctr"/>
                      <a:r>
                        <a:rPr lang="es-419" sz="900" b="1" noProof="0" dirty="0" smtClean="0">
                          <a:solidFill>
                            <a:srgbClr val="002060"/>
                          </a:solidFill>
                        </a:rPr>
                        <a:t>Principio de un grado</a:t>
                      </a:r>
                      <a:r>
                        <a:rPr lang="es-419" sz="900" b="1" baseline="0" noProof="0" dirty="0" smtClean="0">
                          <a:solidFill>
                            <a:srgbClr val="002060"/>
                          </a:solidFill>
                        </a:rPr>
                        <a:t> </a:t>
                      </a:r>
                      <a:r>
                        <a:rPr lang="es-419" sz="900" b="1" noProof="0" dirty="0" smtClean="0">
                          <a:solidFill>
                            <a:srgbClr val="002060"/>
                          </a:solidFill>
                        </a:rPr>
                        <a:t>más alto (banda) hasta la mitad </a:t>
                      </a:r>
                      <a:endParaRPr lang="es-419" sz="900" b="1" noProof="0" dirty="0">
                        <a:solidFill>
                          <a:srgbClr val="002060"/>
                        </a:solidFill>
                      </a:endParaRPr>
                    </a:p>
                  </a:txBody>
                  <a:tcPr marL="94668" marR="94668" marT="45943" marB="45943" anchor="ctr">
                    <a:solidFill>
                      <a:schemeClr val="accent1">
                        <a:lumMod val="20000"/>
                        <a:lumOff val="80000"/>
                      </a:schemeClr>
                    </a:solidFill>
                  </a:tcPr>
                </a:tc>
                <a:tc>
                  <a:txBody>
                    <a:bodyPr/>
                    <a:lstStyle/>
                    <a:p>
                      <a:pPr algn="ctr"/>
                      <a:r>
                        <a:rPr lang="es-419" sz="900" b="1" noProof="0" dirty="0" smtClean="0">
                          <a:solidFill>
                            <a:srgbClr val="002060"/>
                          </a:solidFill>
                        </a:rPr>
                        <a:t>Fin de un   grado (banda) más alto</a:t>
                      </a:r>
                      <a:endParaRPr lang="es-419" sz="900" b="1" noProof="0" dirty="0">
                        <a:solidFill>
                          <a:srgbClr val="002060"/>
                        </a:solidFill>
                      </a:endParaRPr>
                    </a:p>
                  </a:txBody>
                  <a:tcPr marL="94668" marR="94668" marT="45943" marB="45943" anchor="ctr">
                    <a:solidFill>
                      <a:schemeClr val="accent1">
                        <a:lumMod val="40000"/>
                        <a:lumOff val="60000"/>
                      </a:schemeClr>
                    </a:solidFill>
                  </a:tcPr>
                </a:tc>
                <a:tc>
                  <a:txBody>
                    <a:bodyPr/>
                    <a:lstStyle/>
                    <a:p>
                      <a:pPr algn="ctr"/>
                      <a:r>
                        <a:rPr lang="es-419" sz="900" b="1" noProof="0" dirty="0" smtClean="0">
                          <a:solidFill>
                            <a:srgbClr val="002060"/>
                          </a:solidFill>
                        </a:rPr>
                        <a:t>No es adecuado</a:t>
                      </a:r>
                      <a:r>
                        <a:rPr lang="es-419" sz="900" b="1" baseline="0" noProof="0" dirty="0" smtClean="0">
                          <a:solidFill>
                            <a:srgbClr val="002060"/>
                          </a:solidFill>
                        </a:rPr>
                        <a:t> para banda</a:t>
                      </a:r>
                      <a:endParaRPr lang="es-419" sz="900" b="1" noProof="0" dirty="0">
                        <a:solidFill>
                          <a:srgbClr val="002060"/>
                        </a:solidFill>
                      </a:endParaRPr>
                    </a:p>
                  </a:txBody>
                  <a:tcPr marL="94668" marR="94668" marT="45943" marB="45943" anchor="ctr">
                    <a:solidFill>
                      <a:schemeClr val="accent6">
                        <a:lumMod val="20000"/>
                        <a:lumOff val="80000"/>
                      </a:schemeClr>
                    </a:solidFill>
                  </a:tcPr>
                </a:tc>
              </a:tr>
              <a:tr h="410401">
                <a:tc>
                  <a:txBody>
                    <a:bodyPr/>
                    <a:lstStyle/>
                    <a:p>
                      <a:r>
                        <a:rPr lang="es-419" sz="900" noProof="0" dirty="0" smtClean="0">
                          <a:solidFill>
                            <a:srgbClr val="002060"/>
                          </a:solidFill>
                        </a:rPr>
                        <a:t>Propósito/significado</a:t>
                      </a:r>
                      <a:endParaRPr lang="es-419" sz="900" noProof="0" dirty="0">
                        <a:solidFill>
                          <a:srgbClr val="002060"/>
                        </a:solidFill>
                      </a:endParaRPr>
                    </a:p>
                  </a:txBody>
                  <a:tcPr marL="94668" marR="94668" marT="45943" marB="45943"/>
                </a:tc>
                <a:tc gridSpan="5">
                  <a:txBody>
                    <a:bodyPr/>
                    <a:lstStyle/>
                    <a:p>
                      <a:endParaRPr lang="es-419" sz="2100"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401">
                <a:tc>
                  <a:txBody>
                    <a:bodyPr/>
                    <a:lstStyle/>
                    <a:p>
                      <a:r>
                        <a:rPr lang="es-419" sz="900" noProof="0" dirty="0" smtClean="0">
                          <a:solidFill>
                            <a:srgbClr val="002060"/>
                          </a:solidFill>
                        </a:rPr>
                        <a:t>Estructura</a:t>
                      </a:r>
                      <a:endParaRPr lang="es-419" sz="900" noProof="0" dirty="0">
                        <a:solidFill>
                          <a:srgbClr val="002060"/>
                        </a:solidFill>
                      </a:endParaRPr>
                    </a:p>
                  </a:txBody>
                  <a:tcPr marL="94668" marR="94668" marT="45943" marB="45943"/>
                </a:tc>
                <a:tc gridSpan="5">
                  <a:txBody>
                    <a:bodyPr/>
                    <a:lstStyle/>
                    <a:p>
                      <a:endParaRPr lang="es-419" sz="2100"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401">
                <a:tc>
                  <a:txBody>
                    <a:bodyPr/>
                    <a:lstStyle/>
                    <a:p>
                      <a:r>
                        <a:rPr lang="es-419" sz="900" noProof="0" dirty="0" smtClean="0">
                          <a:solidFill>
                            <a:srgbClr val="002060"/>
                          </a:solidFill>
                        </a:rPr>
                        <a:t>Claridad del lenguaje</a:t>
                      </a:r>
                      <a:endParaRPr lang="es-419" sz="900" noProof="0" dirty="0">
                        <a:solidFill>
                          <a:srgbClr val="002060"/>
                        </a:solidFill>
                      </a:endParaRPr>
                    </a:p>
                  </a:txBody>
                  <a:tcPr marL="94668" marR="94668" marT="45943" marB="45943"/>
                </a:tc>
                <a:tc gridSpan="5">
                  <a:txBody>
                    <a:bodyPr/>
                    <a:lstStyle/>
                    <a:p>
                      <a:endParaRPr lang="es-419" sz="2100"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401">
                <a:tc>
                  <a:txBody>
                    <a:bodyPr/>
                    <a:lstStyle/>
                    <a:p>
                      <a:r>
                        <a:rPr lang="es-419" sz="900" noProof="0" dirty="0" smtClean="0">
                          <a:solidFill>
                            <a:srgbClr val="002060"/>
                          </a:solidFill>
                        </a:rPr>
                        <a:t>Lenguaje </a:t>
                      </a:r>
                      <a:endParaRPr lang="es-419" sz="900" noProof="0" dirty="0">
                        <a:solidFill>
                          <a:srgbClr val="002060"/>
                        </a:solidFill>
                      </a:endParaRPr>
                    </a:p>
                  </a:txBody>
                  <a:tcPr marL="94668" marR="94668" marT="45943" marB="45943"/>
                </a:tc>
                <a:tc gridSpan="5">
                  <a:txBody>
                    <a:bodyPr/>
                    <a:lstStyle/>
                    <a:p>
                      <a:endParaRPr lang="es-419" sz="2100"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401">
                <a:tc>
                  <a:txBody>
                    <a:bodyPr/>
                    <a:lstStyle/>
                    <a:p>
                      <a:r>
                        <a:rPr lang="es-419" sz="900" noProof="0" dirty="0" smtClean="0">
                          <a:solidFill>
                            <a:srgbClr val="002060"/>
                          </a:solidFill>
                        </a:rPr>
                        <a:t>Ubicación general</a:t>
                      </a:r>
                      <a:endParaRPr lang="es-419" sz="900" noProof="0" dirty="0">
                        <a:solidFill>
                          <a:srgbClr val="002060"/>
                        </a:solidFill>
                      </a:endParaRPr>
                    </a:p>
                  </a:txBody>
                  <a:tcPr marL="94668" marR="94668" marT="45943" marB="45943"/>
                </a:tc>
                <a:tc gridSpan="5">
                  <a:txBody>
                    <a:bodyPr/>
                    <a:lstStyle/>
                    <a:p>
                      <a:endParaRPr lang="es-419" sz="2100"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15" name="Group 14"/>
          <p:cNvGrpSpPr/>
          <p:nvPr/>
        </p:nvGrpSpPr>
        <p:grpSpPr>
          <a:xfrm>
            <a:off x="1968203" y="5694832"/>
            <a:ext cx="4733364" cy="1764568"/>
            <a:chOff x="1752600" y="5922580"/>
            <a:chExt cx="4572000" cy="1756063"/>
          </a:xfrm>
        </p:grpSpPr>
        <p:grpSp>
          <p:nvGrpSpPr>
            <p:cNvPr id="16" name="Group 15"/>
            <p:cNvGrpSpPr/>
            <p:nvPr/>
          </p:nvGrpSpPr>
          <p:grpSpPr>
            <a:xfrm>
              <a:off x="1752600" y="6019800"/>
              <a:ext cx="4572000" cy="1544543"/>
              <a:chOff x="3657600" y="4426548"/>
              <a:chExt cx="3581400" cy="1544543"/>
            </a:xfrm>
          </p:grpSpPr>
          <p:cxnSp>
            <p:nvCxnSpPr>
              <p:cNvPr id="22" name="Straight Arrow Connector 21"/>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sp>
          <p:nvSpPr>
            <p:cNvPr id="18" name="Oval 17"/>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sp>
          <p:nvSpPr>
            <p:cNvPr id="19" name="Oval 18"/>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sp>
          <p:nvSpPr>
            <p:cNvPr id="20" name="Oval 19"/>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sp>
          <p:nvSpPr>
            <p:cNvPr id="21" name="Oval 20"/>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grpSp>
      <p:sp>
        <p:nvSpPr>
          <p:cNvPr id="27" name="Rectangle 26"/>
          <p:cNvSpPr/>
          <p:nvPr/>
        </p:nvSpPr>
        <p:spPr>
          <a:xfrm>
            <a:off x="3547625" y="9531250"/>
            <a:ext cx="2905032" cy="226665"/>
          </a:xfrm>
          <a:prstGeom prst="rect">
            <a:avLst/>
          </a:prstGeom>
        </p:spPr>
        <p:txBody>
          <a:bodyPr wrap="square">
            <a:spAutoFit/>
          </a:bodyPr>
          <a:lstStyle/>
          <a:p>
            <a:r>
              <a:rPr lang="en-US" sz="873" dirty="0"/>
              <a:t>Rev. Control:  07/01/15 – OSP and S. Richmond</a:t>
            </a:r>
          </a:p>
        </p:txBody>
      </p:sp>
      <p:sp>
        <p:nvSpPr>
          <p:cNvPr id="28" name="Rectangle 27"/>
          <p:cNvSpPr/>
          <p:nvPr/>
        </p:nvSpPr>
        <p:spPr>
          <a:xfrm>
            <a:off x="222773" y="8675290"/>
            <a:ext cx="7040880" cy="430887"/>
          </a:xfrm>
          <a:prstGeom prst="rect">
            <a:avLst/>
          </a:prstGeom>
        </p:spPr>
        <p:txBody>
          <a:bodyPr wrap="square">
            <a:spAutoFit/>
          </a:bodyPr>
          <a:lstStyle/>
          <a:p>
            <a:pPr algn="ctr"/>
            <a:r>
              <a:rPr lang="es-419" sz="1100" b="1" dirty="0">
                <a:solidFill>
                  <a:schemeClr val="tx2"/>
                </a:solidFill>
              </a:rPr>
              <a:t>Para ver más detalles sobre cada una de las medidas cualitativas, favor de ir a la diapositiva 6 de:</a:t>
            </a:r>
          </a:p>
          <a:p>
            <a:pPr algn="ctr"/>
            <a:r>
              <a:rPr lang="es-419" sz="1100" dirty="0"/>
              <a:t> </a:t>
            </a:r>
            <a:r>
              <a:rPr lang="es-419" sz="1100" b="1" dirty="0">
                <a:solidFill>
                  <a:srgbClr val="002060"/>
                </a:solidFill>
                <a:hlinkClick r:id="rId2"/>
              </a:rPr>
              <a:t>http://www.corestandards.org/assets/Appendix_A.pdf</a:t>
            </a:r>
            <a:endParaRPr lang="es-419" sz="1100" dirty="0"/>
          </a:p>
        </p:txBody>
      </p:sp>
    </p:spTree>
    <p:extLst>
      <p:ext uri="{BB962C8B-B14F-4D97-AF65-F5344CB8AC3E}">
        <p14:creationId xmlns:p14="http://schemas.microsoft.com/office/powerpoint/2010/main" val="336335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194329577"/>
              </p:ext>
            </p:extLst>
          </p:nvPr>
        </p:nvGraphicFramePr>
        <p:xfrm>
          <a:off x="431800" y="966865"/>
          <a:ext cx="7035800" cy="6870484"/>
        </p:xfrm>
        <a:graphic>
          <a:graphicData uri="http://schemas.openxmlformats.org/drawingml/2006/table">
            <a:tbl>
              <a:tblPr firstRow="1" firstCol="1" bandRow="1"/>
              <a:tblGrid>
                <a:gridCol w="867427"/>
                <a:gridCol w="6168373"/>
              </a:tblGrid>
              <a:tr h="622389">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0" i="1" noProof="0" dirty="0" smtClean="0">
                          <a:effectLst/>
                        </a:rPr>
                        <a:t>Una 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txBody>
                  <a:tcPr marL="55836" marR="55836" marT="75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381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500" b="1" u="none" dirty="0" smtClean="0">
                          <a:effectLst>
                            <a:outerShdw blurRad="38100" dist="38100" dir="2700000" algn="tl">
                              <a:srgbClr val="000000">
                                <a:alpha val="43137"/>
                              </a:srgbClr>
                            </a:outerShdw>
                          </a:effectLst>
                        </a:rPr>
                        <a:t>CFA  Trimestre 1: Clave para la  Respuesta construida</a:t>
                      </a:r>
                    </a:p>
                  </a:txBody>
                  <a:tcPr marL="55836" marR="55836" marT="75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38140">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ES" sz="1500" b="1" kern="1200" dirty="0" smtClean="0">
                          <a:solidFill>
                            <a:srgbClr val="000000"/>
                          </a:solidFill>
                          <a:effectLst/>
                          <a:latin typeface="+mn-lt"/>
                          <a:ea typeface="Times New Roman"/>
                          <a:cs typeface="Arial"/>
                        </a:rPr>
                        <a:t>Estándar RL.5.2:   </a:t>
                      </a:r>
                      <a:r>
                        <a:rPr lang="es-ES" sz="1500" b="1" kern="1200" noProof="0" dirty="0" smtClean="0">
                          <a:solidFill>
                            <a:srgbClr val="000000"/>
                          </a:solidFill>
                          <a:effectLst/>
                          <a:latin typeface="+mn-lt"/>
                          <a:ea typeface="Times New Roman"/>
                          <a:cs typeface="Arial"/>
                        </a:rPr>
                        <a:t>Rúbrica de 2 puntos:</a:t>
                      </a:r>
                      <a:r>
                        <a:rPr lang="es-ES" sz="1500" b="1" kern="1200" baseline="0" noProof="0" dirty="0" smtClean="0">
                          <a:solidFill>
                            <a:srgbClr val="000000"/>
                          </a:solidFill>
                          <a:effectLst/>
                          <a:latin typeface="+mn-lt"/>
                          <a:ea typeface="Times New Roman"/>
                          <a:cs typeface="Arial"/>
                        </a:rPr>
                        <a:t> Respuesta Construida – </a:t>
                      </a:r>
                      <a:r>
                        <a:rPr lang="es-ES" sz="1500" b="1" kern="1200" noProof="0" dirty="0" smtClean="0">
                          <a:solidFill>
                            <a:srgbClr val="000000"/>
                          </a:solidFill>
                          <a:effectLst>
                            <a:outerShdw blurRad="38100" dist="38100" dir="2700000" algn="tl">
                              <a:srgbClr val="000000">
                                <a:alpha val="43137"/>
                              </a:srgbClr>
                            </a:outerShdw>
                          </a:effectLst>
                          <a:latin typeface="+mn-lt"/>
                          <a:ea typeface="Times New Roman"/>
                          <a:cs typeface="Arial"/>
                        </a:rPr>
                        <a:t>Lectura</a:t>
                      </a:r>
                      <a:r>
                        <a:rPr lang="es-ES" sz="1500" b="1" kern="1200" baseline="0" noProof="0" dirty="0" smtClean="0">
                          <a:solidFill>
                            <a:srgbClr val="000000"/>
                          </a:solidFill>
                          <a:effectLst>
                            <a:outerShdw blurRad="38100" dist="38100" dir="2700000" algn="tl">
                              <a:srgbClr val="000000">
                                <a:alpha val="43137"/>
                              </a:srgbClr>
                            </a:outerShdw>
                          </a:effectLst>
                          <a:latin typeface="+mn-lt"/>
                          <a:ea typeface="Times New Roman"/>
                          <a:cs typeface="Arial"/>
                        </a:rPr>
                        <a:t> Corta</a:t>
                      </a:r>
                      <a:endParaRPr lang="es-ES" sz="1500" b="1" kern="1200" dirty="0" smtClean="0">
                        <a:solidFill>
                          <a:schemeClr val="tx1"/>
                        </a:solidFill>
                        <a:effectLst>
                          <a:outerShdw blurRad="38100" dist="38100" dir="2700000" algn="tl">
                            <a:srgbClr val="000000">
                              <a:alpha val="43137"/>
                            </a:srgbClr>
                          </a:outerShdw>
                        </a:effectLst>
                        <a:latin typeface="+mn-lt"/>
                        <a:ea typeface="Times New Roman"/>
                        <a:cs typeface="Arial"/>
                      </a:endParaRPr>
                    </a:p>
                  </a:txBody>
                  <a:tcPr marL="55836" marR="55836" marT="75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800" dirty="0">
                        <a:effectLst/>
                        <a:latin typeface="Calibri"/>
                        <a:ea typeface="Calibri"/>
                        <a:cs typeface="Times New Roman"/>
                      </a:endParaRPr>
                    </a:p>
                  </a:txBody>
                  <a:tcPr marL="49267" marR="49267" marT="684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68689">
                <a:tc gridSpan="2">
                  <a:txBody>
                    <a:bodyPr/>
                    <a:lstStyle/>
                    <a:p>
                      <a:pPr marL="1084263" lvl="0" indent="-1084263" algn="l">
                        <a:buNone/>
                      </a:pPr>
                      <a:r>
                        <a:rPr lang="es-MX" sz="1500" b="1" kern="1200" noProof="0" dirty="0" smtClean="0">
                          <a:solidFill>
                            <a:srgbClr val="000000"/>
                          </a:solidFill>
                          <a:effectLst/>
                          <a:latin typeface="+mj-lt"/>
                          <a:ea typeface="Times New Roman"/>
                          <a:cs typeface="Arial"/>
                        </a:rPr>
                        <a:t>Pregunta</a:t>
                      </a:r>
                      <a:r>
                        <a:rPr lang="es-MX" sz="1500" b="1" kern="1200" baseline="0" noProof="0" dirty="0" smtClean="0">
                          <a:solidFill>
                            <a:srgbClr val="000000"/>
                          </a:solidFill>
                          <a:effectLst/>
                          <a:latin typeface="+mj-lt"/>
                          <a:ea typeface="Times New Roman"/>
                          <a:cs typeface="Arial"/>
                        </a:rPr>
                        <a:t> </a:t>
                      </a:r>
                      <a:r>
                        <a:rPr lang="es-MX" sz="1500" b="1" kern="1200" noProof="0" dirty="0" smtClean="0">
                          <a:solidFill>
                            <a:srgbClr val="000000"/>
                          </a:solidFill>
                          <a:effectLst/>
                          <a:latin typeface="+mj-lt"/>
                          <a:ea typeface="Times New Roman"/>
                          <a:cs typeface="Arial"/>
                        </a:rPr>
                        <a:t>#7:  </a:t>
                      </a:r>
                      <a:r>
                        <a:rPr lang="es-419" sz="1500" b="1" noProof="0" dirty="0" smtClean="0">
                          <a:latin typeface="+mj-lt"/>
                        </a:rPr>
                        <a:t>¿Cómo sabe el lector que “algo huele mal" en la granja? Utiliza evidencia específica del texto para apoyar tu respuesta. </a:t>
                      </a:r>
                    </a:p>
                  </a:txBody>
                  <a:tcPr marL="55836" marR="55836" marT="75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800" dirty="0">
                        <a:effectLst/>
                        <a:latin typeface="Calibri"/>
                        <a:ea typeface="Calibri"/>
                        <a:cs typeface="Times New Roman"/>
                      </a:endParaRPr>
                    </a:p>
                  </a:txBody>
                  <a:tcPr marL="49267" marR="49267" marT="684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81770">
                <a:tc gridSpan="2">
                  <a:txBody>
                    <a:bodyPr/>
                    <a:lstStyle/>
                    <a:p>
                      <a:pPr marL="0" marR="0" algn="l">
                        <a:lnSpc>
                          <a:spcPct val="100000"/>
                        </a:lnSpc>
                        <a:spcBef>
                          <a:spcPts val="0"/>
                        </a:spcBef>
                        <a:spcAft>
                          <a:spcPts val="0"/>
                        </a:spcAft>
                      </a:pPr>
                      <a:r>
                        <a:rPr lang="es-ES" sz="1100" i="0" kern="1200" dirty="0" smtClean="0">
                          <a:solidFill>
                            <a:schemeClr val="tx1"/>
                          </a:solidFill>
                          <a:effectLst/>
                          <a:latin typeface="+mj-lt"/>
                          <a:ea typeface="+mn-ea"/>
                          <a:cs typeface="+mn-cs"/>
                        </a:rPr>
                        <a:t>Instrucciones para calificar: Escriba una visión general de lo que los estudiantes podrían incluir en una respuesta competente, usando ejemplos del texto. Sea muy específico y “extenso".</a:t>
                      </a:r>
                    </a:p>
                    <a:p>
                      <a:pPr marL="0" marR="0" algn="l">
                        <a:lnSpc>
                          <a:spcPct val="100000"/>
                        </a:lnSpc>
                        <a:spcBef>
                          <a:spcPts val="0"/>
                        </a:spcBef>
                        <a:spcAft>
                          <a:spcPts val="0"/>
                        </a:spcAft>
                      </a:pPr>
                      <a:r>
                        <a:rPr lang="es-MX" sz="1100" b="0" u="none" kern="1200" dirty="0" smtClean="0">
                          <a:solidFill>
                            <a:schemeClr val="tx1"/>
                          </a:solidFill>
                          <a:latin typeface="+mn-lt"/>
                          <a:ea typeface="+mn-ea"/>
                          <a:cs typeface="+mn-cs"/>
                        </a:rPr>
                        <a:t>Notas para calificar:  </a:t>
                      </a:r>
                      <a:r>
                        <a:rPr lang="es-MX" sz="1100" b="0" u="sng" kern="1200" dirty="0" smtClean="0">
                          <a:solidFill>
                            <a:schemeClr val="tx1"/>
                          </a:solidFill>
                          <a:latin typeface="+mn-lt"/>
                          <a:ea typeface="+mn-ea"/>
                          <a:cs typeface="+mn-cs"/>
                        </a:rPr>
                        <a:t>“Lenguaje del maestro”</a:t>
                      </a:r>
                    </a:p>
                    <a:p>
                      <a:r>
                        <a:rPr lang="es-ES" sz="1100" b="1" kern="1200" dirty="0" smtClean="0">
                          <a:solidFill>
                            <a:schemeClr val="tx1"/>
                          </a:solidFill>
                          <a:effectLst/>
                          <a:latin typeface="+mn-lt"/>
                          <a:ea typeface="+mn-ea"/>
                          <a:cs typeface="+mn-cs"/>
                        </a:rPr>
                        <a:t>Suficiente evidencia:</a:t>
                      </a:r>
                      <a:r>
                        <a:rPr lang="es-ES" sz="1100" kern="1200" dirty="0" smtClean="0">
                          <a:solidFill>
                            <a:schemeClr val="tx1"/>
                          </a:solidFill>
                          <a:effectLst/>
                          <a:latin typeface="+mn-lt"/>
                          <a:ea typeface="+mn-ea"/>
                          <a:cs typeface="+mn-cs"/>
                        </a:rPr>
                        <a:t> El estudiante proporciona suficientes ejemplos concretos para mostrar cómo sabe que algo en la granja huele mal. Esto puede incluir reacciones de un personaje o describir las reacciones de los diferentes personajes. Los estudiantes también pueden</a:t>
                      </a:r>
                      <a:r>
                        <a:rPr lang="es-ES" sz="1100" kern="1200" baseline="0" dirty="0" smtClean="0">
                          <a:solidFill>
                            <a:schemeClr val="tx1"/>
                          </a:solidFill>
                          <a:effectLst/>
                          <a:latin typeface="+mn-lt"/>
                          <a:ea typeface="+mn-ea"/>
                          <a:cs typeface="+mn-cs"/>
                        </a:rPr>
                        <a:t> proporcionar</a:t>
                      </a:r>
                      <a:r>
                        <a:rPr lang="es-ES" sz="1100" kern="1200" dirty="0" smtClean="0">
                          <a:solidFill>
                            <a:schemeClr val="tx1"/>
                          </a:solidFill>
                          <a:effectLst/>
                          <a:latin typeface="+mn-lt"/>
                          <a:ea typeface="+mn-ea"/>
                          <a:cs typeface="+mn-cs"/>
                        </a:rPr>
                        <a:t> una explicación figurada por el olor, que describe el hecho de que hay un misterio en torno a la causa de los peces muertos.</a:t>
                      </a:r>
                      <a:br>
                        <a:rPr lang="es-ES" sz="1100" kern="1200" dirty="0" smtClean="0">
                          <a:solidFill>
                            <a:schemeClr val="tx1"/>
                          </a:solidFill>
                          <a:effectLst/>
                          <a:latin typeface="+mn-lt"/>
                          <a:ea typeface="+mn-ea"/>
                          <a:cs typeface="+mn-cs"/>
                        </a:rPr>
                      </a:br>
                      <a:r>
                        <a:rPr lang="es-ES" sz="1100" b="1" kern="1200" dirty="0" smtClean="0">
                          <a:solidFill>
                            <a:schemeClr val="tx1"/>
                          </a:solidFill>
                          <a:effectLst/>
                          <a:latin typeface="+mn-lt"/>
                          <a:ea typeface="+mn-ea"/>
                          <a:cs typeface="+mn-cs"/>
                        </a:rPr>
                        <a:t>Detalles específicos:</a:t>
                      </a:r>
                      <a:r>
                        <a:rPr lang="es-ES" sz="1100" kern="1200" dirty="0" smtClean="0">
                          <a:solidFill>
                            <a:schemeClr val="tx1"/>
                          </a:solidFill>
                          <a:effectLst/>
                          <a:latin typeface="+mn-lt"/>
                          <a:ea typeface="+mn-ea"/>
                          <a:cs typeface="+mn-cs"/>
                        </a:rPr>
                        <a:t> Los ejemplos incluyen la</a:t>
                      </a:r>
                      <a:r>
                        <a:rPr lang="es-ES" sz="1100" kern="1200" baseline="0" dirty="0" smtClean="0">
                          <a:solidFill>
                            <a:schemeClr val="tx1"/>
                          </a:solidFill>
                          <a:effectLst/>
                          <a:latin typeface="+mn-lt"/>
                          <a:ea typeface="+mn-ea"/>
                          <a:cs typeface="+mn-cs"/>
                        </a:rPr>
                        <a:t> descripción de los </a:t>
                      </a:r>
                      <a:r>
                        <a:rPr lang="es-ES" sz="1100" kern="1200" dirty="0" smtClean="0">
                          <a:solidFill>
                            <a:schemeClr val="tx1"/>
                          </a:solidFill>
                          <a:effectLst/>
                          <a:latin typeface="+mn-lt"/>
                          <a:ea typeface="+mn-ea"/>
                          <a:cs typeface="+mn-cs"/>
                        </a:rPr>
                        <a:t>personajes haciendo lo siguiente...</a:t>
                      </a:r>
                      <a:endParaRPr lang="es-MX"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ES" sz="1100" kern="1200" dirty="0" smtClean="0">
                          <a:solidFill>
                            <a:schemeClr val="tx1"/>
                          </a:solidFill>
                          <a:effectLst/>
                          <a:latin typeface="+mn-lt"/>
                          <a:ea typeface="+mn-ea"/>
                          <a:cs typeface="+mn-cs"/>
                        </a:rPr>
                        <a:t>Jadeando </a:t>
                      </a:r>
                      <a:endParaRPr lang="es-MX"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ES" sz="1100" kern="1200" dirty="0" smtClean="0">
                          <a:solidFill>
                            <a:schemeClr val="tx1"/>
                          </a:solidFill>
                          <a:effectLst/>
                          <a:latin typeface="+mn-lt"/>
                          <a:ea typeface="+mn-ea"/>
                          <a:cs typeface="+mn-cs"/>
                        </a:rPr>
                        <a:t>"Esto es asqueroso"</a:t>
                      </a:r>
                      <a:endParaRPr lang="es-MX"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ES" sz="1100" kern="1200" dirty="0" smtClean="0">
                          <a:solidFill>
                            <a:schemeClr val="tx1"/>
                          </a:solidFill>
                          <a:effectLst/>
                          <a:latin typeface="+mn-lt"/>
                          <a:ea typeface="+mn-ea"/>
                          <a:cs typeface="+mn-cs"/>
                        </a:rPr>
                        <a:t>Apretándose la nariz </a:t>
                      </a:r>
                      <a:endParaRPr lang="es-MX"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ES" sz="1100" kern="1200" dirty="0" smtClean="0">
                          <a:solidFill>
                            <a:schemeClr val="tx1"/>
                          </a:solidFill>
                          <a:effectLst/>
                          <a:latin typeface="+mn-lt"/>
                          <a:ea typeface="+mn-ea"/>
                          <a:cs typeface="+mn-cs"/>
                        </a:rPr>
                        <a:t>Pañuelo sobre la cara y la nariz</a:t>
                      </a:r>
                      <a:endParaRPr lang="es-MX"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ES" sz="1100" kern="1200" dirty="0" smtClean="0">
                          <a:solidFill>
                            <a:schemeClr val="tx1"/>
                          </a:solidFill>
                          <a:effectLst/>
                          <a:latin typeface="+mn-lt"/>
                          <a:ea typeface="+mn-ea"/>
                          <a:cs typeface="+mn-cs"/>
                        </a:rPr>
                        <a:t>Conteniendo la respiración</a:t>
                      </a:r>
                      <a:endParaRPr lang="es-MX"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100" kern="1200" dirty="0" err="1" smtClean="0">
                          <a:solidFill>
                            <a:schemeClr val="tx1"/>
                          </a:solidFill>
                          <a:effectLst/>
                          <a:latin typeface="+mn-lt"/>
                          <a:ea typeface="+mn-ea"/>
                          <a:cs typeface="+mn-cs"/>
                        </a:rPr>
                        <a:t>Parpadeando</a:t>
                      </a:r>
                      <a:endParaRPr lang="es-MX"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ES" sz="1100" kern="1200" dirty="0" smtClean="0">
                          <a:solidFill>
                            <a:schemeClr val="tx1"/>
                          </a:solidFill>
                          <a:effectLst/>
                          <a:latin typeface="+mn-lt"/>
                          <a:ea typeface="+mn-ea"/>
                          <a:cs typeface="+mn-cs"/>
                        </a:rPr>
                        <a:t>Ahogándose</a:t>
                      </a:r>
                      <a:endParaRPr lang="es-MX"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ES" sz="1100" kern="1200" dirty="0" smtClean="0">
                          <a:solidFill>
                            <a:schemeClr val="tx1"/>
                          </a:solidFill>
                          <a:effectLst/>
                          <a:latin typeface="+mn-lt"/>
                          <a:ea typeface="+mn-ea"/>
                          <a:cs typeface="+mn-cs"/>
                        </a:rPr>
                        <a:t>"Peces apestosos"</a:t>
                      </a:r>
                      <a:endParaRPr lang="es-MX"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ES" sz="1100" kern="1200" dirty="0" smtClean="0">
                          <a:solidFill>
                            <a:schemeClr val="tx1"/>
                          </a:solidFill>
                          <a:effectLst/>
                          <a:latin typeface="+mn-lt"/>
                          <a:ea typeface="+mn-ea"/>
                          <a:cs typeface="+mn-cs"/>
                        </a:rPr>
                        <a:t>Arrugando la nariz</a:t>
                      </a:r>
                      <a:endParaRPr lang="es-MX" sz="1100" kern="1200" dirty="0" smtClean="0">
                        <a:solidFill>
                          <a:schemeClr val="tx1"/>
                        </a:solidFill>
                        <a:effectLst/>
                        <a:latin typeface="+mn-lt"/>
                        <a:ea typeface="+mn-ea"/>
                        <a:cs typeface="+mn-cs"/>
                      </a:endParaRPr>
                    </a:p>
                    <a:p>
                      <a:r>
                        <a:rPr lang="es-ES" sz="1100" b="0" kern="1200" dirty="0" smtClean="0">
                          <a:solidFill>
                            <a:schemeClr val="tx1"/>
                          </a:solidFill>
                          <a:effectLst/>
                          <a:latin typeface="+mn-lt"/>
                          <a:ea typeface="+mn-ea"/>
                          <a:cs typeface="+mn-cs"/>
                        </a:rPr>
                        <a:t>Las respuestas con un </a:t>
                      </a:r>
                      <a:r>
                        <a:rPr lang="es-ES" sz="1100" b="1" kern="1200" dirty="0" smtClean="0">
                          <a:solidFill>
                            <a:schemeClr val="tx1"/>
                          </a:solidFill>
                          <a:effectLst/>
                          <a:latin typeface="+mn-lt"/>
                          <a:ea typeface="+mn-ea"/>
                          <a:cs typeface="+mn-cs"/>
                        </a:rPr>
                        <a:t>respaldo total</a:t>
                      </a:r>
                      <a:r>
                        <a:rPr lang="es-ES" sz="1100" b="0" kern="1200" dirty="0" smtClean="0">
                          <a:solidFill>
                            <a:schemeClr val="tx1"/>
                          </a:solidFill>
                          <a:effectLst/>
                          <a:latin typeface="+mn-lt"/>
                          <a:ea typeface="+mn-ea"/>
                          <a:cs typeface="+mn-cs"/>
                        </a:rPr>
                        <a:t> </a:t>
                      </a:r>
                      <a:r>
                        <a:rPr lang="es-ES" sz="1100" kern="1200" dirty="0" smtClean="0">
                          <a:solidFill>
                            <a:schemeClr val="tx1"/>
                          </a:solidFill>
                          <a:effectLst/>
                          <a:latin typeface="+mn-lt"/>
                          <a:ea typeface="+mn-ea"/>
                          <a:cs typeface="+mn-cs"/>
                        </a:rPr>
                        <a:t>pueden utilizar otros detalles si son explícitamente del texto y apoya la pregunta.</a:t>
                      </a:r>
                      <a:endParaRPr lang="es-MX" sz="1100" kern="1200" dirty="0">
                        <a:solidFill>
                          <a:schemeClr val="tx1"/>
                        </a:solidFill>
                        <a:effectLst/>
                        <a:latin typeface="+mn-lt"/>
                        <a:ea typeface="+mn-ea"/>
                        <a:cs typeface="+mn-cs"/>
                      </a:endParaRPr>
                    </a:p>
                  </a:txBody>
                  <a:tcPr marL="55836" marR="55836" marT="75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lnSpc>
                          <a:spcPct val="115000"/>
                        </a:lnSpc>
                        <a:spcBef>
                          <a:spcPts val="0"/>
                        </a:spcBef>
                        <a:spcAft>
                          <a:spcPts val="0"/>
                        </a:spcAft>
                      </a:pPr>
                      <a:endParaRPr lang="en-US" sz="800" dirty="0">
                        <a:effectLst/>
                        <a:latin typeface="Calibri"/>
                        <a:ea typeface="Calibri"/>
                        <a:cs typeface="Times New Roman"/>
                      </a:endParaRPr>
                    </a:p>
                  </a:txBody>
                  <a:tcPr marL="49267" marR="49267" marT="684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91267">
                <a:tc>
                  <a:txBody>
                    <a:bodyPr/>
                    <a:lstStyle/>
                    <a:p>
                      <a:pPr marL="0" marR="0" algn="ctr">
                        <a:lnSpc>
                          <a:spcPct val="100000"/>
                        </a:lnSpc>
                        <a:spcBef>
                          <a:spcPts val="0"/>
                        </a:spcBef>
                        <a:spcAft>
                          <a:spcPts val="0"/>
                        </a:spcAft>
                      </a:pPr>
                      <a:r>
                        <a:rPr lang="es-MX" sz="2600" b="1" noProof="0" dirty="0" smtClean="0">
                          <a:solidFill>
                            <a:schemeClr val="tx1"/>
                          </a:solidFill>
                          <a:effectLst/>
                          <a:latin typeface="+mj-lt"/>
                          <a:ea typeface="Calibri"/>
                          <a:cs typeface="Times New Roman"/>
                        </a:rPr>
                        <a:t>2</a:t>
                      </a:r>
                      <a:endParaRPr lang="es-MX" sz="2600" b="1" noProof="0" dirty="0">
                        <a:solidFill>
                          <a:schemeClr val="tx1"/>
                        </a:solidFill>
                        <a:effectLst/>
                        <a:latin typeface="+mj-lt"/>
                        <a:ea typeface="Calibri"/>
                        <a:cs typeface="Times New Roman"/>
                      </a:endParaRPr>
                    </a:p>
                  </a:txBody>
                  <a:tcPr marL="55836" marR="55836" marT="75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ES" sz="1100" i="1" kern="1200" dirty="0" smtClean="0">
                          <a:solidFill>
                            <a:schemeClr val="tx1"/>
                          </a:solidFill>
                          <a:effectLst/>
                          <a:latin typeface="+mn-lt"/>
                          <a:ea typeface="+mn-ea"/>
                          <a:cs typeface="+mn-cs"/>
                        </a:rPr>
                        <a:t>El estudiante ofrece una respuesta competente, proporcionando evidencia para demostrar que algo en la granja huele mal y utiliza ejemplos concretos del texto, así como detalles acerca de cada ejemplo.</a:t>
                      </a:r>
                      <a:r>
                        <a:rPr lang="es-ES" sz="1100" kern="1200" dirty="0" smtClean="0">
                          <a:solidFill>
                            <a:schemeClr val="tx1"/>
                          </a:solidFill>
                          <a:effectLst/>
                          <a:latin typeface="+mn-lt"/>
                          <a:ea typeface="+mn-ea"/>
                          <a:cs typeface="+mn-cs"/>
                        </a:rPr>
                        <a:t/>
                      </a:r>
                      <a:br>
                        <a:rPr lang="es-ES" sz="1100" kern="1200" dirty="0" smtClean="0">
                          <a:solidFill>
                            <a:schemeClr val="tx1"/>
                          </a:solidFill>
                          <a:effectLst/>
                          <a:latin typeface="+mn-lt"/>
                          <a:ea typeface="+mn-ea"/>
                          <a:cs typeface="+mn-cs"/>
                        </a:rPr>
                      </a:br>
                      <a:r>
                        <a:rPr lang="es-ES" sz="1100" kern="1200" dirty="0" smtClean="0">
                          <a:solidFill>
                            <a:schemeClr val="tx1"/>
                          </a:solidFill>
                          <a:effectLst/>
                          <a:latin typeface="+mn-lt"/>
                          <a:ea typeface="+mn-ea"/>
                          <a:cs typeface="+mn-cs"/>
                        </a:rPr>
                        <a:t>Sé que algo huele mal en la granja porque cuando Emily bajó del automóvil</a:t>
                      </a:r>
                      <a:r>
                        <a:rPr lang="es-ES" sz="1100" kern="1200" baseline="0" dirty="0" smtClean="0">
                          <a:solidFill>
                            <a:schemeClr val="tx1"/>
                          </a:solidFill>
                          <a:effectLst/>
                          <a:latin typeface="+mn-lt"/>
                          <a:ea typeface="+mn-ea"/>
                          <a:cs typeface="+mn-cs"/>
                        </a:rPr>
                        <a:t> </a:t>
                      </a:r>
                      <a:r>
                        <a:rPr lang="es-ES" sz="1100" kern="1200" dirty="0" smtClean="0">
                          <a:solidFill>
                            <a:schemeClr val="tx1"/>
                          </a:solidFill>
                          <a:effectLst/>
                          <a:latin typeface="+mn-lt"/>
                          <a:ea typeface="+mn-ea"/>
                          <a:cs typeface="+mn-cs"/>
                        </a:rPr>
                        <a:t>se quedó sin aliento al sentir que un  horrible olor entraba por su nariz. Su madre, hermano y tía también podían olerlo. Su tía utilizó un pañuelo y le dijo a Emily que  contuviera la respiración. Su madre parpadeó varias veces y su hermano arrugo la nariz y dijo: − Mami, pescados apestosos.</a:t>
                      </a:r>
                      <a:endParaRPr lang="es-MX" sz="1100" noProof="0" dirty="0">
                        <a:solidFill>
                          <a:schemeClr val="tx1"/>
                        </a:solidFill>
                        <a:effectLst/>
                        <a:latin typeface="+mj-lt"/>
                        <a:ea typeface="Calibri"/>
                        <a:cs typeface="Times New Roman"/>
                      </a:endParaRPr>
                    </a:p>
                  </a:txBody>
                  <a:tcPr marL="55836" marR="55836" marT="75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53129">
                <a:tc>
                  <a:txBody>
                    <a:bodyPr/>
                    <a:lstStyle/>
                    <a:p>
                      <a:pPr marL="0" marR="0" algn="ctr">
                        <a:lnSpc>
                          <a:spcPct val="100000"/>
                        </a:lnSpc>
                        <a:spcBef>
                          <a:spcPts val="0"/>
                        </a:spcBef>
                        <a:spcAft>
                          <a:spcPts val="0"/>
                        </a:spcAft>
                      </a:pPr>
                      <a:r>
                        <a:rPr lang="es-MX" sz="2600" b="1" noProof="0" dirty="0" smtClean="0">
                          <a:solidFill>
                            <a:schemeClr val="tx1"/>
                          </a:solidFill>
                          <a:effectLst/>
                          <a:latin typeface="+mj-lt"/>
                          <a:ea typeface="Calibri"/>
                          <a:cs typeface="Times New Roman"/>
                        </a:rPr>
                        <a:t>1</a:t>
                      </a:r>
                      <a:endParaRPr lang="es-MX" sz="2600" b="1" noProof="0" dirty="0">
                        <a:solidFill>
                          <a:schemeClr val="tx1"/>
                        </a:solidFill>
                        <a:effectLst/>
                        <a:latin typeface="+mj-lt"/>
                        <a:ea typeface="Calibri"/>
                        <a:cs typeface="Times New Roman"/>
                      </a:endParaRPr>
                    </a:p>
                  </a:txBody>
                  <a:tcPr marL="55836" marR="55836" marT="75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100" i="1" kern="1200" dirty="0" smtClean="0">
                          <a:solidFill>
                            <a:schemeClr val="tx1"/>
                          </a:solidFill>
                          <a:effectLst/>
                          <a:latin typeface="+mn-lt"/>
                          <a:ea typeface="+mn-ea"/>
                          <a:cs typeface="+mn-cs"/>
                        </a:rPr>
                        <a:t>El estudiante ofrece una respuesta parcial, proporcionando</a:t>
                      </a:r>
                      <a:r>
                        <a:rPr lang="es-ES" sz="1100" b="1" i="1" kern="1200" dirty="0" smtClean="0">
                          <a:solidFill>
                            <a:schemeClr val="tx1"/>
                          </a:solidFill>
                          <a:effectLst/>
                          <a:latin typeface="+mn-lt"/>
                          <a:ea typeface="+mn-ea"/>
                          <a:cs typeface="+mn-cs"/>
                        </a:rPr>
                        <a:t> alguna evidencia </a:t>
                      </a:r>
                      <a:r>
                        <a:rPr lang="es-ES" sz="1100" i="1" kern="1200" dirty="0" smtClean="0">
                          <a:solidFill>
                            <a:schemeClr val="tx1"/>
                          </a:solidFill>
                          <a:effectLst/>
                          <a:latin typeface="+mn-lt"/>
                          <a:ea typeface="+mn-ea"/>
                          <a:cs typeface="+mn-cs"/>
                        </a:rPr>
                        <a:t>para mostrar que algo en la granja huele mal y utiliza ejemplos concretos del texto, así como detalles acerca de cada ejemplo.</a:t>
                      </a:r>
                      <a:br>
                        <a:rPr lang="es-ES" sz="1100" i="1" kern="1200" dirty="0" smtClean="0">
                          <a:solidFill>
                            <a:schemeClr val="tx1"/>
                          </a:solidFill>
                          <a:effectLst/>
                          <a:latin typeface="+mn-lt"/>
                          <a:ea typeface="+mn-ea"/>
                          <a:cs typeface="+mn-cs"/>
                        </a:rPr>
                      </a:br>
                      <a:r>
                        <a:rPr lang="es-ES" sz="1100" kern="1200" dirty="0" smtClean="0">
                          <a:solidFill>
                            <a:schemeClr val="tx1"/>
                          </a:solidFill>
                          <a:effectLst/>
                          <a:latin typeface="+mn-lt"/>
                          <a:ea typeface="+mn-ea"/>
                          <a:cs typeface="+mn-cs"/>
                        </a:rPr>
                        <a:t>Sé que algo huele mal en la granja porque Emily sigue diciendo lo mal que huele. Su hermano también dice que huele mal.</a:t>
                      </a:r>
                      <a:endParaRPr lang="es-MX" sz="1100" noProof="0" dirty="0">
                        <a:solidFill>
                          <a:schemeClr val="tx1"/>
                        </a:solidFill>
                        <a:effectLst/>
                        <a:latin typeface="+mj-lt"/>
                        <a:ea typeface="Calibri"/>
                        <a:cs typeface="Times New Roman"/>
                      </a:endParaRPr>
                    </a:p>
                  </a:txBody>
                  <a:tcPr marL="55836" marR="55836" marT="75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7210">
                <a:tc>
                  <a:txBody>
                    <a:bodyPr/>
                    <a:lstStyle/>
                    <a:p>
                      <a:pPr marL="0" marR="0" algn="ctr">
                        <a:lnSpc>
                          <a:spcPct val="100000"/>
                        </a:lnSpc>
                        <a:spcBef>
                          <a:spcPts val="0"/>
                        </a:spcBef>
                        <a:spcAft>
                          <a:spcPts val="0"/>
                        </a:spcAft>
                      </a:pPr>
                      <a:r>
                        <a:rPr lang="es-MX" sz="2600" b="1" noProof="0" dirty="0" smtClean="0">
                          <a:solidFill>
                            <a:schemeClr val="tx1"/>
                          </a:solidFill>
                          <a:effectLst/>
                          <a:latin typeface="+mj-lt"/>
                          <a:ea typeface="Calibri"/>
                          <a:cs typeface="Times New Roman"/>
                        </a:rPr>
                        <a:t>0</a:t>
                      </a:r>
                      <a:endParaRPr lang="es-MX" sz="2600" b="1" noProof="0" dirty="0">
                        <a:solidFill>
                          <a:schemeClr val="tx1"/>
                        </a:solidFill>
                        <a:effectLst/>
                        <a:latin typeface="+mj-lt"/>
                        <a:ea typeface="Calibri"/>
                        <a:cs typeface="Times New Roman"/>
                      </a:endParaRPr>
                    </a:p>
                  </a:txBody>
                  <a:tcPr marL="55836" marR="55836" marT="75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s-ES" sz="1100" i="1" kern="1200" dirty="0" smtClean="0">
                          <a:solidFill>
                            <a:schemeClr val="tx1"/>
                          </a:solidFill>
                          <a:effectLst/>
                          <a:latin typeface="+mn-lt"/>
                          <a:ea typeface="+mn-ea"/>
                          <a:cs typeface="+mn-cs"/>
                        </a:rPr>
                        <a:t>El estudiante no ofrece una respuesta que demuestre que algo huele mal en la granja.</a:t>
                      </a:r>
                      <a:r>
                        <a:rPr lang="es-ES" sz="1100" kern="1200" dirty="0" smtClean="0">
                          <a:solidFill>
                            <a:schemeClr val="tx1"/>
                          </a:solidFill>
                          <a:effectLst/>
                          <a:latin typeface="+mn-lt"/>
                          <a:ea typeface="+mn-ea"/>
                          <a:cs typeface="+mn-cs"/>
                        </a:rPr>
                        <a:t/>
                      </a:r>
                      <a:br>
                        <a:rPr lang="es-ES" sz="1100" kern="1200" dirty="0" smtClean="0">
                          <a:solidFill>
                            <a:schemeClr val="tx1"/>
                          </a:solidFill>
                          <a:effectLst/>
                          <a:latin typeface="+mn-lt"/>
                          <a:ea typeface="+mn-ea"/>
                          <a:cs typeface="+mn-cs"/>
                        </a:rPr>
                      </a:br>
                      <a:r>
                        <a:rPr lang="es-ES" sz="1100" kern="1200" dirty="0" smtClean="0">
                          <a:solidFill>
                            <a:schemeClr val="tx1"/>
                          </a:solidFill>
                          <a:effectLst/>
                          <a:latin typeface="+mn-lt"/>
                          <a:ea typeface="+mn-ea"/>
                          <a:cs typeface="+mn-cs"/>
                        </a:rPr>
                        <a:t>Los peces están muertos.</a:t>
                      </a:r>
                      <a:endParaRPr lang="es-MX" sz="1100" kern="1200" dirty="0">
                        <a:solidFill>
                          <a:schemeClr val="tx1"/>
                        </a:solidFill>
                        <a:effectLst/>
                        <a:latin typeface="+mn-lt"/>
                        <a:ea typeface="+mn-ea"/>
                        <a:cs typeface="+mn-cs"/>
                      </a:endParaRPr>
                    </a:p>
                  </a:txBody>
                  <a:tcPr marL="55836" marR="55836" marT="75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 name="Footer Placeholder 1"/>
          <p:cNvSpPr>
            <a:spLocks noGrp="1"/>
          </p:cNvSpPr>
          <p:nvPr>
            <p:ph type="ftr" sz="quarter" idx="11"/>
          </p:nvPr>
        </p:nvSpPr>
        <p:spPr/>
        <p:txBody>
          <a:bodyPr/>
          <a:lstStyle/>
          <a:p>
            <a:r>
              <a:rPr lang="en-US" dirty="0" smtClean="0">
                <a:solidFill>
                  <a:prstClr val="black">
                    <a:tint val="75000"/>
                  </a:prstClr>
                </a:solidFill>
              </a:rPr>
              <a:t> </a:t>
            </a:r>
            <a:r>
              <a:rPr lang="en-US" sz="900" dirty="0" smtClean="0">
                <a:solidFill>
                  <a:prstClr val="black">
                    <a:tint val="75000"/>
                  </a:prstClr>
                </a:solidFill>
              </a:rPr>
              <a:t>Rev. Control: 07/04/15 - OSP and S. Richmond  </a:t>
            </a:r>
            <a:endParaRPr lang="en-US" sz="900" dirty="0">
              <a:solidFill>
                <a:prstClr val="black">
                  <a:tint val="75000"/>
                </a:prstClr>
              </a:solidFill>
            </a:endParaRPr>
          </a:p>
        </p:txBody>
      </p:sp>
      <p:sp>
        <p:nvSpPr>
          <p:cNvPr id="3" name="Slide Number Placeholder 2"/>
          <p:cNvSpPr>
            <a:spLocks noGrp="1"/>
          </p:cNvSpPr>
          <p:nvPr>
            <p:ph type="sldNum" sz="quarter" idx="12"/>
          </p:nvPr>
        </p:nvSpPr>
        <p:spPr/>
        <p:txBody>
          <a:bodyPr/>
          <a:lstStyle/>
          <a:p>
            <a:fld id="{AF8359E8-5B63-4AE7-A26F-FE183B9DDE83}" type="slidenum">
              <a:rPr lang="en-US" smtClean="0">
                <a:solidFill>
                  <a:prstClr val="black">
                    <a:tint val="75000"/>
                  </a:prstClr>
                </a:solidFill>
              </a:rPr>
              <a:pPr/>
              <a:t>5</a:t>
            </a:fld>
            <a:endParaRPr lang="en-US" dirty="0">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409857250"/>
              </p:ext>
            </p:extLst>
          </p:nvPr>
        </p:nvGraphicFramePr>
        <p:xfrm>
          <a:off x="4729860" y="8077200"/>
          <a:ext cx="2639743" cy="841248"/>
        </p:xfrm>
        <a:graphic>
          <a:graphicData uri="http://schemas.openxmlformats.org/drawingml/2006/table">
            <a:tbl>
              <a:tblPr/>
              <a:tblGrid>
                <a:gridCol w="2639743"/>
              </a:tblGrid>
              <a:tr h="0">
                <a:tc>
                  <a:txBody>
                    <a:bodyPr/>
                    <a:lstStyle/>
                    <a:p>
                      <a:pPr marL="0" marR="0" algn="l">
                        <a:lnSpc>
                          <a:spcPct val="115000"/>
                        </a:lnSpc>
                        <a:spcBef>
                          <a:spcPts val="0"/>
                        </a:spcBef>
                        <a:spcAft>
                          <a:spcPts val="0"/>
                        </a:spcAft>
                      </a:pPr>
                      <a:r>
                        <a:rPr lang="es-GT" sz="800" b="1" i="1" noProof="0" dirty="0" smtClean="0">
                          <a:solidFill>
                            <a:srgbClr val="000000"/>
                          </a:solidFill>
                          <a:latin typeface="Calibri"/>
                          <a:ea typeface="Times New Roman"/>
                          <a:cs typeface="Times New Roman"/>
                        </a:rPr>
                        <a:t>Estándar</a:t>
                      </a:r>
                      <a:r>
                        <a:rPr lang="es-GT" sz="800" b="1" i="1" baseline="0" noProof="0" dirty="0" smtClean="0">
                          <a:solidFill>
                            <a:srgbClr val="000000"/>
                          </a:solidFill>
                          <a:latin typeface="Calibri"/>
                          <a:ea typeface="Times New Roman"/>
                          <a:cs typeface="Times New Roman"/>
                        </a:rPr>
                        <a:t> </a:t>
                      </a:r>
                      <a:r>
                        <a:rPr lang="es-GT" sz="800" b="1" i="1" noProof="0" dirty="0" smtClean="0">
                          <a:solidFill>
                            <a:srgbClr val="000000"/>
                          </a:solidFill>
                          <a:latin typeface="Calibri"/>
                          <a:ea typeface="Times New Roman"/>
                          <a:cs typeface="Times New Roman"/>
                        </a:rPr>
                        <a:t>RL.5.2</a:t>
                      </a:r>
                      <a:endParaRPr lang="es-GT" sz="800" b="1" noProof="0"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611586">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MX" sz="800" i="1" kern="1200" dirty="0" smtClean="0">
                          <a:solidFill>
                            <a:schemeClr val="tx1"/>
                          </a:solidFill>
                          <a:effectLst/>
                          <a:latin typeface="+mn-lt"/>
                          <a:ea typeface="+mn-ea"/>
                          <a:cs typeface="+mn-cs"/>
                        </a:rPr>
                        <a:t>Determinan el tema de un cuento, obra de teatro o poema utilizando los detalles en el texto, incluyendo cómo los personajes en un cuento u obra de teatro reaccionan a retos o cómo la voz del poeta reflexiona sobre un tema; hacen un resumen del texto.</a:t>
                      </a:r>
                      <a:endParaRPr lang="en-US" sz="8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1347921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3927605"/>
              </p:ext>
            </p:extLst>
          </p:nvPr>
        </p:nvGraphicFramePr>
        <p:xfrm>
          <a:off x="345441" y="838200"/>
          <a:ext cx="7167881" cy="7428166"/>
        </p:xfrm>
        <a:graphic>
          <a:graphicData uri="http://schemas.openxmlformats.org/drawingml/2006/table">
            <a:tbl>
              <a:tblPr firstRow="1" firstCol="1" bandRow="1"/>
              <a:tblGrid>
                <a:gridCol w="774206"/>
                <a:gridCol w="6393675"/>
              </a:tblGrid>
              <a:tr h="603504">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0" i="1" noProof="0" dirty="0" smtClean="0">
                          <a:effectLst/>
                        </a:rPr>
                        <a:t>Una 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469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500" b="1" u="none" dirty="0" smtClean="0">
                          <a:effectLst>
                            <a:outerShdw blurRad="38100" dist="38100" dir="2700000" algn="tl">
                              <a:srgbClr val="000000">
                                <a:alpha val="43137"/>
                              </a:srgbClr>
                            </a:outerShdw>
                          </a:effectLst>
                        </a:rPr>
                        <a:t>CFA  Trimestre 1: Clave para la  Respuesta construida</a:t>
                      </a: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4696">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ES" sz="1500" b="1" kern="1200" dirty="0" smtClean="0">
                          <a:solidFill>
                            <a:srgbClr val="000000"/>
                          </a:solidFill>
                          <a:effectLst/>
                          <a:latin typeface="+mn-lt"/>
                          <a:ea typeface="Times New Roman"/>
                          <a:cs typeface="Arial"/>
                        </a:rPr>
                        <a:t>Estándar RL.5.3:   </a:t>
                      </a:r>
                      <a:r>
                        <a:rPr lang="es-ES" sz="1500" b="1" kern="1200" noProof="0" dirty="0" smtClean="0">
                          <a:solidFill>
                            <a:srgbClr val="000000"/>
                          </a:solidFill>
                          <a:effectLst/>
                          <a:latin typeface="+mn-lt"/>
                          <a:ea typeface="Times New Roman"/>
                          <a:cs typeface="Arial"/>
                        </a:rPr>
                        <a:t>Rúbrica de 3 puntos:</a:t>
                      </a:r>
                      <a:r>
                        <a:rPr lang="es-ES" sz="1500" b="1" kern="1200" baseline="0" noProof="0" dirty="0" smtClean="0">
                          <a:solidFill>
                            <a:srgbClr val="000000"/>
                          </a:solidFill>
                          <a:effectLst/>
                          <a:latin typeface="+mn-lt"/>
                          <a:ea typeface="Times New Roman"/>
                          <a:cs typeface="Arial"/>
                        </a:rPr>
                        <a:t> Respuesta Construida – </a:t>
                      </a:r>
                      <a:r>
                        <a:rPr lang="es-ES" sz="1500" b="1" kern="1200" noProof="0" dirty="0" smtClean="0">
                          <a:solidFill>
                            <a:srgbClr val="000000"/>
                          </a:solidFill>
                          <a:effectLst>
                            <a:outerShdw blurRad="38100" dist="38100" dir="2700000" algn="tl">
                              <a:srgbClr val="000000">
                                <a:alpha val="43137"/>
                              </a:srgbClr>
                            </a:outerShdw>
                          </a:effectLst>
                          <a:latin typeface="+mn-lt"/>
                          <a:ea typeface="Times New Roman"/>
                          <a:cs typeface="Arial"/>
                        </a:rPr>
                        <a:t>Lectura</a:t>
                      </a:r>
                      <a:r>
                        <a:rPr lang="es-ES" sz="1500" b="1" kern="1200" baseline="0" noProof="0" dirty="0" smtClean="0">
                          <a:solidFill>
                            <a:srgbClr val="000000"/>
                          </a:solidFill>
                          <a:effectLst>
                            <a:outerShdw blurRad="38100" dist="38100" dir="2700000" algn="tl">
                              <a:srgbClr val="000000">
                                <a:alpha val="43137"/>
                              </a:srgbClr>
                            </a:outerShdw>
                          </a:effectLst>
                          <a:latin typeface="+mn-lt"/>
                          <a:ea typeface="Times New Roman"/>
                          <a:cs typeface="Arial"/>
                        </a:rPr>
                        <a:t> </a:t>
                      </a:r>
                      <a:endParaRPr lang="es-ES" sz="1500" b="1" kern="1200" dirty="0" smtClean="0">
                        <a:solidFill>
                          <a:schemeClr val="tx1"/>
                        </a:solidFill>
                        <a:effectLst>
                          <a:outerShdw blurRad="38100" dist="38100" dir="2700000" algn="tl">
                            <a:srgbClr val="000000">
                              <a:alpha val="43137"/>
                            </a:srgbClr>
                          </a:outerShdw>
                        </a:effectLst>
                        <a:latin typeface="+mn-lt"/>
                        <a:ea typeface="Times New Roman"/>
                        <a:cs typeface="Arial"/>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208">
                <a:tc gridSpan="2">
                  <a:txBody>
                    <a:bodyPr/>
                    <a:lstStyle/>
                    <a:p>
                      <a:pPr marL="1031875" marR="0" indent="-1031875" algn="l" defTabSz="1018824" rtl="0" eaLnBrk="1" fontAlgn="auto" latinLnBrk="0" hangingPunct="1">
                        <a:lnSpc>
                          <a:spcPct val="100000"/>
                        </a:lnSpc>
                        <a:spcBef>
                          <a:spcPts val="0"/>
                        </a:spcBef>
                        <a:spcAft>
                          <a:spcPts val="0"/>
                        </a:spcAft>
                        <a:buClrTx/>
                        <a:buSzTx/>
                        <a:buFontTx/>
                        <a:buNone/>
                        <a:tabLst/>
                        <a:defRPr/>
                      </a:pPr>
                      <a:r>
                        <a:rPr lang="es-MX" sz="1500" b="1" kern="1200" noProof="0" dirty="0" smtClean="0">
                          <a:solidFill>
                            <a:srgbClr val="000000"/>
                          </a:solidFill>
                          <a:effectLst/>
                          <a:latin typeface="+mj-lt"/>
                          <a:cs typeface="Times New Roman"/>
                        </a:rPr>
                        <a:t>Pregunta</a:t>
                      </a:r>
                      <a:r>
                        <a:rPr lang="es-MX" sz="1500" b="1" kern="1200" baseline="0" noProof="0" dirty="0" smtClean="0">
                          <a:solidFill>
                            <a:srgbClr val="000000"/>
                          </a:solidFill>
                          <a:effectLst/>
                          <a:latin typeface="+mj-lt"/>
                          <a:cs typeface="Times New Roman"/>
                        </a:rPr>
                        <a:t> #8: </a:t>
                      </a:r>
                      <a:r>
                        <a:rPr lang="es-419" sz="1600" b="1" noProof="0" dirty="0" smtClean="0">
                          <a:latin typeface="+mj-lt"/>
                        </a:rPr>
                        <a:t>¿Qué evidencia del texto apoyaría la idea de que normalmente la granja no huele mal? Utiliza ejemplos específicos del texto para apoyar tu respuesta.</a:t>
                      </a: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0124">
                <a:tc gridSpan="2">
                  <a:txBody>
                    <a:bodyPr/>
                    <a:lstStyle/>
                    <a:p>
                      <a:pPr marL="0" marR="0" algn="l">
                        <a:lnSpc>
                          <a:spcPct val="100000"/>
                        </a:lnSpc>
                        <a:spcBef>
                          <a:spcPts val="0"/>
                        </a:spcBef>
                        <a:spcAft>
                          <a:spcPts val="0"/>
                        </a:spcAft>
                      </a:pPr>
                      <a:r>
                        <a:rPr lang="es-ES" sz="1100" i="1" kern="1200" dirty="0" smtClean="0">
                          <a:solidFill>
                            <a:schemeClr val="tx1"/>
                          </a:solidFill>
                          <a:effectLst/>
                          <a:latin typeface="+mn-lt"/>
                          <a:ea typeface="+mn-ea"/>
                          <a:cs typeface="+mn-cs"/>
                        </a:rPr>
                        <a:t>Instrucciones para calificar: Escriba una visión general de lo que los estudiantes podrían incluir en una respuesta competente, usando ejemplos del texto. Sea muy específico y “extenso".</a:t>
                      </a:r>
                    </a:p>
                    <a:p>
                      <a:pPr marL="0" marR="0" algn="l">
                        <a:lnSpc>
                          <a:spcPct val="100000"/>
                        </a:lnSpc>
                        <a:spcBef>
                          <a:spcPts val="0"/>
                        </a:spcBef>
                        <a:spcAft>
                          <a:spcPts val="0"/>
                        </a:spcAft>
                      </a:pPr>
                      <a:r>
                        <a:rPr lang="es-MX" sz="1100" b="1" u="none" kern="1200" dirty="0" smtClean="0">
                          <a:solidFill>
                            <a:schemeClr val="tx1"/>
                          </a:solidFill>
                          <a:latin typeface="+mn-lt"/>
                          <a:ea typeface="+mn-ea"/>
                          <a:cs typeface="+mn-cs"/>
                        </a:rPr>
                        <a:t>Notas para calificar:  “</a:t>
                      </a:r>
                      <a:r>
                        <a:rPr lang="es-MX" sz="1100" b="1" u="sng" kern="1200" dirty="0" smtClean="0">
                          <a:solidFill>
                            <a:schemeClr val="tx1"/>
                          </a:solidFill>
                          <a:latin typeface="+mn-lt"/>
                          <a:ea typeface="+mn-ea"/>
                          <a:cs typeface="+mn-cs"/>
                        </a:rPr>
                        <a:t>Lenguaje del maestro</a:t>
                      </a:r>
                      <a:r>
                        <a:rPr lang="es-MX" sz="1100" b="1" u="none" kern="1200" dirty="0" smtClean="0">
                          <a:solidFill>
                            <a:schemeClr val="tx1"/>
                          </a:solidFill>
                          <a:latin typeface="+mn-lt"/>
                          <a:ea typeface="+mn-ea"/>
                          <a:cs typeface="+mn-cs"/>
                        </a:rPr>
                        <a:t>”</a:t>
                      </a:r>
                    </a:p>
                    <a:p>
                      <a:r>
                        <a:rPr lang="es-ES" sz="1100" b="1" kern="1200" dirty="0" smtClean="0">
                          <a:solidFill>
                            <a:schemeClr val="tx1"/>
                          </a:solidFill>
                          <a:effectLst/>
                          <a:latin typeface="+mn-lt"/>
                          <a:ea typeface="+mn-ea"/>
                          <a:cs typeface="+mn-cs"/>
                        </a:rPr>
                        <a:t>Suficiente evidencia:</a:t>
                      </a:r>
                      <a:r>
                        <a:rPr lang="es-ES" sz="1100" kern="1200" dirty="0" smtClean="0">
                          <a:solidFill>
                            <a:schemeClr val="tx1"/>
                          </a:solidFill>
                          <a:effectLst/>
                          <a:latin typeface="+mn-lt"/>
                          <a:ea typeface="+mn-ea"/>
                          <a:cs typeface="+mn-cs"/>
                        </a:rPr>
                        <a:t> El estudiante proporciona ejemplos del texto que ayudan a describir cómo la granja normalmente no huele mal. También </a:t>
                      </a:r>
                      <a:r>
                        <a:rPr lang="es-ES" sz="1100" b="1" kern="1200" dirty="0" smtClean="0">
                          <a:solidFill>
                            <a:schemeClr val="tx1"/>
                          </a:solidFill>
                          <a:effectLst/>
                          <a:latin typeface="+mn-lt"/>
                          <a:ea typeface="+mn-ea"/>
                          <a:cs typeface="+mn-cs"/>
                        </a:rPr>
                        <a:t>debe</a:t>
                      </a:r>
                      <a:r>
                        <a:rPr lang="es-ES" sz="1100" kern="1200" dirty="0" smtClean="0">
                          <a:solidFill>
                            <a:schemeClr val="tx1"/>
                          </a:solidFill>
                          <a:effectLst/>
                          <a:latin typeface="+mn-lt"/>
                          <a:ea typeface="+mn-ea"/>
                          <a:cs typeface="+mn-cs"/>
                        </a:rPr>
                        <a:t> haber una declaración que explique cómo la granja no siempre ha olido de esta manera. El estudiante explicará que sabe que Emily había estado fuera durante el verano.</a:t>
                      </a:r>
                      <a:br>
                        <a:rPr lang="es-ES" sz="1100" kern="1200" dirty="0" smtClean="0">
                          <a:solidFill>
                            <a:schemeClr val="tx1"/>
                          </a:solidFill>
                          <a:effectLst/>
                          <a:latin typeface="+mn-lt"/>
                          <a:ea typeface="+mn-ea"/>
                          <a:cs typeface="+mn-cs"/>
                        </a:rPr>
                      </a:br>
                      <a:r>
                        <a:rPr lang="es-ES" sz="1100" b="1" kern="1200" dirty="0" smtClean="0">
                          <a:solidFill>
                            <a:schemeClr val="tx1"/>
                          </a:solidFill>
                          <a:effectLst/>
                          <a:latin typeface="+mn-lt"/>
                          <a:ea typeface="+mn-ea"/>
                          <a:cs typeface="+mn-cs"/>
                        </a:rPr>
                        <a:t>Detalles específicos:</a:t>
                      </a:r>
                      <a:r>
                        <a:rPr lang="es-ES" sz="1100" kern="1200" dirty="0" smtClean="0">
                          <a:solidFill>
                            <a:schemeClr val="tx1"/>
                          </a:solidFill>
                          <a:effectLst/>
                          <a:latin typeface="+mn-lt"/>
                          <a:ea typeface="+mn-ea"/>
                          <a:cs typeface="+mn-cs"/>
                        </a:rPr>
                        <a:t> Los ejemplos incluyen una descripción de los siguientes eventos...</a:t>
                      </a:r>
                      <a:endParaRPr lang="es-MX" sz="11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s-ES" sz="1100" kern="1200" dirty="0" smtClean="0">
                          <a:solidFill>
                            <a:schemeClr val="tx1"/>
                          </a:solidFill>
                          <a:effectLst/>
                          <a:latin typeface="+mn-lt"/>
                          <a:ea typeface="+mn-ea"/>
                          <a:cs typeface="+mn-cs"/>
                        </a:rPr>
                        <a:t>Algo está mal a la llegada de Emily</a:t>
                      </a:r>
                    </a:p>
                    <a:p>
                      <a:pPr marL="171450" indent="-171450">
                        <a:buFont typeface="Arial" panose="020B0604020202020204" pitchFamily="34" charset="0"/>
                        <a:buChar char="•"/>
                      </a:pPr>
                      <a:r>
                        <a:rPr lang="es-ES" sz="1100" kern="1200" dirty="0" smtClean="0">
                          <a:solidFill>
                            <a:schemeClr val="tx1"/>
                          </a:solidFill>
                          <a:effectLst/>
                          <a:latin typeface="+mn-lt"/>
                          <a:ea typeface="+mn-ea"/>
                          <a:cs typeface="+mn-cs"/>
                        </a:rPr>
                        <a:t>Fuera del automóvil huele como un contenedor de basura</a:t>
                      </a:r>
                    </a:p>
                    <a:p>
                      <a:pPr marL="171450" indent="-171450">
                        <a:buFont typeface="Arial" panose="020B0604020202020204" pitchFamily="34" charset="0"/>
                        <a:buChar char="•"/>
                      </a:pPr>
                      <a:r>
                        <a:rPr lang="es-ES" sz="1100" kern="1200" dirty="0" smtClean="0">
                          <a:solidFill>
                            <a:schemeClr val="tx1"/>
                          </a:solidFill>
                          <a:effectLst/>
                          <a:latin typeface="+mn-lt"/>
                          <a:ea typeface="+mn-ea"/>
                          <a:cs typeface="+mn-cs"/>
                        </a:rPr>
                        <a:t>La tía dice: − Esto es</a:t>
                      </a:r>
                      <a:r>
                        <a:rPr lang="es-ES" sz="1100" kern="1200" baseline="0" dirty="0" smtClean="0">
                          <a:solidFill>
                            <a:schemeClr val="tx1"/>
                          </a:solidFill>
                          <a:effectLst/>
                          <a:latin typeface="+mn-lt"/>
                          <a:ea typeface="+mn-ea"/>
                          <a:cs typeface="+mn-cs"/>
                        </a:rPr>
                        <a:t> lo peor hasta ahora</a:t>
                      </a:r>
                      <a:r>
                        <a:rPr lang="es-ES" sz="1100" kern="1200" dirty="0" smtClean="0">
                          <a:solidFill>
                            <a:schemeClr val="tx1"/>
                          </a:solidFill>
                          <a:effectLst/>
                          <a:latin typeface="+mn-lt"/>
                          <a:ea typeface="+mn-ea"/>
                          <a:cs typeface="+mn-cs"/>
                        </a:rPr>
                        <a:t>.</a:t>
                      </a:r>
                    </a:p>
                    <a:p>
                      <a:pPr marL="171450" indent="-171450">
                        <a:buFont typeface="Arial" panose="020B0604020202020204" pitchFamily="34" charset="0"/>
                        <a:buChar char="•"/>
                      </a:pPr>
                      <a:r>
                        <a:rPr lang="es-ES" sz="1100" kern="1200" dirty="0" smtClean="0">
                          <a:solidFill>
                            <a:schemeClr val="tx1"/>
                          </a:solidFill>
                          <a:effectLst/>
                          <a:latin typeface="+mn-lt"/>
                          <a:ea typeface="+mn-ea"/>
                          <a:cs typeface="+mn-cs"/>
                        </a:rPr>
                        <a:t>Mamá le pregunta: −¿Qué está pasando?</a:t>
                      </a:r>
                    </a:p>
                    <a:p>
                      <a:pPr marL="171450" indent="-171450">
                        <a:buFont typeface="Arial" panose="020B0604020202020204" pitchFamily="34" charset="0"/>
                        <a:buChar char="•"/>
                      </a:pPr>
                      <a:r>
                        <a:rPr lang="es-ES" sz="1100" kern="1200" dirty="0" smtClean="0">
                          <a:solidFill>
                            <a:schemeClr val="tx1"/>
                          </a:solidFill>
                          <a:effectLst/>
                          <a:latin typeface="+mn-lt"/>
                          <a:ea typeface="+mn-ea"/>
                          <a:cs typeface="+mn-cs"/>
                        </a:rPr>
                        <a:t>La última vez fue después de que la familia de Emily se fue del suroeste de Virginia</a:t>
                      </a:r>
                    </a:p>
                    <a:p>
                      <a:pPr marL="171450" indent="-171450">
                        <a:buFont typeface="Arial" panose="020B0604020202020204" pitchFamily="34" charset="0"/>
                        <a:buChar char="•"/>
                      </a:pPr>
                      <a:r>
                        <a:rPr lang="es-ES" sz="1100" kern="1200" dirty="0" smtClean="0">
                          <a:solidFill>
                            <a:schemeClr val="tx1"/>
                          </a:solidFill>
                          <a:effectLst/>
                          <a:latin typeface="+mn-lt"/>
                          <a:ea typeface="+mn-ea"/>
                          <a:cs typeface="+mn-cs"/>
                        </a:rPr>
                        <a:t>Emily no había estado durante el verano</a:t>
                      </a:r>
                    </a:p>
                    <a:p>
                      <a:pPr marL="171450" indent="-171450">
                        <a:buFont typeface="Arial" panose="020B0604020202020204" pitchFamily="34" charset="0"/>
                        <a:buChar char="•"/>
                      </a:pPr>
                      <a:r>
                        <a:rPr lang="es-ES" sz="1100" kern="1200" dirty="0" smtClean="0">
                          <a:solidFill>
                            <a:schemeClr val="tx1"/>
                          </a:solidFill>
                          <a:effectLst/>
                          <a:latin typeface="+mn-lt"/>
                          <a:ea typeface="+mn-ea"/>
                          <a:cs typeface="+mn-cs"/>
                        </a:rPr>
                        <a:t>El río solía ser perfecto, pero ahora tiene peces muertos</a:t>
                      </a:r>
                    </a:p>
                    <a:p>
                      <a:r>
                        <a:rPr lang="es-ES" sz="1100" b="0" kern="1200" dirty="0" smtClean="0">
                          <a:solidFill>
                            <a:schemeClr val="tx1"/>
                          </a:solidFill>
                          <a:effectLst/>
                          <a:latin typeface="+mn-lt"/>
                          <a:ea typeface="+mn-ea"/>
                          <a:cs typeface="+mn-cs"/>
                        </a:rPr>
                        <a:t>Las respuestas con un </a:t>
                      </a:r>
                      <a:r>
                        <a:rPr lang="es-ES" sz="1100" b="1" kern="1200" dirty="0" smtClean="0">
                          <a:solidFill>
                            <a:schemeClr val="tx1"/>
                          </a:solidFill>
                          <a:effectLst/>
                          <a:latin typeface="+mn-lt"/>
                          <a:ea typeface="+mn-ea"/>
                          <a:cs typeface="+mn-cs"/>
                        </a:rPr>
                        <a:t>respaldo total</a:t>
                      </a:r>
                      <a:r>
                        <a:rPr lang="es-ES" sz="1100" b="0" kern="1200" dirty="0" smtClean="0">
                          <a:solidFill>
                            <a:schemeClr val="tx1"/>
                          </a:solidFill>
                          <a:effectLst/>
                          <a:latin typeface="+mn-lt"/>
                          <a:ea typeface="+mn-ea"/>
                          <a:cs typeface="+mn-cs"/>
                        </a:rPr>
                        <a:t> </a:t>
                      </a:r>
                      <a:r>
                        <a:rPr lang="es-ES" sz="1100" kern="1200" dirty="0" smtClean="0">
                          <a:solidFill>
                            <a:schemeClr val="tx1"/>
                          </a:solidFill>
                          <a:effectLst/>
                          <a:latin typeface="+mn-lt"/>
                          <a:ea typeface="+mn-ea"/>
                          <a:cs typeface="+mn-cs"/>
                        </a:rPr>
                        <a:t>pueden utilizar otros detalles si son explícitamente del texto y apoyan la pregunta.</a:t>
                      </a:r>
                      <a:endParaRPr lang="es-MX" sz="1100" kern="1200" dirty="0">
                        <a:solidFill>
                          <a:schemeClr val="tx1"/>
                        </a:solidFill>
                        <a:effectLst/>
                        <a:latin typeface="+mn-lt"/>
                        <a:ea typeface="+mn-ea"/>
                        <a:cs typeface="+mn-cs"/>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6716">
                <a:tc>
                  <a:txBody>
                    <a:bodyPr/>
                    <a:lstStyle/>
                    <a:p>
                      <a:pPr marL="0" marR="0" algn="ctr">
                        <a:lnSpc>
                          <a:spcPct val="100000"/>
                        </a:lnSpc>
                        <a:spcBef>
                          <a:spcPts val="0"/>
                        </a:spcBef>
                        <a:spcAft>
                          <a:spcPts val="0"/>
                        </a:spcAft>
                      </a:pPr>
                      <a:r>
                        <a:rPr lang="es-MX" sz="2600" b="1" noProof="0" dirty="0" smtClean="0">
                          <a:effectLst/>
                          <a:latin typeface="Calibri"/>
                          <a:ea typeface="Calibri"/>
                          <a:cs typeface="Times New Roman"/>
                        </a:rPr>
                        <a:t>3</a:t>
                      </a:r>
                      <a:endParaRPr lang="es-MX" sz="2600" b="1" noProof="0"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ES" sz="1100" i="1" kern="1200" dirty="0" smtClean="0">
                          <a:solidFill>
                            <a:schemeClr val="tx1"/>
                          </a:solidFill>
                          <a:effectLst/>
                          <a:latin typeface="+mn-lt"/>
                          <a:ea typeface="+mn-ea"/>
                          <a:cs typeface="+mn-cs"/>
                        </a:rPr>
                        <a:t>El estudiante ofrece una respuesta competente, proporcionando </a:t>
                      </a:r>
                      <a:r>
                        <a:rPr lang="es-ES" sz="1100" b="1" i="1" kern="1200" dirty="0" smtClean="0">
                          <a:solidFill>
                            <a:schemeClr val="tx1"/>
                          </a:solidFill>
                          <a:effectLst/>
                          <a:latin typeface="+mn-lt"/>
                          <a:ea typeface="+mn-ea"/>
                          <a:cs typeface="+mn-cs"/>
                        </a:rPr>
                        <a:t>suficiente</a:t>
                      </a:r>
                      <a:r>
                        <a:rPr lang="es-ES" sz="1100" b="1" i="1" kern="1200" baseline="0" dirty="0" smtClean="0">
                          <a:solidFill>
                            <a:schemeClr val="tx1"/>
                          </a:solidFill>
                          <a:effectLst/>
                          <a:latin typeface="+mn-lt"/>
                          <a:ea typeface="+mn-ea"/>
                          <a:cs typeface="+mn-cs"/>
                        </a:rPr>
                        <a:t> </a:t>
                      </a:r>
                      <a:r>
                        <a:rPr lang="es-ES" sz="1100" b="1" i="1" kern="1200" dirty="0" smtClean="0">
                          <a:solidFill>
                            <a:schemeClr val="tx1"/>
                          </a:solidFill>
                          <a:effectLst/>
                          <a:latin typeface="+mn-lt"/>
                          <a:ea typeface="+mn-ea"/>
                          <a:cs typeface="+mn-cs"/>
                        </a:rPr>
                        <a:t>evidencia </a:t>
                      </a:r>
                      <a:r>
                        <a:rPr lang="es-ES" sz="1100" i="1" kern="1200" dirty="0" smtClean="0">
                          <a:solidFill>
                            <a:schemeClr val="tx1"/>
                          </a:solidFill>
                          <a:effectLst/>
                          <a:latin typeface="+mn-lt"/>
                          <a:ea typeface="+mn-ea"/>
                          <a:cs typeface="+mn-cs"/>
                        </a:rPr>
                        <a:t>para demostrar que la granja no suele oler mal, y utiliza ejemplos concretos del texto, así como detalles acerca de cada ejemplo.</a:t>
                      </a:r>
                      <a:r>
                        <a:rPr lang="es-ES" sz="1100" kern="1200" dirty="0" smtClean="0">
                          <a:solidFill>
                            <a:schemeClr val="tx1"/>
                          </a:solidFill>
                          <a:effectLst/>
                          <a:latin typeface="+mn-lt"/>
                          <a:ea typeface="+mn-ea"/>
                          <a:cs typeface="+mn-cs"/>
                        </a:rPr>
                        <a:t/>
                      </a:r>
                      <a:br>
                        <a:rPr lang="es-ES" sz="1100" kern="1200" dirty="0" smtClean="0">
                          <a:solidFill>
                            <a:schemeClr val="tx1"/>
                          </a:solidFill>
                          <a:effectLst/>
                          <a:latin typeface="+mn-lt"/>
                          <a:ea typeface="+mn-ea"/>
                          <a:cs typeface="+mn-cs"/>
                        </a:rPr>
                      </a:br>
                      <a:r>
                        <a:rPr lang="es-ES" sz="1100" kern="1200" dirty="0" smtClean="0">
                          <a:solidFill>
                            <a:schemeClr val="tx1"/>
                          </a:solidFill>
                          <a:effectLst/>
                          <a:latin typeface="+mn-lt"/>
                          <a:ea typeface="+mn-ea"/>
                          <a:cs typeface="+mn-cs"/>
                        </a:rPr>
                        <a:t>Creo que la granja normalmente no huele mal porque Emily se da cuenta de que algo anda terriblemente mal cuando sale del automóvil. Había un olor horrible, como un contenedor de basura detrás de un restaurante malo. Su tía Sylvie también dice: − Esto es lo peor hasta ahora, y la madre le pregunta: − ¿Qué está pasando? Yo sé que la familia de Emily había</a:t>
                      </a:r>
                      <a:r>
                        <a:rPr lang="es-ES" sz="1100" kern="1200" baseline="0" dirty="0" smtClean="0">
                          <a:solidFill>
                            <a:schemeClr val="tx1"/>
                          </a:solidFill>
                          <a:effectLst/>
                          <a:latin typeface="+mn-lt"/>
                          <a:ea typeface="+mn-ea"/>
                          <a:cs typeface="+mn-cs"/>
                        </a:rPr>
                        <a:t> estado </a:t>
                      </a:r>
                      <a:r>
                        <a:rPr lang="es-ES" sz="1100" kern="1200" dirty="0" smtClean="0">
                          <a:solidFill>
                            <a:schemeClr val="tx1"/>
                          </a:solidFill>
                          <a:effectLst/>
                          <a:latin typeface="+mn-lt"/>
                          <a:ea typeface="+mn-ea"/>
                          <a:cs typeface="+mn-cs"/>
                        </a:rPr>
                        <a:t>fuera durante  el verano y algo cambió después de que</a:t>
                      </a:r>
                      <a:r>
                        <a:rPr lang="es-ES" sz="1100" kern="1200" baseline="0" dirty="0" smtClean="0">
                          <a:solidFill>
                            <a:schemeClr val="tx1"/>
                          </a:solidFill>
                          <a:effectLst/>
                          <a:latin typeface="+mn-lt"/>
                          <a:ea typeface="+mn-ea"/>
                          <a:cs typeface="+mn-cs"/>
                        </a:rPr>
                        <a:t> se fueron</a:t>
                      </a:r>
                      <a:r>
                        <a:rPr lang="es-ES" sz="1100" kern="1200" dirty="0" smtClean="0">
                          <a:solidFill>
                            <a:schemeClr val="tx1"/>
                          </a:solidFill>
                          <a:effectLst/>
                          <a:latin typeface="+mn-lt"/>
                          <a:ea typeface="+mn-ea"/>
                          <a:cs typeface="+mn-cs"/>
                        </a:rPr>
                        <a:t>. Emily recuerda un pequeño río perfecto, pero ahora está lleno de peces muertos.</a:t>
                      </a:r>
                      <a:endParaRPr lang="es-MX" sz="1100" kern="1200" dirty="0">
                        <a:solidFill>
                          <a:schemeClr val="tx1"/>
                        </a:solidFill>
                        <a:effectLst/>
                        <a:latin typeface="+mn-lt"/>
                        <a:ea typeface="+mn-ea"/>
                        <a:cs typeface="+mn-cs"/>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0664">
                <a:tc>
                  <a:txBody>
                    <a:bodyPr/>
                    <a:lstStyle/>
                    <a:p>
                      <a:pPr marL="0" marR="0" algn="ctr">
                        <a:lnSpc>
                          <a:spcPct val="100000"/>
                        </a:lnSpc>
                        <a:spcBef>
                          <a:spcPts val="0"/>
                        </a:spcBef>
                        <a:spcAft>
                          <a:spcPts val="0"/>
                        </a:spcAft>
                      </a:pPr>
                      <a:r>
                        <a:rPr lang="es-MX" sz="2600" b="1" noProof="0" dirty="0" smtClean="0">
                          <a:effectLst/>
                          <a:latin typeface="Calibri"/>
                          <a:ea typeface="Calibri"/>
                          <a:cs typeface="Times New Roman"/>
                        </a:rPr>
                        <a:t>2</a:t>
                      </a:r>
                      <a:endParaRPr lang="es-MX" sz="2600" b="1" noProof="0"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ES" sz="1100" i="1" kern="1200" dirty="0" smtClean="0">
                          <a:solidFill>
                            <a:schemeClr val="tx1"/>
                          </a:solidFill>
                          <a:effectLst/>
                          <a:latin typeface="+mn-lt"/>
                          <a:ea typeface="+mn-ea"/>
                          <a:cs typeface="+mn-cs"/>
                        </a:rPr>
                        <a:t>El estudiante ofrece una respuesta parcial, proporcionando</a:t>
                      </a:r>
                      <a:r>
                        <a:rPr lang="es-ES" sz="1100" i="1" kern="1200" baseline="0" dirty="0" smtClean="0">
                          <a:solidFill>
                            <a:schemeClr val="tx1"/>
                          </a:solidFill>
                          <a:effectLst/>
                          <a:latin typeface="+mn-lt"/>
                          <a:ea typeface="+mn-ea"/>
                          <a:cs typeface="+mn-cs"/>
                        </a:rPr>
                        <a:t> </a:t>
                      </a:r>
                      <a:r>
                        <a:rPr lang="es-ES" sz="1100" b="1" i="1" kern="1200" dirty="0" smtClean="0">
                          <a:solidFill>
                            <a:schemeClr val="tx1"/>
                          </a:solidFill>
                          <a:effectLst/>
                          <a:latin typeface="+mn-lt"/>
                          <a:ea typeface="+mn-ea"/>
                          <a:cs typeface="+mn-cs"/>
                        </a:rPr>
                        <a:t>alguna evidencia</a:t>
                      </a:r>
                      <a:r>
                        <a:rPr lang="es-ES" sz="1100" i="1" kern="1200" dirty="0" smtClean="0">
                          <a:solidFill>
                            <a:schemeClr val="tx1"/>
                          </a:solidFill>
                          <a:effectLst/>
                          <a:latin typeface="+mn-lt"/>
                          <a:ea typeface="+mn-ea"/>
                          <a:cs typeface="+mn-cs"/>
                        </a:rPr>
                        <a:t> para mostrar que la granja no suele oler mal, y utiliza ejemplos concretos del texto, así como detalles acerca de cada ejemplo.</a:t>
                      </a:r>
                      <a:r>
                        <a:rPr lang="es-ES" sz="1100" kern="1200" dirty="0" smtClean="0">
                          <a:solidFill>
                            <a:schemeClr val="tx1"/>
                          </a:solidFill>
                          <a:effectLst/>
                          <a:latin typeface="+mn-lt"/>
                          <a:ea typeface="+mn-ea"/>
                          <a:cs typeface="+mn-cs"/>
                        </a:rPr>
                        <a:t/>
                      </a:r>
                      <a:br>
                        <a:rPr lang="es-ES" sz="1100" kern="1200" dirty="0" smtClean="0">
                          <a:solidFill>
                            <a:schemeClr val="tx1"/>
                          </a:solidFill>
                          <a:effectLst/>
                          <a:latin typeface="+mn-lt"/>
                          <a:ea typeface="+mn-ea"/>
                          <a:cs typeface="+mn-cs"/>
                        </a:rPr>
                      </a:br>
                      <a:r>
                        <a:rPr lang="es-ES" sz="1100" kern="1200" dirty="0" smtClean="0">
                          <a:solidFill>
                            <a:schemeClr val="tx1"/>
                          </a:solidFill>
                          <a:effectLst/>
                          <a:latin typeface="+mn-lt"/>
                          <a:ea typeface="+mn-ea"/>
                          <a:cs typeface="+mn-cs"/>
                        </a:rPr>
                        <a:t>Emily dice que algo está terriblemente mal y la tía dice: − Esto es</a:t>
                      </a:r>
                      <a:r>
                        <a:rPr lang="es-ES" sz="1100" kern="1200" baseline="0" dirty="0" smtClean="0">
                          <a:solidFill>
                            <a:schemeClr val="tx1"/>
                          </a:solidFill>
                          <a:effectLst/>
                          <a:latin typeface="+mn-lt"/>
                          <a:ea typeface="+mn-ea"/>
                          <a:cs typeface="+mn-cs"/>
                        </a:rPr>
                        <a:t> l</a:t>
                      </a:r>
                      <a:r>
                        <a:rPr lang="es-ES" sz="1100" kern="1200" dirty="0" smtClean="0">
                          <a:solidFill>
                            <a:schemeClr val="tx1"/>
                          </a:solidFill>
                          <a:effectLst/>
                          <a:latin typeface="+mn-lt"/>
                          <a:ea typeface="+mn-ea"/>
                          <a:cs typeface="+mn-cs"/>
                        </a:rPr>
                        <a:t>o peor hasta ahora. La mamá también no sabe lo que está pasando. Esto significa que cuando Emily había</a:t>
                      </a:r>
                      <a:r>
                        <a:rPr lang="es-ES" sz="1100" kern="1200" baseline="0" dirty="0" smtClean="0">
                          <a:solidFill>
                            <a:schemeClr val="tx1"/>
                          </a:solidFill>
                          <a:effectLst/>
                          <a:latin typeface="+mn-lt"/>
                          <a:ea typeface="+mn-ea"/>
                          <a:cs typeface="+mn-cs"/>
                        </a:rPr>
                        <a:t> estado</a:t>
                      </a:r>
                      <a:r>
                        <a:rPr lang="es-ES" sz="1100" kern="1200" dirty="0" smtClean="0">
                          <a:solidFill>
                            <a:schemeClr val="tx1"/>
                          </a:solidFill>
                          <a:effectLst/>
                          <a:latin typeface="+mn-lt"/>
                          <a:ea typeface="+mn-ea"/>
                          <a:cs typeface="+mn-cs"/>
                        </a:rPr>
                        <a:t> anteriormente</a:t>
                      </a:r>
                      <a:r>
                        <a:rPr lang="es-ES" sz="1100" kern="1200" baseline="0" dirty="0" smtClean="0">
                          <a:solidFill>
                            <a:schemeClr val="tx1"/>
                          </a:solidFill>
                          <a:effectLst/>
                          <a:latin typeface="+mn-lt"/>
                          <a:ea typeface="+mn-ea"/>
                          <a:cs typeface="+mn-cs"/>
                        </a:rPr>
                        <a:t> </a:t>
                      </a:r>
                      <a:r>
                        <a:rPr lang="es-ES" sz="1100" kern="1200" dirty="0" smtClean="0">
                          <a:solidFill>
                            <a:schemeClr val="tx1"/>
                          </a:solidFill>
                          <a:effectLst/>
                          <a:latin typeface="+mn-lt"/>
                          <a:ea typeface="+mn-ea"/>
                          <a:cs typeface="+mn-cs"/>
                        </a:rPr>
                        <a:t>en la granja no había olido algo así.</a:t>
                      </a:r>
                      <a:endParaRPr lang="es-MX" sz="1100" kern="1200" dirty="0">
                        <a:solidFill>
                          <a:schemeClr val="tx1"/>
                        </a:solidFill>
                        <a:effectLst/>
                        <a:latin typeface="+mn-lt"/>
                        <a:ea typeface="+mn-ea"/>
                        <a:cs typeface="+mn-cs"/>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392">
                <a:tc>
                  <a:txBody>
                    <a:bodyPr/>
                    <a:lstStyle/>
                    <a:p>
                      <a:pPr marL="0" marR="0" algn="ctr">
                        <a:lnSpc>
                          <a:spcPct val="100000"/>
                        </a:lnSpc>
                        <a:spcBef>
                          <a:spcPts val="0"/>
                        </a:spcBef>
                        <a:spcAft>
                          <a:spcPts val="0"/>
                        </a:spcAft>
                      </a:pPr>
                      <a:r>
                        <a:rPr lang="es-MX" sz="2600" b="1" noProof="0" dirty="0" smtClean="0">
                          <a:effectLst/>
                          <a:latin typeface="Calibri"/>
                          <a:ea typeface="Calibri"/>
                          <a:cs typeface="Times New Roman"/>
                        </a:rPr>
                        <a:t>1</a:t>
                      </a:r>
                      <a:endParaRPr lang="es-MX" sz="2600" b="1" noProof="0"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ES" sz="1100" i="1" kern="1200" dirty="0" smtClean="0">
                          <a:solidFill>
                            <a:schemeClr val="tx1"/>
                          </a:solidFill>
                          <a:effectLst/>
                          <a:latin typeface="+mn-lt"/>
                          <a:ea typeface="+mn-ea"/>
                          <a:cs typeface="+mn-cs"/>
                        </a:rPr>
                        <a:t>El estudiante ofrece una respuesta mínima, proporcionando </a:t>
                      </a:r>
                      <a:r>
                        <a:rPr lang="es-ES" sz="1100" b="1" i="1" kern="1200" dirty="0" smtClean="0">
                          <a:solidFill>
                            <a:schemeClr val="tx1"/>
                          </a:solidFill>
                          <a:effectLst/>
                          <a:latin typeface="+mn-lt"/>
                          <a:ea typeface="+mn-ea"/>
                          <a:cs typeface="+mn-cs"/>
                        </a:rPr>
                        <a:t>poca o muy vaga evidencia </a:t>
                      </a:r>
                      <a:r>
                        <a:rPr lang="es-ES" sz="1100" b="1" i="1" kern="1200" baseline="0" dirty="0" smtClean="0">
                          <a:solidFill>
                            <a:schemeClr val="tx1"/>
                          </a:solidFill>
                          <a:effectLst/>
                          <a:latin typeface="+mn-lt"/>
                          <a:ea typeface="+mn-ea"/>
                          <a:cs typeface="+mn-cs"/>
                        </a:rPr>
                        <a:t> </a:t>
                      </a:r>
                      <a:r>
                        <a:rPr lang="es-ES" sz="1100" i="1" kern="1200" dirty="0" smtClean="0">
                          <a:solidFill>
                            <a:schemeClr val="tx1"/>
                          </a:solidFill>
                          <a:effectLst/>
                          <a:latin typeface="+mn-lt"/>
                          <a:ea typeface="+mn-ea"/>
                          <a:cs typeface="+mn-cs"/>
                        </a:rPr>
                        <a:t>para demostrar que la granja no suele oler mal.</a:t>
                      </a:r>
                      <a:r>
                        <a:rPr lang="es-ES" sz="1100" kern="1200" dirty="0" smtClean="0">
                          <a:solidFill>
                            <a:schemeClr val="tx1"/>
                          </a:solidFill>
                          <a:effectLst/>
                          <a:latin typeface="+mn-lt"/>
                          <a:ea typeface="+mn-ea"/>
                          <a:cs typeface="+mn-cs"/>
                        </a:rPr>
                        <a:t/>
                      </a:r>
                      <a:br>
                        <a:rPr lang="es-ES" sz="1100" kern="1200" dirty="0" smtClean="0">
                          <a:solidFill>
                            <a:schemeClr val="tx1"/>
                          </a:solidFill>
                          <a:effectLst/>
                          <a:latin typeface="+mn-lt"/>
                          <a:ea typeface="+mn-ea"/>
                          <a:cs typeface="+mn-cs"/>
                        </a:rPr>
                      </a:br>
                      <a:r>
                        <a:rPr lang="es-ES" sz="1100" kern="1200" dirty="0" smtClean="0">
                          <a:solidFill>
                            <a:schemeClr val="tx1"/>
                          </a:solidFill>
                          <a:effectLst/>
                          <a:latin typeface="+mn-lt"/>
                          <a:ea typeface="+mn-ea"/>
                          <a:cs typeface="+mn-cs"/>
                        </a:rPr>
                        <a:t>Todos siguen hablando de lo mal que huele la granja. Hay peces muertos.</a:t>
                      </a:r>
                      <a:r>
                        <a:rPr lang="es-MX" sz="1100" kern="1200" dirty="0" smtClean="0">
                          <a:solidFill>
                            <a:schemeClr val="tx1"/>
                          </a:solidFill>
                          <a:effectLst/>
                          <a:latin typeface="+mn-lt"/>
                          <a:ea typeface="+mn-ea"/>
                          <a:cs typeface="+mn-cs"/>
                        </a:rPr>
                        <a:t> </a:t>
                      </a:r>
                      <a:endParaRPr lang="es-MX" sz="1100" kern="1200" dirty="0">
                        <a:solidFill>
                          <a:schemeClr val="tx1"/>
                        </a:solidFill>
                        <a:effectLst/>
                        <a:latin typeface="+mn-lt"/>
                        <a:ea typeface="+mn-ea"/>
                        <a:cs typeface="+mn-cs"/>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336">
                <a:tc>
                  <a:txBody>
                    <a:bodyPr/>
                    <a:lstStyle/>
                    <a:p>
                      <a:pPr marL="0" marR="0" algn="ctr">
                        <a:lnSpc>
                          <a:spcPct val="100000"/>
                        </a:lnSpc>
                        <a:spcBef>
                          <a:spcPts val="0"/>
                        </a:spcBef>
                        <a:spcAft>
                          <a:spcPts val="0"/>
                        </a:spcAft>
                      </a:pPr>
                      <a:r>
                        <a:rPr lang="es-MX" sz="2600" b="1" noProof="0" dirty="0" smtClean="0">
                          <a:effectLst/>
                          <a:latin typeface="Calibri"/>
                          <a:ea typeface="Calibri"/>
                          <a:cs typeface="Times New Roman"/>
                        </a:rPr>
                        <a:t>0</a:t>
                      </a:r>
                      <a:endParaRPr lang="es-MX" sz="2600" b="1" noProof="0"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ES" sz="1100" i="1" kern="1200" dirty="0" smtClean="0">
                          <a:solidFill>
                            <a:schemeClr val="tx1"/>
                          </a:solidFill>
                          <a:effectLst/>
                          <a:latin typeface="+mn-lt"/>
                          <a:ea typeface="+mn-ea"/>
                          <a:cs typeface="+mn-cs"/>
                        </a:rPr>
                        <a:t>El estudiante no ofrece una respuesta que muestre que la granja no suele oler mal.</a:t>
                      </a:r>
                      <a:r>
                        <a:rPr lang="es-ES" sz="1100" kern="1200" dirty="0" smtClean="0">
                          <a:solidFill>
                            <a:schemeClr val="tx1"/>
                          </a:solidFill>
                          <a:effectLst/>
                          <a:latin typeface="+mn-lt"/>
                          <a:ea typeface="+mn-ea"/>
                          <a:cs typeface="+mn-cs"/>
                        </a:rPr>
                        <a:t/>
                      </a:r>
                      <a:br>
                        <a:rPr lang="es-ES" sz="1100" kern="1200" dirty="0" smtClean="0">
                          <a:solidFill>
                            <a:schemeClr val="tx1"/>
                          </a:solidFill>
                          <a:effectLst/>
                          <a:latin typeface="+mn-lt"/>
                          <a:ea typeface="+mn-ea"/>
                          <a:cs typeface="+mn-cs"/>
                        </a:rPr>
                      </a:br>
                      <a:r>
                        <a:rPr lang="es-ES" sz="1100" kern="1200" dirty="0" smtClean="0">
                          <a:solidFill>
                            <a:schemeClr val="tx1"/>
                          </a:solidFill>
                          <a:effectLst/>
                          <a:latin typeface="+mn-lt"/>
                          <a:ea typeface="+mn-ea"/>
                          <a:cs typeface="+mn-cs"/>
                        </a:rPr>
                        <a:t>La granja huele mal.</a:t>
                      </a:r>
                      <a:endParaRPr lang="es-MX" sz="1100" kern="1200" dirty="0" smtClean="0">
                        <a:solidFill>
                          <a:schemeClr val="tx1"/>
                        </a:solidFill>
                        <a:effectLst/>
                        <a:latin typeface="+mn-lt"/>
                        <a:ea typeface="+mn-ea"/>
                        <a:cs typeface="+mn-cs"/>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744855" y="2393093"/>
            <a:ext cx="205819" cy="41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2" tIns="50941" rIns="101882" bIns="50941" numCol="1" anchor="ctr" anchorCtr="0" compatLnSpc="1">
            <a:prstTxWarp prst="textNoShape">
              <a:avLst/>
            </a:prstTxWarp>
            <a:spAutoFit/>
          </a:bodyPr>
          <a:lstStyle/>
          <a:p>
            <a:pPr fontAlgn="base">
              <a:spcBef>
                <a:spcPct val="0"/>
              </a:spcBef>
              <a:spcAft>
                <a:spcPct val="0"/>
              </a:spcAft>
            </a:pPr>
            <a:endParaRPr lang="en-US" altLang="en-US" dirty="0">
              <a:latin typeface="Arial" pitchFamily="34" charset="0"/>
              <a:cs typeface="Arial" pitchFamily="34" charset="0"/>
            </a:endParaRPr>
          </a:p>
        </p:txBody>
      </p:sp>
      <p:sp>
        <p:nvSpPr>
          <p:cNvPr id="6" name="Rectangle 5"/>
          <p:cNvSpPr/>
          <p:nvPr/>
        </p:nvSpPr>
        <p:spPr>
          <a:xfrm>
            <a:off x="327986" y="269788"/>
            <a:ext cx="7039601" cy="405090"/>
          </a:xfrm>
          <a:prstGeom prst="rect">
            <a:avLst/>
          </a:prstGeom>
        </p:spPr>
        <p:txBody>
          <a:bodyPr wrap="square" lIns="96371" tIns="48186" rIns="96371" bIns="48186">
            <a:spAutoFit/>
          </a:bodyPr>
          <a:lstStyle/>
          <a:p>
            <a:pPr algn="ctr"/>
            <a:endParaRPr lang="en-US" b="1" dirty="0">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 </a:t>
            </a:r>
            <a:r>
              <a:rPr lang="en-US" sz="900" dirty="0" smtClean="0">
                <a:solidFill>
                  <a:prstClr val="black">
                    <a:tint val="75000"/>
                  </a:prstClr>
                </a:solidFill>
              </a:rPr>
              <a:t>Rev. Control: 07/04/15 - OSP and S. Richmond  </a:t>
            </a:r>
            <a:endParaRPr lang="en-US" sz="9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F8359E8-5B63-4AE7-A26F-FE183B9DDE83}" type="slidenum">
              <a:rPr lang="en-US" smtClean="0">
                <a:solidFill>
                  <a:prstClr val="black">
                    <a:tint val="75000"/>
                  </a:prstClr>
                </a:solidFill>
              </a:rPr>
              <a:pPr/>
              <a:t>6</a:t>
            </a:fld>
            <a:endParaRPr lang="en-US" dirty="0">
              <a:solidFill>
                <a:prstClr val="black">
                  <a:tint val="75000"/>
                </a:prst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4155572492"/>
              </p:ext>
            </p:extLst>
          </p:nvPr>
        </p:nvGraphicFramePr>
        <p:xfrm>
          <a:off x="4681870" y="8382000"/>
          <a:ext cx="2735580" cy="843001"/>
        </p:xfrm>
        <a:graphic>
          <a:graphicData uri="http://schemas.openxmlformats.org/drawingml/2006/table">
            <a:tbl>
              <a:tblPr/>
              <a:tblGrid>
                <a:gridCol w="2735580"/>
              </a:tblGrid>
              <a:tr h="212065">
                <a:tc>
                  <a:txBody>
                    <a:bodyPr/>
                    <a:lstStyle/>
                    <a:p>
                      <a:pPr marL="0" marR="0" algn="l">
                        <a:lnSpc>
                          <a:spcPct val="115000"/>
                        </a:lnSpc>
                        <a:spcBef>
                          <a:spcPts val="0"/>
                        </a:spcBef>
                        <a:spcAft>
                          <a:spcPts val="0"/>
                        </a:spcAft>
                      </a:pPr>
                      <a:r>
                        <a:rPr lang="es-GT" sz="900" b="1" i="1" noProof="0" dirty="0" smtClean="0">
                          <a:solidFill>
                            <a:srgbClr val="000000"/>
                          </a:solidFill>
                          <a:latin typeface="Calibri"/>
                          <a:ea typeface="Times New Roman"/>
                          <a:cs typeface="Times New Roman"/>
                        </a:rPr>
                        <a:t>Estándar</a:t>
                      </a:r>
                      <a:r>
                        <a:rPr lang="en-US" sz="900" b="1" i="1" dirty="0" smtClean="0">
                          <a:solidFill>
                            <a:srgbClr val="000000"/>
                          </a:solidFill>
                          <a:latin typeface="Calibri"/>
                          <a:ea typeface="Times New Roman"/>
                          <a:cs typeface="Times New Roman"/>
                        </a:rPr>
                        <a:t> RL.5.3</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616915">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MX" sz="900" i="1" kern="1200" dirty="0" smtClean="0">
                          <a:solidFill>
                            <a:schemeClr val="tx1"/>
                          </a:solidFill>
                          <a:effectLst/>
                          <a:latin typeface="+mn-lt"/>
                          <a:ea typeface="+mn-ea"/>
                          <a:cs typeface="+mn-cs"/>
                        </a:rPr>
                        <a:t>Comparan y contrastan dos o más personajes, ambiente/escenarios o acontecimientos en un cuento u obra de teatro, basándose en detalles específicos del texto (ejemplo: cómo interactúan los personajes). </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2398436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7</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85140336"/>
              </p:ext>
            </p:extLst>
          </p:nvPr>
        </p:nvGraphicFramePr>
        <p:xfrm>
          <a:off x="345440" y="295208"/>
          <a:ext cx="6969760" cy="8315392"/>
        </p:xfrm>
        <a:graphic>
          <a:graphicData uri="http://schemas.openxmlformats.org/drawingml/2006/table">
            <a:tbl>
              <a:tblPr firstRow="1" firstCol="1" bandRow="1"/>
              <a:tblGrid>
                <a:gridCol w="752808"/>
                <a:gridCol w="6216952"/>
              </a:tblGrid>
              <a:tr h="68756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0" i="1" noProof="0" dirty="0" smtClean="0">
                          <a:effectLst/>
                        </a:rPr>
                        <a:t>Una 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52108">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500" b="1" u="none" dirty="0" smtClean="0">
                          <a:effectLst>
                            <a:outerShdw blurRad="38100" dist="38100" dir="2700000" algn="tl">
                              <a:srgbClr val="000000">
                                <a:alpha val="43137"/>
                              </a:srgbClr>
                            </a:outerShdw>
                          </a:effectLst>
                        </a:rPr>
                        <a:t>CFA  Trimestre 1: Clave para la  Respuesta construida</a:t>
                      </a: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52108">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ES" sz="1500" b="1" kern="1200" dirty="0" smtClean="0">
                          <a:solidFill>
                            <a:srgbClr val="000000"/>
                          </a:solidFill>
                          <a:effectLst/>
                          <a:latin typeface="+mn-lt"/>
                          <a:ea typeface="Times New Roman"/>
                          <a:cs typeface="Arial"/>
                        </a:rPr>
                        <a:t>Estándar RI.5.2:   </a:t>
                      </a:r>
                      <a:r>
                        <a:rPr lang="es-ES" sz="1500" b="1" kern="1200" noProof="0" dirty="0" smtClean="0">
                          <a:solidFill>
                            <a:srgbClr val="000000"/>
                          </a:solidFill>
                          <a:effectLst/>
                          <a:latin typeface="+mn-lt"/>
                          <a:ea typeface="Times New Roman"/>
                          <a:cs typeface="Arial"/>
                        </a:rPr>
                        <a:t>Rúbrica de 2 puntos:</a:t>
                      </a:r>
                      <a:r>
                        <a:rPr lang="es-ES" sz="1500" b="1" kern="1200" baseline="0" noProof="0" dirty="0" smtClean="0">
                          <a:solidFill>
                            <a:srgbClr val="000000"/>
                          </a:solidFill>
                          <a:effectLst/>
                          <a:latin typeface="+mn-lt"/>
                          <a:ea typeface="Times New Roman"/>
                          <a:cs typeface="Arial"/>
                        </a:rPr>
                        <a:t> Respuesta Construida – </a:t>
                      </a:r>
                      <a:r>
                        <a:rPr lang="es-ES" sz="1500" b="1" kern="1200" noProof="0" dirty="0" smtClean="0">
                          <a:solidFill>
                            <a:srgbClr val="000000"/>
                          </a:solidFill>
                          <a:effectLst>
                            <a:outerShdw blurRad="38100" dist="38100" dir="2700000" algn="tl">
                              <a:srgbClr val="000000">
                                <a:alpha val="43137"/>
                              </a:srgbClr>
                            </a:outerShdw>
                          </a:effectLst>
                          <a:latin typeface="+mn-lt"/>
                          <a:ea typeface="Times New Roman"/>
                          <a:cs typeface="Arial"/>
                        </a:rPr>
                        <a:t>Lectura</a:t>
                      </a:r>
                      <a:r>
                        <a:rPr lang="es-ES" sz="1500" b="1" kern="1200" baseline="0" noProof="0" dirty="0" smtClean="0">
                          <a:solidFill>
                            <a:srgbClr val="000000"/>
                          </a:solidFill>
                          <a:effectLst>
                            <a:outerShdw blurRad="38100" dist="38100" dir="2700000" algn="tl">
                              <a:srgbClr val="000000">
                                <a:alpha val="43137"/>
                              </a:srgbClr>
                            </a:outerShdw>
                          </a:effectLst>
                          <a:latin typeface="+mn-lt"/>
                          <a:ea typeface="Times New Roman"/>
                          <a:cs typeface="Arial"/>
                        </a:rPr>
                        <a:t> Corta</a:t>
                      </a:r>
                      <a:endParaRPr lang="es-ES" sz="1500" b="1" kern="1200" dirty="0" smtClean="0">
                        <a:solidFill>
                          <a:schemeClr val="tx1"/>
                        </a:solidFill>
                        <a:effectLst>
                          <a:outerShdw blurRad="38100" dist="38100" dir="2700000" algn="tl">
                            <a:srgbClr val="000000">
                              <a:alpha val="43137"/>
                            </a:srgbClr>
                          </a:outerShdw>
                        </a:effectLst>
                        <a:latin typeface="+mn-lt"/>
                        <a:ea typeface="Times New Roman"/>
                        <a:cs typeface="Arial"/>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214">
                <a:tc gridSpan="2">
                  <a:txBody>
                    <a:bodyPr/>
                    <a:lstStyle/>
                    <a:p>
                      <a:pPr marL="1201738" indent="-1201738" algn="l">
                        <a:buNone/>
                      </a:pPr>
                      <a:r>
                        <a:rPr lang="es-MX" sz="1600" b="1" noProof="0" dirty="0" smtClean="0"/>
                        <a:t>Pregunta #15</a:t>
                      </a:r>
                      <a:r>
                        <a:rPr lang="es-MX" sz="1600" b="1" baseline="0" noProof="0" dirty="0" smtClean="0"/>
                        <a:t>: </a:t>
                      </a:r>
                      <a:r>
                        <a:rPr lang="es-419" sz="1600" b="1" noProof="0" dirty="0" smtClean="0"/>
                        <a:t>Resume los principales tipos de contaminación y describe un impacto que cada uno tiene en el medioambiente. </a:t>
                      </a: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8956">
                <a:tc gridSpan="2">
                  <a:txBody>
                    <a:bodyPr/>
                    <a:lstStyle/>
                    <a:p>
                      <a:r>
                        <a:rPr lang="es-ES" sz="1100" b="1" kern="1200" dirty="0" smtClean="0">
                          <a:solidFill>
                            <a:schemeClr val="tx1"/>
                          </a:solidFill>
                          <a:effectLst/>
                          <a:latin typeface="+mn-lt"/>
                          <a:ea typeface="+mn-ea"/>
                          <a:cs typeface="+mn-cs"/>
                        </a:rPr>
                        <a:t>Suficiente evidencia:</a:t>
                      </a:r>
                      <a:r>
                        <a:rPr lang="es-ES" sz="1100" kern="1200" dirty="0" smtClean="0">
                          <a:solidFill>
                            <a:schemeClr val="tx1"/>
                          </a:solidFill>
                          <a:effectLst/>
                          <a:latin typeface="+mn-lt"/>
                          <a:ea typeface="+mn-ea"/>
                          <a:cs typeface="+mn-cs"/>
                        </a:rPr>
                        <a:t>  El estudiante cita cada tipo de contaminación que se menciona en el artículo, incluyendo: la</a:t>
                      </a:r>
                      <a:r>
                        <a:rPr lang="es-ES" sz="1100" kern="1200" baseline="0" dirty="0" smtClean="0">
                          <a:solidFill>
                            <a:schemeClr val="tx1"/>
                          </a:solidFill>
                          <a:effectLst/>
                          <a:latin typeface="+mn-lt"/>
                          <a:ea typeface="+mn-ea"/>
                          <a:cs typeface="+mn-cs"/>
                        </a:rPr>
                        <a:t> contaminación d</a:t>
                      </a:r>
                      <a:r>
                        <a:rPr lang="es-ES" sz="1100" kern="1200" dirty="0" smtClean="0">
                          <a:solidFill>
                            <a:schemeClr val="tx1"/>
                          </a:solidFill>
                          <a:effectLst/>
                          <a:latin typeface="+mn-lt"/>
                          <a:ea typeface="+mn-ea"/>
                          <a:cs typeface="+mn-cs"/>
                        </a:rPr>
                        <a:t>el aire, del suelo, del agua, la </a:t>
                      </a:r>
                      <a:r>
                        <a:rPr lang="es-ES" sz="1100" kern="1200" baseline="0" dirty="0" smtClean="0">
                          <a:solidFill>
                            <a:schemeClr val="tx1"/>
                          </a:solidFill>
                          <a:effectLst/>
                          <a:latin typeface="+mn-lt"/>
                          <a:ea typeface="+mn-ea"/>
                          <a:cs typeface="+mn-cs"/>
                        </a:rPr>
                        <a:t>acústica </a:t>
                      </a:r>
                      <a:r>
                        <a:rPr lang="es-ES" sz="1100" kern="1200" dirty="0" smtClean="0">
                          <a:solidFill>
                            <a:schemeClr val="tx1"/>
                          </a:solidFill>
                          <a:effectLst/>
                          <a:latin typeface="+mn-lt"/>
                          <a:ea typeface="+mn-ea"/>
                          <a:cs typeface="+mn-cs"/>
                        </a:rPr>
                        <a:t>y lumínica. El estudiante también proporciona un ejemplo de los efectos de cada tipo de contaminación en el medioambiente, basado sobre los detalles que se encuentran en el artículo. Los estudiantes pueden proporcionar la respuesta en una lista o en formato de párrafo. Una oración temática o conclusión es necesaria para resumir la información que la pregunta pide.</a:t>
                      </a:r>
                      <a:br>
                        <a:rPr lang="es-ES" sz="1100" kern="1200" dirty="0" smtClean="0">
                          <a:solidFill>
                            <a:schemeClr val="tx1"/>
                          </a:solidFill>
                          <a:effectLst/>
                          <a:latin typeface="+mn-lt"/>
                          <a:ea typeface="+mn-ea"/>
                          <a:cs typeface="+mn-cs"/>
                        </a:rPr>
                      </a:br>
                      <a:r>
                        <a:rPr lang="es-ES" sz="1100" b="1" kern="1200" dirty="0" smtClean="0">
                          <a:solidFill>
                            <a:schemeClr val="tx1"/>
                          </a:solidFill>
                          <a:effectLst/>
                          <a:latin typeface="+mn-lt"/>
                          <a:ea typeface="+mn-ea"/>
                          <a:cs typeface="+mn-cs"/>
                        </a:rPr>
                        <a:t>Detalles específicos:</a:t>
                      </a:r>
                      <a:r>
                        <a:rPr lang="es-ES" sz="1100" kern="1200" dirty="0" smtClean="0">
                          <a:solidFill>
                            <a:schemeClr val="tx1"/>
                          </a:solidFill>
                          <a:effectLst/>
                          <a:latin typeface="+mn-lt"/>
                          <a:ea typeface="+mn-ea"/>
                          <a:cs typeface="+mn-cs"/>
                        </a:rPr>
                        <a:t> Los ejemplos de los tipos de impacto que las diferentes formas de contaminación tienen sobre el medioambiente se listan a continuación.</a:t>
                      </a:r>
                      <a:endParaRPr lang="es-MX" sz="11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s-ES" sz="1100" kern="1200" dirty="0" smtClean="0">
                          <a:solidFill>
                            <a:schemeClr val="tx1"/>
                          </a:solidFill>
                          <a:effectLst/>
                          <a:latin typeface="+mn-lt"/>
                          <a:ea typeface="+mn-ea"/>
                          <a:cs typeface="+mn-cs"/>
                        </a:rPr>
                        <a:t>Aire: Respirar aire con este tipo de desechos es dañino. El escape de gases de combustión de los automóviles</a:t>
                      </a:r>
                      <a:r>
                        <a:rPr lang="es-ES" sz="1100" kern="1200" baseline="0" dirty="0" smtClean="0">
                          <a:solidFill>
                            <a:schemeClr val="tx1"/>
                          </a:solidFill>
                          <a:effectLst/>
                          <a:latin typeface="+mn-lt"/>
                          <a:ea typeface="+mn-ea"/>
                          <a:cs typeface="+mn-cs"/>
                        </a:rPr>
                        <a:t> </a:t>
                      </a:r>
                      <a:r>
                        <a:rPr lang="es-ES" sz="1100" kern="1200" dirty="0" smtClean="0">
                          <a:solidFill>
                            <a:schemeClr val="tx1"/>
                          </a:solidFill>
                          <a:effectLst/>
                          <a:latin typeface="+mn-lt"/>
                          <a:ea typeface="+mn-ea"/>
                          <a:cs typeface="+mn-cs"/>
                        </a:rPr>
                        <a:t>se mezcla con el humo de fábricas para formar combinaciones peligrosas.</a:t>
                      </a:r>
                      <a:endParaRPr lang="es-MX" sz="11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s-ES" sz="1100" kern="1200" dirty="0" smtClean="0">
                          <a:solidFill>
                            <a:schemeClr val="tx1"/>
                          </a:solidFill>
                          <a:effectLst/>
                          <a:latin typeface="+mn-lt"/>
                          <a:ea typeface="+mn-ea"/>
                          <a:cs typeface="+mn-cs"/>
                        </a:rPr>
                        <a:t>Suelo: Productos químicos dañinos se</a:t>
                      </a:r>
                      <a:r>
                        <a:rPr lang="es-ES" sz="1100" kern="1200" baseline="0" dirty="0" smtClean="0">
                          <a:solidFill>
                            <a:schemeClr val="tx1"/>
                          </a:solidFill>
                          <a:effectLst/>
                          <a:latin typeface="+mn-lt"/>
                          <a:ea typeface="+mn-ea"/>
                          <a:cs typeface="+mn-cs"/>
                        </a:rPr>
                        <a:t> filtran</a:t>
                      </a:r>
                      <a:r>
                        <a:rPr lang="es-ES" sz="1100" kern="1200" dirty="0" smtClean="0">
                          <a:solidFill>
                            <a:schemeClr val="tx1"/>
                          </a:solidFill>
                          <a:effectLst/>
                          <a:latin typeface="+mn-lt"/>
                          <a:ea typeface="+mn-ea"/>
                          <a:cs typeface="+mn-cs"/>
                        </a:rPr>
                        <a:t> en el suelo.</a:t>
                      </a:r>
                    </a:p>
                    <a:p>
                      <a:pPr marL="171450" indent="-171450">
                        <a:buFont typeface="Arial" panose="020B0604020202020204" pitchFamily="34" charset="0"/>
                        <a:buChar char="•"/>
                      </a:pPr>
                      <a:r>
                        <a:rPr lang="es-ES" sz="1100" kern="1200" dirty="0" smtClean="0">
                          <a:solidFill>
                            <a:schemeClr val="tx1"/>
                          </a:solidFill>
                          <a:effectLst/>
                          <a:latin typeface="+mn-lt"/>
                          <a:ea typeface="+mn-ea"/>
                          <a:cs typeface="+mn-cs"/>
                        </a:rPr>
                        <a:t>Agua: Tiene un impacto de gran alcance en el medioambiente. Algunos científicos creen que la contaminación del agua es la mayor causa de muerte y enfermedad en el mundo.</a:t>
                      </a:r>
                    </a:p>
                    <a:p>
                      <a:pPr marL="171450" indent="-171450">
                        <a:buFont typeface="Arial" panose="020B0604020202020204" pitchFamily="34" charset="0"/>
                        <a:buChar char="•"/>
                      </a:pPr>
                      <a:r>
                        <a:rPr lang="es-ES" sz="1100" kern="1200" dirty="0" smtClean="0">
                          <a:solidFill>
                            <a:schemeClr val="tx1"/>
                          </a:solidFill>
                          <a:effectLst/>
                          <a:latin typeface="+mn-lt"/>
                          <a:ea typeface="+mn-ea"/>
                          <a:cs typeface="+mn-cs"/>
                        </a:rPr>
                        <a:t>Ruido: La contaminación acústica</a:t>
                      </a:r>
                      <a:r>
                        <a:rPr lang="es-ES" sz="1100" kern="1200" baseline="0" dirty="0" smtClean="0">
                          <a:solidFill>
                            <a:schemeClr val="tx1"/>
                          </a:solidFill>
                          <a:effectLst/>
                          <a:latin typeface="+mn-lt"/>
                          <a:ea typeface="+mn-ea"/>
                          <a:cs typeface="+mn-cs"/>
                        </a:rPr>
                        <a:t> </a:t>
                      </a:r>
                      <a:r>
                        <a:rPr lang="es-ES" sz="1100" kern="1200" dirty="0" smtClean="0">
                          <a:solidFill>
                            <a:schemeClr val="tx1"/>
                          </a:solidFill>
                          <a:effectLst/>
                          <a:latin typeface="+mn-lt"/>
                          <a:ea typeface="+mn-ea"/>
                          <a:cs typeface="+mn-cs"/>
                        </a:rPr>
                        <a:t>puede causar presión arterial alta, problemas del corazón, trastornos del sueño y problemas de audición. En los animales, la contaminación acústica puede causar problemas de comunicación y problemas reproductivos. Para algunos animales, el ruido incluso puede afectar su capacidad de navegar. El ruido de los equipos de sonar submarino ha sido conocido por confundir a las ballenas.</a:t>
                      </a:r>
                    </a:p>
                    <a:p>
                      <a:pPr marL="171450" indent="-171450">
                        <a:buFont typeface="Arial" panose="020B0604020202020204" pitchFamily="34" charset="0"/>
                        <a:buChar char="•"/>
                      </a:pPr>
                      <a:r>
                        <a:rPr lang="es-ES" sz="1100" kern="1200" dirty="0" smtClean="0">
                          <a:solidFill>
                            <a:schemeClr val="tx1"/>
                          </a:solidFill>
                          <a:effectLst/>
                          <a:latin typeface="+mn-lt"/>
                          <a:ea typeface="+mn-ea"/>
                          <a:cs typeface="+mn-cs"/>
                        </a:rPr>
                        <a:t>Luz: La iluminación artificial ha sido conocida por causar presión arterial alta. También puede afectar el ritmo del sueño, así como la capacidad natural del cuerpo para combatir las enfermedades. En los animales, la iluminación artificial puede afectar los ritmos del sueño, la navegación y la reproducción.</a:t>
                      </a:r>
                      <a:endParaRPr lang="es-MX" sz="1100" kern="1200" dirty="0" smtClean="0">
                        <a:solidFill>
                          <a:schemeClr val="tx1"/>
                        </a:solidFill>
                        <a:effectLst/>
                        <a:latin typeface="+mn-lt"/>
                        <a:ea typeface="+mn-ea"/>
                        <a:cs typeface="+mn-cs"/>
                      </a:endParaRPr>
                    </a:p>
                    <a:p>
                      <a:r>
                        <a:rPr lang="es-ES" sz="1100" b="1" kern="1200" dirty="0" smtClean="0">
                          <a:solidFill>
                            <a:schemeClr val="tx1"/>
                          </a:solidFill>
                          <a:effectLst/>
                          <a:latin typeface="+mn-lt"/>
                          <a:ea typeface="+mn-ea"/>
                          <a:cs typeface="+mn-cs"/>
                        </a:rPr>
                        <a:t>Respaldo total: </a:t>
                      </a:r>
                      <a:r>
                        <a:rPr lang="es-ES" sz="1100" b="0" kern="1200" dirty="0" smtClean="0">
                          <a:solidFill>
                            <a:schemeClr val="tx1"/>
                          </a:solidFill>
                          <a:effectLst/>
                          <a:latin typeface="+mn-lt"/>
                          <a:ea typeface="+mn-ea"/>
                          <a:cs typeface="+mn-cs"/>
                        </a:rPr>
                        <a:t>Es aceptable cualquier </a:t>
                      </a:r>
                      <a:r>
                        <a:rPr lang="es-ES" sz="1100" kern="1200" dirty="0" smtClean="0">
                          <a:solidFill>
                            <a:schemeClr val="tx1"/>
                          </a:solidFill>
                          <a:effectLst/>
                          <a:latin typeface="+mn-lt"/>
                          <a:ea typeface="+mn-ea"/>
                          <a:cs typeface="+mn-cs"/>
                        </a:rPr>
                        <a:t>otra información que se encuentre de forma explícita en el texto y que sea relevante  para la pregunta.</a:t>
                      </a:r>
                      <a:endParaRPr lang="es-MX" sz="1100" kern="1200" dirty="0">
                        <a:solidFill>
                          <a:schemeClr val="tx1"/>
                        </a:solidFill>
                        <a:effectLst/>
                        <a:latin typeface="+mn-lt"/>
                        <a:ea typeface="+mn-ea"/>
                        <a:cs typeface="+mn-cs"/>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700">
                <a:tc>
                  <a:txBody>
                    <a:bodyPr/>
                    <a:lstStyle/>
                    <a:p>
                      <a:pPr marL="0" marR="0" algn="ctr">
                        <a:lnSpc>
                          <a:spcPct val="100000"/>
                        </a:lnSpc>
                        <a:spcBef>
                          <a:spcPts val="0"/>
                        </a:spcBef>
                        <a:spcAft>
                          <a:spcPts val="0"/>
                        </a:spcAft>
                      </a:pPr>
                      <a:r>
                        <a:rPr lang="es-MX" sz="2600" b="1" noProof="0" dirty="0" smtClean="0">
                          <a:effectLst/>
                          <a:latin typeface="Calibri"/>
                          <a:ea typeface="Calibri"/>
                          <a:cs typeface="Times New Roman"/>
                        </a:rPr>
                        <a:t>2</a:t>
                      </a:r>
                      <a:endParaRPr lang="es-MX" sz="2600" b="1" noProof="0"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ES" sz="1100" i="1" kern="1200" dirty="0" smtClean="0">
                          <a:solidFill>
                            <a:schemeClr val="tx1"/>
                          </a:solidFill>
                          <a:effectLst/>
                          <a:latin typeface="+mn-lt"/>
                          <a:ea typeface="+mn-ea"/>
                          <a:cs typeface="+mn-cs"/>
                        </a:rPr>
                        <a:t>El estudiante ofrece una respuesta competente citando cada tipo de contaminación mencionada en el artículo, así como un ejemplo de cómo cada una impacta el medioambiente, y una oración o sección de resumen (subrayada más abajo).</a:t>
                      </a:r>
                      <a:r>
                        <a:rPr lang="es-ES" sz="1100" kern="1200" dirty="0" smtClean="0">
                          <a:solidFill>
                            <a:schemeClr val="tx1"/>
                          </a:solidFill>
                          <a:effectLst/>
                          <a:latin typeface="+mn-lt"/>
                          <a:ea typeface="+mn-ea"/>
                          <a:cs typeface="+mn-cs"/>
                        </a:rPr>
                        <a:t/>
                      </a:r>
                      <a:br>
                        <a:rPr lang="es-ES" sz="1100" kern="1200" dirty="0" smtClean="0">
                          <a:solidFill>
                            <a:schemeClr val="tx1"/>
                          </a:solidFill>
                          <a:effectLst/>
                          <a:latin typeface="+mn-lt"/>
                          <a:ea typeface="+mn-ea"/>
                          <a:cs typeface="+mn-cs"/>
                        </a:rPr>
                      </a:br>
                      <a:r>
                        <a:rPr lang="es-ES" sz="1100" kern="1200" dirty="0" smtClean="0">
                          <a:solidFill>
                            <a:schemeClr val="tx1"/>
                          </a:solidFill>
                          <a:effectLst/>
                          <a:latin typeface="+mn-lt"/>
                          <a:ea typeface="+mn-ea"/>
                          <a:cs typeface="+mn-cs"/>
                        </a:rPr>
                        <a:t>En “</a:t>
                      </a:r>
                      <a:r>
                        <a:rPr lang="es-ES" sz="1100" u="sng" kern="1200" dirty="0" smtClean="0">
                          <a:solidFill>
                            <a:schemeClr val="tx1"/>
                          </a:solidFill>
                          <a:effectLst/>
                          <a:latin typeface="+mn-lt"/>
                          <a:ea typeface="+mn-ea"/>
                          <a:cs typeface="+mn-cs"/>
                        </a:rPr>
                        <a:t>La contaminación</a:t>
                      </a:r>
                      <a:r>
                        <a:rPr lang="es-ES" sz="1100" kern="1200" dirty="0" smtClean="0">
                          <a:solidFill>
                            <a:schemeClr val="tx1"/>
                          </a:solidFill>
                          <a:effectLst/>
                          <a:latin typeface="+mn-lt"/>
                          <a:ea typeface="+mn-ea"/>
                          <a:cs typeface="+mn-cs"/>
                        </a:rPr>
                        <a:t>", el autor habla de muchos diferentes tipos de contaminación y el impacto que tienen sobre el medioambiente. La contaminación del aire puede hacer que sea difícil respirar, mientras que la contaminación del suelo filtra toxinas en nuestra tierra. La contaminación del agua es la mayor causa de muerte en el mundo. La contaminación acústica y lumínica no son tan conocidas, pero siguen siendo peligrosas. Pueden causar presión arterial alta. </a:t>
                      </a:r>
                      <a:r>
                        <a:rPr lang="es-ES" sz="1100" u="sng" kern="1200" dirty="0" smtClean="0">
                          <a:solidFill>
                            <a:schemeClr val="tx1"/>
                          </a:solidFill>
                          <a:effectLst/>
                          <a:latin typeface="+mn-lt"/>
                          <a:ea typeface="+mn-ea"/>
                          <a:cs typeface="+mn-cs"/>
                        </a:rPr>
                        <a:t>Estos son los diferentes tipos de contaminación y algunos de sus efectos mencionados</a:t>
                      </a:r>
                      <a:r>
                        <a:rPr lang="es-ES" sz="1100" u="sng" kern="1200" baseline="0" dirty="0" smtClean="0">
                          <a:solidFill>
                            <a:schemeClr val="tx1"/>
                          </a:solidFill>
                          <a:effectLst/>
                          <a:latin typeface="+mn-lt"/>
                          <a:ea typeface="+mn-ea"/>
                          <a:cs typeface="+mn-cs"/>
                        </a:rPr>
                        <a:t> </a:t>
                      </a:r>
                      <a:r>
                        <a:rPr lang="es-ES" sz="1100" u="sng" kern="1200" dirty="0" smtClean="0">
                          <a:solidFill>
                            <a:schemeClr val="tx1"/>
                          </a:solidFill>
                          <a:effectLst/>
                          <a:latin typeface="+mn-lt"/>
                          <a:ea typeface="+mn-ea"/>
                          <a:cs typeface="+mn-cs"/>
                        </a:rPr>
                        <a:t>en el texto.</a:t>
                      </a:r>
                      <a:endParaRPr lang="es-MX" sz="1100" u="sng" kern="1200" dirty="0">
                        <a:solidFill>
                          <a:schemeClr val="tx1"/>
                        </a:solidFill>
                        <a:effectLst/>
                        <a:latin typeface="+mn-lt"/>
                        <a:ea typeface="+mn-ea"/>
                        <a:cs typeface="+mn-cs"/>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6800">
                <a:tc>
                  <a:txBody>
                    <a:bodyPr/>
                    <a:lstStyle/>
                    <a:p>
                      <a:pPr marL="0" marR="0" algn="ctr">
                        <a:lnSpc>
                          <a:spcPct val="100000"/>
                        </a:lnSpc>
                        <a:spcBef>
                          <a:spcPts val="0"/>
                        </a:spcBef>
                        <a:spcAft>
                          <a:spcPts val="0"/>
                        </a:spcAft>
                      </a:pPr>
                      <a:r>
                        <a:rPr lang="es-MX" sz="2600" b="1" noProof="0" dirty="0" smtClean="0">
                          <a:effectLst/>
                          <a:latin typeface="Calibri"/>
                          <a:ea typeface="Calibri"/>
                          <a:cs typeface="Times New Roman"/>
                        </a:rPr>
                        <a:t>1</a:t>
                      </a:r>
                      <a:endParaRPr lang="es-MX" sz="2600" b="1" noProof="0"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ES" sz="1100" i="1" kern="1200" dirty="0" smtClean="0">
                          <a:solidFill>
                            <a:schemeClr val="tx1"/>
                          </a:solidFill>
                          <a:effectLst/>
                          <a:latin typeface="+mn-lt"/>
                          <a:ea typeface="+mn-ea"/>
                          <a:cs typeface="+mn-cs"/>
                        </a:rPr>
                        <a:t>El estudiante ofrece una respuesta parcial de algunos de los tipos de contaminación que aparecen en el</a:t>
                      </a:r>
                      <a:r>
                        <a:rPr lang="es-ES" sz="1100" i="1" kern="1200" baseline="0" dirty="0" smtClean="0">
                          <a:solidFill>
                            <a:schemeClr val="tx1"/>
                          </a:solidFill>
                          <a:effectLst/>
                          <a:latin typeface="+mn-lt"/>
                          <a:ea typeface="+mn-ea"/>
                          <a:cs typeface="+mn-cs"/>
                        </a:rPr>
                        <a:t> artículo,</a:t>
                      </a:r>
                      <a:r>
                        <a:rPr lang="es-ES" sz="1100" i="1" kern="1200" dirty="0" smtClean="0">
                          <a:solidFill>
                            <a:schemeClr val="tx1"/>
                          </a:solidFill>
                          <a:effectLst/>
                          <a:latin typeface="+mn-lt"/>
                          <a:ea typeface="+mn-ea"/>
                          <a:cs typeface="+mn-cs"/>
                        </a:rPr>
                        <a:t> y ejemplos parciales o incompletos de cómo cada una impacta el medioambiente. No incluye una oración</a:t>
                      </a:r>
                      <a:r>
                        <a:rPr lang="es-ES" sz="1100" i="1" kern="1200" baseline="0" dirty="0" smtClean="0">
                          <a:solidFill>
                            <a:schemeClr val="tx1"/>
                          </a:solidFill>
                          <a:effectLst/>
                          <a:latin typeface="+mn-lt"/>
                          <a:ea typeface="+mn-ea"/>
                          <a:cs typeface="+mn-cs"/>
                        </a:rPr>
                        <a:t> o sección </a:t>
                      </a:r>
                      <a:r>
                        <a:rPr lang="es-ES" sz="1100" i="1" kern="1200" dirty="0" smtClean="0">
                          <a:solidFill>
                            <a:schemeClr val="tx1"/>
                          </a:solidFill>
                          <a:effectLst/>
                          <a:latin typeface="+mn-lt"/>
                          <a:ea typeface="+mn-ea"/>
                          <a:cs typeface="+mn-cs"/>
                        </a:rPr>
                        <a:t>de resumen (o está incompleta).</a:t>
                      </a:r>
                      <a:r>
                        <a:rPr lang="es-ES" sz="1100" kern="1200" dirty="0" smtClean="0">
                          <a:solidFill>
                            <a:schemeClr val="tx1"/>
                          </a:solidFill>
                          <a:effectLst/>
                          <a:latin typeface="+mn-lt"/>
                          <a:ea typeface="+mn-ea"/>
                          <a:cs typeface="+mn-cs"/>
                        </a:rPr>
                        <a:t/>
                      </a:r>
                      <a:br>
                        <a:rPr lang="es-ES" sz="1100" kern="1200" dirty="0" smtClean="0">
                          <a:solidFill>
                            <a:schemeClr val="tx1"/>
                          </a:solidFill>
                          <a:effectLst/>
                          <a:latin typeface="+mn-lt"/>
                          <a:ea typeface="+mn-ea"/>
                          <a:cs typeface="+mn-cs"/>
                        </a:rPr>
                      </a:br>
                      <a:r>
                        <a:rPr lang="es-ES" sz="1100" kern="1200" dirty="0" smtClean="0">
                          <a:solidFill>
                            <a:schemeClr val="tx1"/>
                          </a:solidFill>
                          <a:effectLst/>
                          <a:latin typeface="+mn-lt"/>
                          <a:ea typeface="+mn-ea"/>
                          <a:cs typeface="+mn-cs"/>
                        </a:rPr>
                        <a:t>Hay muchos diferentes tipos de contaminación. Hay </a:t>
                      </a:r>
                      <a:r>
                        <a:rPr lang="es-ES" sz="1100" kern="1200" baseline="0" dirty="0" smtClean="0">
                          <a:solidFill>
                            <a:schemeClr val="tx1"/>
                          </a:solidFill>
                          <a:effectLst/>
                          <a:latin typeface="+mn-lt"/>
                          <a:ea typeface="+mn-ea"/>
                          <a:cs typeface="+mn-cs"/>
                        </a:rPr>
                        <a:t>contaminación </a:t>
                      </a:r>
                      <a:r>
                        <a:rPr lang="es-ES" sz="1100" kern="1200" dirty="0" smtClean="0">
                          <a:solidFill>
                            <a:schemeClr val="tx1"/>
                          </a:solidFill>
                          <a:effectLst/>
                          <a:latin typeface="+mn-lt"/>
                          <a:ea typeface="+mn-ea"/>
                          <a:cs typeface="+mn-cs"/>
                        </a:rPr>
                        <a:t>del aire, del suelo, del agua, acústica y lumínica. Todas ellas son malas para el medioambiente. La contaminación del aire hace que sea difícil respirar, mientras que la contaminación acústica y lumínica hacen difícil que la gente duerma.</a:t>
                      </a:r>
                      <a:endParaRPr lang="es-MX" sz="1100" kern="1200" dirty="0">
                        <a:solidFill>
                          <a:schemeClr val="tx1"/>
                        </a:solidFill>
                        <a:effectLst/>
                        <a:latin typeface="+mn-lt"/>
                        <a:ea typeface="+mn-ea"/>
                        <a:cs typeface="+mn-cs"/>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ctr">
                        <a:lnSpc>
                          <a:spcPct val="100000"/>
                        </a:lnSpc>
                        <a:spcBef>
                          <a:spcPts val="0"/>
                        </a:spcBef>
                        <a:spcAft>
                          <a:spcPts val="0"/>
                        </a:spcAft>
                      </a:pPr>
                      <a:r>
                        <a:rPr lang="es-MX" sz="2600" b="1" noProof="0" dirty="0" smtClean="0">
                          <a:effectLst/>
                          <a:latin typeface="Calibri"/>
                          <a:ea typeface="Calibri"/>
                          <a:cs typeface="Times New Roman"/>
                        </a:rPr>
                        <a:t>0</a:t>
                      </a:r>
                      <a:endParaRPr lang="es-MX" sz="2600" b="1" noProof="0"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ES" sz="1100" i="1" kern="1200" dirty="0" smtClean="0">
                          <a:solidFill>
                            <a:schemeClr val="tx1"/>
                          </a:solidFill>
                          <a:effectLst/>
                          <a:latin typeface="+mn-lt"/>
                          <a:ea typeface="+mn-ea"/>
                          <a:cs typeface="+mn-cs"/>
                        </a:rPr>
                        <a:t>La respuesta del estudiante no responde a la pregunta.</a:t>
                      </a:r>
                      <a:r>
                        <a:rPr lang="es-ES" sz="1100" kern="1200" dirty="0" smtClean="0">
                          <a:solidFill>
                            <a:schemeClr val="tx1"/>
                          </a:solidFill>
                          <a:effectLst/>
                          <a:latin typeface="+mn-lt"/>
                          <a:ea typeface="+mn-ea"/>
                          <a:cs typeface="+mn-cs"/>
                        </a:rPr>
                        <a:t/>
                      </a:r>
                      <a:br>
                        <a:rPr lang="es-ES" sz="1100" kern="1200" dirty="0" smtClean="0">
                          <a:solidFill>
                            <a:schemeClr val="tx1"/>
                          </a:solidFill>
                          <a:effectLst/>
                          <a:latin typeface="+mn-lt"/>
                          <a:ea typeface="+mn-ea"/>
                          <a:cs typeface="+mn-cs"/>
                        </a:rPr>
                      </a:br>
                      <a:r>
                        <a:rPr lang="es-ES" sz="1100" kern="1200" dirty="0" smtClean="0">
                          <a:solidFill>
                            <a:schemeClr val="tx1"/>
                          </a:solidFill>
                          <a:effectLst/>
                          <a:latin typeface="+mn-lt"/>
                          <a:ea typeface="+mn-ea"/>
                          <a:cs typeface="+mn-cs"/>
                        </a:rPr>
                        <a:t>No me gusta la contaminación.</a:t>
                      </a:r>
                      <a:endParaRPr lang="es-MX" sz="1100" kern="1200" dirty="0">
                        <a:solidFill>
                          <a:schemeClr val="tx1"/>
                        </a:solidFill>
                        <a:effectLst/>
                        <a:latin typeface="+mn-lt"/>
                        <a:ea typeface="+mn-ea"/>
                        <a:cs typeface="+mn-cs"/>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r>
              <a:rPr lang="en-US" sz="900" dirty="0" smtClean="0">
                <a:solidFill>
                  <a:prstClr val="black">
                    <a:tint val="75000"/>
                  </a:prstClr>
                </a:solidFill>
              </a:rPr>
              <a:t> Rev. Control: 07/04/15 - OSP and S. Richmond  </a:t>
            </a:r>
            <a:endParaRPr lang="en-US" sz="900" dirty="0">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235070365"/>
              </p:ext>
            </p:extLst>
          </p:nvPr>
        </p:nvGraphicFramePr>
        <p:xfrm>
          <a:off x="3657600" y="8657467"/>
          <a:ext cx="3561080" cy="665184"/>
        </p:xfrm>
        <a:graphic>
          <a:graphicData uri="http://schemas.openxmlformats.org/drawingml/2006/table">
            <a:tbl>
              <a:tblPr/>
              <a:tblGrid>
                <a:gridCol w="3561080"/>
              </a:tblGrid>
              <a:tr h="202498">
                <a:tc>
                  <a:txBody>
                    <a:bodyPr/>
                    <a:lstStyle/>
                    <a:p>
                      <a:pPr marL="0" marR="0" algn="l">
                        <a:lnSpc>
                          <a:spcPct val="115000"/>
                        </a:lnSpc>
                        <a:spcBef>
                          <a:spcPts val="0"/>
                        </a:spcBef>
                        <a:spcAft>
                          <a:spcPts val="0"/>
                        </a:spcAft>
                      </a:pPr>
                      <a:r>
                        <a:rPr lang="es-GT" sz="900" b="1" i="1" noProof="0" dirty="0" smtClean="0">
                          <a:solidFill>
                            <a:srgbClr val="000000"/>
                          </a:solidFill>
                          <a:latin typeface="Calibri"/>
                          <a:ea typeface="Times New Roman"/>
                          <a:cs typeface="Times New Roman"/>
                        </a:rPr>
                        <a:t>Estándar RI.5.2</a:t>
                      </a:r>
                      <a:endParaRPr lang="es-GT" sz="900" b="1" noProof="0"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462686">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MX" sz="800" i="1" kern="1200" dirty="0" smtClean="0">
                          <a:solidFill>
                            <a:schemeClr val="tx1"/>
                          </a:solidFill>
                          <a:effectLst/>
                          <a:latin typeface="+mn-lt"/>
                          <a:ea typeface="+mn-ea"/>
                          <a:cs typeface="+mn-cs"/>
                        </a:rPr>
                        <a:t>Determinan el tema de un cuento, obra de teatro o poema utilizando los detalles en el texto, incluyendo cómo los personajes en un cuento u obra de teatro reaccionan a retos o cómo la voz del poeta reflexiona sobre un tema; hacen un resumen del texto.</a:t>
                      </a:r>
                      <a:endParaRPr lang="en-US" sz="8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4063611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40926548"/>
              </p:ext>
            </p:extLst>
          </p:nvPr>
        </p:nvGraphicFramePr>
        <p:xfrm>
          <a:off x="345441" y="838200"/>
          <a:ext cx="7167881" cy="7496088"/>
        </p:xfrm>
        <a:graphic>
          <a:graphicData uri="http://schemas.openxmlformats.org/drawingml/2006/table">
            <a:tbl>
              <a:tblPr firstRow="1" firstCol="1" bandRow="1"/>
              <a:tblGrid>
                <a:gridCol w="774206"/>
                <a:gridCol w="6393675"/>
              </a:tblGrid>
              <a:tr h="603504">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0" i="1" noProof="0" dirty="0" smtClean="0">
                          <a:effectLst/>
                        </a:rPr>
                        <a:t>Una 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469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500" b="1" u="none" dirty="0" smtClean="0">
                          <a:effectLst>
                            <a:outerShdw blurRad="38100" dist="38100" dir="2700000" algn="tl">
                              <a:srgbClr val="000000">
                                <a:alpha val="43137"/>
                              </a:srgbClr>
                            </a:outerShdw>
                          </a:effectLst>
                        </a:rPr>
                        <a:t>CFA  Trimestre 1: Clave para la  Respuesta construida</a:t>
                      </a: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4696">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ES" sz="1500" b="1" kern="1200" dirty="0" smtClean="0">
                          <a:solidFill>
                            <a:srgbClr val="000000"/>
                          </a:solidFill>
                          <a:effectLst/>
                          <a:latin typeface="+mn-lt"/>
                          <a:ea typeface="Times New Roman"/>
                          <a:cs typeface="Arial"/>
                        </a:rPr>
                        <a:t>Estándar RI.5.3:   </a:t>
                      </a:r>
                      <a:r>
                        <a:rPr lang="es-ES" sz="1500" b="1" kern="1200" noProof="0" dirty="0" smtClean="0">
                          <a:solidFill>
                            <a:srgbClr val="000000"/>
                          </a:solidFill>
                          <a:effectLst/>
                          <a:latin typeface="+mn-lt"/>
                          <a:ea typeface="Times New Roman"/>
                          <a:cs typeface="Arial"/>
                        </a:rPr>
                        <a:t>Rúbrica de 3 puntos:</a:t>
                      </a:r>
                      <a:r>
                        <a:rPr lang="es-ES" sz="1500" b="1" kern="1200" baseline="0" noProof="0" dirty="0" smtClean="0">
                          <a:solidFill>
                            <a:srgbClr val="000000"/>
                          </a:solidFill>
                          <a:effectLst/>
                          <a:latin typeface="+mn-lt"/>
                          <a:ea typeface="Times New Roman"/>
                          <a:cs typeface="Arial"/>
                        </a:rPr>
                        <a:t> Respuesta Construida – </a:t>
                      </a:r>
                      <a:r>
                        <a:rPr lang="es-ES" sz="1500" b="1" kern="1200" noProof="0" dirty="0" smtClean="0">
                          <a:solidFill>
                            <a:srgbClr val="000000"/>
                          </a:solidFill>
                          <a:effectLst>
                            <a:outerShdw blurRad="38100" dist="38100" dir="2700000" algn="tl">
                              <a:srgbClr val="000000">
                                <a:alpha val="43137"/>
                              </a:srgbClr>
                            </a:outerShdw>
                          </a:effectLst>
                          <a:latin typeface="+mn-lt"/>
                          <a:ea typeface="Times New Roman"/>
                          <a:cs typeface="Arial"/>
                        </a:rPr>
                        <a:t>Lectura</a:t>
                      </a:r>
                      <a:r>
                        <a:rPr lang="es-ES" sz="1500" b="1" kern="1200" baseline="0" noProof="0" dirty="0" smtClean="0">
                          <a:solidFill>
                            <a:srgbClr val="000000"/>
                          </a:solidFill>
                          <a:effectLst>
                            <a:outerShdw blurRad="38100" dist="38100" dir="2700000" algn="tl">
                              <a:srgbClr val="000000">
                                <a:alpha val="43137"/>
                              </a:srgbClr>
                            </a:outerShdw>
                          </a:effectLst>
                          <a:latin typeface="+mn-lt"/>
                          <a:ea typeface="Times New Roman"/>
                          <a:cs typeface="Arial"/>
                        </a:rPr>
                        <a:t> </a:t>
                      </a:r>
                      <a:endParaRPr lang="es-ES" sz="1500" b="1" kern="1200" dirty="0" smtClean="0">
                        <a:solidFill>
                          <a:schemeClr val="tx1"/>
                        </a:solidFill>
                        <a:effectLst>
                          <a:outerShdw blurRad="38100" dist="38100" dir="2700000" algn="tl">
                            <a:srgbClr val="000000">
                              <a:alpha val="43137"/>
                            </a:srgbClr>
                          </a:outerShdw>
                        </a:effectLst>
                        <a:latin typeface="+mn-lt"/>
                        <a:ea typeface="Times New Roman"/>
                        <a:cs typeface="Arial"/>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208">
                <a:tc gridSpan="2">
                  <a:txBody>
                    <a:bodyPr/>
                    <a:lstStyle/>
                    <a:p>
                      <a:pPr marL="1201738" indent="-1201738" algn="l"/>
                      <a:r>
                        <a:rPr lang="es-ES" sz="1600" b="1" i="0" kern="1200" dirty="0" smtClean="0">
                          <a:solidFill>
                            <a:schemeClr val="tx1"/>
                          </a:solidFill>
                          <a:effectLst/>
                          <a:latin typeface="+mn-lt"/>
                          <a:ea typeface="+mn-ea"/>
                          <a:cs typeface="+mn-cs"/>
                        </a:rPr>
                        <a:t>Pregunta</a:t>
                      </a:r>
                      <a:r>
                        <a:rPr lang="es-ES" sz="1600" b="1" i="0" kern="1200" baseline="0" dirty="0" smtClean="0">
                          <a:solidFill>
                            <a:schemeClr val="tx1"/>
                          </a:solidFill>
                          <a:effectLst/>
                          <a:latin typeface="+mn-lt"/>
                          <a:ea typeface="+mn-ea"/>
                          <a:cs typeface="+mn-cs"/>
                        </a:rPr>
                        <a:t> #16: </a:t>
                      </a:r>
                      <a:r>
                        <a:rPr lang="es-419" sz="1600" b="1" i="0" kern="1200" dirty="0" smtClean="0">
                          <a:solidFill>
                            <a:schemeClr val="tx1"/>
                          </a:solidFill>
                          <a:effectLst/>
                          <a:latin typeface="+mn-lt"/>
                          <a:ea typeface="+mn-ea"/>
                          <a:cs typeface="+mn-cs"/>
                        </a:rPr>
                        <a:t>Explica </a:t>
                      </a:r>
                      <a:r>
                        <a:rPr lang="es-419" sz="1600" b="1" i="0" u="sng" kern="1200" dirty="0" smtClean="0">
                          <a:solidFill>
                            <a:schemeClr val="tx1"/>
                          </a:solidFill>
                          <a:effectLst/>
                          <a:latin typeface="+mn-lt"/>
                          <a:ea typeface="+mn-ea"/>
                          <a:cs typeface="+mn-cs"/>
                        </a:rPr>
                        <a:t>cómo</a:t>
                      </a:r>
                      <a:r>
                        <a:rPr lang="es-419" sz="1600" b="1" i="0" kern="1200" dirty="0" smtClean="0">
                          <a:solidFill>
                            <a:schemeClr val="tx1"/>
                          </a:solidFill>
                          <a:effectLst/>
                          <a:latin typeface="+mn-lt"/>
                          <a:ea typeface="+mn-ea"/>
                          <a:cs typeface="+mn-cs"/>
                        </a:rPr>
                        <a:t> dos tipos de contaminación afectan negativamente el medioambiente en el que viven las ballenas. Utiliza detalles del texto para explicar tu respuesta. </a:t>
                      </a:r>
                      <a:endParaRPr lang="es-MX" sz="1600" i="0" kern="1200" dirty="0">
                        <a:solidFill>
                          <a:schemeClr val="tx1"/>
                        </a:solidFill>
                        <a:effectLst/>
                        <a:latin typeface="+mn-lt"/>
                        <a:ea typeface="+mn-ea"/>
                        <a:cs typeface="+mn-cs"/>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5400">
                <a:tc gridSpan="2">
                  <a:txBody>
                    <a:bodyPr/>
                    <a:lstStyle/>
                    <a:p>
                      <a:pPr marL="0" marR="0" algn="l">
                        <a:lnSpc>
                          <a:spcPct val="100000"/>
                        </a:lnSpc>
                        <a:spcBef>
                          <a:spcPts val="0"/>
                        </a:spcBef>
                        <a:spcAft>
                          <a:spcPts val="0"/>
                        </a:spcAft>
                      </a:pPr>
                      <a:r>
                        <a:rPr lang="es-MX" sz="1100" b="0" u="none" kern="1200" dirty="0" smtClean="0">
                          <a:solidFill>
                            <a:schemeClr val="tx1"/>
                          </a:solidFill>
                          <a:latin typeface="+mn-lt"/>
                          <a:ea typeface="+mn-ea"/>
                          <a:cs typeface="+mn-cs"/>
                        </a:rPr>
                        <a:t>Notas para</a:t>
                      </a:r>
                      <a:r>
                        <a:rPr lang="es-MX" sz="1100" b="0" u="none" kern="1200" baseline="0" dirty="0" smtClean="0">
                          <a:solidFill>
                            <a:schemeClr val="tx1"/>
                          </a:solidFill>
                          <a:latin typeface="+mn-lt"/>
                          <a:ea typeface="+mn-ea"/>
                          <a:cs typeface="+mn-cs"/>
                        </a:rPr>
                        <a:t> calificar</a:t>
                      </a:r>
                      <a:r>
                        <a:rPr lang="es-MX" sz="1100" b="0" u="none" kern="1200" dirty="0" smtClean="0">
                          <a:solidFill>
                            <a:schemeClr val="tx1"/>
                          </a:solidFill>
                          <a:latin typeface="+mn-lt"/>
                          <a:ea typeface="+mn-ea"/>
                          <a:cs typeface="+mn-cs"/>
                        </a:rPr>
                        <a:t>:  “</a:t>
                      </a:r>
                      <a:r>
                        <a:rPr lang="es-MX" sz="1100" b="0" u="sng" kern="1200" dirty="0" smtClean="0">
                          <a:solidFill>
                            <a:schemeClr val="tx1"/>
                          </a:solidFill>
                          <a:latin typeface="+mn-lt"/>
                          <a:ea typeface="+mn-ea"/>
                          <a:cs typeface="+mn-cs"/>
                        </a:rPr>
                        <a:t>Lenguaje del maestro</a:t>
                      </a:r>
                      <a:r>
                        <a:rPr lang="es-MX" sz="1100" b="0" u="none" kern="1200" dirty="0" smtClean="0">
                          <a:solidFill>
                            <a:schemeClr val="tx1"/>
                          </a:solidFill>
                          <a:latin typeface="+mn-lt"/>
                          <a:ea typeface="+mn-ea"/>
                          <a:cs typeface="+mn-cs"/>
                        </a:rPr>
                        <a:t>”</a:t>
                      </a:r>
                    </a:p>
                    <a:p>
                      <a:r>
                        <a:rPr lang="es-ES" sz="1100" b="1" kern="1200" dirty="0" smtClean="0">
                          <a:solidFill>
                            <a:schemeClr val="tx1"/>
                          </a:solidFill>
                          <a:effectLst/>
                          <a:latin typeface="+mn-lt"/>
                          <a:ea typeface="+mn-ea"/>
                          <a:cs typeface="+mn-cs"/>
                        </a:rPr>
                        <a:t>Suficiente</a:t>
                      </a:r>
                      <a:r>
                        <a:rPr lang="es-ES" sz="1100" b="1" kern="1200" baseline="0" dirty="0" smtClean="0">
                          <a:solidFill>
                            <a:schemeClr val="tx1"/>
                          </a:solidFill>
                          <a:effectLst/>
                          <a:latin typeface="+mn-lt"/>
                          <a:ea typeface="+mn-ea"/>
                          <a:cs typeface="+mn-cs"/>
                        </a:rPr>
                        <a:t> evidencia</a:t>
                      </a:r>
                      <a:r>
                        <a:rPr lang="es-ES" sz="1100" kern="1200" dirty="0" smtClean="0">
                          <a:solidFill>
                            <a:schemeClr val="tx1"/>
                          </a:solidFill>
                          <a:effectLst/>
                          <a:latin typeface="+mn-lt"/>
                          <a:ea typeface="+mn-ea"/>
                          <a:cs typeface="+mn-cs"/>
                        </a:rPr>
                        <a:t> para la respuesta sería listar los dos tipos de contaminación que afectan negativamente el medioambiente de las ballenas. Los estudiantes indicarán cómo los dos tipos de contaminación afectan el medioambiente de las ballenas.</a:t>
                      </a:r>
                      <a:br>
                        <a:rPr lang="es-ES" sz="1100" kern="1200" dirty="0" smtClean="0">
                          <a:solidFill>
                            <a:schemeClr val="tx1"/>
                          </a:solidFill>
                          <a:effectLst/>
                          <a:latin typeface="+mn-lt"/>
                          <a:ea typeface="+mn-ea"/>
                          <a:cs typeface="+mn-cs"/>
                        </a:rPr>
                      </a:br>
                      <a:r>
                        <a:rPr lang="es-ES" sz="1100" b="1" kern="1200" dirty="0" smtClean="0">
                          <a:solidFill>
                            <a:schemeClr val="tx1"/>
                          </a:solidFill>
                          <a:effectLst/>
                          <a:latin typeface="+mn-lt"/>
                          <a:ea typeface="+mn-ea"/>
                          <a:cs typeface="+mn-cs"/>
                        </a:rPr>
                        <a:t>Detalles específicos </a:t>
                      </a:r>
                      <a:r>
                        <a:rPr lang="es-ES" sz="1100" kern="1200" dirty="0" smtClean="0">
                          <a:solidFill>
                            <a:schemeClr val="tx1"/>
                          </a:solidFill>
                          <a:effectLst/>
                          <a:latin typeface="+mn-lt"/>
                          <a:ea typeface="+mn-ea"/>
                          <a:cs typeface="+mn-cs"/>
                        </a:rPr>
                        <a:t>de apoyo al desarrollo deberían incluir cómo la contaminación del</a:t>
                      </a:r>
                      <a:r>
                        <a:rPr lang="es-ES" sz="1100" kern="1200" baseline="0" dirty="0" smtClean="0">
                          <a:solidFill>
                            <a:schemeClr val="tx1"/>
                          </a:solidFill>
                          <a:effectLst/>
                          <a:latin typeface="+mn-lt"/>
                          <a:ea typeface="+mn-ea"/>
                          <a:cs typeface="+mn-cs"/>
                        </a:rPr>
                        <a:t> agua y la contaminación </a:t>
                      </a:r>
                      <a:r>
                        <a:rPr lang="es-ES" sz="1100" kern="1200" dirty="0" smtClean="0">
                          <a:solidFill>
                            <a:schemeClr val="tx1"/>
                          </a:solidFill>
                          <a:effectLst/>
                          <a:latin typeface="+mn-lt"/>
                          <a:ea typeface="+mn-ea"/>
                          <a:cs typeface="+mn-cs"/>
                        </a:rPr>
                        <a:t>acústica pueden afectar las ballenas y</a:t>
                      </a:r>
                      <a:r>
                        <a:rPr lang="es-ES" sz="1100" kern="1200" baseline="0" dirty="0" smtClean="0">
                          <a:solidFill>
                            <a:schemeClr val="tx1"/>
                          </a:solidFill>
                          <a:effectLst/>
                          <a:latin typeface="+mn-lt"/>
                          <a:ea typeface="+mn-ea"/>
                          <a:cs typeface="+mn-cs"/>
                        </a:rPr>
                        <a:t> proveer detalles específicos sobre </a:t>
                      </a:r>
                      <a:r>
                        <a:rPr lang="es-ES" sz="1100" kern="1200" dirty="0" smtClean="0">
                          <a:solidFill>
                            <a:schemeClr val="tx1"/>
                          </a:solidFill>
                          <a:effectLst/>
                          <a:latin typeface="+mn-lt"/>
                          <a:ea typeface="+mn-ea"/>
                          <a:cs typeface="+mn-cs"/>
                        </a:rPr>
                        <a:t>cada una. Los detalles específicos pueden ser: (1) cómo la contaminación acústica, como el sonar submarino confunde a las ballenas, y cómo afecta su comunicación, navegación y  reproducción, y (2) los efectos de los productos químicos que se filtran de la tierra hacia el océano.</a:t>
                      </a:r>
                      <a:br>
                        <a:rPr lang="es-ES" sz="1100" kern="1200" dirty="0" smtClean="0">
                          <a:solidFill>
                            <a:schemeClr val="tx1"/>
                          </a:solidFill>
                          <a:effectLst/>
                          <a:latin typeface="+mn-lt"/>
                          <a:ea typeface="+mn-ea"/>
                          <a:cs typeface="+mn-cs"/>
                        </a:rPr>
                      </a:br>
                      <a:r>
                        <a:rPr lang="es-ES" sz="1100" b="1" kern="1200" dirty="0" smtClean="0">
                          <a:solidFill>
                            <a:schemeClr val="tx1"/>
                          </a:solidFill>
                          <a:effectLst/>
                          <a:latin typeface="+mn-lt"/>
                          <a:ea typeface="+mn-ea"/>
                          <a:cs typeface="+mn-cs"/>
                        </a:rPr>
                        <a:t>Respaldo total</a:t>
                      </a:r>
                      <a:r>
                        <a:rPr lang="es-ES" sz="1100" b="1" kern="1200" baseline="0" dirty="0" smtClean="0">
                          <a:solidFill>
                            <a:schemeClr val="tx1"/>
                          </a:solidFill>
                          <a:effectLst/>
                          <a:latin typeface="+mn-lt"/>
                          <a:ea typeface="+mn-ea"/>
                          <a:cs typeface="+mn-cs"/>
                        </a:rPr>
                        <a:t> </a:t>
                      </a:r>
                      <a:r>
                        <a:rPr lang="es-ES" sz="1100" kern="1200" dirty="0" smtClean="0">
                          <a:solidFill>
                            <a:schemeClr val="tx1"/>
                          </a:solidFill>
                          <a:effectLst/>
                          <a:latin typeface="+mn-lt"/>
                          <a:ea typeface="+mn-ea"/>
                          <a:cs typeface="+mn-cs"/>
                        </a:rPr>
                        <a:t>de la pregunta podría incluir cualquier información que se encuentre de forma explícita en el texto que apoye la pregunta.</a:t>
                      </a:r>
                      <a:endParaRPr lang="es-MX" sz="1100" kern="1200" dirty="0">
                        <a:solidFill>
                          <a:schemeClr val="tx1"/>
                        </a:solidFill>
                        <a:effectLst/>
                        <a:latin typeface="+mn-lt"/>
                        <a:ea typeface="+mn-ea"/>
                        <a:cs typeface="+mn-cs"/>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0">
                <a:tc>
                  <a:txBody>
                    <a:bodyPr/>
                    <a:lstStyle/>
                    <a:p>
                      <a:pPr marL="0" marR="0" algn="ctr">
                        <a:lnSpc>
                          <a:spcPct val="115000"/>
                        </a:lnSpc>
                        <a:spcBef>
                          <a:spcPts val="0"/>
                        </a:spcBef>
                        <a:spcAft>
                          <a:spcPts val="0"/>
                        </a:spcAft>
                      </a:pPr>
                      <a:r>
                        <a:rPr lang="en-US" sz="2600" b="1" dirty="0" smtClean="0">
                          <a:effectLst/>
                          <a:latin typeface="Calibri"/>
                          <a:ea typeface="Calibri"/>
                          <a:cs typeface="Times New Roman"/>
                        </a:rPr>
                        <a:t>3</a:t>
                      </a:r>
                      <a:endParaRPr lang="en-US" sz="2600" b="1"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ES" sz="1100" i="1" kern="1200" dirty="0" smtClean="0">
                          <a:solidFill>
                            <a:schemeClr val="tx1"/>
                          </a:solidFill>
                          <a:effectLst/>
                          <a:latin typeface="+mn-lt"/>
                          <a:ea typeface="+mn-ea"/>
                          <a:cs typeface="+mn-cs"/>
                        </a:rPr>
                        <a:t>El estudiante</a:t>
                      </a:r>
                      <a:r>
                        <a:rPr lang="es-ES" sz="1100" i="1" kern="1200" baseline="0" dirty="0" smtClean="0">
                          <a:solidFill>
                            <a:schemeClr val="tx1"/>
                          </a:solidFill>
                          <a:effectLst/>
                          <a:latin typeface="+mn-lt"/>
                          <a:ea typeface="+mn-ea"/>
                          <a:cs typeface="+mn-cs"/>
                        </a:rPr>
                        <a:t> ofrece </a:t>
                      </a:r>
                      <a:r>
                        <a:rPr lang="es-ES" sz="1100" i="1" kern="1200" dirty="0" smtClean="0">
                          <a:solidFill>
                            <a:schemeClr val="tx1"/>
                          </a:solidFill>
                          <a:effectLst/>
                          <a:latin typeface="+mn-lt"/>
                          <a:ea typeface="+mn-ea"/>
                          <a:cs typeface="+mn-cs"/>
                        </a:rPr>
                        <a:t>una respuesta competente, explicando cuáles</a:t>
                      </a:r>
                      <a:r>
                        <a:rPr lang="es-ES" sz="1100" i="1" kern="1200" baseline="0" dirty="0" smtClean="0">
                          <a:solidFill>
                            <a:schemeClr val="tx1"/>
                          </a:solidFill>
                          <a:effectLst/>
                          <a:latin typeface="+mn-lt"/>
                          <a:ea typeface="+mn-ea"/>
                          <a:cs typeface="+mn-cs"/>
                        </a:rPr>
                        <a:t> son los </a:t>
                      </a:r>
                      <a:r>
                        <a:rPr lang="es-ES" sz="1100" i="1" kern="1200" dirty="0" smtClean="0">
                          <a:solidFill>
                            <a:schemeClr val="tx1"/>
                          </a:solidFill>
                          <a:effectLst/>
                          <a:latin typeface="+mn-lt"/>
                          <a:ea typeface="+mn-ea"/>
                          <a:cs typeface="+mn-cs"/>
                        </a:rPr>
                        <a:t>dos tipos de contaminación que afectan negativamente el medioambiente de las ballenas, y utiliza ejemplos concretos para demostrarlo.</a:t>
                      </a:r>
                      <a:endParaRPr lang="es-MX" sz="1100" kern="1200" dirty="0" smtClean="0">
                        <a:solidFill>
                          <a:schemeClr val="tx1"/>
                        </a:solidFill>
                        <a:effectLst/>
                        <a:latin typeface="+mn-lt"/>
                        <a:ea typeface="+mn-ea"/>
                        <a:cs typeface="+mn-cs"/>
                      </a:endParaRPr>
                    </a:p>
                    <a:p>
                      <a:r>
                        <a:rPr lang="es-ES" sz="1100" kern="1200" dirty="0" smtClean="0">
                          <a:solidFill>
                            <a:schemeClr val="tx1"/>
                          </a:solidFill>
                          <a:effectLst/>
                          <a:latin typeface="+mn-lt"/>
                          <a:ea typeface="+mn-ea"/>
                          <a:cs typeface="+mn-cs"/>
                        </a:rPr>
                        <a:t>Las ballenas pueden verse afectadas por la contaminación acústica. Además, el ruido de sonar submarino, puede confundir a las ballenas. Afecta su comunicación, navegación y reproducción. Otro tipo de contaminación que puede afectar a las ballenas es la contaminación del suelo. Hay productos químicos peligrosos que pueden filtrarse en el suelo y</a:t>
                      </a:r>
                      <a:r>
                        <a:rPr lang="es-ES" sz="1100" kern="1200" baseline="0" dirty="0" smtClean="0">
                          <a:solidFill>
                            <a:schemeClr val="tx1"/>
                          </a:solidFill>
                          <a:effectLst/>
                          <a:latin typeface="+mn-lt"/>
                          <a:ea typeface="+mn-ea"/>
                          <a:cs typeface="+mn-cs"/>
                        </a:rPr>
                        <a:t> llegar hasta </a:t>
                      </a:r>
                      <a:r>
                        <a:rPr lang="es-ES" sz="1100" kern="1200" dirty="0" smtClean="0">
                          <a:solidFill>
                            <a:schemeClr val="tx1"/>
                          </a:solidFill>
                          <a:effectLst/>
                          <a:latin typeface="+mn-lt"/>
                          <a:ea typeface="+mn-ea"/>
                          <a:cs typeface="+mn-cs"/>
                        </a:rPr>
                        <a:t>las fuentes de agua, incluyendo el océano. La exposición a estos químicos puede ser peligroso para las ballenas. Como se puede ver, la contaminación del agua y la contaminación acústica tienen un impacto negativo en el hábitat de las ballenas.</a:t>
                      </a:r>
                      <a:endParaRPr lang="es-MX" sz="1100" kern="1200" dirty="0">
                        <a:solidFill>
                          <a:schemeClr val="tx1"/>
                        </a:solidFill>
                        <a:effectLst/>
                        <a:latin typeface="+mn-lt"/>
                        <a:ea typeface="+mn-ea"/>
                        <a:cs typeface="+mn-cs"/>
                      </a:endParaRPr>
                    </a:p>
                  </a:txBody>
                  <a:tcPr marL="102012" marR="102012" marT="51091" marB="510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73">
                <a:tc>
                  <a:txBody>
                    <a:bodyPr/>
                    <a:lstStyle/>
                    <a:p>
                      <a:pPr marL="0" marR="0" algn="ctr">
                        <a:lnSpc>
                          <a:spcPct val="115000"/>
                        </a:lnSpc>
                        <a:spcBef>
                          <a:spcPts val="0"/>
                        </a:spcBef>
                        <a:spcAft>
                          <a:spcPts val="0"/>
                        </a:spcAft>
                      </a:pPr>
                      <a:r>
                        <a:rPr lang="en-US" sz="2600" b="1" dirty="0" smtClean="0">
                          <a:effectLst/>
                          <a:latin typeface="Calibri"/>
                          <a:ea typeface="Calibri"/>
                          <a:cs typeface="Times New Roman"/>
                        </a:rPr>
                        <a:t>2</a:t>
                      </a:r>
                      <a:endParaRPr lang="en-US" sz="2600" b="1"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ES" sz="1100" i="1" kern="1200" dirty="0" smtClean="0">
                          <a:solidFill>
                            <a:schemeClr val="tx1"/>
                          </a:solidFill>
                          <a:effectLst/>
                          <a:latin typeface="+mn-lt"/>
                          <a:ea typeface="+mn-ea"/>
                          <a:cs typeface="+mn-cs"/>
                        </a:rPr>
                        <a:t>El estudiante ofrece una respuesta parcial, explicando cuáles son los dos tipos de contaminación que afectan negativamente el medioambiente de las ballenas, y</a:t>
                      </a:r>
                      <a:r>
                        <a:rPr lang="es-ES" sz="1100" i="1" kern="1200" baseline="0" dirty="0" smtClean="0">
                          <a:solidFill>
                            <a:schemeClr val="tx1"/>
                          </a:solidFill>
                          <a:effectLst/>
                          <a:latin typeface="+mn-lt"/>
                          <a:ea typeface="+mn-ea"/>
                          <a:cs typeface="+mn-cs"/>
                        </a:rPr>
                        <a:t> </a:t>
                      </a:r>
                      <a:r>
                        <a:rPr lang="es-ES" sz="1100" i="1" kern="1200" dirty="0" smtClean="0">
                          <a:solidFill>
                            <a:schemeClr val="tx1"/>
                          </a:solidFill>
                          <a:effectLst/>
                          <a:latin typeface="+mn-lt"/>
                          <a:ea typeface="+mn-ea"/>
                          <a:cs typeface="+mn-cs"/>
                        </a:rPr>
                        <a:t>ejemplos parciales de cada uno.</a:t>
                      </a:r>
                      <a:r>
                        <a:rPr lang="es-ES" sz="1100" kern="1200" dirty="0" smtClean="0">
                          <a:solidFill>
                            <a:schemeClr val="tx1"/>
                          </a:solidFill>
                          <a:effectLst/>
                          <a:latin typeface="+mn-lt"/>
                          <a:ea typeface="+mn-ea"/>
                          <a:cs typeface="+mn-cs"/>
                        </a:rPr>
                        <a:t/>
                      </a:r>
                      <a:br>
                        <a:rPr lang="es-ES" sz="1100" kern="1200" dirty="0" smtClean="0">
                          <a:solidFill>
                            <a:schemeClr val="tx1"/>
                          </a:solidFill>
                          <a:effectLst/>
                          <a:latin typeface="+mn-lt"/>
                          <a:ea typeface="+mn-ea"/>
                          <a:cs typeface="+mn-cs"/>
                        </a:rPr>
                      </a:br>
                      <a:r>
                        <a:rPr lang="es-ES" sz="1100" kern="1200" dirty="0" smtClean="0">
                          <a:solidFill>
                            <a:schemeClr val="tx1"/>
                          </a:solidFill>
                          <a:effectLst/>
                          <a:latin typeface="+mn-lt"/>
                          <a:ea typeface="+mn-ea"/>
                          <a:cs typeface="+mn-cs"/>
                        </a:rPr>
                        <a:t>Las ballenas viven en el océano. El océano es su medioambiente. Si el medioambiente de una ballena no es bueno puede hacerle daño a la ballena. Creo que cuando el ruido es demasiado fuerte puede hacer que la ballena se confunda. Incluso el agua sucia puede hacer daño a las ballenas.</a:t>
                      </a:r>
                      <a:endParaRPr lang="es-MX" sz="1100" kern="1200" dirty="0">
                        <a:solidFill>
                          <a:schemeClr val="tx1"/>
                        </a:solidFill>
                        <a:effectLst/>
                        <a:latin typeface="+mn-lt"/>
                        <a:ea typeface="+mn-ea"/>
                        <a:cs typeface="+mn-cs"/>
                      </a:endParaRPr>
                    </a:p>
                  </a:txBody>
                  <a:tcPr marL="102012" marR="102012" marT="51091" marB="510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8629">
                <a:tc>
                  <a:txBody>
                    <a:bodyPr/>
                    <a:lstStyle/>
                    <a:p>
                      <a:pPr marL="0" marR="0" algn="ctr">
                        <a:lnSpc>
                          <a:spcPct val="115000"/>
                        </a:lnSpc>
                        <a:spcBef>
                          <a:spcPts val="0"/>
                        </a:spcBef>
                        <a:spcAft>
                          <a:spcPts val="0"/>
                        </a:spcAft>
                      </a:pPr>
                      <a:r>
                        <a:rPr lang="en-US" sz="2600" b="1" dirty="0" smtClean="0">
                          <a:effectLst/>
                          <a:latin typeface="Calibri"/>
                          <a:ea typeface="Calibri"/>
                          <a:cs typeface="Times New Roman"/>
                        </a:rPr>
                        <a:t>1</a:t>
                      </a:r>
                      <a:endParaRPr lang="en-US" sz="2600" b="1"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ES" sz="1100" i="1" kern="1200" dirty="0" smtClean="0">
                          <a:solidFill>
                            <a:schemeClr val="tx1"/>
                          </a:solidFill>
                          <a:effectLst/>
                          <a:latin typeface="+mn-lt"/>
                          <a:ea typeface="+mn-ea"/>
                          <a:cs typeface="+mn-cs"/>
                        </a:rPr>
                        <a:t>El estudiante ofrece una respuesta mínima acerca de cómo la contaminación afecta negativamente el medioambiente de las ballenas.</a:t>
                      </a:r>
                      <a:r>
                        <a:rPr lang="es-ES" sz="1100" kern="1200" dirty="0" smtClean="0">
                          <a:solidFill>
                            <a:schemeClr val="tx1"/>
                          </a:solidFill>
                          <a:effectLst/>
                          <a:latin typeface="+mn-lt"/>
                          <a:ea typeface="+mn-ea"/>
                          <a:cs typeface="+mn-cs"/>
                        </a:rPr>
                        <a:t/>
                      </a:r>
                      <a:br>
                        <a:rPr lang="es-ES" sz="1100" kern="1200" dirty="0" smtClean="0">
                          <a:solidFill>
                            <a:schemeClr val="tx1"/>
                          </a:solidFill>
                          <a:effectLst/>
                          <a:latin typeface="+mn-lt"/>
                          <a:ea typeface="+mn-ea"/>
                          <a:cs typeface="+mn-cs"/>
                        </a:rPr>
                      </a:br>
                      <a:r>
                        <a:rPr lang="es-ES" sz="1100" kern="1200" dirty="0" smtClean="0">
                          <a:solidFill>
                            <a:schemeClr val="tx1"/>
                          </a:solidFill>
                          <a:effectLst/>
                          <a:latin typeface="+mn-lt"/>
                          <a:ea typeface="+mn-ea"/>
                          <a:cs typeface="+mn-cs"/>
                        </a:rPr>
                        <a:t>La contaminación es mala para el medioambiente. Puede dañar a la gente y a los animales, como las ballenas. A las ballenas no les gusta la contaminación.</a:t>
                      </a:r>
                      <a:endParaRPr lang="es-MX" sz="1100" kern="1200" dirty="0">
                        <a:solidFill>
                          <a:schemeClr val="tx1"/>
                        </a:solidFill>
                        <a:effectLst/>
                        <a:latin typeface="+mn-lt"/>
                        <a:ea typeface="+mn-ea"/>
                        <a:cs typeface="+mn-cs"/>
                      </a:endParaRPr>
                    </a:p>
                  </a:txBody>
                  <a:tcPr marL="102012" marR="102012" marT="51091" marB="510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1865">
                <a:tc>
                  <a:txBody>
                    <a:bodyPr/>
                    <a:lstStyle/>
                    <a:p>
                      <a:pPr marL="0" marR="0" algn="ctr">
                        <a:lnSpc>
                          <a:spcPct val="115000"/>
                        </a:lnSpc>
                        <a:spcBef>
                          <a:spcPts val="0"/>
                        </a:spcBef>
                        <a:spcAft>
                          <a:spcPts val="0"/>
                        </a:spcAft>
                      </a:pPr>
                      <a:r>
                        <a:rPr lang="en-US" sz="2600" b="1" dirty="0" smtClean="0">
                          <a:effectLst/>
                          <a:latin typeface="Calibri"/>
                          <a:ea typeface="Calibri"/>
                          <a:cs typeface="Times New Roman"/>
                        </a:rPr>
                        <a:t>0</a:t>
                      </a:r>
                      <a:endParaRPr lang="en-US" sz="2600" b="1"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ES" sz="1100" i="1" kern="1200" dirty="0" smtClean="0">
                          <a:solidFill>
                            <a:schemeClr val="tx1"/>
                          </a:solidFill>
                          <a:effectLst/>
                          <a:latin typeface="+mn-lt"/>
                          <a:ea typeface="+mn-ea"/>
                          <a:cs typeface="+mn-cs"/>
                        </a:rPr>
                        <a:t>El estudiante no ofrece una respuesta explicando cuáles son los dos tipos de contaminación que afectan negativamente el medioambiente de las ballenas.</a:t>
                      </a:r>
                      <a:r>
                        <a:rPr lang="es-ES" sz="1100" kern="1200" dirty="0" smtClean="0">
                          <a:solidFill>
                            <a:schemeClr val="tx1"/>
                          </a:solidFill>
                          <a:effectLst/>
                          <a:latin typeface="+mn-lt"/>
                          <a:ea typeface="+mn-ea"/>
                          <a:cs typeface="+mn-cs"/>
                        </a:rPr>
                        <a:t/>
                      </a:r>
                      <a:br>
                        <a:rPr lang="es-ES" sz="1100" kern="1200" dirty="0" smtClean="0">
                          <a:solidFill>
                            <a:schemeClr val="tx1"/>
                          </a:solidFill>
                          <a:effectLst/>
                          <a:latin typeface="+mn-lt"/>
                          <a:ea typeface="+mn-ea"/>
                          <a:cs typeface="+mn-cs"/>
                        </a:rPr>
                      </a:br>
                      <a:r>
                        <a:rPr lang="es-ES" sz="1100" kern="1200" dirty="0" smtClean="0">
                          <a:solidFill>
                            <a:schemeClr val="tx1"/>
                          </a:solidFill>
                          <a:effectLst/>
                          <a:latin typeface="+mn-lt"/>
                          <a:ea typeface="+mn-ea"/>
                          <a:cs typeface="+mn-cs"/>
                        </a:rPr>
                        <a:t>Nadar en agua sucia no es divertido.</a:t>
                      </a:r>
                      <a:endParaRPr lang="es-MX" sz="1100" kern="1200" dirty="0">
                        <a:solidFill>
                          <a:schemeClr val="tx1"/>
                        </a:solidFill>
                        <a:effectLst/>
                        <a:latin typeface="+mn-lt"/>
                        <a:ea typeface="+mn-ea"/>
                        <a:cs typeface="+mn-cs"/>
                      </a:endParaRPr>
                    </a:p>
                  </a:txBody>
                  <a:tcPr marL="102012" marR="102012" marT="51091" marB="510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327986" y="269788"/>
            <a:ext cx="7039601" cy="405090"/>
          </a:xfrm>
          <a:prstGeom prst="rect">
            <a:avLst/>
          </a:prstGeom>
        </p:spPr>
        <p:txBody>
          <a:bodyPr wrap="square" lIns="96371" tIns="48186" rIns="96371" bIns="48186">
            <a:spAutoFit/>
          </a:bodyPr>
          <a:lstStyle/>
          <a:p>
            <a:pPr algn="ctr"/>
            <a:endParaRPr lang="en-US" b="1" dirty="0">
              <a:effectLst>
                <a:outerShdw blurRad="38100" dist="38100" dir="2700000" algn="tl">
                  <a:srgbClr val="000000">
                    <a:alpha val="43137"/>
                  </a:srgbClr>
                </a:outerShdw>
              </a:effectLst>
            </a:endParaRPr>
          </a:p>
        </p:txBody>
      </p:sp>
      <p:sp>
        <p:nvSpPr>
          <p:cNvPr id="3" name="Footer Placeholder 2"/>
          <p:cNvSpPr>
            <a:spLocks noGrp="1"/>
          </p:cNvSpPr>
          <p:nvPr>
            <p:ph type="ftr" sz="quarter" idx="11"/>
          </p:nvPr>
        </p:nvSpPr>
        <p:spPr/>
        <p:txBody>
          <a:bodyPr/>
          <a:lstStyle/>
          <a:p>
            <a:r>
              <a:rPr lang="en-US" sz="900" dirty="0" smtClean="0">
                <a:solidFill>
                  <a:prstClr val="black">
                    <a:tint val="75000"/>
                  </a:prstClr>
                </a:solidFill>
              </a:rPr>
              <a:t> Rev. Control: 07/04/15 - OSP and S. Richmond  </a:t>
            </a:r>
            <a:endParaRPr lang="en-US" sz="900"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F8359E8-5B63-4AE7-A26F-FE183B9DDE83}" type="slidenum">
              <a:rPr lang="en-US" smtClean="0">
                <a:solidFill>
                  <a:prstClr val="black">
                    <a:tint val="75000"/>
                  </a:prstClr>
                </a:solidFill>
              </a:rPr>
              <a:pPr/>
              <a:t>8</a:t>
            </a:fld>
            <a:endParaRPr lang="en-US" dirty="0">
              <a:solidFill>
                <a:prstClr val="black">
                  <a:tint val="75000"/>
                </a:prst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987994977"/>
              </p:ext>
            </p:extLst>
          </p:nvPr>
        </p:nvGraphicFramePr>
        <p:xfrm>
          <a:off x="4720907" y="8382000"/>
          <a:ext cx="2646680" cy="843001"/>
        </p:xfrm>
        <a:graphic>
          <a:graphicData uri="http://schemas.openxmlformats.org/drawingml/2006/table">
            <a:tbl>
              <a:tblPr/>
              <a:tblGrid>
                <a:gridCol w="2646680"/>
              </a:tblGrid>
              <a:tr h="212065">
                <a:tc>
                  <a:txBody>
                    <a:bodyPr/>
                    <a:lstStyle/>
                    <a:p>
                      <a:pPr marL="0" marR="0" algn="l">
                        <a:lnSpc>
                          <a:spcPct val="115000"/>
                        </a:lnSpc>
                        <a:spcBef>
                          <a:spcPts val="0"/>
                        </a:spcBef>
                        <a:spcAft>
                          <a:spcPts val="0"/>
                        </a:spcAft>
                      </a:pPr>
                      <a:r>
                        <a:rPr lang="es-GT" sz="900" b="1" i="1" noProof="0" dirty="0" smtClean="0">
                          <a:solidFill>
                            <a:srgbClr val="000000"/>
                          </a:solidFill>
                          <a:latin typeface="Calibri"/>
                          <a:ea typeface="Times New Roman"/>
                          <a:cs typeface="Times New Roman"/>
                        </a:rPr>
                        <a:t>Estándar RI.5.3</a:t>
                      </a:r>
                      <a:endParaRPr lang="es-GT" sz="900" b="1" noProof="0"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462686">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MX" sz="900" i="1" kern="1200" dirty="0" smtClean="0">
                          <a:solidFill>
                            <a:schemeClr val="tx1"/>
                          </a:solidFill>
                          <a:effectLst/>
                          <a:latin typeface="+mn-lt"/>
                          <a:ea typeface="+mn-ea"/>
                          <a:cs typeface="+mn-cs"/>
                        </a:rPr>
                        <a:t>Comparan y contrastan dos o más personajes, ambiente/escenarios o acontecimientos en un cuento u obra de teatro, basándose en detalles específicos del texto (ejemplo: cómo interactúan los personajes). </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3231839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6595681"/>
              </p:ext>
            </p:extLst>
          </p:nvPr>
        </p:nvGraphicFramePr>
        <p:xfrm>
          <a:off x="388620" y="664831"/>
          <a:ext cx="7155180" cy="6644274"/>
        </p:xfrm>
        <a:graphic>
          <a:graphicData uri="http://schemas.openxmlformats.org/drawingml/2006/table">
            <a:tbl>
              <a:tblPr firstRow="1" firstCol="1" bandRow="1"/>
              <a:tblGrid>
                <a:gridCol w="750852"/>
                <a:gridCol w="6404328"/>
              </a:tblGrid>
              <a:tr h="502920">
                <a:tc gridSpan="2">
                  <a:txBody>
                    <a:bodyPr/>
                    <a:lstStyle/>
                    <a:p>
                      <a:pPr marL="0" marR="0" algn="ctr">
                        <a:lnSpc>
                          <a:spcPct val="100000"/>
                        </a:lnSpc>
                        <a:spcBef>
                          <a:spcPts val="0"/>
                        </a:spcBef>
                        <a:spcAft>
                          <a:spcPts val="0"/>
                        </a:spcAft>
                      </a:pPr>
                      <a:r>
                        <a:rPr lang="es-ES" sz="1500" b="1" dirty="0" smtClean="0">
                          <a:solidFill>
                            <a:prstClr val="black"/>
                          </a:solidFill>
                          <a:effectLst/>
                          <a:latin typeface="+mn-lt"/>
                        </a:rPr>
                        <a:t>Clave</a:t>
                      </a:r>
                      <a:r>
                        <a:rPr lang="es-ES" sz="1500" b="1" baseline="0" dirty="0" smtClean="0">
                          <a:solidFill>
                            <a:prstClr val="black"/>
                          </a:solidFill>
                          <a:effectLst/>
                          <a:latin typeface="+mn-lt"/>
                        </a:rPr>
                        <a:t> para la </a:t>
                      </a:r>
                      <a:r>
                        <a:rPr lang="es-ES" sz="1500" b="1" dirty="0" smtClean="0">
                          <a:solidFill>
                            <a:prstClr val="black"/>
                          </a:solidFill>
                          <a:effectLst/>
                          <a:latin typeface="+mn-lt"/>
                        </a:rPr>
                        <a:t>Rúbrica del </a:t>
                      </a:r>
                      <a:r>
                        <a:rPr lang="es-ES" sz="1500" b="1" u="sng" dirty="0" smtClean="0">
                          <a:solidFill>
                            <a:prstClr val="black"/>
                          </a:solidFill>
                          <a:effectLst/>
                          <a:latin typeface="+mn-lt"/>
                        </a:rPr>
                        <a:t>Escrito breve</a:t>
                      </a:r>
                    </a:p>
                    <a:p>
                      <a:pPr marL="0" marR="0" algn="ctr">
                        <a:lnSpc>
                          <a:spcPct val="100000"/>
                        </a:lnSpc>
                        <a:spcBef>
                          <a:spcPts val="0"/>
                        </a:spcBef>
                        <a:spcAft>
                          <a:spcPts val="0"/>
                        </a:spcAft>
                      </a:pPr>
                      <a:r>
                        <a:rPr lang="es-MX" sz="1500" b="1" kern="1200" dirty="0" smtClean="0">
                          <a:solidFill>
                            <a:srgbClr val="000000"/>
                          </a:solidFill>
                          <a:effectLst/>
                          <a:latin typeface="+mn-lt"/>
                          <a:ea typeface="Times New Roman"/>
                          <a:cs typeface="Times New Roman"/>
                        </a:rPr>
                        <a:t>Estándar de escritura W.5.1</a:t>
                      </a:r>
                      <a:r>
                        <a:rPr lang="es-MX" sz="1400" b="1" kern="1200" dirty="0" smtClean="0">
                          <a:solidFill>
                            <a:srgbClr val="000000"/>
                          </a:solidFill>
                          <a:effectLst/>
                          <a:latin typeface="+mn-lt"/>
                          <a:ea typeface="Times New Roman"/>
                          <a:cs typeface="Times New Roman"/>
                        </a:rPr>
                        <a:t>a,b</a:t>
                      </a:r>
                      <a:r>
                        <a:rPr lang="es-MX" sz="1500" b="1" kern="1200" baseline="0" dirty="0" smtClean="0">
                          <a:solidFill>
                            <a:srgbClr val="000000"/>
                          </a:solidFill>
                          <a:effectLst/>
                          <a:latin typeface="+mn-lt"/>
                          <a:ea typeface="Times New Roman"/>
                          <a:cs typeface="Times New Roman"/>
                        </a:rPr>
                        <a:t>  E</a:t>
                      </a:r>
                      <a:r>
                        <a:rPr lang="es-MX" sz="1500" b="1" kern="1200" dirty="0" smtClean="0">
                          <a:solidFill>
                            <a:srgbClr val="000000"/>
                          </a:solidFill>
                          <a:effectLst/>
                          <a:latin typeface="+mn-lt"/>
                          <a:ea typeface="Times New Roman"/>
                          <a:cs typeface="Times New Roman"/>
                        </a:rPr>
                        <a:t>scribir</a:t>
                      </a:r>
                      <a:r>
                        <a:rPr lang="es-MX" sz="1500" b="1" kern="1200" baseline="0" dirty="0" smtClean="0">
                          <a:solidFill>
                            <a:srgbClr val="000000"/>
                          </a:solidFill>
                          <a:effectLst/>
                          <a:latin typeface="+mn-lt"/>
                          <a:ea typeface="Times New Roman"/>
                          <a:cs typeface="Times New Roman"/>
                        </a:rPr>
                        <a:t> una opinión</a:t>
                      </a:r>
                      <a:r>
                        <a:rPr lang="es-MX" sz="1500" b="1" kern="1200" baseline="0" dirty="0" smtClean="0">
                          <a:solidFill>
                            <a:schemeClr val="tx1"/>
                          </a:solidFill>
                          <a:effectLst/>
                          <a:latin typeface="+mn-lt"/>
                          <a:ea typeface="Times New Roman"/>
                          <a:cs typeface="Times New Roman"/>
                        </a:rPr>
                        <a:t> - Objetivo</a:t>
                      </a:r>
                      <a:r>
                        <a:rPr lang="es-MX" sz="1500" b="1" kern="1200" dirty="0" smtClean="0">
                          <a:solidFill>
                            <a:srgbClr val="000000"/>
                          </a:solidFill>
                          <a:effectLst/>
                          <a:latin typeface="+mn-lt"/>
                          <a:ea typeface="Times New Roman"/>
                          <a:cs typeface="Times New Roman"/>
                        </a:rPr>
                        <a:t> 6a</a:t>
                      </a:r>
                      <a:endParaRPr lang="en-US" sz="1500" b="1" dirty="0">
                        <a:solidFill>
                          <a:schemeClr val="tx1"/>
                        </a:solidFill>
                        <a:effectLst/>
                        <a:latin typeface="Calibri"/>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713425">
                <a:tc gridSpan="2">
                  <a:txBody>
                    <a:bodyPr/>
                    <a:lstStyle/>
                    <a:p>
                      <a:pPr marL="1201738" indent="-1201738" algn="l">
                        <a:buNone/>
                      </a:pPr>
                      <a:r>
                        <a:rPr lang="es-MX" sz="1500" b="1" baseline="0" dirty="0" smtClean="0">
                          <a:solidFill>
                            <a:schemeClr val="tx1"/>
                          </a:solidFill>
                          <a:latin typeface="+mn-lt"/>
                          <a:cs typeface="+mn-cs"/>
                        </a:rPr>
                        <a:t>Pregunta #17: </a:t>
                      </a:r>
                      <a:r>
                        <a:rPr lang="es-419" sz="1500" b="1" baseline="0" dirty="0" smtClean="0">
                          <a:solidFill>
                            <a:schemeClr val="tx1"/>
                          </a:solidFill>
                          <a:latin typeface="+mn-lt"/>
                          <a:cs typeface="+mn-cs"/>
                        </a:rPr>
                        <a:t>El pasaje </a:t>
                      </a:r>
                      <a:r>
                        <a:rPr lang="es-419" sz="1500" b="1" i="1" u="sng" baseline="0" dirty="0" smtClean="0">
                          <a:solidFill>
                            <a:schemeClr val="tx1"/>
                          </a:solidFill>
                          <a:latin typeface="+mn-lt"/>
                          <a:cs typeface="+mn-cs"/>
                        </a:rPr>
                        <a:t>La contaminación </a:t>
                      </a:r>
                      <a:r>
                        <a:rPr lang="es-419" sz="1500" b="1" baseline="0" dirty="0" smtClean="0">
                          <a:solidFill>
                            <a:schemeClr val="tx1"/>
                          </a:solidFill>
                          <a:latin typeface="+mn-lt"/>
                          <a:cs typeface="+mn-cs"/>
                        </a:rPr>
                        <a:t>menciona varios tipos de contaminación. ¿En tu opinión, qué tipo de contaminación afecta más a la gente? Apoya tu opinión usando detalles y ejemplos del pasaje.</a:t>
                      </a: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1300165">
                <a:tc gridSpan="2">
                  <a:txBody>
                    <a:bodyPr/>
                    <a:lstStyle/>
                    <a:p>
                      <a:pPr marL="0" indent="0">
                        <a:buFont typeface="Arial" panose="020B0604020202020204" pitchFamily="34" charset="0"/>
                        <a:buNone/>
                      </a:pPr>
                      <a:r>
                        <a:rPr lang="es-ES" sz="1100" kern="1200" dirty="0" smtClean="0">
                          <a:solidFill>
                            <a:schemeClr val="tx1"/>
                          </a:solidFill>
                          <a:effectLst/>
                          <a:latin typeface="+mn-lt"/>
                          <a:ea typeface="+mn-ea"/>
                          <a:cs typeface="+mn-cs"/>
                        </a:rPr>
                        <a:t>Notas para calificar: El enfoque debe ser centrado en la organización de la opinión y de las razones de apoyo.</a:t>
                      </a:r>
                    </a:p>
                    <a:p>
                      <a:pPr marL="171450" indent="-171450">
                        <a:buFont typeface="Arial" panose="020B0604020202020204" pitchFamily="34" charset="0"/>
                        <a:buChar char="•"/>
                      </a:pPr>
                      <a:r>
                        <a:rPr lang="es-ES" sz="1100" b="1" kern="1200" dirty="0" smtClean="0">
                          <a:solidFill>
                            <a:schemeClr val="tx1"/>
                          </a:solidFill>
                          <a:effectLst/>
                          <a:latin typeface="+mn-lt"/>
                          <a:ea typeface="+mn-ea"/>
                          <a:cs typeface="+mn-cs"/>
                        </a:rPr>
                        <a:t>Elementos esenciales</a:t>
                      </a:r>
                      <a:r>
                        <a:rPr lang="es-ES" sz="1100" kern="1200" dirty="0" smtClean="0">
                          <a:solidFill>
                            <a:schemeClr val="tx1"/>
                          </a:solidFill>
                          <a:effectLst/>
                          <a:latin typeface="+mn-lt"/>
                          <a:ea typeface="+mn-ea"/>
                          <a:cs typeface="+mn-cs"/>
                        </a:rPr>
                        <a:t> de una interpretación completa de la pregunta sería organizar el párrafo en un orden lógico utilizando todas las frases en el texto de estímulo. Debe haber una declaración de opinión definitiva.</a:t>
                      </a:r>
                    </a:p>
                    <a:p>
                      <a:pPr marL="171450" indent="-171450">
                        <a:buFont typeface="Arial" panose="020B0604020202020204" pitchFamily="34" charset="0"/>
                        <a:buChar char="•"/>
                      </a:pPr>
                      <a:r>
                        <a:rPr lang="es-ES" sz="1100" b="1" kern="1200" dirty="0" smtClean="0">
                          <a:solidFill>
                            <a:schemeClr val="tx1"/>
                          </a:solidFill>
                          <a:effectLst/>
                          <a:latin typeface="+mn-lt"/>
                          <a:ea typeface="+mn-ea"/>
                          <a:cs typeface="+mn-cs"/>
                        </a:rPr>
                        <a:t>Aspectos de la tarea</a:t>
                      </a:r>
                      <a:r>
                        <a:rPr lang="es-ES" sz="1100" kern="1200" dirty="0" smtClean="0">
                          <a:solidFill>
                            <a:schemeClr val="tx1"/>
                          </a:solidFill>
                          <a:effectLst/>
                          <a:latin typeface="+mn-lt"/>
                          <a:ea typeface="+mn-ea"/>
                          <a:cs typeface="+mn-cs"/>
                        </a:rPr>
                        <a:t> y suficiente </a:t>
                      </a:r>
                      <a:r>
                        <a:rPr lang="es-ES" sz="1100" b="1" kern="1200" dirty="0" smtClean="0">
                          <a:solidFill>
                            <a:schemeClr val="tx1"/>
                          </a:solidFill>
                          <a:effectLst/>
                          <a:latin typeface="+mn-lt"/>
                          <a:ea typeface="+mn-ea"/>
                          <a:cs typeface="+mn-cs"/>
                        </a:rPr>
                        <a:t>evidencia relevante</a:t>
                      </a:r>
                      <a:r>
                        <a:rPr lang="es-ES" sz="1100" kern="1200" dirty="0" smtClean="0">
                          <a:solidFill>
                            <a:schemeClr val="tx1"/>
                          </a:solidFill>
                          <a:effectLst/>
                          <a:latin typeface="+mn-lt"/>
                          <a:ea typeface="+mn-ea"/>
                          <a:cs typeface="+mn-cs"/>
                        </a:rPr>
                        <a:t> para apoyar el desarrollo del párrafo incluiría el orden lógico y la adición de 1 o 2 oraciones más para apoyar la opinión en el texto.</a:t>
                      </a:r>
                    </a:p>
                    <a:p>
                      <a:pPr marL="171450" indent="-171450">
                        <a:buFont typeface="Arial" panose="020B0604020202020204" pitchFamily="34" charset="0"/>
                        <a:buChar char="•"/>
                      </a:pPr>
                      <a:r>
                        <a:rPr lang="es-ES" sz="1100" b="1" kern="1200" dirty="0" smtClean="0">
                          <a:solidFill>
                            <a:schemeClr val="tx1"/>
                          </a:solidFill>
                          <a:effectLst/>
                          <a:latin typeface="+mn-lt"/>
                          <a:ea typeface="+mn-ea"/>
                          <a:cs typeface="+mn-cs"/>
                        </a:rPr>
                        <a:t>Centrado</a:t>
                      </a:r>
                      <a:r>
                        <a:rPr lang="es-ES" sz="1100" kern="1200" baseline="0" dirty="0" smtClean="0">
                          <a:solidFill>
                            <a:schemeClr val="tx1"/>
                          </a:solidFill>
                          <a:effectLst/>
                          <a:latin typeface="+mn-lt"/>
                          <a:ea typeface="+mn-ea"/>
                          <a:cs typeface="+mn-cs"/>
                        </a:rPr>
                        <a:t> </a:t>
                      </a:r>
                      <a:r>
                        <a:rPr lang="es-ES" sz="1100" b="1" kern="1200" dirty="0" smtClean="0">
                          <a:solidFill>
                            <a:schemeClr val="tx1"/>
                          </a:solidFill>
                          <a:effectLst/>
                          <a:latin typeface="+mn-lt"/>
                          <a:ea typeface="+mn-ea"/>
                          <a:cs typeface="+mn-cs"/>
                        </a:rPr>
                        <a:t>y </a:t>
                      </a:r>
                      <a:r>
                        <a:rPr lang="es-ES" sz="1100" b="1" u="sng" kern="1200" dirty="0" smtClean="0">
                          <a:solidFill>
                            <a:schemeClr val="tx1"/>
                          </a:solidFill>
                          <a:effectLst/>
                          <a:latin typeface="+mn-lt"/>
                          <a:ea typeface="+mn-ea"/>
                          <a:cs typeface="+mn-cs"/>
                        </a:rPr>
                        <a:t>organizado</a:t>
                      </a:r>
                      <a:r>
                        <a:rPr lang="es-ES" sz="1100" b="0" u="none" kern="1200" dirty="0" smtClean="0">
                          <a:solidFill>
                            <a:schemeClr val="tx1"/>
                          </a:solidFill>
                          <a:effectLst/>
                          <a:latin typeface="+mn-lt"/>
                          <a:ea typeface="+mn-ea"/>
                          <a:cs typeface="+mn-cs"/>
                        </a:rPr>
                        <a:t>:</a:t>
                      </a:r>
                      <a:r>
                        <a:rPr lang="es-ES" sz="1100" b="0" u="none" kern="1200" baseline="0" dirty="0" smtClean="0">
                          <a:solidFill>
                            <a:schemeClr val="tx1"/>
                          </a:solidFill>
                          <a:effectLst/>
                          <a:latin typeface="+mn-lt"/>
                          <a:ea typeface="+mn-ea"/>
                          <a:cs typeface="+mn-cs"/>
                        </a:rPr>
                        <a:t> </a:t>
                      </a:r>
                      <a:r>
                        <a:rPr lang="es-ES" sz="1100" kern="1200" dirty="0" smtClean="0">
                          <a:solidFill>
                            <a:schemeClr val="tx1"/>
                          </a:solidFill>
                          <a:effectLst/>
                          <a:latin typeface="+mn-lt"/>
                          <a:ea typeface="+mn-ea"/>
                          <a:cs typeface="+mn-cs"/>
                        </a:rPr>
                        <a:t>la pregunta </a:t>
                      </a:r>
                      <a:r>
                        <a:rPr lang="es-MX" sz="1100" dirty="0" smtClean="0">
                          <a:solidFill>
                            <a:schemeClr val="tx1"/>
                          </a:solidFill>
                        </a:rPr>
                        <a:t>constantemente está abordando</a:t>
                      </a:r>
                      <a:r>
                        <a:rPr lang="es-MX" sz="1100" baseline="0" dirty="0" smtClean="0">
                          <a:solidFill>
                            <a:schemeClr val="tx1"/>
                          </a:solidFill>
                        </a:rPr>
                        <a:t> el </a:t>
                      </a:r>
                      <a:r>
                        <a:rPr lang="es-MX" sz="1100" dirty="0" smtClean="0">
                          <a:solidFill>
                            <a:schemeClr val="tx1"/>
                          </a:solidFill>
                        </a:rPr>
                        <a:t>propósito,</a:t>
                      </a:r>
                      <a:r>
                        <a:rPr lang="es-MX" sz="1100" baseline="0" dirty="0" smtClean="0">
                          <a:solidFill>
                            <a:schemeClr val="tx1"/>
                          </a:solidFill>
                        </a:rPr>
                        <a:t> la </a:t>
                      </a:r>
                      <a:r>
                        <a:rPr lang="es-MX" sz="1100" dirty="0" smtClean="0">
                          <a:solidFill>
                            <a:schemeClr val="tx1"/>
                          </a:solidFill>
                        </a:rPr>
                        <a:t>audiencia y la tarea.</a:t>
                      </a:r>
                    </a:p>
                    <a:p>
                      <a:pPr marL="171450" indent="-171450">
                        <a:buFont typeface="Arial" panose="020B0604020202020204" pitchFamily="34" charset="0"/>
                        <a:buChar char="•"/>
                      </a:pPr>
                      <a:r>
                        <a:rPr lang="es-ES" sz="1100" b="1" kern="1200" dirty="0" smtClean="0">
                          <a:solidFill>
                            <a:schemeClr val="tx1"/>
                          </a:solidFill>
                          <a:effectLst/>
                          <a:latin typeface="+mn-lt"/>
                          <a:ea typeface="+mn-ea"/>
                          <a:cs typeface="+mn-cs"/>
                        </a:rPr>
                        <a:t>Las oracione</a:t>
                      </a:r>
                      <a:r>
                        <a:rPr lang="es-ES" sz="1100" kern="1200" dirty="0" smtClean="0">
                          <a:solidFill>
                            <a:schemeClr val="tx1"/>
                          </a:solidFill>
                          <a:effectLst/>
                          <a:latin typeface="+mn-lt"/>
                          <a:ea typeface="+mn-ea"/>
                          <a:cs typeface="+mn-cs"/>
                        </a:rPr>
                        <a:t>s son de longitud y estructura variada.</a:t>
                      </a:r>
                      <a:endParaRPr lang="es-MX" sz="1100" kern="1200" dirty="0">
                        <a:solidFill>
                          <a:schemeClr val="tx1"/>
                        </a:solidFill>
                        <a:effectLst/>
                        <a:latin typeface="+mn-lt"/>
                        <a:ea typeface="+mn-ea"/>
                        <a:cs typeface="+mn-cs"/>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r>
              <a:tr h="1819849">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3</a:t>
                      </a:r>
                      <a:endParaRPr lang="en-US" sz="2600" b="1" dirty="0">
                        <a:effectLst/>
                        <a:latin typeface="Calibri"/>
                        <a:ea typeface="Calibri"/>
                        <a:cs typeface="Times New Roman"/>
                      </a:endParaRPr>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s-ES" sz="1100" i="1" kern="1200" dirty="0" smtClean="0">
                          <a:solidFill>
                            <a:schemeClr val="tx1"/>
                          </a:solidFill>
                          <a:effectLst/>
                          <a:latin typeface="+mn-lt"/>
                          <a:ea typeface="+mn-ea"/>
                          <a:cs typeface="+mn-cs"/>
                        </a:rPr>
                        <a:t>La respuesta del estudiante </a:t>
                      </a:r>
                      <a:r>
                        <a:rPr lang="es-ES" sz="1100" b="1" i="1" kern="1200" dirty="0" smtClean="0">
                          <a:solidFill>
                            <a:schemeClr val="tx1"/>
                          </a:solidFill>
                          <a:effectLst/>
                          <a:latin typeface="+mn-lt"/>
                          <a:ea typeface="+mn-ea"/>
                          <a:cs typeface="+mn-cs"/>
                        </a:rPr>
                        <a:t>establece una opinión definitiva </a:t>
                      </a:r>
                      <a:r>
                        <a:rPr lang="es-ES" sz="1100" i="1" kern="1200" dirty="0" smtClean="0">
                          <a:solidFill>
                            <a:schemeClr val="tx1"/>
                          </a:solidFill>
                          <a:effectLst/>
                          <a:latin typeface="+mn-lt"/>
                          <a:ea typeface="+mn-ea"/>
                          <a:cs typeface="+mn-cs"/>
                        </a:rPr>
                        <a:t>sobre qué tipo de contaminación impacta más a las personas. La declaración de opinión está fuertemente apoyada por los detalles y ejemplos del texto.</a:t>
                      </a:r>
                      <a:r>
                        <a:rPr lang="es-ES" sz="1100" kern="1200" dirty="0" smtClean="0">
                          <a:solidFill>
                            <a:schemeClr val="tx1"/>
                          </a:solidFill>
                          <a:effectLst/>
                          <a:latin typeface="+mn-lt"/>
                          <a:ea typeface="+mn-ea"/>
                          <a:cs typeface="+mn-cs"/>
                        </a:rPr>
                        <a:t/>
                      </a:r>
                      <a:br>
                        <a:rPr lang="es-ES" sz="1100" kern="1200" dirty="0" smtClean="0">
                          <a:solidFill>
                            <a:schemeClr val="tx1"/>
                          </a:solidFill>
                          <a:effectLst/>
                          <a:latin typeface="+mn-lt"/>
                          <a:ea typeface="+mn-ea"/>
                          <a:cs typeface="+mn-cs"/>
                        </a:rPr>
                      </a:br>
                      <a:r>
                        <a:rPr lang="es-ES" sz="1100" kern="1200" dirty="0" smtClean="0">
                          <a:solidFill>
                            <a:schemeClr val="tx1"/>
                          </a:solidFill>
                          <a:effectLst/>
                          <a:latin typeface="+mn-lt"/>
                          <a:ea typeface="+mn-ea"/>
                          <a:cs typeface="+mn-cs"/>
                        </a:rPr>
                        <a:t>Los tipos de contaminación mencionados en el texto son del aire, suelo y agua, de ruido y luz artificial. Creo que la contaminación del agua afecta más a las personas que cualquier otra contaminación listada en el artículo. Las personas pueden tomar medidas para evitar la contaminación del aire, la contaminación acústica y lumínica. A pesar de que sería difícil, todavía</a:t>
                      </a:r>
                      <a:r>
                        <a:rPr lang="es-ES" sz="1100" kern="1200" baseline="0" dirty="0" smtClean="0">
                          <a:solidFill>
                            <a:schemeClr val="tx1"/>
                          </a:solidFill>
                          <a:effectLst/>
                          <a:latin typeface="+mn-lt"/>
                          <a:ea typeface="+mn-ea"/>
                          <a:cs typeface="+mn-cs"/>
                        </a:rPr>
                        <a:t> se puede lograr</a:t>
                      </a:r>
                      <a:r>
                        <a:rPr lang="es-ES" sz="1100" kern="1200" dirty="0" smtClean="0">
                          <a:solidFill>
                            <a:schemeClr val="tx1"/>
                          </a:solidFill>
                          <a:effectLst/>
                          <a:latin typeface="+mn-lt"/>
                          <a:ea typeface="+mn-ea"/>
                          <a:cs typeface="+mn-cs"/>
                        </a:rPr>
                        <a:t>. La contaminación del suelo está conectada de alguna manera a la contaminación del agua debido a que los productos químicos se filtran en los suministros subterráneos</a:t>
                      </a:r>
                      <a:r>
                        <a:rPr lang="es-ES" sz="1100" kern="1200" baseline="0" dirty="0" smtClean="0">
                          <a:solidFill>
                            <a:schemeClr val="tx1"/>
                          </a:solidFill>
                          <a:effectLst/>
                          <a:latin typeface="+mn-lt"/>
                          <a:ea typeface="+mn-ea"/>
                          <a:cs typeface="+mn-cs"/>
                        </a:rPr>
                        <a:t> </a:t>
                      </a:r>
                      <a:r>
                        <a:rPr lang="es-ES" sz="1100" kern="1200" dirty="0" smtClean="0">
                          <a:solidFill>
                            <a:schemeClr val="tx1"/>
                          </a:solidFill>
                          <a:effectLst/>
                          <a:latin typeface="+mn-lt"/>
                          <a:ea typeface="+mn-ea"/>
                          <a:cs typeface="+mn-cs"/>
                        </a:rPr>
                        <a:t>del agua, por lo que considero que es parte de la contaminación del agua. El texto dice que los científicos creen que la contaminación del agua es la principal causa de muerte y enfermedad en el mundo entero. Podemos filtrar nuestra agua, pero ¿qué pasa con los alimentos cultivados con agua que ha sido contaminada por productos químicos del suelo?</a:t>
                      </a:r>
                      <a:endParaRPr lang="es-MX" sz="1100" kern="1200" dirty="0">
                        <a:solidFill>
                          <a:schemeClr val="tx1"/>
                        </a:solidFill>
                        <a:effectLst/>
                        <a:latin typeface="+mn-lt"/>
                        <a:ea typeface="+mn-ea"/>
                        <a:cs typeface="+mn-cs"/>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82233">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2</a:t>
                      </a:r>
                      <a:endParaRPr lang="en-US" sz="2600" b="1" dirty="0">
                        <a:effectLst/>
                        <a:latin typeface="Calibri"/>
                        <a:ea typeface="Calibri"/>
                        <a:cs typeface="Times New Roman"/>
                      </a:endParaRPr>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s-ES" sz="1100" i="1" kern="1200" dirty="0" smtClean="0">
                          <a:solidFill>
                            <a:schemeClr val="tx1"/>
                          </a:solidFill>
                          <a:effectLst/>
                          <a:latin typeface="+mn-lt"/>
                          <a:ea typeface="+mn-ea"/>
                          <a:cs typeface="+mn-cs"/>
                        </a:rPr>
                        <a:t>La respuesta del estudiante establece una opinión definitiva sobre qué tipo de contaminación impacta más a las personas. La declaración de opinión está parcialmente apoyada por los detalles del texto, pero carece de sustancia o explicación.</a:t>
                      </a:r>
                      <a:br>
                        <a:rPr lang="es-ES" sz="1100" i="1" kern="1200" dirty="0" smtClean="0">
                          <a:solidFill>
                            <a:schemeClr val="tx1"/>
                          </a:solidFill>
                          <a:effectLst/>
                          <a:latin typeface="+mn-lt"/>
                          <a:ea typeface="+mn-ea"/>
                          <a:cs typeface="+mn-cs"/>
                        </a:rPr>
                      </a:br>
                      <a:r>
                        <a:rPr lang="es-ES" sz="1100" kern="1200" dirty="0" smtClean="0">
                          <a:solidFill>
                            <a:schemeClr val="tx1"/>
                          </a:solidFill>
                          <a:effectLst/>
                          <a:latin typeface="+mn-lt"/>
                          <a:ea typeface="+mn-ea"/>
                          <a:cs typeface="+mn-cs"/>
                        </a:rPr>
                        <a:t>Hay muchos tipos de contaminación. Nuestro aire es muy importante, así que creo que puede afectar a la gente más que cualquier otro tipo de contaminación. Tenemos que respirar. Hay contaminantes primarios y secundarios. Si respiras aire contaminado puedes dañar tus pulmones. Es muy peligroso respirar aire contaminado.</a:t>
                      </a:r>
                      <a:endParaRPr lang="es-MX" sz="1100" kern="1200" dirty="0">
                        <a:solidFill>
                          <a:schemeClr val="tx1"/>
                        </a:solidFill>
                        <a:effectLst/>
                        <a:latin typeface="+mn-lt"/>
                        <a:ea typeface="+mn-ea"/>
                        <a:cs typeface="+mn-cs"/>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5785">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1</a:t>
                      </a:r>
                      <a:endParaRPr lang="en-US" sz="2600" b="1" dirty="0">
                        <a:effectLst/>
                        <a:latin typeface="Calibri"/>
                        <a:ea typeface="Calibri"/>
                        <a:cs typeface="Times New Roman"/>
                      </a:endParaRPr>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s-ES" sz="1100" i="1" kern="1200" dirty="0" smtClean="0">
                          <a:solidFill>
                            <a:schemeClr val="tx1"/>
                          </a:solidFill>
                          <a:effectLst/>
                          <a:latin typeface="+mn-lt"/>
                          <a:ea typeface="+mn-ea"/>
                          <a:cs typeface="+mn-cs"/>
                        </a:rPr>
                        <a:t>La respuesta del estudiante no establece una opinión</a:t>
                      </a:r>
                      <a:r>
                        <a:rPr lang="es-ES" sz="1100" i="1" kern="1200" baseline="0" dirty="0" smtClean="0">
                          <a:solidFill>
                            <a:schemeClr val="tx1"/>
                          </a:solidFill>
                          <a:effectLst/>
                          <a:latin typeface="+mn-lt"/>
                          <a:ea typeface="+mn-ea"/>
                          <a:cs typeface="+mn-cs"/>
                        </a:rPr>
                        <a:t> </a:t>
                      </a:r>
                      <a:r>
                        <a:rPr lang="es-ES" sz="1100" i="1" kern="1200" dirty="0" smtClean="0">
                          <a:solidFill>
                            <a:schemeClr val="tx1"/>
                          </a:solidFill>
                          <a:effectLst/>
                          <a:latin typeface="+mn-lt"/>
                          <a:ea typeface="+mn-ea"/>
                          <a:cs typeface="+mn-cs"/>
                        </a:rPr>
                        <a:t>específica sobre qué tipo de contaminación impacta más a las personas.</a:t>
                      </a:r>
                      <a:r>
                        <a:rPr lang="es-ES" sz="1100" kern="1200" dirty="0" smtClean="0">
                          <a:solidFill>
                            <a:schemeClr val="tx1"/>
                          </a:solidFill>
                          <a:effectLst/>
                          <a:latin typeface="+mn-lt"/>
                          <a:ea typeface="+mn-ea"/>
                          <a:cs typeface="+mn-cs"/>
                        </a:rPr>
                        <a:t/>
                      </a:r>
                      <a:br>
                        <a:rPr lang="es-ES" sz="1100" kern="1200" dirty="0" smtClean="0">
                          <a:solidFill>
                            <a:schemeClr val="tx1"/>
                          </a:solidFill>
                          <a:effectLst/>
                          <a:latin typeface="+mn-lt"/>
                          <a:ea typeface="+mn-ea"/>
                          <a:cs typeface="+mn-cs"/>
                        </a:rPr>
                      </a:br>
                      <a:r>
                        <a:rPr lang="es-ES" sz="1100" kern="1200" dirty="0" smtClean="0">
                          <a:solidFill>
                            <a:schemeClr val="tx1"/>
                          </a:solidFill>
                          <a:effectLst/>
                          <a:latin typeface="+mn-lt"/>
                          <a:ea typeface="+mn-ea"/>
                          <a:cs typeface="+mn-cs"/>
                        </a:rPr>
                        <a:t>La contaminación es muy mala para la gente. Si respiras aire que está contaminado te puedes enfermar. Si  uno bebe agua contaminada o come cosas cultivadas con productos químicos, también puedes enfermarte.</a:t>
                      </a:r>
                      <a:endParaRPr lang="es-MX" sz="1100" kern="1200" dirty="0">
                        <a:solidFill>
                          <a:schemeClr val="tx1"/>
                        </a:solidFill>
                        <a:effectLst/>
                        <a:latin typeface="+mn-lt"/>
                        <a:ea typeface="+mn-ea"/>
                        <a:cs typeface="+mn-cs"/>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1673">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0</a:t>
                      </a:r>
                      <a:endParaRPr lang="en-US" sz="2600" b="1" dirty="0">
                        <a:effectLst/>
                        <a:latin typeface="Calibri"/>
                        <a:ea typeface="Calibri"/>
                        <a:cs typeface="Times New Roman"/>
                      </a:endParaRPr>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s-ES" sz="1100" i="1" kern="1200" dirty="0" smtClean="0">
                          <a:solidFill>
                            <a:schemeClr val="tx1"/>
                          </a:solidFill>
                          <a:effectLst/>
                          <a:latin typeface="+mn-lt"/>
                          <a:ea typeface="+mn-ea"/>
                          <a:cs typeface="+mn-cs"/>
                        </a:rPr>
                        <a:t>El estudiante no responde a la pregunta.</a:t>
                      </a:r>
                      <a:r>
                        <a:rPr lang="es-ES" sz="1100" kern="1200" dirty="0" smtClean="0">
                          <a:solidFill>
                            <a:schemeClr val="tx1"/>
                          </a:solidFill>
                          <a:effectLst/>
                          <a:latin typeface="+mn-lt"/>
                          <a:ea typeface="+mn-ea"/>
                          <a:cs typeface="+mn-cs"/>
                        </a:rPr>
                        <a:t/>
                      </a:r>
                      <a:br>
                        <a:rPr lang="es-ES" sz="1100" kern="1200" dirty="0" smtClean="0">
                          <a:solidFill>
                            <a:schemeClr val="tx1"/>
                          </a:solidFill>
                          <a:effectLst/>
                          <a:latin typeface="+mn-lt"/>
                          <a:ea typeface="+mn-ea"/>
                          <a:cs typeface="+mn-cs"/>
                        </a:rPr>
                      </a:br>
                      <a:r>
                        <a:rPr lang="es-ES" sz="1100" kern="1200" dirty="0" smtClean="0">
                          <a:solidFill>
                            <a:schemeClr val="tx1"/>
                          </a:solidFill>
                          <a:effectLst/>
                          <a:latin typeface="+mn-lt"/>
                          <a:ea typeface="+mn-ea"/>
                          <a:cs typeface="+mn-cs"/>
                        </a:rPr>
                        <a:t>La contaminación es cuando cosas malas entran en el aire, el suelo o el agua.</a:t>
                      </a:r>
                      <a:endParaRPr lang="es-MX" sz="1100" kern="1200" dirty="0">
                        <a:solidFill>
                          <a:schemeClr val="tx1"/>
                        </a:solidFill>
                        <a:effectLst/>
                        <a:latin typeface="+mn-lt"/>
                        <a:ea typeface="+mn-ea"/>
                        <a:cs typeface="+mn-cs"/>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 name="Footer Placeholder 1"/>
          <p:cNvSpPr>
            <a:spLocks noGrp="1"/>
          </p:cNvSpPr>
          <p:nvPr>
            <p:ph type="ftr" sz="quarter" idx="11"/>
          </p:nvPr>
        </p:nvSpPr>
        <p:spPr/>
        <p:txBody>
          <a:bodyPr/>
          <a:lstStyle/>
          <a:p>
            <a:r>
              <a:rPr lang="en-US" sz="900" dirty="0" smtClean="0">
                <a:solidFill>
                  <a:prstClr val="black">
                    <a:tint val="75000"/>
                  </a:prstClr>
                </a:solidFill>
              </a:rPr>
              <a:t> Rev. Control: 07/04/15 - OSP and S. Richmond  </a:t>
            </a:r>
            <a:endParaRPr lang="en-US" sz="900" dirty="0">
              <a:solidFill>
                <a:prstClr val="black">
                  <a:tint val="75000"/>
                </a:prstClr>
              </a:solidFill>
            </a:endParaRPr>
          </a:p>
        </p:txBody>
      </p:sp>
      <p:sp>
        <p:nvSpPr>
          <p:cNvPr id="3" name="Slide Number Placeholder 2"/>
          <p:cNvSpPr>
            <a:spLocks noGrp="1"/>
          </p:cNvSpPr>
          <p:nvPr>
            <p:ph type="sldNum" sz="quarter" idx="12"/>
          </p:nvPr>
        </p:nvSpPr>
        <p:spPr/>
        <p:txBody>
          <a:bodyPr/>
          <a:lstStyle/>
          <a:p>
            <a:fld id="{AF8359E8-5B63-4AE7-A26F-FE183B9DDE83}"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372404652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9756</TotalTime>
  <Words>6798</Words>
  <Application>Microsoft Office PowerPoint</Application>
  <PresentationFormat>Custom</PresentationFormat>
  <Paragraphs>740</Paragraphs>
  <Slides>28</Slides>
  <Notes>3</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28</vt:i4>
      </vt:variant>
    </vt:vector>
  </HeadingPairs>
  <TitlesOfParts>
    <vt:vector size="40" baseType="lpstr">
      <vt:lpstr>Arial</vt:lpstr>
      <vt:lpstr>Bookman Old Style</vt:lpstr>
      <vt:lpstr>Calibri</vt:lpstr>
      <vt:lpstr>Gill Sans MT</vt:lpstr>
      <vt:lpstr>Helvetica</vt:lpstr>
      <vt:lpstr>Lucida Handwriting</vt:lpstr>
      <vt:lpstr>Times New Roman</vt:lpstr>
      <vt:lpstr>Verdana</vt:lpstr>
      <vt:lpstr>Wingdings 2</vt:lpstr>
      <vt:lpstr>Office Theme</vt:lpstr>
      <vt:lpstr>Solstice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Rosa, Zaida</cp:lastModifiedBy>
  <cp:revision>491</cp:revision>
  <cp:lastPrinted>2015-08-25T18:02:04Z</cp:lastPrinted>
  <dcterms:created xsi:type="dcterms:W3CDTF">2014-06-19T22:41:39Z</dcterms:created>
  <dcterms:modified xsi:type="dcterms:W3CDTF">2015-08-31T22:59:03Z</dcterms:modified>
</cp:coreProperties>
</file>