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96" r:id="rId2"/>
  </p:sldMasterIdLst>
  <p:notesMasterIdLst>
    <p:notesMasterId r:id="rId33"/>
  </p:notesMasterIdLst>
  <p:sldIdLst>
    <p:sldId id="333" r:id="rId3"/>
    <p:sldId id="383" r:id="rId4"/>
    <p:sldId id="384" r:id="rId5"/>
    <p:sldId id="389" r:id="rId6"/>
    <p:sldId id="378" r:id="rId7"/>
    <p:sldId id="379" r:id="rId8"/>
    <p:sldId id="380" r:id="rId9"/>
    <p:sldId id="381" r:id="rId10"/>
    <p:sldId id="382" r:id="rId11"/>
    <p:sldId id="388" r:id="rId12"/>
    <p:sldId id="343" r:id="rId13"/>
    <p:sldId id="344" r:id="rId14"/>
    <p:sldId id="345" r:id="rId15"/>
    <p:sldId id="346" r:id="rId16"/>
    <p:sldId id="347" r:id="rId17"/>
    <p:sldId id="348" r:id="rId18"/>
    <p:sldId id="370" r:id="rId19"/>
    <p:sldId id="350" r:id="rId20"/>
    <p:sldId id="351" r:id="rId21"/>
    <p:sldId id="352" r:id="rId22"/>
    <p:sldId id="371" r:id="rId23"/>
    <p:sldId id="372" r:id="rId24"/>
    <p:sldId id="373" r:id="rId25"/>
    <p:sldId id="356" r:id="rId26"/>
    <p:sldId id="367" r:id="rId27"/>
    <p:sldId id="358" r:id="rId28"/>
    <p:sldId id="375" r:id="rId29"/>
    <p:sldId id="279" r:id="rId30"/>
    <p:sldId id="387" r:id="rId31"/>
    <p:sldId id="361" r:id="rId32"/>
  </p:sldIdLst>
  <p:sldSz cx="7772400" cy="10058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D6D"/>
    <a:srgbClr val="920000"/>
    <a:srgbClr val="FFFFBD"/>
    <a:srgbClr val="FFFF8B"/>
    <a:srgbClr val="BCE2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5" autoAdjust="0"/>
    <p:restoredTop sz="94635" autoAdjust="0"/>
  </p:normalViewPr>
  <p:slideViewPr>
    <p:cSldViewPr>
      <p:cViewPr>
        <p:scale>
          <a:sx n="110" d="100"/>
          <a:sy n="110" d="100"/>
        </p:scale>
        <p:origin x="420" y="-354"/>
      </p:cViewPr>
      <p:guideLst>
        <p:guide orient="horz" pos="3168"/>
        <p:guide pos="2448"/>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37F6B2-B980-42B2-B863-62AB0BA18E5D}" type="datetimeFigureOut">
              <a:rPr lang="en-US" smtClean="0"/>
              <a:t>8/31/2015</a:t>
            </a:fld>
            <a:endParaRPr lang="en-US"/>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1CEBE1F-24ED-42D9-B1FA-96E2AD20C1E2}" type="slidenum">
              <a:rPr lang="en-US" smtClean="0"/>
              <a:t>‹#›</a:t>
            </a:fld>
            <a:endParaRPr lang="en-US"/>
          </a:p>
        </p:txBody>
      </p:sp>
    </p:spTree>
    <p:extLst>
      <p:ext uri="{BB962C8B-B14F-4D97-AF65-F5344CB8AC3E}">
        <p14:creationId xmlns:p14="http://schemas.microsoft.com/office/powerpoint/2010/main" val="847985487"/>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12975" y="708025"/>
            <a:ext cx="2740025" cy="35448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3</a:t>
            </a:fld>
            <a:endParaRPr lang="en-US" dirty="0"/>
          </a:p>
        </p:txBody>
      </p:sp>
    </p:spTree>
    <p:extLst>
      <p:ext uri="{BB962C8B-B14F-4D97-AF65-F5344CB8AC3E}">
        <p14:creationId xmlns:p14="http://schemas.microsoft.com/office/powerpoint/2010/main" val="2511835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dirty="0"/>
          </a:p>
        </p:txBody>
      </p:sp>
      <p:sp>
        <p:nvSpPr>
          <p:cNvPr id="4" name="Slide Number Placeholder 3"/>
          <p:cNvSpPr>
            <a:spLocks noGrp="1"/>
          </p:cNvSpPr>
          <p:nvPr>
            <p:ph type="sldNum" sz="quarter" idx="10"/>
          </p:nvPr>
        </p:nvSpPr>
        <p:spPr/>
        <p:txBody>
          <a:bodyPr/>
          <a:lstStyle/>
          <a:p>
            <a:fld id="{91CEBE1F-24ED-42D9-B1FA-96E2AD20C1E2}" type="slidenum">
              <a:rPr lang="en-US" smtClean="0"/>
              <a:t>6</a:t>
            </a:fld>
            <a:endParaRPr lang="en-US"/>
          </a:p>
        </p:txBody>
      </p:sp>
    </p:spTree>
    <p:extLst>
      <p:ext uri="{BB962C8B-B14F-4D97-AF65-F5344CB8AC3E}">
        <p14:creationId xmlns:p14="http://schemas.microsoft.com/office/powerpoint/2010/main" val="1356585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23</a:t>
            </a:fld>
            <a:endParaRPr lang="en-US" dirty="0"/>
          </a:p>
        </p:txBody>
      </p:sp>
    </p:spTree>
    <p:extLst>
      <p:ext uri="{BB962C8B-B14F-4D97-AF65-F5344CB8AC3E}">
        <p14:creationId xmlns:p14="http://schemas.microsoft.com/office/powerpoint/2010/main" val="2398570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dirty="0"/>
          </a:p>
        </p:txBody>
      </p:sp>
      <p:sp>
        <p:nvSpPr>
          <p:cNvPr id="4" name="Slide Number Placeholder 3"/>
          <p:cNvSpPr>
            <a:spLocks noGrp="1"/>
          </p:cNvSpPr>
          <p:nvPr>
            <p:ph type="sldNum" sz="quarter" idx="10"/>
          </p:nvPr>
        </p:nvSpPr>
        <p:spPr/>
        <p:txBody>
          <a:bodyPr/>
          <a:lstStyle/>
          <a:p>
            <a:fld id="{91CEBE1F-24ED-42D9-B1FA-96E2AD20C1E2}" type="slidenum">
              <a:rPr lang="en-US" smtClean="0"/>
              <a:t>25</a:t>
            </a:fld>
            <a:endParaRPr lang="en-US"/>
          </a:p>
        </p:txBody>
      </p:sp>
    </p:spTree>
    <p:extLst>
      <p:ext uri="{BB962C8B-B14F-4D97-AF65-F5344CB8AC3E}">
        <p14:creationId xmlns:p14="http://schemas.microsoft.com/office/powerpoint/2010/main" val="2976098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8"/>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4A3401-2B29-4A62-8467-8EB032C8402A}" type="datetime1">
              <a:rPr lang="en-US" smtClean="0"/>
              <a:t>8/31/2015</a:t>
            </a:fld>
            <a:endParaRPr lang="en-US"/>
          </a:p>
        </p:txBody>
      </p:sp>
      <p:sp>
        <p:nvSpPr>
          <p:cNvPr id="5" name="Footer Placeholder 4"/>
          <p:cNvSpPr>
            <a:spLocks noGrp="1"/>
          </p:cNvSpPr>
          <p:nvPr>
            <p:ph type="ftr" sz="quarter" idx="11"/>
          </p:nvPr>
        </p:nvSpPr>
        <p:spPr/>
        <p:txBody>
          <a:bodyPr/>
          <a:lstStyle/>
          <a:p>
            <a:r>
              <a:rPr lang="en-US" smtClean="0"/>
              <a:t>Rev. Control: 07/04/15 - OSP and S. Richmond </a:t>
            </a:r>
            <a:endParaRPr lang="en-US"/>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1599757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2E81FC-3D9B-46E0-9B7E-B502079E578F}" type="datetime1">
              <a:rPr lang="en-US" smtClean="0"/>
              <a:t>8/31/2015</a:t>
            </a:fld>
            <a:endParaRPr lang="en-US"/>
          </a:p>
        </p:txBody>
      </p:sp>
      <p:sp>
        <p:nvSpPr>
          <p:cNvPr id="5" name="Footer Placeholder 4"/>
          <p:cNvSpPr>
            <a:spLocks noGrp="1"/>
          </p:cNvSpPr>
          <p:nvPr>
            <p:ph type="ftr" sz="quarter" idx="11"/>
          </p:nvPr>
        </p:nvSpPr>
        <p:spPr/>
        <p:txBody>
          <a:bodyPr/>
          <a:lstStyle/>
          <a:p>
            <a:r>
              <a:rPr lang="en-US" smtClean="0"/>
              <a:t>Rev. Control: 07/04/15 - OSP and S. Richmond </a:t>
            </a:r>
            <a:endParaRPr lang="en-US"/>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330407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8"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77D502-4B41-4B02-8240-3CAC563CA682}" type="datetime1">
              <a:rPr lang="en-US" smtClean="0"/>
              <a:t>8/31/2015</a:t>
            </a:fld>
            <a:endParaRPr lang="en-US"/>
          </a:p>
        </p:txBody>
      </p:sp>
      <p:sp>
        <p:nvSpPr>
          <p:cNvPr id="5" name="Footer Placeholder 4"/>
          <p:cNvSpPr>
            <a:spLocks noGrp="1"/>
          </p:cNvSpPr>
          <p:nvPr>
            <p:ph type="ftr" sz="quarter" idx="11"/>
          </p:nvPr>
        </p:nvSpPr>
        <p:spPr/>
        <p:txBody>
          <a:bodyPr/>
          <a:lstStyle/>
          <a:p>
            <a:r>
              <a:rPr lang="en-US" smtClean="0"/>
              <a:t>Rev. Control: 07/04/15 - OSP and S. Richmond </a:t>
            </a:r>
            <a:endParaRPr lang="en-US"/>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354000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217676" y="527850"/>
            <a:ext cx="6295644" cy="2159203"/>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217676" y="2713427"/>
            <a:ext cx="6295644" cy="2570480"/>
          </a:xfrm>
        </p:spPr>
        <p:txBody>
          <a:bodyPr tIns="0"/>
          <a:lstStyle>
            <a:lvl1pPr marL="30565" indent="0" algn="l">
              <a:buNone/>
              <a:defRPr sz="2900">
                <a:solidFill>
                  <a:schemeClr val="tx2">
                    <a:shade val="30000"/>
                    <a:satMod val="150000"/>
                  </a:schemeClr>
                </a:solidFill>
              </a:defRPr>
            </a:lvl1pPr>
            <a:lvl2pPr marL="509412" indent="0" algn="ctr">
              <a:buNone/>
            </a:lvl2pPr>
            <a:lvl3pPr marL="1018824" indent="0" algn="ctr">
              <a:buNone/>
            </a:lvl3pPr>
            <a:lvl4pPr marL="1528237" indent="0" algn="ctr">
              <a:buNone/>
            </a:lvl4pPr>
            <a:lvl5pPr marL="2037649" indent="0" algn="ctr">
              <a:buNone/>
            </a:lvl5pPr>
            <a:lvl6pPr marL="2547061" indent="0" algn="ctr">
              <a:buNone/>
            </a:lvl6pPr>
            <a:lvl7pPr marL="3056473" indent="0" algn="ctr">
              <a:buNone/>
            </a:lvl7pPr>
            <a:lvl8pPr marL="3565886" indent="0" algn="ctr">
              <a:buNone/>
            </a:lvl8pPr>
            <a:lvl9pPr marL="4075298"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49DCD00-6323-4181-8533-A7D807DF1933}" type="datetime1">
              <a:rPr lang="en-US" smtClean="0"/>
              <a:t>8/31/2015</a:t>
            </a:fld>
            <a:endParaRPr lang="en-US"/>
          </a:p>
        </p:txBody>
      </p:sp>
      <p:sp>
        <p:nvSpPr>
          <p:cNvPr id="20" name="Footer Placeholder 19"/>
          <p:cNvSpPr>
            <a:spLocks noGrp="1"/>
          </p:cNvSpPr>
          <p:nvPr>
            <p:ph type="ftr" sz="quarter" idx="11"/>
          </p:nvPr>
        </p:nvSpPr>
        <p:spPr/>
        <p:txBody>
          <a:bodyPr/>
          <a:lstStyle>
            <a:extLst/>
          </a:lstStyle>
          <a:p>
            <a:r>
              <a:rPr lang="en-US" smtClean="0"/>
              <a:t>Rev. Control: 07/04/15 - OSP and S. Richmond </a:t>
            </a:r>
            <a:endParaRPr lang="en-US"/>
          </a:p>
        </p:txBody>
      </p:sp>
      <p:sp>
        <p:nvSpPr>
          <p:cNvPr id="10" name="Slide Number Placeholder 9"/>
          <p:cNvSpPr>
            <a:spLocks noGrp="1"/>
          </p:cNvSpPr>
          <p:nvPr>
            <p:ph type="sldNum" sz="quarter" idx="12"/>
          </p:nvPr>
        </p:nvSpPr>
        <p:spPr/>
        <p:txBody>
          <a:bodyPr/>
          <a:lstStyle>
            <a:extLst/>
          </a:lstStyle>
          <a:p>
            <a:fld id="{AF8359E8-5B63-4AE7-A26F-FE183B9DDE83}" type="slidenum">
              <a:rPr lang="en-US" smtClean="0"/>
              <a:t>‹#›</a:t>
            </a:fld>
            <a:endParaRPr lang="en-US"/>
          </a:p>
        </p:txBody>
      </p:sp>
      <p:sp>
        <p:nvSpPr>
          <p:cNvPr id="8" name="Oval 7"/>
          <p:cNvSpPr/>
          <p:nvPr/>
        </p:nvSpPr>
        <p:spPr>
          <a:xfrm>
            <a:off x="783218" y="2073576"/>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a:p>
        </p:txBody>
      </p:sp>
      <p:sp>
        <p:nvSpPr>
          <p:cNvPr id="9" name="Oval 8"/>
          <p:cNvSpPr/>
          <p:nvPr/>
        </p:nvSpPr>
        <p:spPr>
          <a:xfrm>
            <a:off x="983600" y="1972691"/>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8BB9E1-F4DC-4D11-BACA-426032EEB4F0}" type="datetime1">
              <a:rPr lang="en-US" smtClean="0"/>
              <a:t>8/31/2015</a:t>
            </a:fld>
            <a:endParaRPr lang="en-US"/>
          </a:p>
        </p:txBody>
      </p:sp>
      <p:sp>
        <p:nvSpPr>
          <p:cNvPr id="5" name="Footer Placeholder 4"/>
          <p:cNvSpPr>
            <a:spLocks noGrp="1"/>
          </p:cNvSpPr>
          <p:nvPr>
            <p:ph type="ftr" sz="quarter" idx="11"/>
          </p:nvPr>
        </p:nvSpPr>
        <p:spPr/>
        <p:txBody>
          <a:bodyPr/>
          <a:lstStyle>
            <a:extLst/>
          </a:lstStyle>
          <a:p>
            <a:r>
              <a:rPr lang="en-US" smtClean="0"/>
              <a:t>Rev. Control: 07/04/15 - OSP and S. Richmond </a:t>
            </a:r>
            <a:endParaRPr lang="en-US"/>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940457" y="-79"/>
            <a:ext cx="5829300"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2" name="Title 1"/>
          <p:cNvSpPr>
            <a:spLocks noGrp="1"/>
          </p:cNvSpPr>
          <p:nvPr>
            <p:ph type="title"/>
          </p:nvPr>
        </p:nvSpPr>
        <p:spPr>
          <a:xfrm>
            <a:off x="2191633" y="3813810"/>
            <a:ext cx="5440680" cy="3352800"/>
          </a:xfrm>
        </p:spPr>
        <p:txBody>
          <a:bodyPr anchor="t"/>
          <a:lstStyle>
            <a:lvl1pPr algn="l">
              <a:lnSpc>
                <a:spcPts val="5014"/>
              </a:lnSpc>
              <a:buNone/>
              <a:defRPr sz="45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191633" y="1564641"/>
            <a:ext cx="5440680" cy="2214244"/>
          </a:xfrm>
        </p:spPr>
        <p:txBody>
          <a:bodyPr anchor="b"/>
          <a:lstStyle>
            <a:lvl1pPr marL="20376" indent="0">
              <a:lnSpc>
                <a:spcPts val="2563"/>
              </a:lnSpc>
              <a:spcBef>
                <a:spcPts val="0"/>
              </a:spcBef>
              <a:buNone/>
              <a:defRPr sz="2200">
                <a:solidFill>
                  <a:schemeClr val="tx2">
                    <a:shade val="30000"/>
                    <a:satMod val="150000"/>
                  </a:schemeClr>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8D1EA0B-AA9A-4375-B3C7-484667F4C703}" type="datetime1">
              <a:rPr lang="en-US" smtClean="0"/>
              <a:t>8/31/2015</a:t>
            </a:fld>
            <a:endParaRPr lang="en-US"/>
          </a:p>
        </p:txBody>
      </p:sp>
      <p:sp>
        <p:nvSpPr>
          <p:cNvPr id="5" name="Footer Placeholder 4"/>
          <p:cNvSpPr>
            <a:spLocks noGrp="1"/>
          </p:cNvSpPr>
          <p:nvPr>
            <p:ph type="ftr" sz="quarter" idx="11"/>
          </p:nvPr>
        </p:nvSpPr>
        <p:spPr/>
        <p:txBody>
          <a:bodyPr/>
          <a:lstStyle>
            <a:extLst/>
          </a:lstStyle>
          <a:p>
            <a:r>
              <a:rPr lang="en-US" smtClean="0"/>
              <a:t>Rev. Control: 07/04/15 - OSP and S. Richmond </a:t>
            </a:r>
            <a:endParaRPr lang="en-US"/>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a:p>
        </p:txBody>
      </p:sp>
      <p:sp>
        <p:nvSpPr>
          <p:cNvPr id="10" name="Rectangle 9"/>
          <p:cNvSpPr/>
          <p:nvPr/>
        </p:nvSpPr>
        <p:spPr bwMode="invGray">
          <a:xfrm>
            <a:off x="1943100" y="0"/>
            <a:ext cx="64770"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8" name="Oval 7"/>
          <p:cNvSpPr/>
          <p:nvPr/>
        </p:nvSpPr>
        <p:spPr>
          <a:xfrm>
            <a:off x="1846473" y="4128162"/>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a:p>
        </p:txBody>
      </p:sp>
      <p:sp>
        <p:nvSpPr>
          <p:cNvPr id="9" name="Oval 8"/>
          <p:cNvSpPr/>
          <p:nvPr/>
        </p:nvSpPr>
        <p:spPr>
          <a:xfrm>
            <a:off x="2046854" y="4027276"/>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220267" y="2235200"/>
            <a:ext cx="3108960" cy="6839712"/>
          </a:xfrm>
        </p:spPr>
        <p:txBody>
          <a:bodyPr/>
          <a:lstStyle>
            <a:lvl1pPr>
              <a:defRPr sz="3100"/>
            </a:lvl1pPr>
            <a:lvl2pPr>
              <a:defRPr sz="27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484675" y="2235200"/>
            <a:ext cx="3108960" cy="6839712"/>
          </a:xfrm>
        </p:spPr>
        <p:txBody>
          <a:bodyPr/>
          <a:lstStyle>
            <a:lvl1pPr>
              <a:defRPr sz="3100"/>
            </a:lvl1pPr>
            <a:lvl2pPr>
              <a:defRPr sz="27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099F92B-A9AB-4BC3-9452-F2DCF0854326}" type="datetime1">
              <a:rPr lang="en-US" smtClean="0"/>
              <a:t>8/31/2015</a:t>
            </a:fld>
            <a:endParaRPr lang="en-US"/>
          </a:p>
        </p:txBody>
      </p:sp>
      <p:sp>
        <p:nvSpPr>
          <p:cNvPr id="6" name="Footer Placeholder 5"/>
          <p:cNvSpPr>
            <a:spLocks noGrp="1"/>
          </p:cNvSpPr>
          <p:nvPr>
            <p:ph type="ftr" sz="quarter" idx="11"/>
          </p:nvPr>
        </p:nvSpPr>
        <p:spPr/>
        <p:txBody>
          <a:bodyPr/>
          <a:lstStyle>
            <a:extLst/>
          </a:lstStyle>
          <a:p>
            <a:r>
              <a:rPr lang="en-US" smtClean="0"/>
              <a:t>Rev. Control: 07/04/15 - OSP and S. Richmond </a:t>
            </a:r>
            <a:endParaRPr lang="en-US"/>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7568493"/>
            <a:ext cx="6995160" cy="1676400"/>
          </a:xfrm>
        </p:spPr>
        <p:txBody>
          <a:bodyPr anchor="ctr"/>
          <a:lstStyle>
            <a:lvl1pPr algn="ctr">
              <a:defRPr sz="50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88620" y="481474"/>
            <a:ext cx="3419856" cy="938784"/>
          </a:xfrm>
          <a:solidFill>
            <a:schemeClr val="bg1"/>
          </a:solidFill>
          <a:ln w="10795">
            <a:solidFill>
              <a:schemeClr val="bg1"/>
            </a:solidFill>
            <a:miter lim="800000"/>
          </a:ln>
        </p:spPr>
        <p:txBody>
          <a:bodyPr anchor="ctr"/>
          <a:lstStyle>
            <a:lvl1pPr marL="71318" indent="0" algn="l">
              <a:lnSpc>
                <a:spcPct val="100000"/>
              </a:lnSpc>
              <a:spcBef>
                <a:spcPts val="111"/>
              </a:spcBef>
              <a:buNone/>
              <a:defRPr sz="2100" b="0">
                <a:solidFill>
                  <a:schemeClr val="tx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963924" y="481474"/>
            <a:ext cx="3419856" cy="938784"/>
          </a:xfrm>
          <a:solidFill>
            <a:schemeClr val="bg1"/>
          </a:solidFill>
          <a:ln w="10795">
            <a:solidFill>
              <a:schemeClr val="bg1"/>
            </a:solidFill>
            <a:miter lim="800000"/>
          </a:ln>
        </p:spPr>
        <p:txBody>
          <a:bodyPr anchor="ctr"/>
          <a:lstStyle>
            <a:lvl1pPr marL="71318" indent="0" algn="l">
              <a:lnSpc>
                <a:spcPct val="100000"/>
              </a:lnSpc>
              <a:spcBef>
                <a:spcPts val="111"/>
              </a:spcBef>
              <a:buNone/>
              <a:defRPr sz="2100" b="0">
                <a:solidFill>
                  <a:schemeClr val="tx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8620" y="1421693"/>
            <a:ext cx="3419856" cy="6035040"/>
          </a:xfrm>
          <a:ln w="10795">
            <a:solidFill>
              <a:schemeClr val="bg1"/>
            </a:solidFill>
            <a:prstDash val="dash"/>
            <a:miter lim="800000"/>
          </a:ln>
        </p:spPr>
        <p:txBody>
          <a:bodyPr/>
          <a:lstStyle>
            <a:lvl1pPr marL="438095" indent="-305647">
              <a:lnSpc>
                <a:spcPct val="100000"/>
              </a:lnSpc>
              <a:spcBef>
                <a:spcPts val="780"/>
              </a:spcBef>
              <a:defRPr sz="2700"/>
            </a:lvl1pPr>
            <a:lvl2pPr>
              <a:lnSpc>
                <a:spcPct val="100000"/>
              </a:lnSpc>
              <a:spcBef>
                <a:spcPts val="780"/>
              </a:spcBef>
              <a:defRPr sz="2200"/>
            </a:lvl2pPr>
            <a:lvl3pPr>
              <a:lnSpc>
                <a:spcPct val="100000"/>
              </a:lnSpc>
              <a:spcBef>
                <a:spcPts val="780"/>
              </a:spcBef>
              <a:defRPr sz="2000"/>
            </a:lvl3pPr>
            <a:lvl4pPr>
              <a:lnSpc>
                <a:spcPct val="100000"/>
              </a:lnSpc>
              <a:spcBef>
                <a:spcPts val="780"/>
              </a:spcBef>
              <a:defRPr sz="1800"/>
            </a:lvl4pPr>
            <a:lvl5pPr>
              <a:lnSpc>
                <a:spcPct val="100000"/>
              </a:lnSpc>
              <a:spcBef>
                <a:spcPts val="780"/>
              </a:spcBef>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963924" y="1421693"/>
            <a:ext cx="3419856" cy="6035040"/>
          </a:xfrm>
          <a:ln w="10795">
            <a:solidFill>
              <a:schemeClr val="bg1"/>
            </a:solidFill>
            <a:prstDash val="dash"/>
            <a:miter lim="800000"/>
          </a:ln>
        </p:spPr>
        <p:txBody>
          <a:bodyPr/>
          <a:lstStyle>
            <a:lvl1pPr marL="438095" indent="-305647">
              <a:lnSpc>
                <a:spcPct val="100000"/>
              </a:lnSpc>
              <a:spcBef>
                <a:spcPts val="780"/>
              </a:spcBef>
              <a:defRPr sz="2700"/>
            </a:lvl1pPr>
            <a:lvl2pPr>
              <a:lnSpc>
                <a:spcPct val="100000"/>
              </a:lnSpc>
              <a:spcBef>
                <a:spcPts val="780"/>
              </a:spcBef>
              <a:defRPr sz="2200"/>
            </a:lvl2pPr>
            <a:lvl3pPr>
              <a:lnSpc>
                <a:spcPct val="100000"/>
              </a:lnSpc>
              <a:spcBef>
                <a:spcPts val="780"/>
              </a:spcBef>
              <a:defRPr sz="2000"/>
            </a:lvl3pPr>
            <a:lvl4pPr>
              <a:lnSpc>
                <a:spcPct val="100000"/>
              </a:lnSpc>
              <a:spcBef>
                <a:spcPts val="780"/>
              </a:spcBef>
              <a:defRPr sz="1800"/>
            </a:lvl4pPr>
            <a:lvl5pPr>
              <a:lnSpc>
                <a:spcPct val="100000"/>
              </a:lnSpc>
              <a:spcBef>
                <a:spcPts val="780"/>
              </a:spcBef>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4357023-322D-490E-9749-CC647D5D3369}" type="datetime1">
              <a:rPr lang="en-US" smtClean="0"/>
              <a:t>8/31/2015</a:t>
            </a:fld>
            <a:endParaRPr lang="en-US"/>
          </a:p>
        </p:txBody>
      </p:sp>
      <p:sp>
        <p:nvSpPr>
          <p:cNvPr id="8" name="Footer Placeholder 7"/>
          <p:cNvSpPr>
            <a:spLocks noGrp="1"/>
          </p:cNvSpPr>
          <p:nvPr>
            <p:ph type="ftr" sz="quarter" idx="11"/>
          </p:nvPr>
        </p:nvSpPr>
        <p:spPr/>
        <p:txBody>
          <a:bodyPr/>
          <a:lstStyle>
            <a:extLst/>
          </a:lstStyle>
          <a:p>
            <a:r>
              <a:rPr lang="en-US" smtClean="0"/>
              <a:t>Rev. Control: 07/04/15 - OSP and S. Richmond </a:t>
            </a:r>
            <a:endParaRPr lang="en-US"/>
          </a:p>
        </p:txBody>
      </p:sp>
      <p:sp>
        <p:nvSpPr>
          <p:cNvPr id="9" name="Slide Number Placeholder 8"/>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906C029-2E69-4BC6-BEB8-6143B95ED2EA}" type="datetime1">
              <a:rPr lang="en-US" smtClean="0"/>
              <a:t>8/31/2015</a:t>
            </a:fld>
            <a:endParaRPr lang="en-US"/>
          </a:p>
        </p:txBody>
      </p:sp>
      <p:sp>
        <p:nvSpPr>
          <p:cNvPr id="4" name="Footer Placeholder 3"/>
          <p:cNvSpPr>
            <a:spLocks noGrp="1"/>
          </p:cNvSpPr>
          <p:nvPr>
            <p:ph type="ftr" sz="quarter" idx="11"/>
          </p:nvPr>
        </p:nvSpPr>
        <p:spPr/>
        <p:txBody>
          <a:bodyPr/>
          <a:lstStyle>
            <a:extLst/>
          </a:lstStyle>
          <a:p>
            <a:r>
              <a:rPr lang="en-US" smtClean="0"/>
              <a:t>Rev. Control: 07/04/15 - OSP and S. Richmond </a:t>
            </a:r>
            <a:endParaRPr lang="en-US"/>
          </a:p>
        </p:txBody>
      </p:sp>
      <p:sp>
        <p:nvSpPr>
          <p:cNvPr id="5" name="Slide Number Placeholder 4"/>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62736" y="0"/>
            <a:ext cx="6909664" cy="100584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E5F2511-5A31-4801-B699-400F5BCA9998}" type="datetime1">
              <a:rPr lang="en-US" smtClean="0"/>
              <a:t>8/31/2015</a:t>
            </a:fld>
            <a:endParaRPr lang="en-US"/>
          </a:p>
        </p:txBody>
      </p:sp>
      <p:sp>
        <p:nvSpPr>
          <p:cNvPr id="3" name="Footer Placeholder 2"/>
          <p:cNvSpPr>
            <a:spLocks noGrp="1"/>
          </p:cNvSpPr>
          <p:nvPr>
            <p:ph type="ftr" sz="quarter" idx="11"/>
          </p:nvPr>
        </p:nvSpPr>
        <p:spPr/>
        <p:txBody>
          <a:bodyPr/>
          <a:lstStyle>
            <a:extLst/>
          </a:lstStyle>
          <a:p>
            <a:r>
              <a:rPr lang="en-US" smtClean="0"/>
              <a:t>Rev. Control: 07/04/15 - OSP and S. Richmond </a:t>
            </a:r>
            <a:endParaRPr lang="en-US"/>
          </a:p>
        </p:txBody>
      </p:sp>
      <p:sp>
        <p:nvSpPr>
          <p:cNvPr id="4" name="Slide Number Placeholder 3"/>
          <p:cNvSpPr>
            <a:spLocks noGrp="1"/>
          </p:cNvSpPr>
          <p:nvPr>
            <p:ph type="sldNum" sz="quarter" idx="12"/>
          </p:nvPr>
        </p:nvSpPr>
        <p:spPr/>
        <p:txBody>
          <a:bodyPr/>
          <a:lstStyle>
            <a:extLst/>
          </a:lstStyle>
          <a:p>
            <a:fld id="{AF8359E8-5B63-4AE7-A26F-FE183B9DDE83}" type="slidenum">
              <a:rPr lang="en-US" smtClean="0"/>
              <a:t>‹#›</a:t>
            </a:fld>
            <a:endParaRPr lang="en-US"/>
          </a:p>
        </p:txBody>
      </p:sp>
      <p:sp>
        <p:nvSpPr>
          <p:cNvPr id="6" name="Rectangle 5"/>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317941"/>
            <a:ext cx="3238500" cy="1704340"/>
          </a:xfrm>
          <a:ln>
            <a:noFill/>
          </a:ln>
        </p:spPr>
        <p:txBody>
          <a:bodyPr anchor="b"/>
          <a:lstStyle>
            <a:lvl1pPr algn="l">
              <a:lnSpc>
                <a:spcPts val="2228"/>
              </a:lnSpc>
              <a:buNone/>
              <a:defRPr sz="25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88620" y="2063548"/>
            <a:ext cx="3238500" cy="1024466"/>
          </a:xfrm>
        </p:spPr>
        <p:txBody>
          <a:bodyPr/>
          <a:lstStyle>
            <a:lvl1pPr marL="50941" indent="0">
              <a:lnSpc>
                <a:spcPct val="100000"/>
              </a:lnSpc>
              <a:spcBef>
                <a:spcPts val="0"/>
              </a:spcBef>
              <a:buNone/>
              <a:defRPr sz="1600"/>
            </a:lvl1pPr>
            <a:lvl2pPr>
              <a:buNone/>
              <a:defRPr sz="1300"/>
            </a:lvl2pPr>
            <a:lvl3pPr>
              <a:buNone/>
              <a:defRPr sz="1100"/>
            </a:lvl3pPr>
            <a:lvl4pPr>
              <a:buNone/>
              <a:defRPr sz="1000"/>
            </a:lvl4pPr>
            <a:lvl5pPr>
              <a:buNone/>
              <a:defRPr sz="10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8620" y="3129282"/>
            <a:ext cx="6930390" cy="5855759"/>
          </a:xfrm>
        </p:spPr>
        <p:txBody>
          <a:bodyPr/>
          <a:lstStyle>
            <a:lvl1pPr>
              <a:defRPr sz="3600"/>
            </a:lvl1pPr>
            <a:lvl2pPr>
              <a:defRPr sz="3100"/>
            </a:lvl2pPr>
            <a:lvl3pPr>
              <a:defRPr sz="2700"/>
            </a:lvl3pPr>
            <a:lvl4pPr>
              <a:defRPr sz="2200"/>
            </a:lvl4pPr>
            <a:lvl5pPr>
              <a:defRPr sz="2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F8F39E-A20C-4519-A9CE-6C096D1A1B9A}" type="datetime1">
              <a:rPr lang="en-US" smtClean="0"/>
              <a:t>8/31/2015</a:t>
            </a:fld>
            <a:endParaRPr lang="en-US"/>
          </a:p>
        </p:txBody>
      </p:sp>
      <p:sp>
        <p:nvSpPr>
          <p:cNvPr id="6" name="Footer Placeholder 5"/>
          <p:cNvSpPr>
            <a:spLocks noGrp="1"/>
          </p:cNvSpPr>
          <p:nvPr>
            <p:ph type="ftr" sz="quarter" idx="11"/>
          </p:nvPr>
        </p:nvSpPr>
        <p:spPr/>
        <p:txBody>
          <a:bodyPr/>
          <a:lstStyle>
            <a:extLst/>
          </a:lstStyle>
          <a:p>
            <a:r>
              <a:rPr lang="en-US" smtClean="0"/>
              <a:t>Rev. Control: 07/04/15 - OSP and S. Richmond </a:t>
            </a:r>
            <a:endParaRPr lang="en-US"/>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4D515-A09E-4FDF-8CD1-A0DE3A99F371}" type="datetime1">
              <a:rPr lang="en-US" smtClean="0"/>
              <a:t>8/31/2015</a:t>
            </a:fld>
            <a:endParaRPr lang="en-US"/>
          </a:p>
        </p:txBody>
      </p:sp>
      <p:sp>
        <p:nvSpPr>
          <p:cNvPr id="5" name="Footer Placeholder 4"/>
          <p:cNvSpPr>
            <a:spLocks noGrp="1"/>
          </p:cNvSpPr>
          <p:nvPr>
            <p:ph type="ftr" sz="quarter" idx="11"/>
          </p:nvPr>
        </p:nvSpPr>
        <p:spPr/>
        <p:txBody>
          <a:bodyPr/>
          <a:lstStyle>
            <a:lvl1pPr>
              <a:defRPr sz="900"/>
            </a:lvl1pPr>
          </a:lstStyle>
          <a:p>
            <a:r>
              <a:rPr lang="en-US" dirty="0" smtClean="0"/>
              <a:t>Rev. Control: 07/04/15 - OSP and S. Richmond </a:t>
            </a:r>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6025754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3862" y="1564640"/>
            <a:ext cx="2331720" cy="2905760"/>
          </a:xfrm>
        </p:spPr>
        <p:txBody>
          <a:bodyPr anchor="b">
            <a:noAutofit/>
          </a:bodyPr>
          <a:lstStyle>
            <a:lvl1pPr algn="l">
              <a:buNone/>
              <a:defRPr sz="23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E7803D5-C8BB-43D6-A2D2-38E171082132}" type="datetime1">
              <a:rPr lang="en-US" smtClean="0"/>
              <a:t>8/31/2015</a:t>
            </a:fld>
            <a:endParaRPr lang="en-US"/>
          </a:p>
        </p:txBody>
      </p:sp>
      <p:sp>
        <p:nvSpPr>
          <p:cNvPr id="6" name="Footer Placeholder 5"/>
          <p:cNvSpPr>
            <a:spLocks noGrp="1"/>
          </p:cNvSpPr>
          <p:nvPr>
            <p:ph type="ftr" sz="quarter" idx="11"/>
          </p:nvPr>
        </p:nvSpPr>
        <p:spPr/>
        <p:txBody>
          <a:bodyPr/>
          <a:lstStyle>
            <a:extLst/>
          </a:lstStyle>
          <a:p>
            <a:r>
              <a:rPr lang="en-US" smtClean="0"/>
              <a:t>Rev. Control: 07/04/15 - OSP and S. Richmond </a:t>
            </a:r>
            <a:endParaRPr lang="en-US"/>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a:p>
        </p:txBody>
      </p:sp>
      <p:sp>
        <p:nvSpPr>
          <p:cNvPr id="8" name="Rectangle 7"/>
          <p:cNvSpPr/>
          <p:nvPr/>
        </p:nvSpPr>
        <p:spPr>
          <a:xfrm>
            <a:off x="647700" y="1564640"/>
            <a:ext cx="3886200" cy="67056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101882" tIns="305647" rIns="101882" bIns="50941" rtlCol="0" anchor="t">
            <a:normAutofit/>
          </a:bodyPr>
          <a:lstStyle>
            <a:extLst/>
          </a:lstStyle>
          <a:p>
            <a:pPr marL="0" indent="-315836" algn="l" rtl="0" eaLnBrk="1" latinLnBrk="0" hangingPunct="1">
              <a:lnSpc>
                <a:spcPts val="3343"/>
              </a:lnSpc>
              <a:spcBef>
                <a:spcPts val="669"/>
              </a:spcBef>
              <a:buClr>
                <a:schemeClr val="accent1"/>
              </a:buClr>
              <a:buSzPct val="80000"/>
              <a:buFont typeface="Wingdings 2"/>
              <a:buNone/>
            </a:pPr>
            <a:endParaRPr kumimoji="0" lang="en-US" sz="3600" kern="1200">
              <a:solidFill>
                <a:schemeClr val="tx1"/>
              </a:solidFill>
              <a:latin typeface="+mn-lt"/>
              <a:ea typeface="+mn-ea"/>
              <a:cs typeface="+mn-cs"/>
            </a:endParaRPr>
          </a:p>
        </p:txBody>
      </p:sp>
      <p:sp>
        <p:nvSpPr>
          <p:cNvPr id="3" name="Picture Placeholder 2"/>
          <p:cNvSpPr>
            <a:spLocks noGrp="1"/>
          </p:cNvSpPr>
          <p:nvPr>
            <p:ph type="pic" idx="1"/>
          </p:nvPr>
        </p:nvSpPr>
        <p:spPr>
          <a:xfrm>
            <a:off x="712470" y="1676406"/>
            <a:ext cx="3756660" cy="5154645"/>
          </a:xfrm>
          <a:prstGeom prst="roundRect">
            <a:avLst>
              <a:gd name="adj" fmla="val 783"/>
            </a:avLst>
          </a:prstGeom>
          <a:solidFill>
            <a:schemeClr val="bg2"/>
          </a:solidFill>
          <a:ln w="127000">
            <a:noFill/>
            <a:miter lim="800000"/>
          </a:ln>
          <a:effectLst/>
        </p:spPr>
        <p:txBody>
          <a:bodyPr lIns="101882" tIns="305647" anchor="t"/>
          <a:lstStyle>
            <a:lvl1pPr marL="0" indent="0" algn="l" eaLnBrk="1" latinLnBrk="0" hangingPunct="1">
              <a:buNone/>
              <a:defRPr sz="36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37217" y="1399701"/>
            <a:ext cx="582930" cy="299654"/>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10" name="Flowchart: Process 9"/>
          <p:cNvSpPr/>
          <p:nvPr/>
        </p:nvSpPr>
        <p:spPr>
          <a:xfrm rot="2103354" flipH="1">
            <a:off x="4253117" y="1373954"/>
            <a:ext cx="551840" cy="299654"/>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712470" y="7040880"/>
            <a:ext cx="3756660" cy="1117600"/>
          </a:xfrm>
        </p:spPr>
        <p:txBody>
          <a:bodyPr anchor="ctr"/>
          <a:lstStyle>
            <a:lvl1pPr marL="0" indent="0" algn="l">
              <a:lnSpc>
                <a:spcPts val="1783"/>
              </a:lnSpc>
              <a:spcBef>
                <a:spcPts val="0"/>
              </a:spcBef>
              <a:buNone/>
              <a:defRPr sz="1600">
                <a:solidFill>
                  <a:srgbClr val="777777"/>
                </a:solidFill>
              </a:defRPr>
            </a:lvl1pPr>
            <a:lvl2pPr>
              <a:defRPr sz="1300"/>
            </a:lvl2pPr>
            <a:lvl3pPr>
              <a:defRPr sz="1100"/>
            </a:lvl3pPr>
            <a:lvl4pPr>
              <a:defRPr sz="1000"/>
            </a:lvl4pPr>
            <a:lvl5pPr>
              <a:defRPr sz="10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806A77-857E-4A36-AD00-5BDC39503DAB}" type="datetime1">
              <a:rPr lang="en-US" smtClean="0"/>
              <a:t>8/31/2015</a:t>
            </a:fld>
            <a:endParaRPr lang="en-US"/>
          </a:p>
        </p:txBody>
      </p:sp>
      <p:sp>
        <p:nvSpPr>
          <p:cNvPr id="5" name="Footer Placeholder 4"/>
          <p:cNvSpPr>
            <a:spLocks noGrp="1"/>
          </p:cNvSpPr>
          <p:nvPr>
            <p:ph type="ftr" sz="quarter" idx="11"/>
          </p:nvPr>
        </p:nvSpPr>
        <p:spPr/>
        <p:txBody>
          <a:bodyPr/>
          <a:lstStyle>
            <a:extLst/>
          </a:lstStyle>
          <a:p>
            <a:r>
              <a:rPr lang="en-US" smtClean="0"/>
              <a:t>Rev. Control: 07/04/15 - OSP and S. Richmond </a:t>
            </a:r>
            <a:endParaRPr lang="en-US"/>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9300" y="402805"/>
            <a:ext cx="1554480" cy="8582236"/>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71550" y="402808"/>
            <a:ext cx="4728210" cy="8582236"/>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DBF37A-B0AC-4AF0-965E-A3C6C7929F19}" type="datetime1">
              <a:rPr lang="en-US" smtClean="0"/>
              <a:t>8/31/2015</a:t>
            </a:fld>
            <a:endParaRPr lang="en-US"/>
          </a:p>
        </p:txBody>
      </p:sp>
      <p:sp>
        <p:nvSpPr>
          <p:cNvPr id="5" name="Footer Placeholder 4"/>
          <p:cNvSpPr>
            <a:spLocks noGrp="1"/>
          </p:cNvSpPr>
          <p:nvPr>
            <p:ph type="ftr" sz="quarter" idx="11"/>
          </p:nvPr>
        </p:nvSpPr>
        <p:spPr/>
        <p:txBody>
          <a:bodyPr/>
          <a:lstStyle>
            <a:extLst/>
          </a:lstStyle>
          <a:p>
            <a:r>
              <a:rPr lang="en-US" smtClean="0"/>
              <a:t>Rev. Control: 07/04/15 - OSP and S. Richmond </a:t>
            </a:r>
            <a:endParaRPr lang="en-US"/>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4"/>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46BC1E-F2FB-4BDC-A0AC-C040F660F985}" type="datetime1">
              <a:rPr lang="en-US" smtClean="0"/>
              <a:t>8/31/2015</a:t>
            </a:fld>
            <a:endParaRPr lang="en-US"/>
          </a:p>
        </p:txBody>
      </p:sp>
      <p:sp>
        <p:nvSpPr>
          <p:cNvPr id="5" name="Footer Placeholder 4"/>
          <p:cNvSpPr>
            <a:spLocks noGrp="1"/>
          </p:cNvSpPr>
          <p:nvPr>
            <p:ph type="ftr" sz="quarter" idx="11"/>
          </p:nvPr>
        </p:nvSpPr>
        <p:spPr/>
        <p:txBody>
          <a:bodyPr/>
          <a:lstStyle/>
          <a:p>
            <a:r>
              <a:rPr lang="en-US" smtClean="0"/>
              <a:t>Rev. Control: 07/04/15 - OSP and S. Richmond </a:t>
            </a:r>
            <a:endParaRPr lang="en-US"/>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2192438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8"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3"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2FCD84-9D90-45FC-8373-D3A7D83CBE54}" type="datetime1">
              <a:rPr lang="en-US" smtClean="0"/>
              <a:t>8/31/2015</a:t>
            </a:fld>
            <a:endParaRPr lang="en-US"/>
          </a:p>
        </p:txBody>
      </p:sp>
      <p:sp>
        <p:nvSpPr>
          <p:cNvPr id="6" name="Footer Placeholder 5"/>
          <p:cNvSpPr>
            <a:spLocks noGrp="1"/>
          </p:cNvSpPr>
          <p:nvPr>
            <p:ph type="ftr" sz="quarter" idx="11"/>
          </p:nvPr>
        </p:nvSpPr>
        <p:spPr/>
        <p:txBody>
          <a:bodyPr/>
          <a:lstStyle/>
          <a:p>
            <a:r>
              <a:rPr lang="en-US" smtClean="0"/>
              <a:t>Rev. Control: 07/04/15 - OSP and S. Richmond </a:t>
            </a:r>
            <a:endParaRPr lang="en-US"/>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24951853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3"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3"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5"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5"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6D43B0-040D-4B72-A4FF-37A1863C4268}" type="datetime1">
              <a:rPr lang="en-US" smtClean="0"/>
              <a:t>8/31/2015</a:t>
            </a:fld>
            <a:endParaRPr lang="en-US"/>
          </a:p>
        </p:txBody>
      </p:sp>
      <p:sp>
        <p:nvSpPr>
          <p:cNvPr id="8" name="Footer Placeholder 7"/>
          <p:cNvSpPr>
            <a:spLocks noGrp="1"/>
          </p:cNvSpPr>
          <p:nvPr>
            <p:ph type="ftr" sz="quarter" idx="11"/>
          </p:nvPr>
        </p:nvSpPr>
        <p:spPr/>
        <p:txBody>
          <a:bodyPr/>
          <a:lstStyle/>
          <a:p>
            <a:r>
              <a:rPr lang="en-US" smtClean="0"/>
              <a:t>Rev. Control: 07/04/15 - OSP and S. Richmond </a:t>
            </a:r>
            <a:endParaRPr lang="en-US"/>
          </a:p>
        </p:txBody>
      </p:sp>
      <p:sp>
        <p:nvSpPr>
          <p:cNvPr id="9" name="Slide Number Placeholder 8"/>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1099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5680DF-AC70-4288-9197-34A540081B23}" type="datetime1">
              <a:rPr lang="en-US" smtClean="0"/>
              <a:t>8/31/2015</a:t>
            </a:fld>
            <a:endParaRPr lang="en-US"/>
          </a:p>
        </p:txBody>
      </p:sp>
      <p:sp>
        <p:nvSpPr>
          <p:cNvPr id="4" name="Footer Placeholder 3"/>
          <p:cNvSpPr>
            <a:spLocks noGrp="1"/>
          </p:cNvSpPr>
          <p:nvPr>
            <p:ph type="ftr" sz="quarter" idx="11"/>
          </p:nvPr>
        </p:nvSpPr>
        <p:spPr/>
        <p:txBody>
          <a:bodyPr/>
          <a:lstStyle/>
          <a:p>
            <a:r>
              <a:rPr lang="en-US" smtClean="0"/>
              <a:t>Rev. Control: 07/04/15 - OSP and S. Richmond </a:t>
            </a:r>
            <a:endParaRPr lang="en-US"/>
          </a:p>
        </p:txBody>
      </p:sp>
      <p:sp>
        <p:nvSpPr>
          <p:cNvPr id="5" name="Slide Number Placeholder 4"/>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23409639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442619-494D-4B30-BB52-641AA138B5B1}" type="datetime1">
              <a:rPr lang="en-US" smtClean="0"/>
              <a:t>8/31/2015</a:t>
            </a:fld>
            <a:endParaRPr lang="en-US"/>
          </a:p>
        </p:txBody>
      </p:sp>
      <p:sp>
        <p:nvSpPr>
          <p:cNvPr id="3" name="Footer Placeholder 2"/>
          <p:cNvSpPr>
            <a:spLocks noGrp="1"/>
          </p:cNvSpPr>
          <p:nvPr>
            <p:ph type="ftr" sz="quarter" idx="11"/>
          </p:nvPr>
        </p:nvSpPr>
        <p:spPr/>
        <p:txBody>
          <a:bodyPr/>
          <a:lstStyle/>
          <a:p>
            <a:r>
              <a:rPr lang="en-US" smtClean="0"/>
              <a:t>Rev. Control: 07/04/15 - OSP and S. Richmond </a:t>
            </a:r>
            <a:endParaRPr lang="en-US"/>
          </a:p>
        </p:txBody>
      </p:sp>
      <p:sp>
        <p:nvSpPr>
          <p:cNvPr id="4" name="Slide Number Placeholder 3"/>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404960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3"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5" y="400478"/>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3" y="2104818"/>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E59DB3-1B31-4DC0-9A62-FC5F86A39FCE}" type="datetime1">
              <a:rPr lang="en-US" smtClean="0"/>
              <a:t>8/31/2015</a:t>
            </a:fld>
            <a:endParaRPr lang="en-US"/>
          </a:p>
        </p:txBody>
      </p:sp>
      <p:sp>
        <p:nvSpPr>
          <p:cNvPr id="6" name="Footer Placeholder 5"/>
          <p:cNvSpPr>
            <a:spLocks noGrp="1"/>
          </p:cNvSpPr>
          <p:nvPr>
            <p:ph type="ftr" sz="quarter" idx="11"/>
          </p:nvPr>
        </p:nvSpPr>
        <p:spPr/>
        <p:txBody>
          <a:bodyPr/>
          <a:lstStyle/>
          <a:p>
            <a:r>
              <a:rPr lang="en-US" smtClean="0"/>
              <a:t>Rev. Control: 07/04/15 - OSP and S. Richmond </a:t>
            </a:r>
            <a:endParaRPr lang="en-US"/>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411605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6AA7CA-114B-4B4A-B329-9A982B20131B}" type="datetime1">
              <a:rPr lang="en-US" smtClean="0"/>
              <a:t>8/31/2015</a:t>
            </a:fld>
            <a:endParaRPr lang="en-US"/>
          </a:p>
        </p:txBody>
      </p:sp>
      <p:sp>
        <p:nvSpPr>
          <p:cNvPr id="6" name="Footer Placeholder 5"/>
          <p:cNvSpPr>
            <a:spLocks noGrp="1"/>
          </p:cNvSpPr>
          <p:nvPr>
            <p:ph type="ftr" sz="quarter" idx="11"/>
          </p:nvPr>
        </p:nvSpPr>
        <p:spPr/>
        <p:txBody>
          <a:bodyPr/>
          <a:lstStyle/>
          <a:p>
            <a:r>
              <a:rPr lang="en-US" smtClean="0"/>
              <a:t>Rev. Control: 07/04/15 - OSP and S. Richmond </a:t>
            </a:r>
            <a:endParaRPr lang="en-US"/>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80649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5"/>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1"/>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A93A56FD-689D-421D-AB76-10D939469076}" type="datetime1">
              <a:rPr lang="en-US" smtClean="0"/>
              <a:t>8/31/2015</a:t>
            </a:fld>
            <a:endParaRPr lang="en-US"/>
          </a:p>
        </p:txBody>
      </p:sp>
      <p:sp>
        <p:nvSpPr>
          <p:cNvPr id="5" name="Footer Placeholder 4"/>
          <p:cNvSpPr>
            <a:spLocks noGrp="1"/>
          </p:cNvSpPr>
          <p:nvPr>
            <p:ph type="ftr" sz="quarter" idx="3"/>
          </p:nvPr>
        </p:nvSpPr>
        <p:spPr>
          <a:xfrm>
            <a:off x="2655570" y="9322651"/>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r>
              <a:rPr lang="en-US" smtClean="0"/>
              <a:t>Rev. Control: 07/04/15 - OSP and S. Richmond </a:t>
            </a:r>
            <a:endParaRPr lang="en-US"/>
          </a:p>
        </p:txBody>
      </p:sp>
      <p:sp>
        <p:nvSpPr>
          <p:cNvPr id="6" name="Slide Number Placeholder 5"/>
          <p:cNvSpPr>
            <a:spLocks noGrp="1"/>
          </p:cNvSpPr>
          <p:nvPr>
            <p:ph type="sldNum" sz="quarter" idx="4"/>
          </p:nvPr>
        </p:nvSpPr>
        <p:spPr>
          <a:xfrm>
            <a:off x="5570220" y="9322651"/>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AF8359E8-5B63-4AE7-A26F-FE183B9DDE83}" type="slidenum">
              <a:rPr lang="en-US" smtClean="0"/>
              <a:t>‹#›</a:t>
            </a:fld>
            <a:endParaRPr lang="en-US"/>
          </a:p>
        </p:txBody>
      </p:sp>
    </p:spTree>
    <p:extLst>
      <p:ext uri="{BB962C8B-B14F-4D97-AF65-F5344CB8AC3E}">
        <p14:creationId xmlns:p14="http://schemas.microsoft.com/office/powerpoint/2010/main" val="1770629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dt="0"/>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93537" y="-1196685"/>
            <a:ext cx="1393054" cy="2403701"/>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8" name="Oval 7"/>
          <p:cNvSpPr/>
          <p:nvPr/>
        </p:nvSpPr>
        <p:spPr>
          <a:xfrm>
            <a:off x="143495" y="30951"/>
            <a:ext cx="1446862" cy="249654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11" name="Donut 10"/>
          <p:cNvSpPr/>
          <p:nvPr/>
        </p:nvSpPr>
        <p:spPr>
          <a:xfrm rot="2315675">
            <a:off x="155449" y="1547447"/>
            <a:ext cx="956860" cy="1617182"/>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12" name="Rectangle 11"/>
          <p:cNvSpPr/>
          <p:nvPr/>
        </p:nvSpPr>
        <p:spPr>
          <a:xfrm>
            <a:off x="860943" y="-79"/>
            <a:ext cx="6911458"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5" name="Title Placeholder 4"/>
          <p:cNvSpPr>
            <a:spLocks noGrp="1"/>
          </p:cNvSpPr>
          <p:nvPr>
            <p:ph type="title"/>
          </p:nvPr>
        </p:nvSpPr>
        <p:spPr>
          <a:xfrm>
            <a:off x="1220267" y="402802"/>
            <a:ext cx="6373368" cy="1676400"/>
          </a:xfrm>
          <a:prstGeom prst="rect">
            <a:avLst/>
          </a:prstGeom>
        </p:spPr>
        <p:txBody>
          <a:bodyPr lIns="101882" tIns="50941" rIns="101882" bIns="50941"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220267" y="2123440"/>
            <a:ext cx="6373368" cy="7040880"/>
          </a:xfrm>
          <a:prstGeom prst="rect">
            <a:avLst/>
          </a:prstGeom>
        </p:spPr>
        <p:txBody>
          <a:bodyPr lIns="101882" tIns="50941" rIns="101882" bIns="50941">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044190" y="9248140"/>
            <a:ext cx="1813560" cy="698500"/>
          </a:xfrm>
          <a:prstGeom prst="rect">
            <a:avLst/>
          </a:prstGeom>
        </p:spPr>
        <p:txBody>
          <a:bodyPr lIns="101882" tIns="50941" rIns="101882" bIns="50941" anchor="b"/>
          <a:lstStyle>
            <a:lvl1pPr algn="r" eaLnBrk="1" latinLnBrk="0" hangingPunct="1">
              <a:defRPr kumimoji="0" sz="1300">
                <a:solidFill>
                  <a:schemeClr val="bg2">
                    <a:shade val="50000"/>
                    <a:satMod val="200000"/>
                  </a:schemeClr>
                </a:solidFill>
              </a:defRPr>
            </a:lvl1pPr>
            <a:extLst/>
          </a:lstStyle>
          <a:p>
            <a:fld id="{5DAB6D84-EB7A-47FD-8E0E-C3B1A126E509}" type="datetime1">
              <a:rPr lang="en-US" smtClean="0"/>
              <a:t>8/31/2015</a:t>
            </a:fld>
            <a:endParaRPr lang="en-US"/>
          </a:p>
        </p:txBody>
      </p:sp>
      <p:sp>
        <p:nvSpPr>
          <p:cNvPr id="10" name="Footer Placeholder 9"/>
          <p:cNvSpPr>
            <a:spLocks noGrp="1"/>
          </p:cNvSpPr>
          <p:nvPr>
            <p:ph type="ftr" sz="quarter" idx="3"/>
          </p:nvPr>
        </p:nvSpPr>
        <p:spPr>
          <a:xfrm>
            <a:off x="4857750" y="9248140"/>
            <a:ext cx="2461260" cy="698500"/>
          </a:xfrm>
          <a:prstGeom prst="rect">
            <a:avLst/>
          </a:prstGeom>
        </p:spPr>
        <p:txBody>
          <a:bodyPr lIns="101882" tIns="50941" rIns="101882" bIns="50941" anchor="b"/>
          <a:lstStyle>
            <a:lvl1pPr eaLnBrk="1" latinLnBrk="0" hangingPunct="1">
              <a:defRPr kumimoji="0" sz="1300">
                <a:solidFill>
                  <a:schemeClr val="bg2">
                    <a:shade val="50000"/>
                    <a:satMod val="200000"/>
                  </a:schemeClr>
                </a:solidFill>
                <a:effectLst/>
              </a:defRPr>
            </a:lvl1pPr>
            <a:extLst/>
          </a:lstStyle>
          <a:p>
            <a:r>
              <a:rPr lang="en-US" smtClean="0"/>
              <a:t>Rev. Control: 07/04/15 - OSP and S. Richmond </a:t>
            </a:r>
            <a:endParaRPr lang="en-US"/>
          </a:p>
        </p:txBody>
      </p:sp>
      <p:sp>
        <p:nvSpPr>
          <p:cNvPr id="22" name="Slide Number Placeholder 21"/>
          <p:cNvSpPr>
            <a:spLocks noGrp="1"/>
          </p:cNvSpPr>
          <p:nvPr>
            <p:ph type="sldNum" sz="quarter" idx="4"/>
          </p:nvPr>
        </p:nvSpPr>
        <p:spPr>
          <a:xfrm>
            <a:off x="7321601" y="9248140"/>
            <a:ext cx="388620" cy="698500"/>
          </a:xfrm>
          <a:prstGeom prst="rect">
            <a:avLst/>
          </a:prstGeom>
        </p:spPr>
        <p:txBody>
          <a:bodyPr lIns="101882" tIns="50941" rIns="101882" bIns="50941" anchor="b"/>
          <a:lstStyle>
            <a:lvl1pPr algn="ctr" eaLnBrk="1" latinLnBrk="0" hangingPunct="1">
              <a:defRPr kumimoji="0" sz="1300">
                <a:solidFill>
                  <a:schemeClr val="bg2">
                    <a:shade val="50000"/>
                    <a:satMod val="200000"/>
                  </a:schemeClr>
                </a:solidFill>
                <a:effectLst/>
              </a:defRPr>
            </a:lvl1pPr>
            <a:extLst/>
          </a:lstStyle>
          <a:p>
            <a:fld id="{AF8359E8-5B63-4AE7-A26F-FE183B9DDE83}" type="slidenum">
              <a:rPr lang="en-US" smtClean="0"/>
              <a:t>‹#›</a:t>
            </a:fld>
            <a:endParaRPr lang="en-US"/>
          </a:p>
        </p:txBody>
      </p:sp>
      <p:sp>
        <p:nvSpPr>
          <p:cNvPr id="15" name="Rectangle 14"/>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rtl="0" eaLnBrk="1" latinLnBrk="0" hangingPunct="1">
        <a:spcBef>
          <a:spcPct val="0"/>
        </a:spcBef>
        <a:buNone/>
        <a:defRPr kumimoji="0" sz="48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407530" indent="-315836" algn="l" rtl="0" eaLnBrk="1" latinLnBrk="0" hangingPunct="1">
        <a:lnSpc>
          <a:spcPct val="100000"/>
        </a:lnSpc>
        <a:spcBef>
          <a:spcPts val="669"/>
        </a:spcBef>
        <a:buClr>
          <a:schemeClr val="accent1"/>
        </a:buClr>
        <a:buSzPct val="80000"/>
        <a:buFont typeface="Wingdings 2"/>
        <a:buChar char=""/>
        <a:defRPr kumimoji="0" sz="3600" kern="1200">
          <a:solidFill>
            <a:schemeClr val="tx1"/>
          </a:solidFill>
          <a:latin typeface="+mn-lt"/>
          <a:ea typeface="+mn-ea"/>
          <a:cs typeface="+mn-cs"/>
        </a:defRPr>
      </a:lvl1pPr>
      <a:lvl2pPr marL="713177" indent="-264894" algn="l" rtl="0" eaLnBrk="1" latinLnBrk="0" hangingPunct="1">
        <a:lnSpc>
          <a:spcPct val="100000"/>
        </a:lnSpc>
        <a:spcBef>
          <a:spcPts val="613"/>
        </a:spcBef>
        <a:buClr>
          <a:schemeClr val="accent1"/>
        </a:buClr>
        <a:buFont typeface="Verdana"/>
        <a:buChar char="◦"/>
        <a:defRPr kumimoji="0" sz="3100" kern="1200">
          <a:solidFill>
            <a:schemeClr val="tx1"/>
          </a:solidFill>
          <a:latin typeface="+mn-lt"/>
          <a:ea typeface="+mn-ea"/>
          <a:cs typeface="+mn-cs"/>
        </a:defRPr>
      </a:lvl2pPr>
      <a:lvl3pPr marL="988260" indent="-254706" algn="l" rtl="0" eaLnBrk="1" latinLnBrk="0" hangingPunct="1">
        <a:lnSpc>
          <a:spcPct val="100000"/>
        </a:lnSpc>
        <a:spcBef>
          <a:spcPct val="20000"/>
        </a:spcBef>
        <a:buClr>
          <a:schemeClr val="accent2"/>
        </a:buClr>
        <a:buFont typeface="Wingdings 2"/>
        <a:buChar char=""/>
        <a:defRPr kumimoji="0" sz="2700" kern="1200">
          <a:solidFill>
            <a:schemeClr val="tx1"/>
          </a:solidFill>
          <a:latin typeface="+mn-lt"/>
          <a:ea typeface="+mn-ea"/>
          <a:cs typeface="+mn-cs"/>
        </a:defRPr>
      </a:lvl3pPr>
      <a:lvl4pPr marL="1222589" indent="-193577" algn="l" rtl="0" eaLnBrk="1" latinLnBrk="0" hangingPunct="1">
        <a:lnSpc>
          <a:spcPct val="100000"/>
        </a:lnSpc>
        <a:spcBef>
          <a:spcPct val="20000"/>
        </a:spcBef>
        <a:buClr>
          <a:schemeClr val="accent3"/>
        </a:buClr>
        <a:buFont typeface="Wingdings 2"/>
        <a:buChar char=""/>
        <a:defRPr kumimoji="0" sz="2200" kern="1200">
          <a:solidFill>
            <a:schemeClr val="tx1"/>
          </a:solidFill>
          <a:latin typeface="+mn-lt"/>
          <a:ea typeface="+mn-ea"/>
          <a:cs typeface="+mn-cs"/>
        </a:defRPr>
      </a:lvl4pPr>
      <a:lvl5pPr marL="1446731" indent="-203765" algn="l" rtl="0" eaLnBrk="1" latinLnBrk="0" hangingPunct="1">
        <a:lnSpc>
          <a:spcPct val="100000"/>
        </a:lnSpc>
        <a:spcBef>
          <a:spcPct val="20000"/>
        </a:spcBef>
        <a:buClr>
          <a:schemeClr val="accent4"/>
        </a:buClr>
        <a:buFont typeface="Wingdings 2"/>
        <a:buChar char=""/>
        <a:defRPr kumimoji="0" sz="2200" kern="1200">
          <a:solidFill>
            <a:schemeClr val="tx1"/>
          </a:solidFill>
          <a:latin typeface="+mn-lt"/>
          <a:ea typeface="+mn-ea"/>
          <a:cs typeface="+mn-cs"/>
        </a:defRPr>
      </a:lvl5pPr>
      <a:lvl6pPr marL="1681060" indent="-203765" algn="l" rtl="0" eaLnBrk="1" latinLnBrk="0" hangingPunct="1">
        <a:lnSpc>
          <a:spcPct val="100000"/>
        </a:lnSpc>
        <a:spcBef>
          <a:spcPct val="20000"/>
        </a:spcBef>
        <a:buClr>
          <a:schemeClr val="accent5"/>
        </a:buClr>
        <a:buFont typeface="Wingdings 2"/>
        <a:buChar char=""/>
        <a:defRPr kumimoji="0" sz="2200" kern="1200">
          <a:solidFill>
            <a:schemeClr val="tx1"/>
          </a:solidFill>
          <a:latin typeface="+mn-lt"/>
          <a:ea typeface="+mn-ea"/>
          <a:cs typeface="+mn-cs"/>
        </a:defRPr>
      </a:lvl6pPr>
      <a:lvl7pPr marL="1915390"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7pPr>
      <a:lvl8pPr marL="2139531"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8pPr>
      <a:lvl9pPr marL="2373861"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09412" algn="l" rtl="0" eaLnBrk="1" latinLnBrk="0" hangingPunct="1">
        <a:defRPr kumimoji="0" kern="1200">
          <a:solidFill>
            <a:schemeClr val="tx1"/>
          </a:solidFill>
          <a:latin typeface="+mn-lt"/>
          <a:ea typeface="+mn-ea"/>
          <a:cs typeface="+mn-cs"/>
        </a:defRPr>
      </a:lvl2pPr>
      <a:lvl3pPr marL="1018824" algn="l" rtl="0" eaLnBrk="1" latinLnBrk="0" hangingPunct="1">
        <a:defRPr kumimoji="0" kern="1200">
          <a:solidFill>
            <a:schemeClr val="tx1"/>
          </a:solidFill>
          <a:latin typeface="+mn-lt"/>
          <a:ea typeface="+mn-ea"/>
          <a:cs typeface="+mn-cs"/>
        </a:defRPr>
      </a:lvl3pPr>
      <a:lvl4pPr marL="1528237" algn="l" rtl="0" eaLnBrk="1" latinLnBrk="0" hangingPunct="1">
        <a:defRPr kumimoji="0" kern="1200">
          <a:solidFill>
            <a:schemeClr val="tx1"/>
          </a:solidFill>
          <a:latin typeface="+mn-lt"/>
          <a:ea typeface="+mn-ea"/>
          <a:cs typeface="+mn-cs"/>
        </a:defRPr>
      </a:lvl4pPr>
      <a:lvl5pPr marL="2037649" algn="l" rtl="0" eaLnBrk="1" latinLnBrk="0" hangingPunct="1">
        <a:defRPr kumimoji="0" kern="1200">
          <a:solidFill>
            <a:schemeClr val="tx1"/>
          </a:solidFill>
          <a:latin typeface="+mn-lt"/>
          <a:ea typeface="+mn-ea"/>
          <a:cs typeface="+mn-cs"/>
        </a:defRPr>
      </a:lvl5pPr>
      <a:lvl6pPr marL="2547061" algn="l" rtl="0" eaLnBrk="1" latinLnBrk="0" hangingPunct="1">
        <a:defRPr kumimoji="0" kern="1200">
          <a:solidFill>
            <a:schemeClr val="tx1"/>
          </a:solidFill>
          <a:latin typeface="+mn-lt"/>
          <a:ea typeface="+mn-ea"/>
          <a:cs typeface="+mn-cs"/>
        </a:defRPr>
      </a:lvl6pPr>
      <a:lvl7pPr marL="3056473" algn="l" rtl="0" eaLnBrk="1" latinLnBrk="0" hangingPunct="1">
        <a:defRPr kumimoji="0" kern="1200">
          <a:solidFill>
            <a:schemeClr val="tx1"/>
          </a:solidFill>
          <a:latin typeface="+mn-lt"/>
          <a:ea typeface="+mn-ea"/>
          <a:cs typeface="+mn-cs"/>
        </a:defRPr>
      </a:lvl7pPr>
      <a:lvl8pPr marL="3565886" algn="l" rtl="0" eaLnBrk="1" latinLnBrk="0" hangingPunct="1">
        <a:defRPr kumimoji="0" kern="1200">
          <a:solidFill>
            <a:schemeClr val="tx1"/>
          </a:solidFill>
          <a:latin typeface="+mn-lt"/>
          <a:ea typeface="+mn-ea"/>
          <a:cs typeface="+mn-cs"/>
        </a:defRPr>
      </a:lvl8pPr>
      <a:lvl9pPr marL="4075298"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sd.k12.or.us/Departments/PrintShop/WebSubmissionForms.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276725" y="744855"/>
            <a:ext cx="2512247" cy="2194756"/>
            <a:chOff x="4679274" y="381000"/>
            <a:chExt cx="2216689" cy="1995233"/>
          </a:xfrm>
        </p:grpSpPr>
        <p:sp>
          <p:nvSpPr>
            <p:cNvPr id="11" name="Parallelogram 10"/>
            <p:cNvSpPr/>
            <p:nvPr/>
          </p:nvSpPr>
          <p:spPr>
            <a:xfrm rot="1584430" flipH="1">
              <a:off x="4725760" y="464791"/>
              <a:ext cx="2170203" cy="1911442"/>
            </a:xfrm>
            <a:prstGeom prst="parallelogram">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arallelogram 11"/>
            <p:cNvSpPr/>
            <p:nvPr/>
          </p:nvSpPr>
          <p:spPr>
            <a:xfrm>
              <a:off x="5029200" y="694562"/>
              <a:ext cx="1676400" cy="1439038"/>
            </a:xfrm>
            <a:prstGeom prst="parallelogram">
              <a:avLst/>
            </a:prstGeom>
            <a:solidFill>
              <a:srgbClr val="FFF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679274" y="381000"/>
              <a:ext cx="1178490" cy="923330"/>
            </a:xfrm>
            <a:prstGeom prst="rect">
              <a:avLst/>
            </a:prstGeom>
            <a:solidFill>
              <a:srgbClr val="FFFFBD"/>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6000" b="1" dirty="0" smtClean="0">
                  <a:ln w="11430"/>
                  <a:solidFill>
                    <a:srgbClr val="C00000"/>
                  </a:solidFill>
                  <a:effectLst>
                    <a:outerShdw blurRad="80000" dist="40000" dir="5040000" algn="tl">
                      <a:srgbClr val="000000">
                        <a:alpha val="30000"/>
                      </a:srgbClr>
                    </a:outerShdw>
                  </a:effectLst>
                </a:rPr>
                <a:t>4</a:t>
              </a:r>
              <a:r>
                <a:rPr lang="en-US" sz="6000" b="1" baseline="30000" dirty="0" smtClean="0">
                  <a:ln w="11430"/>
                  <a:solidFill>
                    <a:srgbClr val="C00000"/>
                  </a:solidFill>
                  <a:effectLst>
                    <a:outerShdw blurRad="80000" dist="40000" dir="5040000" algn="tl">
                      <a:srgbClr val="000000">
                        <a:alpha val="30000"/>
                      </a:srgbClr>
                    </a:outerShdw>
                  </a:effectLst>
                </a:rPr>
                <a:t>to</a:t>
              </a:r>
              <a:r>
                <a:rPr lang="en-US" sz="6000" b="1" dirty="0" smtClean="0">
                  <a:ln w="11430"/>
                  <a:solidFill>
                    <a:srgbClr val="C00000"/>
                  </a:solidFill>
                  <a:effectLst>
                    <a:outerShdw blurRad="80000" dist="40000" dir="5040000" algn="tl">
                      <a:srgbClr val="000000">
                        <a:alpha val="30000"/>
                      </a:srgbClr>
                    </a:outerShdw>
                  </a:effectLst>
                </a:rPr>
                <a:t> </a:t>
              </a:r>
              <a:endParaRPr lang="en-US" sz="6000" b="1" dirty="0">
                <a:ln w="11430"/>
                <a:solidFill>
                  <a:srgbClr val="C00000"/>
                </a:solidFill>
                <a:effectLst>
                  <a:outerShdw blurRad="80000" dist="40000" dir="5040000" algn="tl">
                    <a:srgbClr val="000000">
                      <a:alpha val="30000"/>
                    </a:srgbClr>
                  </a:outerShdw>
                </a:effectLst>
              </a:endParaRPr>
            </a:p>
          </p:txBody>
        </p:sp>
        <p:pic>
          <p:nvPicPr>
            <p:cNvPr id="15"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0" y="576344"/>
              <a:ext cx="1654527" cy="1785856"/>
            </a:xfrm>
            <a:prstGeom prst="rect">
              <a:avLst/>
            </a:prstGeom>
            <a:solidFill>
              <a:schemeClr val="accent1">
                <a:lumMod val="75000"/>
              </a:schemeClr>
            </a:solidFill>
            <a:effectLst>
              <a:softEdge rad="317500"/>
            </a:effectLst>
          </p:spPr>
        </p:pic>
      </p:grpSp>
      <p:graphicFrame>
        <p:nvGraphicFramePr>
          <p:cNvPr id="13" name="Table 12"/>
          <p:cNvGraphicFramePr>
            <a:graphicFrameLocks noGrp="1"/>
          </p:cNvGraphicFramePr>
          <p:nvPr>
            <p:extLst>
              <p:ext uri="{D42A27DB-BD31-4B8C-83A1-F6EECF244321}">
                <p14:modId xmlns:p14="http://schemas.microsoft.com/office/powerpoint/2010/main" val="798725907"/>
              </p:ext>
            </p:extLst>
          </p:nvPr>
        </p:nvGraphicFramePr>
        <p:xfrm>
          <a:off x="1640840" y="3030855"/>
          <a:ext cx="4663440" cy="107289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1370435"/>
                <a:gridCol w="2245360"/>
                <a:gridCol w="690880"/>
              </a:tblGrid>
              <a:tr h="268224">
                <a:tc gridSpan="4">
                  <a:txBody>
                    <a:bodyPr/>
                    <a:lstStyle/>
                    <a:p>
                      <a:pPr algn="ctr"/>
                      <a:r>
                        <a:rPr lang="es-GT" sz="1100" b="1" noProof="0" dirty="0" smtClean="0"/>
                        <a:t>Lectura: Texto literario</a:t>
                      </a:r>
                      <a:endParaRPr lang="es-GT" sz="1100" b="1" noProof="0"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s-GT" sz="1100" b="1" dirty="0" smtClean="0"/>
                        <a:t>Objetivos</a:t>
                      </a:r>
                      <a:endParaRPr lang="es-GT" sz="1100" b="1" dirty="0"/>
                    </a:p>
                  </a:txBody>
                  <a:tcPr marL="103632" marR="103632" marT="50292" marB="50292">
                    <a:solidFill>
                      <a:schemeClr val="bg1"/>
                    </a:solidFill>
                  </a:tcPr>
                </a:tc>
                <a:tc hMerge="1">
                  <a:txBody>
                    <a:bodyPr/>
                    <a:lstStyle/>
                    <a:p>
                      <a:endParaRPr lang="en-US" dirty="0"/>
                    </a:p>
                  </a:txBody>
                  <a:tcPr/>
                </a:tc>
                <a:tc>
                  <a:txBody>
                    <a:bodyPr/>
                    <a:lstStyle/>
                    <a:p>
                      <a:pPr algn="ctr"/>
                      <a:r>
                        <a:rPr lang="es-GT" sz="1100" b="1" dirty="0" smtClean="0"/>
                        <a:t>Estándares</a:t>
                      </a:r>
                      <a:endParaRPr lang="es-GT" sz="1100" b="1" dirty="0"/>
                    </a:p>
                  </a:txBody>
                  <a:tcPr marL="103632" marR="103632" marT="50292" marB="50292">
                    <a:solidFill>
                      <a:schemeClr val="bg1"/>
                    </a:solidFill>
                  </a:tcPr>
                </a:tc>
                <a:tc>
                  <a:txBody>
                    <a:bodyPr/>
                    <a:lstStyle/>
                    <a:p>
                      <a:pPr algn="ctr"/>
                      <a:r>
                        <a:rPr lang="es-GT" sz="1100" b="1" dirty="0" smtClean="0"/>
                        <a:t>DOK</a:t>
                      </a:r>
                      <a:endParaRPr lang="es-GT" sz="1100" b="1" dirty="0"/>
                    </a:p>
                  </a:txBody>
                  <a:tcPr marL="103632" marR="103632" marT="50292" marB="50292">
                    <a:solidFill>
                      <a:schemeClr val="bg1"/>
                    </a:solidFill>
                  </a:tcPr>
                </a:tc>
              </a:tr>
              <a:tr h="268224">
                <a:tc>
                  <a:txBody>
                    <a:bodyPr/>
                    <a:lstStyle/>
                    <a:p>
                      <a:r>
                        <a:rPr lang="es-GT" sz="1100" b="1" dirty="0" smtClean="0"/>
                        <a:t>1</a:t>
                      </a:r>
                      <a:endParaRPr lang="es-GT" sz="1100" b="1" dirty="0"/>
                    </a:p>
                  </a:txBody>
                  <a:tcPr marL="103632" marR="103632" marT="50292" marB="50292">
                    <a:solidFill>
                      <a:srgbClr val="FFFFBD"/>
                    </a:solidFill>
                  </a:tcPr>
                </a:tc>
                <a:tc>
                  <a:txBody>
                    <a:bodyPr/>
                    <a:lstStyle/>
                    <a:p>
                      <a:r>
                        <a:rPr lang="es-GT" sz="1100" b="1" dirty="0" smtClean="0"/>
                        <a:t>Detalles</a:t>
                      </a:r>
                      <a:r>
                        <a:rPr lang="es-GT" sz="1100" b="1" baseline="0" dirty="0" smtClean="0"/>
                        <a:t> claves</a:t>
                      </a:r>
                      <a:endParaRPr lang="es-GT" sz="1100" b="1" dirty="0"/>
                    </a:p>
                  </a:txBody>
                  <a:tcPr marL="103632" marR="103632" marT="50292" marB="50292">
                    <a:solidFill>
                      <a:srgbClr val="FFFFB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GT" sz="1100" b="1" dirty="0" smtClean="0">
                          <a:solidFill>
                            <a:schemeClr val="tx1"/>
                          </a:solidFill>
                        </a:rPr>
                        <a:t>RL.4.1</a:t>
                      </a:r>
                      <a:r>
                        <a:rPr lang="es-GT" sz="1100" b="1" baseline="0" dirty="0" smtClean="0">
                          <a:solidFill>
                            <a:schemeClr val="tx1"/>
                          </a:solidFill>
                        </a:rPr>
                        <a:t>     </a:t>
                      </a:r>
                      <a:r>
                        <a:rPr lang="es-GT" sz="1100" b="1" dirty="0" smtClean="0">
                          <a:solidFill>
                            <a:schemeClr val="tx1"/>
                          </a:solidFill>
                        </a:rPr>
                        <a:t>RL.4.3 </a:t>
                      </a:r>
                      <a:r>
                        <a:rPr kumimoji="0" lang="es-GT" sz="900" b="0" i="1" u="none" strike="noStrike" kern="1200" cap="none" spc="0" normalizeH="0" baseline="0" noProof="0" dirty="0" smtClean="0">
                          <a:ln>
                            <a:noFill/>
                          </a:ln>
                          <a:solidFill>
                            <a:schemeClr val="tx1"/>
                          </a:solidFill>
                          <a:effectLst/>
                          <a:uLnTx/>
                          <a:uFillTx/>
                          <a:latin typeface="+mn-lt"/>
                          <a:ea typeface="+mn-ea"/>
                          <a:cs typeface="+mn-cs"/>
                        </a:rPr>
                        <a:t>(se puede ir a DOK 3)</a:t>
                      </a:r>
                    </a:p>
                  </a:txBody>
                  <a:tcPr marL="103632" marR="103632" marT="50292" marB="50292">
                    <a:solidFill>
                      <a:srgbClr val="FFFFBD"/>
                    </a:solidFill>
                  </a:tcPr>
                </a:tc>
                <a:tc>
                  <a:txBody>
                    <a:bodyPr/>
                    <a:lstStyle/>
                    <a:p>
                      <a:pPr algn="ctr"/>
                      <a:r>
                        <a:rPr lang="es-GT" sz="1100" b="1" dirty="0" smtClean="0"/>
                        <a:t>1-2</a:t>
                      </a:r>
                      <a:endParaRPr lang="es-GT" sz="1100" b="1" dirty="0"/>
                    </a:p>
                  </a:txBody>
                  <a:tcPr marL="103632" marR="103632" marT="50292" marB="50292" anchor="ctr">
                    <a:solidFill>
                      <a:srgbClr val="FFFFBD"/>
                    </a:solidFill>
                  </a:tcPr>
                </a:tc>
              </a:tr>
              <a:tr h="268224">
                <a:tc>
                  <a:txBody>
                    <a:bodyPr/>
                    <a:lstStyle/>
                    <a:p>
                      <a:r>
                        <a:rPr lang="es-GT" sz="1100" b="1" dirty="0" smtClean="0"/>
                        <a:t>2</a:t>
                      </a:r>
                      <a:endParaRPr lang="es-GT" sz="1100" b="1" dirty="0"/>
                    </a:p>
                  </a:txBody>
                  <a:tcPr marL="103632" marR="103632" marT="50292" marB="50292">
                    <a:solidFill>
                      <a:srgbClr val="FFFFBD"/>
                    </a:solidFill>
                  </a:tcPr>
                </a:tc>
                <a:tc>
                  <a:txBody>
                    <a:bodyPr/>
                    <a:lstStyle/>
                    <a:p>
                      <a:r>
                        <a:rPr lang="es-GT" sz="1100" b="1" dirty="0" smtClean="0"/>
                        <a:t>Ideas</a:t>
                      </a:r>
                      <a:r>
                        <a:rPr lang="es-GT" sz="1100" b="1" baseline="0" dirty="0" smtClean="0"/>
                        <a:t> centrales</a:t>
                      </a:r>
                      <a:endParaRPr lang="es-GT" sz="1100" b="1" dirty="0"/>
                    </a:p>
                  </a:txBody>
                  <a:tcPr marL="103632" marR="103632" marT="50292" marB="50292">
                    <a:solidFill>
                      <a:srgbClr val="FFFFBD"/>
                    </a:solidFill>
                  </a:tcPr>
                </a:tc>
                <a:tc>
                  <a:txBody>
                    <a:bodyPr/>
                    <a:lstStyle/>
                    <a:p>
                      <a:r>
                        <a:rPr lang="es-GT" sz="1100" b="1" dirty="0" smtClean="0">
                          <a:solidFill>
                            <a:schemeClr val="tx1"/>
                          </a:solidFill>
                        </a:rPr>
                        <a:t>RL.4.2</a:t>
                      </a:r>
                      <a:endParaRPr lang="es-GT" sz="1100" b="1" dirty="0">
                        <a:solidFill>
                          <a:schemeClr val="tx1"/>
                        </a:solidFill>
                      </a:endParaRPr>
                    </a:p>
                  </a:txBody>
                  <a:tcPr marL="103632" marR="103632" marT="50292" marB="50292">
                    <a:solidFill>
                      <a:srgbClr val="FFFFBD"/>
                    </a:solidFill>
                  </a:tcPr>
                </a:tc>
                <a:tc>
                  <a:txBody>
                    <a:bodyPr/>
                    <a:lstStyle/>
                    <a:p>
                      <a:pPr algn="ctr"/>
                      <a:r>
                        <a:rPr lang="es-GT" sz="1100" b="1" dirty="0" smtClean="0"/>
                        <a:t>2</a:t>
                      </a:r>
                      <a:endParaRPr lang="es-GT" sz="1100" b="1" dirty="0"/>
                    </a:p>
                  </a:txBody>
                  <a:tcPr marL="103632" marR="103632" marT="50292" marB="50292" anchor="ctr">
                    <a:solidFill>
                      <a:srgbClr val="FFFFBD"/>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747625243"/>
              </p:ext>
            </p:extLst>
          </p:nvPr>
        </p:nvGraphicFramePr>
        <p:xfrm>
          <a:off x="1640840" y="4455795"/>
          <a:ext cx="4749800" cy="107289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40360"/>
                <a:gridCol w="1386840"/>
                <a:gridCol w="2331720"/>
                <a:gridCol w="690880"/>
              </a:tblGrid>
              <a:tr h="268224">
                <a:tc gridSpan="4">
                  <a:txBody>
                    <a:bodyPr/>
                    <a:lstStyle/>
                    <a:p>
                      <a:pPr algn="ctr"/>
                      <a:r>
                        <a:rPr lang="es-GT" sz="1100" b="1" noProof="0" dirty="0" smtClean="0"/>
                        <a:t>Lectura:</a:t>
                      </a:r>
                      <a:r>
                        <a:rPr lang="es-GT" sz="1100" b="1" baseline="0" noProof="0" dirty="0" smtClean="0"/>
                        <a:t> Texto informativo</a:t>
                      </a:r>
                      <a:endParaRPr lang="es-GT" sz="1100" b="1" noProof="0"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s-GT" sz="1100" b="1" dirty="0" smtClean="0"/>
                        <a:t>Objetivos</a:t>
                      </a:r>
                      <a:endParaRPr lang="es-GT" sz="1100" b="1" dirty="0"/>
                    </a:p>
                  </a:txBody>
                  <a:tcPr marL="103632" marR="103632" marT="50292" marB="50292">
                    <a:solidFill>
                      <a:schemeClr val="bg1"/>
                    </a:solidFill>
                  </a:tcPr>
                </a:tc>
                <a:tc hMerge="1">
                  <a:txBody>
                    <a:bodyPr/>
                    <a:lstStyle/>
                    <a:p>
                      <a:endParaRPr lang="en-US" dirty="0"/>
                    </a:p>
                  </a:txBody>
                  <a:tcPr/>
                </a:tc>
                <a:tc>
                  <a:txBody>
                    <a:bodyPr/>
                    <a:lstStyle/>
                    <a:p>
                      <a:pPr algn="ctr"/>
                      <a:r>
                        <a:rPr lang="es-GT" sz="1100" b="1" dirty="0" smtClean="0"/>
                        <a:t>Estándares</a:t>
                      </a:r>
                      <a:endParaRPr lang="es-GT" sz="1100" b="1" dirty="0"/>
                    </a:p>
                  </a:txBody>
                  <a:tcPr marL="103632" marR="103632" marT="50292" marB="50292">
                    <a:solidFill>
                      <a:schemeClr val="bg1"/>
                    </a:solidFill>
                  </a:tcPr>
                </a:tc>
                <a:tc>
                  <a:txBody>
                    <a:bodyPr/>
                    <a:lstStyle/>
                    <a:p>
                      <a:pPr algn="ctr"/>
                      <a:r>
                        <a:rPr lang="es-GT" sz="1100" b="1" dirty="0" smtClean="0"/>
                        <a:t>DOK</a:t>
                      </a:r>
                      <a:endParaRPr lang="es-GT" sz="1100" b="1" dirty="0"/>
                    </a:p>
                  </a:txBody>
                  <a:tcPr marL="103632" marR="103632" marT="50292" marB="50292">
                    <a:solidFill>
                      <a:schemeClr val="bg1"/>
                    </a:solidFill>
                  </a:tcPr>
                </a:tc>
              </a:tr>
              <a:tr h="268224">
                <a:tc>
                  <a:txBody>
                    <a:bodyPr/>
                    <a:lstStyle/>
                    <a:p>
                      <a:r>
                        <a:rPr lang="es-GT" sz="1100" b="1" dirty="0" smtClean="0"/>
                        <a:t>8</a:t>
                      </a:r>
                      <a:endParaRPr lang="es-GT" sz="1100" b="1" dirty="0"/>
                    </a:p>
                  </a:txBody>
                  <a:tcPr marL="103632" marR="103632" marT="50292" marB="50292">
                    <a:solidFill>
                      <a:srgbClr val="FFFFBD"/>
                    </a:solidFill>
                  </a:tcPr>
                </a:tc>
                <a:tc>
                  <a:txBody>
                    <a:bodyPr/>
                    <a:lstStyle/>
                    <a:p>
                      <a:r>
                        <a:rPr lang="es-GT" sz="1100" b="1" dirty="0" smtClean="0"/>
                        <a:t>Detalles claves</a:t>
                      </a:r>
                      <a:endParaRPr lang="es-GT" sz="1100" b="1" dirty="0"/>
                    </a:p>
                  </a:txBody>
                  <a:tcPr marL="103632" marR="103632" marT="50292" marB="50292">
                    <a:solidFill>
                      <a:srgbClr val="FFFFB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GT" sz="1100" b="1" dirty="0" smtClean="0">
                          <a:solidFill>
                            <a:schemeClr val="tx1"/>
                          </a:solidFill>
                        </a:rPr>
                        <a:t>RI.4.1     RI.4.3 </a:t>
                      </a:r>
                      <a:r>
                        <a:rPr kumimoji="0" lang="es-GT" sz="900" b="0" i="1" u="none" strike="noStrike" kern="1200" cap="none" spc="0" normalizeH="0" baseline="0" noProof="0" dirty="0" smtClean="0">
                          <a:ln>
                            <a:noFill/>
                          </a:ln>
                          <a:solidFill>
                            <a:schemeClr val="tx1"/>
                          </a:solidFill>
                          <a:effectLst/>
                          <a:uLnTx/>
                          <a:uFillTx/>
                          <a:latin typeface="+mn-lt"/>
                          <a:ea typeface="+mn-ea"/>
                          <a:cs typeface="+mn-cs"/>
                        </a:rPr>
                        <a:t>(se puede ir a DOK 3)</a:t>
                      </a:r>
                    </a:p>
                  </a:txBody>
                  <a:tcPr marL="103632" marR="103632" marT="50292" marB="50292">
                    <a:solidFill>
                      <a:srgbClr val="FFFFBD"/>
                    </a:solidFill>
                  </a:tcPr>
                </a:tc>
                <a:tc>
                  <a:txBody>
                    <a:bodyPr/>
                    <a:lstStyle/>
                    <a:p>
                      <a:pPr algn="ctr"/>
                      <a:r>
                        <a:rPr lang="es-GT" sz="1100" b="1" dirty="0" smtClean="0"/>
                        <a:t>1-2</a:t>
                      </a:r>
                      <a:endParaRPr lang="es-GT" sz="1100" b="1" dirty="0"/>
                    </a:p>
                  </a:txBody>
                  <a:tcPr marL="103632" marR="103632" marT="50292" marB="50292" anchor="ctr">
                    <a:solidFill>
                      <a:srgbClr val="FFFFBD"/>
                    </a:solidFill>
                  </a:tcPr>
                </a:tc>
              </a:tr>
              <a:tr h="268224">
                <a:tc>
                  <a:txBody>
                    <a:bodyPr/>
                    <a:lstStyle/>
                    <a:p>
                      <a:r>
                        <a:rPr lang="es-GT" sz="1100" b="1" dirty="0" smtClean="0"/>
                        <a:t>9</a:t>
                      </a:r>
                      <a:endParaRPr lang="es-GT" sz="1100" b="1" dirty="0"/>
                    </a:p>
                  </a:txBody>
                  <a:tcPr marL="103632" marR="103632" marT="50292" marB="50292">
                    <a:solidFill>
                      <a:srgbClr val="FFFFBD"/>
                    </a:solidFill>
                  </a:tcPr>
                </a:tc>
                <a:tc>
                  <a:txBody>
                    <a:bodyPr/>
                    <a:lstStyle/>
                    <a:p>
                      <a:r>
                        <a:rPr lang="es-GT" sz="1100" b="1" dirty="0" smtClean="0"/>
                        <a:t>Ideas centrales</a:t>
                      </a:r>
                      <a:endParaRPr lang="es-GT" sz="1100" b="1" dirty="0"/>
                    </a:p>
                  </a:txBody>
                  <a:tcPr marL="103632" marR="103632" marT="50292" marB="50292">
                    <a:solidFill>
                      <a:srgbClr val="FFFFBD"/>
                    </a:solidFill>
                  </a:tcPr>
                </a:tc>
                <a:tc>
                  <a:txBody>
                    <a:bodyPr/>
                    <a:lstStyle/>
                    <a:p>
                      <a:r>
                        <a:rPr lang="es-GT" sz="1100" b="1" dirty="0" smtClean="0">
                          <a:solidFill>
                            <a:schemeClr val="tx1"/>
                          </a:solidFill>
                        </a:rPr>
                        <a:t>RI.4.2</a:t>
                      </a:r>
                      <a:endParaRPr lang="es-GT" sz="1100" b="1" dirty="0">
                        <a:solidFill>
                          <a:schemeClr val="tx1"/>
                        </a:solidFill>
                      </a:endParaRPr>
                    </a:p>
                  </a:txBody>
                  <a:tcPr marL="103632" marR="103632" marT="50292" marB="50292">
                    <a:solidFill>
                      <a:srgbClr val="FFFFBD"/>
                    </a:solidFill>
                  </a:tcPr>
                </a:tc>
                <a:tc>
                  <a:txBody>
                    <a:bodyPr/>
                    <a:lstStyle/>
                    <a:p>
                      <a:pPr algn="ctr"/>
                      <a:r>
                        <a:rPr lang="es-GT" sz="1100" b="1" dirty="0" smtClean="0"/>
                        <a:t>2</a:t>
                      </a:r>
                      <a:endParaRPr lang="es-GT" sz="1100" b="1" dirty="0"/>
                    </a:p>
                  </a:txBody>
                  <a:tcPr marL="103632" marR="103632" marT="50292" marB="50292" anchor="ctr">
                    <a:solidFill>
                      <a:srgbClr val="FFFFBD"/>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6880871"/>
              </p:ext>
            </p:extLst>
          </p:nvPr>
        </p:nvGraphicFramePr>
        <p:xfrm>
          <a:off x="1036320" y="6019365"/>
          <a:ext cx="5705113" cy="1944624"/>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158999"/>
                <a:gridCol w="2504440"/>
                <a:gridCol w="609873"/>
              </a:tblGrid>
              <a:tr h="268224">
                <a:tc gridSpan="4">
                  <a:txBody>
                    <a:bodyPr/>
                    <a:lstStyle/>
                    <a:p>
                      <a:pPr algn="ctr"/>
                      <a:r>
                        <a:rPr lang="es-GT" sz="1100" b="1" noProof="0" dirty="0" smtClean="0"/>
                        <a:t>Escritura</a:t>
                      </a:r>
                      <a:endParaRPr lang="es-GT" sz="1100" b="1" noProof="0"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s-GT" sz="1100" b="1" noProof="0" dirty="0" smtClean="0"/>
                        <a:t>Objetivos</a:t>
                      </a:r>
                      <a:endParaRPr lang="es-GT" sz="1100" b="1" noProof="0" dirty="0"/>
                    </a:p>
                  </a:txBody>
                  <a:tcPr marL="103632" marR="103632" marT="50292" marB="50292">
                    <a:solidFill>
                      <a:schemeClr val="bg1"/>
                    </a:solidFill>
                  </a:tcPr>
                </a:tc>
                <a:tc hMerge="1">
                  <a:txBody>
                    <a:bodyPr/>
                    <a:lstStyle/>
                    <a:p>
                      <a:endParaRPr lang="en-US" dirty="0"/>
                    </a:p>
                  </a:txBody>
                  <a:tcPr/>
                </a:tc>
                <a:tc>
                  <a:txBody>
                    <a:bodyPr/>
                    <a:lstStyle/>
                    <a:p>
                      <a:pPr algn="ctr"/>
                      <a:r>
                        <a:rPr lang="es-GT" sz="1100" b="1" noProof="0" dirty="0" smtClean="0"/>
                        <a:t>Estándares</a:t>
                      </a:r>
                      <a:endParaRPr lang="es-GT" sz="1100" b="1" noProof="0" dirty="0"/>
                    </a:p>
                  </a:txBody>
                  <a:tcPr marL="103632" marR="103632" marT="50292" marB="50292">
                    <a:solidFill>
                      <a:schemeClr val="bg1"/>
                    </a:solidFill>
                  </a:tcPr>
                </a:tc>
                <a:tc>
                  <a:txBody>
                    <a:bodyPr/>
                    <a:lstStyle/>
                    <a:p>
                      <a:pPr algn="ctr"/>
                      <a:r>
                        <a:rPr lang="es-GT" sz="1100" b="1" noProof="0" dirty="0" smtClean="0"/>
                        <a:t>DOK</a:t>
                      </a:r>
                      <a:endParaRPr lang="es-GT" sz="1100" b="1" noProof="0" dirty="0"/>
                    </a:p>
                  </a:txBody>
                  <a:tcPr marL="103632" marR="103632" marT="50292" marB="50292">
                    <a:solidFill>
                      <a:schemeClr val="bg1"/>
                    </a:solidFill>
                  </a:tcPr>
                </a:tc>
              </a:tr>
              <a:tr h="268224">
                <a:tc>
                  <a:txBody>
                    <a:bodyPr/>
                    <a:lstStyle/>
                    <a:p>
                      <a:r>
                        <a:rPr lang="es-GT" sz="1100" b="1" noProof="0" dirty="0" smtClean="0"/>
                        <a:t>6a</a:t>
                      </a:r>
                      <a:endParaRPr lang="es-GT" sz="1100" b="1" noProof="0" dirty="0"/>
                    </a:p>
                  </a:txBody>
                  <a:tcPr marL="103632" marR="103632" marT="50292" marB="50292">
                    <a:solidFill>
                      <a:srgbClr val="FFFFBD"/>
                    </a:solidFill>
                  </a:tcPr>
                </a:tc>
                <a:tc>
                  <a:txBody>
                    <a:bodyPr/>
                    <a:lstStyle/>
                    <a:p>
                      <a:r>
                        <a:rPr lang="es-GT" sz="1100" b="1" noProof="0" dirty="0" smtClean="0"/>
                        <a:t>Escribir opinión breve </a:t>
                      </a:r>
                      <a:endParaRPr lang="es-GT" sz="1100" b="1" noProof="0" dirty="0"/>
                    </a:p>
                  </a:txBody>
                  <a:tcPr marL="103632" marR="103632" marT="50292" marB="50292">
                    <a:solidFill>
                      <a:srgbClr val="FFFFBD"/>
                    </a:solidFill>
                  </a:tcPr>
                </a:tc>
                <a:tc>
                  <a:txBody>
                    <a:bodyPr/>
                    <a:lstStyle/>
                    <a:p>
                      <a:r>
                        <a:rPr lang="es-GT" sz="1100" b="1" noProof="0" dirty="0" smtClean="0">
                          <a:solidFill>
                            <a:schemeClr val="tx1"/>
                          </a:solidFill>
                        </a:rPr>
                        <a:t>W.4.1a, W.4.1b, W.4.1c, W.4.1d, W.4.8</a:t>
                      </a:r>
                      <a:endParaRPr lang="es-GT" sz="1100" b="1" noProof="0" dirty="0">
                        <a:solidFill>
                          <a:schemeClr val="tx1"/>
                        </a:solidFill>
                      </a:endParaRPr>
                    </a:p>
                  </a:txBody>
                  <a:tcPr marL="103632" marR="103632" marT="50292" marB="50292">
                    <a:solidFill>
                      <a:srgbClr val="FFFFBD"/>
                    </a:solidFill>
                  </a:tcPr>
                </a:tc>
                <a:tc>
                  <a:txBody>
                    <a:bodyPr/>
                    <a:lstStyle/>
                    <a:p>
                      <a:pPr algn="ctr"/>
                      <a:r>
                        <a:rPr lang="es-GT" sz="1100" b="1" noProof="0" dirty="0" smtClean="0"/>
                        <a:t>3</a:t>
                      </a:r>
                      <a:endParaRPr lang="es-GT" sz="1100" b="1" noProof="0" dirty="0"/>
                    </a:p>
                  </a:txBody>
                  <a:tcPr marL="103632" marR="103632" marT="50292" marB="50292" anchor="ctr">
                    <a:solidFill>
                      <a:srgbClr val="FFFFBD"/>
                    </a:solidFill>
                  </a:tcPr>
                </a:tc>
              </a:tr>
              <a:tr h="268224">
                <a:tc>
                  <a:txBody>
                    <a:bodyPr/>
                    <a:lstStyle/>
                    <a:p>
                      <a:r>
                        <a:rPr lang="es-GT" sz="1100" b="1" noProof="0" dirty="0" smtClean="0"/>
                        <a:t>6b</a:t>
                      </a:r>
                      <a:endParaRPr lang="es-GT" sz="1100" b="1" noProof="0" dirty="0"/>
                    </a:p>
                  </a:txBody>
                  <a:tcPr marL="103632" marR="103632" marT="50292" marB="50292">
                    <a:solidFill>
                      <a:srgbClr val="FFFFBD"/>
                    </a:solidFill>
                  </a:tcPr>
                </a:tc>
                <a:tc>
                  <a:txBody>
                    <a:bodyPr/>
                    <a:lstStyle/>
                    <a:p>
                      <a:r>
                        <a:rPr lang="es-GT" sz="1100" b="1" noProof="0" dirty="0" smtClean="0"/>
                        <a:t>Escribir-Revisar una opinión</a:t>
                      </a:r>
                      <a:endParaRPr lang="es-GT" sz="1100" b="1" noProof="0" dirty="0"/>
                    </a:p>
                  </a:txBody>
                  <a:tcPr marL="103632" marR="103632" marT="50292" marB="50292">
                    <a:solidFill>
                      <a:srgbClr val="FFFFBD"/>
                    </a:solidFill>
                  </a:tcPr>
                </a:tc>
                <a:tc>
                  <a:txBody>
                    <a:bodyPr/>
                    <a:lstStyle/>
                    <a:p>
                      <a:r>
                        <a:rPr lang="es-GT" sz="1100" b="1" noProof="0" dirty="0" smtClean="0">
                          <a:solidFill>
                            <a:schemeClr val="tx1"/>
                          </a:solidFill>
                        </a:rPr>
                        <a:t>W.4.1a, W.4.1b, W.4.1c, W.4.1d, W.4.8</a:t>
                      </a:r>
                      <a:endParaRPr lang="es-GT" sz="1100" b="1" noProof="0" dirty="0">
                        <a:solidFill>
                          <a:schemeClr val="tx1"/>
                        </a:solidFill>
                      </a:endParaRPr>
                    </a:p>
                  </a:txBody>
                  <a:tcPr marL="103632" marR="103632" marT="50292" marB="50292">
                    <a:solidFill>
                      <a:srgbClr val="FFFFBD"/>
                    </a:solidFill>
                  </a:tcPr>
                </a:tc>
                <a:tc>
                  <a:txBody>
                    <a:bodyPr/>
                    <a:lstStyle/>
                    <a:p>
                      <a:pPr algn="ctr"/>
                      <a:r>
                        <a:rPr lang="es-GT" sz="1100" b="1" noProof="0" dirty="0" smtClean="0"/>
                        <a:t>2</a:t>
                      </a:r>
                      <a:endParaRPr lang="es-GT" sz="1100" b="1" noProof="0" dirty="0"/>
                    </a:p>
                  </a:txBody>
                  <a:tcPr marL="103632" marR="103632" marT="50292" marB="50292" anchor="ctr">
                    <a:solidFill>
                      <a:srgbClr val="FFFFBD"/>
                    </a:solidFill>
                  </a:tcPr>
                </a:tc>
              </a:tr>
              <a:tr h="268224">
                <a:tc>
                  <a:txBody>
                    <a:bodyPr/>
                    <a:lstStyle/>
                    <a:p>
                      <a:r>
                        <a:rPr lang="es-GT" sz="1100" b="1" noProof="0" dirty="0" smtClean="0"/>
                        <a:t>8</a:t>
                      </a:r>
                      <a:endParaRPr lang="es-GT" sz="1100" b="1" noProof="0" dirty="0"/>
                    </a:p>
                  </a:txBody>
                  <a:tcPr marL="103632" marR="103632" marT="50292" marB="50292">
                    <a:solidFill>
                      <a:srgbClr val="FFFFBD"/>
                    </a:solidFill>
                  </a:tcPr>
                </a:tc>
                <a:tc>
                  <a:txBody>
                    <a:bodyPr/>
                    <a:lstStyle/>
                    <a:p>
                      <a:r>
                        <a:rPr lang="es-GT" sz="1100" b="1" noProof="0" dirty="0" smtClean="0"/>
                        <a:t>Uso de lenguaje-vocabulario</a:t>
                      </a:r>
                      <a:endParaRPr lang="es-GT" sz="1100" b="1" noProof="0" dirty="0"/>
                    </a:p>
                  </a:txBody>
                  <a:tcPr marL="103632" marR="103632" marT="50292" marB="50292">
                    <a:solidFill>
                      <a:srgbClr val="FFFFBD"/>
                    </a:solidFill>
                  </a:tcPr>
                </a:tc>
                <a:tc>
                  <a:txBody>
                    <a:bodyPr/>
                    <a:lstStyle/>
                    <a:p>
                      <a:r>
                        <a:rPr lang="es-GT" sz="1100" b="1" noProof="0" dirty="0" smtClean="0">
                          <a:solidFill>
                            <a:schemeClr val="tx1"/>
                          </a:solidFill>
                        </a:rPr>
                        <a:t>L.4.3a, L.4.6</a:t>
                      </a:r>
                      <a:endParaRPr lang="es-GT" sz="1100" b="1" noProof="0" dirty="0">
                        <a:solidFill>
                          <a:schemeClr val="tx1"/>
                        </a:solidFill>
                      </a:endParaRPr>
                    </a:p>
                  </a:txBody>
                  <a:tcPr marL="103632" marR="103632" marT="50292" marB="50292">
                    <a:solidFill>
                      <a:srgbClr val="FFFFBD"/>
                    </a:solidFill>
                  </a:tcPr>
                </a:tc>
                <a:tc>
                  <a:txBody>
                    <a:bodyPr/>
                    <a:lstStyle/>
                    <a:p>
                      <a:pPr algn="ctr"/>
                      <a:r>
                        <a:rPr lang="es-GT" sz="1100" b="1" noProof="0" dirty="0" smtClean="0"/>
                        <a:t>1-2</a:t>
                      </a:r>
                      <a:endParaRPr lang="es-GT" sz="1100" b="1" noProof="0" dirty="0"/>
                    </a:p>
                  </a:txBody>
                  <a:tcPr marL="103632" marR="103632" marT="50292" marB="50292" anchor="ctr">
                    <a:solidFill>
                      <a:srgbClr val="FFFFBD"/>
                    </a:solidFill>
                  </a:tcPr>
                </a:tc>
              </a:tr>
              <a:tr h="268224">
                <a:tc>
                  <a:txBody>
                    <a:bodyPr/>
                    <a:lstStyle/>
                    <a:p>
                      <a:r>
                        <a:rPr lang="es-GT" sz="1100" b="1" noProof="0" dirty="0" smtClean="0"/>
                        <a:t>9</a:t>
                      </a:r>
                      <a:endParaRPr lang="es-GT" sz="1100" b="1" noProof="0" dirty="0"/>
                    </a:p>
                  </a:txBody>
                  <a:tcPr marL="103632" marR="103632" marT="50292" marB="50292">
                    <a:solidFill>
                      <a:srgbClr val="FFFFBD"/>
                    </a:solidFill>
                  </a:tcPr>
                </a:tc>
                <a:tc>
                  <a:txBody>
                    <a:bodyPr/>
                    <a:lstStyle/>
                    <a:p>
                      <a:r>
                        <a:rPr lang="es-GT" sz="1100" b="1" noProof="0" dirty="0" smtClean="0"/>
                        <a:t>Editar y clarificar</a:t>
                      </a:r>
                      <a:endParaRPr lang="es-GT" sz="1100" b="1" noProof="0" dirty="0"/>
                    </a:p>
                  </a:txBody>
                  <a:tcPr marL="103632" marR="103632" marT="50292" marB="50292">
                    <a:solidFill>
                      <a:srgbClr val="FFFFBD"/>
                    </a:solidFill>
                  </a:tcPr>
                </a:tc>
                <a:tc>
                  <a:txBody>
                    <a:bodyPr/>
                    <a:lstStyle/>
                    <a:p>
                      <a:r>
                        <a:rPr lang="es-GT" sz="1100" b="1" noProof="0" dirty="0" smtClean="0">
                          <a:solidFill>
                            <a:schemeClr val="tx1"/>
                          </a:solidFill>
                        </a:rPr>
                        <a:t>L.4.2c</a:t>
                      </a:r>
                      <a:endParaRPr lang="es-GT" sz="1100" b="1" noProof="0" dirty="0">
                        <a:solidFill>
                          <a:schemeClr val="tx1"/>
                        </a:solidFill>
                      </a:endParaRPr>
                    </a:p>
                  </a:txBody>
                  <a:tcPr marL="103632" marR="103632" marT="50292" marB="50292">
                    <a:solidFill>
                      <a:srgbClr val="FFFFBD"/>
                    </a:solidFill>
                  </a:tcPr>
                </a:tc>
                <a:tc>
                  <a:txBody>
                    <a:bodyPr/>
                    <a:lstStyle/>
                    <a:p>
                      <a:pPr algn="ctr"/>
                      <a:r>
                        <a:rPr lang="es-GT" sz="1100" b="1" noProof="0" dirty="0" smtClean="0"/>
                        <a:t>1-2</a:t>
                      </a:r>
                      <a:endParaRPr lang="es-GT" sz="1100" b="1" noProof="0" dirty="0"/>
                    </a:p>
                  </a:txBody>
                  <a:tcPr marL="103632" marR="103632" marT="50292" marB="50292" anchor="ctr">
                    <a:solidFill>
                      <a:srgbClr val="FFFFBD"/>
                    </a:solidFill>
                  </a:tcPr>
                </a:tc>
              </a:tr>
            </a:tbl>
          </a:graphicData>
        </a:graphic>
      </p:graphicFrame>
      <p:sp>
        <p:nvSpPr>
          <p:cNvPr id="7" name="TextBox 6"/>
          <p:cNvSpPr txBox="1"/>
          <p:nvPr/>
        </p:nvSpPr>
        <p:spPr>
          <a:xfrm>
            <a:off x="3468206" y="1659255"/>
            <a:ext cx="4304194" cy="111854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2" tIns="50941" rIns="101882" bIns="50941" rtlCol="0">
            <a:spAutoFit/>
          </a:bodyPr>
          <a:lstStyle/>
          <a:p>
            <a:r>
              <a:rPr lang="es-GT" sz="2700" b="1" dirty="0" smtClean="0">
                <a:latin typeface="Bookman Old Style" pitchFamily="18" charset="0"/>
              </a:rPr>
              <a:t>Trimestre Uno - ELA</a:t>
            </a:r>
            <a:r>
              <a:rPr lang="es-GT" sz="2500" b="1" dirty="0" smtClean="0">
                <a:latin typeface="Bookman Old Style" pitchFamily="18" charset="0"/>
              </a:rPr>
              <a:t> </a:t>
            </a:r>
          </a:p>
          <a:p>
            <a:r>
              <a:rPr lang="es-GT" sz="2500" b="1" dirty="0" smtClean="0">
                <a:latin typeface="Bookman Old Style" pitchFamily="18" charset="0"/>
              </a:rPr>
              <a:t>CFA</a:t>
            </a:r>
          </a:p>
          <a:p>
            <a:r>
              <a:rPr lang="es-GT" sz="1400" b="1" dirty="0" smtClean="0">
                <a:latin typeface="Bookman Old Style" pitchFamily="18" charset="0"/>
              </a:rPr>
              <a:t>Instrucciones del Maestro</a:t>
            </a:r>
            <a:endParaRPr lang="es-GT" sz="1400" b="1" dirty="0">
              <a:latin typeface="Bookman Old Style" pitchFamily="18" charset="0"/>
            </a:endParaRPr>
          </a:p>
        </p:txBody>
      </p:sp>
      <p:sp>
        <p:nvSpPr>
          <p:cNvPr id="16" name="Oval 15"/>
          <p:cNvSpPr/>
          <p:nvPr/>
        </p:nvSpPr>
        <p:spPr>
          <a:xfrm>
            <a:off x="3717562" y="6936105"/>
            <a:ext cx="549638" cy="33528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p>
        </p:txBody>
      </p:sp>
      <p:sp>
        <p:nvSpPr>
          <p:cNvPr id="17" name="Oval 16"/>
          <p:cNvSpPr/>
          <p:nvPr/>
        </p:nvSpPr>
        <p:spPr>
          <a:xfrm>
            <a:off x="4267200" y="6536055"/>
            <a:ext cx="549638" cy="33528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p>
        </p:txBody>
      </p:sp>
      <p:sp>
        <p:nvSpPr>
          <p:cNvPr id="18" name="Oval 17"/>
          <p:cNvSpPr/>
          <p:nvPr/>
        </p:nvSpPr>
        <p:spPr>
          <a:xfrm>
            <a:off x="3640093" y="7355205"/>
            <a:ext cx="999851" cy="33528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p>
        </p:txBody>
      </p:sp>
      <p:sp>
        <p:nvSpPr>
          <p:cNvPr id="19" name="Oval 18"/>
          <p:cNvSpPr/>
          <p:nvPr/>
        </p:nvSpPr>
        <p:spPr>
          <a:xfrm>
            <a:off x="3649618" y="7665720"/>
            <a:ext cx="549638" cy="33528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p>
        </p:txBody>
      </p:sp>
    </p:spTree>
    <p:extLst>
      <p:ext uri="{BB962C8B-B14F-4D97-AF65-F5344CB8AC3E}">
        <p14:creationId xmlns:p14="http://schemas.microsoft.com/office/powerpoint/2010/main" val="3598012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10</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160987271"/>
              </p:ext>
            </p:extLst>
          </p:nvPr>
        </p:nvGraphicFramePr>
        <p:xfrm>
          <a:off x="323850" y="419100"/>
          <a:ext cx="7189470" cy="8690799"/>
        </p:xfrm>
        <a:graphic>
          <a:graphicData uri="http://schemas.openxmlformats.org/drawingml/2006/table">
            <a:tbl>
              <a:tblPr firstRow="1" bandRow="1">
                <a:effectLst>
                  <a:innerShdw blurRad="114300">
                    <a:prstClr val="black"/>
                  </a:innerShdw>
                </a:effectLst>
                <a:tableStyleId>{5C22544A-7EE6-4342-B048-85BDC9FD1C3A}</a:tableStyleId>
              </a:tblPr>
              <a:tblGrid>
                <a:gridCol w="6498590"/>
                <a:gridCol w="690880"/>
              </a:tblGrid>
              <a:tr h="3975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GT" sz="19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rPr>
                        <a:t>CFA Trimestre 1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GT" sz="19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rPr>
                        <a:t>Clave para las Respuestas de selección múltiple</a:t>
                      </a:r>
                    </a:p>
                  </a:txBody>
                  <a:tcPr marL="97155" marR="97155" marT="47897" marB="47897" anchor="ctr">
                    <a:solidFill>
                      <a:schemeClr val="bg1">
                        <a:lumMod val="85000"/>
                      </a:schemeClr>
                    </a:solidFill>
                  </a:tcPr>
                </a:tc>
                <a:tc>
                  <a:txBody>
                    <a:bodyPr/>
                    <a:lstStyle/>
                    <a:p>
                      <a:pPr algn="ct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 1</a:t>
                      </a:r>
                      <a:r>
                        <a:rPr lang="es-GT" sz="1200" b="1" u="none" dirty="0" smtClean="0">
                          <a:solidFill>
                            <a:schemeClr val="tx1"/>
                          </a:solidFill>
                          <a:effectLst>
                            <a:outerShdw blurRad="38100" dist="38100" dir="2700000" algn="tl">
                              <a:srgbClr val="000000">
                                <a:alpha val="43137"/>
                              </a:srgbClr>
                            </a:outerShdw>
                          </a:effectLst>
                        </a:rPr>
                        <a:t>  </a:t>
                      </a:r>
                      <a:r>
                        <a:rPr lang="es-GT" sz="1200" b="0" kern="1200" dirty="0" smtClean="0">
                          <a:solidFill>
                            <a:srgbClr val="000000"/>
                          </a:solidFill>
                          <a:effectLst/>
                          <a:latin typeface="+mn-lt"/>
                          <a:ea typeface="Times New Roman"/>
                          <a:cs typeface="Times New Roman"/>
                        </a:rPr>
                        <a:t> </a:t>
                      </a:r>
                      <a:r>
                        <a:rPr lang="es-GT" sz="1200" b="0" kern="1200" dirty="0" smtClean="0">
                          <a:solidFill>
                            <a:schemeClr val="dk1"/>
                          </a:solidFill>
                          <a:latin typeface="+mn-lt"/>
                          <a:ea typeface="+mn-ea"/>
                          <a:cs typeface="Helvetica" pitchFamily="34" charset="0"/>
                        </a:rPr>
                        <a:t>¿Qué sala en la Isla Ellis le pareció interesante a Emily? </a:t>
                      </a:r>
                      <a:r>
                        <a:rPr lang="es-GT" sz="1200" b="0" kern="1200" dirty="0" smtClean="0">
                          <a:solidFill>
                            <a:srgbClr val="000000"/>
                          </a:solidFill>
                          <a:effectLst/>
                          <a:latin typeface="+mn-lt"/>
                          <a:ea typeface="Times New Roman"/>
                          <a:cs typeface="Times New Roman"/>
                        </a:rPr>
                        <a:t>RL.4.1</a:t>
                      </a: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C</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a:t>
                      </a:r>
                      <a:r>
                        <a:rPr lang="es-GT" sz="1200" b="1" u="sng" baseline="0"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rPr>
                        <a:t>2</a:t>
                      </a:r>
                      <a:r>
                        <a:rPr lang="es-GT" sz="1200" b="1" u="none" dirty="0" smtClean="0">
                          <a:solidFill>
                            <a:schemeClr val="tx1"/>
                          </a:solidFill>
                          <a:effectLst>
                            <a:outerShdw blurRad="38100" dist="38100" dir="2700000" algn="tl">
                              <a:srgbClr val="000000">
                                <a:alpha val="43137"/>
                              </a:srgbClr>
                            </a:outerShdw>
                          </a:effectLst>
                        </a:rPr>
                        <a:t>   </a:t>
                      </a:r>
                      <a:r>
                        <a:rPr lang="es-419" sz="1200" b="0" kern="1200" dirty="0" smtClean="0">
                          <a:solidFill>
                            <a:schemeClr val="dk1"/>
                          </a:solidFill>
                          <a:latin typeface="+mn-lt"/>
                          <a:ea typeface="+mn-ea"/>
                          <a:cs typeface="Helvetica" pitchFamily="34" charset="0"/>
                        </a:rPr>
                        <a:t>¿Por qué Emily salió de la Isla Ellis más interesada que cuando llegó? </a:t>
                      </a:r>
                      <a:r>
                        <a:rPr lang="es-GT" sz="1200" b="0" kern="1200" dirty="0" smtClean="0">
                          <a:solidFill>
                            <a:schemeClr val="dk1"/>
                          </a:solidFill>
                          <a:latin typeface="+mn-lt"/>
                          <a:ea typeface="+mn-ea"/>
                          <a:cs typeface="Helvetica" pitchFamily="34" charset="0"/>
                        </a:rPr>
                        <a:t> </a:t>
                      </a:r>
                      <a:r>
                        <a:rPr lang="es-GT" sz="1200" b="0" u="none" dirty="0" smtClean="0">
                          <a:solidFill>
                            <a:schemeClr val="tx1"/>
                          </a:solidFill>
                          <a:effectLst/>
                        </a:rPr>
                        <a:t>RL.4.1</a:t>
                      </a: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B</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a:t>
                      </a:r>
                      <a:r>
                        <a:rPr lang="es-GT" sz="1200" b="1" u="sng" baseline="0"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rPr>
                        <a:t>3</a:t>
                      </a:r>
                      <a:r>
                        <a:rPr lang="es-GT" sz="1200" b="0" u="none" dirty="0" smtClean="0">
                          <a:solidFill>
                            <a:schemeClr val="tx1"/>
                          </a:solidFill>
                          <a:effectLst>
                            <a:outerShdw blurRad="38100" dist="38100" dir="2700000" algn="tl">
                              <a:srgbClr val="000000">
                                <a:alpha val="43137"/>
                              </a:srgbClr>
                            </a:outerShdw>
                          </a:effectLst>
                        </a:rPr>
                        <a:t>   </a:t>
                      </a:r>
                      <a:r>
                        <a:rPr lang="es-419" sz="1200" b="0" kern="1200" dirty="0" smtClean="0">
                          <a:solidFill>
                            <a:schemeClr val="dk1"/>
                          </a:solidFill>
                          <a:latin typeface="+mn-lt"/>
                          <a:ea typeface="+mn-ea"/>
                          <a:cs typeface="Helvetica" pitchFamily="34" charset="0"/>
                        </a:rPr>
                        <a:t>¿Cuál de las respuestas resume mejor la experiencia de Emily en la Isla Ellis?  </a:t>
                      </a:r>
                      <a:r>
                        <a:rPr lang="es-GT" sz="1200" b="0" u="none" kern="1200" dirty="0" smtClean="0">
                          <a:solidFill>
                            <a:schemeClr val="tx1"/>
                          </a:solidFill>
                          <a:effectLst/>
                          <a:latin typeface="+mn-lt"/>
                          <a:ea typeface="+mn-ea"/>
                          <a:cs typeface="+mn-cs"/>
                        </a:rPr>
                        <a:t>RL.4.2</a:t>
                      </a: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D</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a:t>
                      </a:r>
                      <a:r>
                        <a:rPr lang="es-GT" sz="1200" b="1" u="sng" baseline="0"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rPr>
                        <a:t>4</a:t>
                      </a:r>
                      <a:r>
                        <a:rPr lang="es-GT" sz="1200" b="0" u="none" dirty="0" smtClean="0">
                          <a:solidFill>
                            <a:schemeClr val="tx1"/>
                          </a:solidFill>
                          <a:effectLst>
                            <a:outerShdw blurRad="38100" dist="38100" dir="2700000" algn="tl">
                              <a:srgbClr val="000000">
                                <a:alpha val="43137"/>
                              </a:srgbClr>
                            </a:outerShdw>
                          </a:effectLst>
                        </a:rPr>
                        <a:t>    </a:t>
                      </a:r>
                      <a:r>
                        <a:rPr lang="es-GT" sz="1200" b="0" kern="1200" dirty="0" smtClean="0">
                          <a:solidFill>
                            <a:schemeClr val="dk1"/>
                          </a:solidFill>
                          <a:latin typeface="+mn-lt"/>
                          <a:ea typeface="+mn-ea"/>
                          <a:cs typeface="Helvetica" pitchFamily="34" charset="0"/>
                        </a:rPr>
                        <a:t>¿Cuál es el tema de </a:t>
                      </a:r>
                      <a:r>
                        <a:rPr lang="es-GT" sz="1200" b="1" i="1" u="sng" kern="1200" dirty="0" smtClean="0">
                          <a:solidFill>
                            <a:schemeClr val="dk1"/>
                          </a:solidFill>
                          <a:latin typeface="+mn-lt"/>
                          <a:ea typeface="+mn-ea"/>
                          <a:cs typeface="Helvetica" pitchFamily="34" charset="0"/>
                        </a:rPr>
                        <a:t>Perdida en la Isla Ellis</a:t>
                      </a:r>
                      <a:r>
                        <a:rPr lang="es-GT" sz="1200" b="0" kern="1200" dirty="0" smtClean="0">
                          <a:solidFill>
                            <a:schemeClr val="dk1"/>
                          </a:solidFill>
                          <a:latin typeface="+mn-lt"/>
                          <a:ea typeface="+mn-ea"/>
                          <a:cs typeface="Helvetica" pitchFamily="34" charset="0"/>
                        </a:rPr>
                        <a:t>?  </a:t>
                      </a:r>
                      <a:r>
                        <a:rPr lang="es-GT" sz="1200" b="0" u="none" kern="1200" dirty="0" smtClean="0">
                          <a:solidFill>
                            <a:schemeClr val="tx1"/>
                          </a:solidFill>
                          <a:effectLst/>
                          <a:latin typeface="+mn-lt"/>
                          <a:ea typeface="+mn-ea"/>
                          <a:cs typeface="+mn-cs"/>
                        </a:rPr>
                        <a:t>RL.4.2</a:t>
                      </a:r>
                      <a:endParaRPr lang="es-GT" sz="1200" b="0" u="none" dirty="0" smtClean="0">
                        <a:solidFill>
                          <a:schemeClr val="tx1"/>
                        </a:solidFill>
                        <a:effectLst/>
                      </a:endParaRP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A</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64603">
                <a:tc>
                  <a:txBody>
                    <a:bodyPr/>
                    <a:lstStyle/>
                    <a:p>
                      <a:pPr marL="803275" marR="0" indent="-803275"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a:t>
                      </a:r>
                      <a:r>
                        <a:rPr lang="es-GT" sz="1200" b="1" u="sng" baseline="0"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rPr>
                        <a:t>5</a:t>
                      </a:r>
                      <a:r>
                        <a:rPr lang="es-GT" sz="1200" b="0" u="none" baseline="0" dirty="0" smtClean="0">
                          <a:solidFill>
                            <a:schemeClr val="tx1"/>
                          </a:solidFill>
                          <a:effectLst/>
                        </a:rPr>
                        <a:t>   </a:t>
                      </a:r>
                      <a:r>
                        <a:rPr lang="es-419" sz="1200" b="0" kern="1200" dirty="0" smtClean="0">
                          <a:solidFill>
                            <a:schemeClr val="dk1"/>
                          </a:solidFill>
                          <a:latin typeface="+mn-lt"/>
                          <a:ea typeface="+mn-ea"/>
                          <a:cs typeface="Helvetica" pitchFamily="34" charset="0"/>
                        </a:rPr>
                        <a:t>¿Qué declaración apoya el sentimiento de Emily de que “sí existía tal cosa como demasiadas vacaciones familiares”?  </a:t>
                      </a:r>
                      <a:r>
                        <a:rPr lang="es-GT" sz="1200" b="0" u="none" kern="1200" dirty="0" smtClean="0">
                          <a:solidFill>
                            <a:schemeClr val="tx1"/>
                          </a:solidFill>
                          <a:effectLst/>
                          <a:latin typeface="+mn-lt"/>
                          <a:ea typeface="+mn-ea"/>
                          <a:cs typeface="+mn-cs"/>
                        </a:rPr>
                        <a:t>RL.4.3</a:t>
                      </a:r>
                      <a:endParaRPr lang="es-GT" sz="1200" b="0" u="none"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C</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464603">
                <a:tc>
                  <a:txBody>
                    <a:bodyPr/>
                    <a:lstStyle/>
                    <a:p>
                      <a:pPr marL="803275" marR="0" indent="-803275"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a:t>
                      </a:r>
                      <a:r>
                        <a:rPr lang="es-GT" sz="1200" b="1" u="sng" baseline="0"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rPr>
                        <a:t>6</a:t>
                      </a:r>
                      <a:r>
                        <a:rPr lang="es-GT" sz="1200" b="0" u="none" baseline="0" dirty="0" smtClean="0">
                          <a:solidFill>
                            <a:schemeClr val="tx1"/>
                          </a:solidFill>
                          <a:effectLst/>
                        </a:rPr>
                        <a:t>   </a:t>
                      </a:r>
                      <a:r>
                        <a:rPr lang="es-419" sz="1200" b="0" kern="1200" dirty="0" smtClean="0">
                          <a:solidFill>
                            <a:schemeClr val="dk1"/>
                          </a:solidFill>
                          <a:latin typeface="+mn-lt"/>
                          <a:ea typeface="+mn-ea"/>
                          <a:cs typeface="Helvetica" pitchFamily="34" charset="0"/>
                        </a:rPr>
                        <a:t>¿De qué manera el autor utiliza el diálogo para llevarnos a creer que la familia de Emily</a:t>
                      </a:r>
                      <a:r>
                        <a:rPr lang="es-419" sz="1200" b="0" kern="1200" baseline="0" dirty="0" smtClean="0">
                          <a:solidFill>
                            <a:schemeClr val="dk1"/>
                          </a:solidFill>
                          <a:latin typeface="+mn-lt"/>
                          <a:ea typeface="+mn-ea"/>
                          <a:cs typeface="Helvetica" pitchFamily="34" charset="0"/>
                        </a:rPr>
                        <a:t> </a:t>
                      </a:r>
                      <a:r>
                        <a:rPr lang="es-419" sz="1200" b="0" kern="1200" dirty="0" smtClean="0">
                          <a:solidFill>
                            <a:schemeClr val="dk1"/>
                          </a:solidFill>
                          <a:latin typeface="+mn-lt"/>
                          <a:ea typeface="+mn-ea"/>
                          <a:cs typeface="Helvetica" pitchFamily="34" charset="0"/>
                        </a:rPr>
                        <a:t>está frustrada con ella?   </a:t>
                      </a:r>
                      <a:r>
                        <a:rPr lang="es-GT" sz="1200" b="0" u="none" kern="1200" dirty="0" smtClean="0">
                          <a:solidFill>
                            <a:schemeClr val="tx1"/>
                          </a:solidFill>
                          <a:effectLst/>
                          <a:latin typeface="+mn-lt"/>
                          <a:ea typeface="+mn-ea"/>
                          <a:cs typeface="+mn-cs"/>
                        </a:rPr>
                        <a:t>RL.4.3</a:t>
                      </a:r>
                      <a:endParaRPr lang="es-GT" sz="1200" b="0" u="none" dirty="0" smtClean="0">
                        <a:solidFill>
                          <a:schemeClr val="tx1"/>
                        </a:solidFill>
                        <a:effectLst/>
                      </a:endParaRP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B</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a:t>
                      </a:r>
                      <a:r>
                        <a:rPr lang="es-GT" sz="1200" b="1" u="sng" baseline="0"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rPr>
                        <a:t>7</a:t>
                      </a:r>
                      <a:r>
                        <a:rPr lang="es-GT" sz="1200" b="1" u="none"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latin typeface="+mn-lt"/>
                        </a:rPr>
                        <a:t>Respuesta construida de literatura </a:t>
                      </a:r>
                      <a:endParaRPr lang="es-GT" sz="1200" b="0"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RL.4.2</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r>
                        <a:rPr lang="es-GT" sz="1200" b="1" u="sng" dirty="0" smtClean="0">
                          <a:solidFill>
                            <a:schemeClr val="tx1"/>
                          </a:solidFill>
                          <a:effectLst>
                            <a:outerShdw blurRad="38100" dist="38100" dir="2700000" algn="tl">
                              <a:srgbClr val="000000">
                                <a:alpha val="43137"/>
                              </a:srgbClr>
                            </a:outerShdw>
                          </a:effectLst>
                        </a:rPr>
                        <a:t>Pregunta</a:t>
                      </a:r>
                      <a:r>
                        <a:rPr lang="es-GT" sz="1200" b="1" u="sng" baseline="0"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rPr>
                        <a:t>8</a:t>
                      </a:r>
                      <a:r>
                        <a:rPr lang="es-GT" sz="1200" b="1" u="none"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latin typeface="+mn-lt"/>
                        </a:rPr>
                        <a:t>Respuesta construida de literatura </a:t>
                      </a:r>
                      <a:endParaRPr lang="es-GT"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RL.4.3</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64603">
                <a:tc>
                  <a:txBody>
                    <a:bodyPr/>
                    <a:lstStyle/>
                    <a:p>
                      <a:pPr marL="858838" marR="0" indent="-858838" algn="l" defTabSz="966612" rtl="0" eaLnBrk="1" fontAlgn="auto" latinLnBrk="0" hangingPunct="1">
                        <a:lnSpc>
                          <a:spcPct val="100000"/>
                        </a:lnSpc>
                        <a:spcBef>
                          <a:spcPts val="0"/>
                        </a:spcBef>
                        <a:spcAft>
                          <a:spcPts val="0"/>
                        </a:spcAft>
                        <a:buClrTx/>
                        <a:buSzTx/>
                        <a:buFontTx/>
                        <a:buNone/>
                        <a:tabLst/>
                        <a:defRPr/>
                      </a:pPr>
                      <a:r>
                        <a:rPr lang="es-GT" sz="1200" b="1" u="sng" baseline="0" dirty="0" smtClean="0">
                          <a:solidFill>
                            <a:schemeClr val="tx1"/>
                          </a:solidFill>
                          <a:effectLst>
                            <a:outerShdw blurRad="38100" dist="38100" dir="2700000" algn="tl">
                              <a:srgbClr val="000000">
                                <a:alpha val="43137"/>
                              </a:srgbClr>
                            </a:outerShdw>
                          </a:effectLst>
                        </a:rPr>
                        <a:t>Pregunta 9</a:t>
                      </a:r>
                      <a:r>
                        <a:rPr lang="es-GT" sz="1200" b="1" u="none" baseline="0" dirty="0" smtClean="0">
                          <a:solidFill>
                            <a:schemeClr val="tx1"/>
                          </a:solidFill>
                          <a:effectLst>
                            <a:outerShdw blurRad="38100" dist="38100" dir="2700000" algn="tl">
                              <a:srgbClr val="000000">
                                <a:alpha val="43137"/>
                              </a:srgbClr>
                            </a:outerShdw>
                          </a:effectLst>
                        </a:rPr>
                        <a:t> </a:t>
                      </a:r>
                      <a:r>
                        <a:rPr lang="es-GT" sz="1200" b="0" u="none" baseline="0" dirty="0" smtClean="0">
                          <a:solidFill>
                            <a:schemeClr val="tx1"/>
                          </a:solidFill>
                          <a:effectLst/>
                        </a:rPr>
                        <a:t>  </a:t>
                      </a:r>
                      <a:r>
                        <a:rPr lang="es-419" sz="1200" b="0" kern="1200" dirty="0" smtClean="0">
                          <a:solidFill>
                            <a:schemeClr val="dk1"/>
                          </a:solidFill>
                          <a:latin typeface="+mn-lt"/>
                          <a:ea typeface="+mn-ea"/>
                          <a:cs typeface="Helvetica" pitchFamily="34" charset="0"/>
                        </a:rPr>
                        <a:t>¿Qué detalle mejor resume por qué la autora tenía un espacio en blanco en su árbol genealógico?</a:t>
                      </a:r>
                      <a:r>
                        <a:rPr lang="es-419" sz="1200" b="0" kern="1200" baseline="0" dirty="0" smtClean="0">
                          <a:solidFill>
                            <a:schemeClr val="dk1"/>
                          </a:solidFill>
                          <a:latin typeface="+mn-lt"/>
                          <a:ea typeface="+mn-ea"/>
                          <a:cs typeface="Helvetica" pitchFamily="34" charset="0"/>
                        </a:rPr>
                        <a:t>  </a:t>
                      </a:r>
                      <a:r>
                        <a:rPr lang="es-GT" sz="1200" b="0" u="none" baseline="0" dirty="0" smtClean="0">
                          <a:solidFill>
                            <a:schemeClr val="tx1"/>
                          </a:solidFill>
                          <a:effectLst/>
                        </a:rPr>
                        <a:t>RI.4.1</a:t>
                      </a:r>
                      <a:endParaRPr lang="es-GT" sz="1200" b="0" u="none" baseline="0"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D</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431143">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a:t>
                      </a:r>
                      <a:r>
                        <a:rPr lang="es-GT" sz="1200" b="1" u="sng" baseline="0"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rPr>
                        <a:t>10</a:t>
                      </a:r>
                      <a:r>
                        <a:rPr lang="es-GT" sz="1200" b="0" u="none" baseline="0" dirty="0" smtClean="0">
                          <a:solidFill>
                            <a:schemeClr val="tx1"/>
                          </a:solidFill>
                          <a:effectLst/>
                        </a:rPr>
                        <a:t>   </a:t>
                      </a:r>
                      <a:r>
                        <a:rPr lang="es-419" sz="1200" b="0" kern="1200" dirty="0" smtClean="0">
                          <a:solidFill>
                            <a:schemeClr val="dk1"/>
                          </a:solidFill>
                          <a:latin typeface="+mn-lt"/>
                          <a:ea typeface="+mn-ea"/>
                          <a:cs typeface="Helvetica" pitchFamily="34" charset="0"/>
                        </a:rPr>
                        <a:t>¿Qué información mejor apoya la razón del porqué </a:t>
                      </a:r>
                      <a:r>
                        <a:rPr lang="es-419" sz="1200" b="0" kern="1200" dirty="0" smtClean="0">
                          <a:solidFill>
                            <a:schemeClr val="dk1"/>
                          </a:solidFill>
                          <a:latin typeface="+mn-lt"/>
                          <a:ea typeface="+mn-ea"/>
                          <a:cs typeface="Helvetica" pitchFamily="34" charset="0"/>
                        </a:rPr>
                        <a:t>la autora </a:t>
                      </a:r>
                      <a:r>
                        <a:rPr lang="es-419" sz="1200" b="0" kern="1200" dirty="0" smtClean="0">
                          <a:solidFill>
                            <a:schemeClr val="dk1"/>
                          </a:solidFill>
                          <a:latin typeface="+mn-lt"/>
                          <a:ea typeface="+mn-ea"/>
                          <a:cs typeface="Helvetica" pitchFamily="34" charset="0"/>
                        </a:rPr>
                        <a:t>dijo que parece que estarían haciendo otro viaje a la Republica Checa?  </a:t>
                      </a:r>
                      <a:r>
                        <a:rPr lang="es-GT" sz="1200" b="0" u="none" dirty="0" smtClean="0">
                          <a:solidFill>
                            <a:schemeClr val="tx1"/>
                          </a:solidFill>
                          <a:effectLst/>
                        </a:rPr>
                        <a:t>RI.4.1</a:t>
                      </a: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D</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78972">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a:t>
                      </a:r>
                      <a:r>
                        <a:rPr lang="es-GT" sz="1200" b="1" u="sng" baseline="0"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rPr>
                        <a:t>11</a:t>
                      </a:r>
                      <a:r>
                        <a:rPr lang="es-GT" sz="1200" b="0" u="none" baseline="0" dirty="0" smtClean="0">
                          <a:solidFill>
                            <a:schemeClr val="tx1"/>
                          </a:solidFill>
                          <a:effectLst/>
                        </a:rPr>
                        <a:t>   </a:t>
                      </a:r>
                      <a:r>
                        <a:rPr lang="es-419" sz="1200" b="0" kern="1200" dirty="0" smtClean="0">
                          <a:solidFill>
                            <a:schemeClr val="dk1"/>
                          </a:solidFill>
                          <a:latin typeface="+mn-lt"/>
                          <a:ea typeface="+mn-ea"/>
                          <a:cs typeface="Helvetica" pitchFamily="34" charset="0"/>
                        </a:rPr>
                        <a:t>¿Por qué </a:t>
                      </a:r>
                      <a:r>
                        <a:rPr lang="es-419" sz="1200" b="0" kern="1200" dirty="0" smtClean="0">
                          <a:solidFill>
                            <a:schemeClr val="dk1"/>
                          </a:solidFill>
                          <a:latin typeface="+mn-lt"/>
                          <a:ea typeface="+mn-ea"/>
                          <a:cs typeface="Helvetica" pitchFamily="34" charset="0"/>
                        </a:rPr>
                        <a:t>la autora </a:t>
                      </a:r>
                      <a:r>
                        <a:rPr lang="es-419" sz="1200" b="0" kern="1200" dirty="0" smtClean="0">
                          <a:solidFill>
                            <a:schemeClr val="dk1"/>
                          </a:solidFill>
                          <a:latin typeface="+mn-lt"/>
                          <a:ea typeface="+mn-ea"/>
                          <a:cs typeface="Helvetica" pitchFamily="34" charset="0"/>
                        </a:rPr>
                        <a:t>probablemente dijo, “Me imaginé que estas cosas hacían más fácil ser un extranjero en una tierra desconocida y nueva.”?  </a:t>
                      </a:r>
                      <a:r>
                        <a:rPr lang="es-GT" sz="1200" b="0" u="none" baseline="0" dirty="0" smtClean="0">
                          <a:solidFill>
                            <a:schemeClr val="tx1"/>
                          </a:solidFill>
                          <a:effectLst/>
                        </a:rPr>
                        <a:t>RI.4.2</a:t>
                      </a:r>
                      <a:endParaRPr lang="es-GT" sz="1200" b="0" u="none" dirty="0" smtClean="0">
                        <a:solidFill>
                          <a:schemeClr val="tx1"/>
                        </a:solidFill>
                        <a:effectLst/>
                      </a:endParaRPr>
                    </a:p>
                  </a:txBody>
                  <a:tcPr marL="97155" marR="97155" marT="47897" marB="47897">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C</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solidFill>
                      <a:schemeClr val="bg1">
                        <a:lumMod val="85000"/>
                      </a:schemeClr>
                    </a:solidFill>
                  </a:tcPr>
                </a:tc>
              </a:tr>
              <a:tr h="464603">
                <a:tc>
                  <a:txBody>
                    <a:bodyPr/>
                    <a:lstStyle/>
                    <a:p>
                      <a:pPr marL="914400" indent="-914400">
                        <a:buNone/>
                      </a:pPr>
                      <a:r>
                        <a:rPr lang="es-GT" sz="1200" b="1" u="sng" dirty="0" smtClean="0">
                          <a:solidFill>
                            <a:schemeClr val="tx1"/>
                          </a:solidFill>
                          <a:effectLst>
                            <a:outerShdw blurRad="38100" dist="38100" dir="2700000" algn="tl">
                              <a:srgbClr val="000000">
                                <a:alpha val="43137"/>
                              </a:srgbClr>
                            </a:outerShdw>
                          </a:effectLst>
                        </a:rPr>
                        <a:t>Pregunta</a:t>
                      </a:r>
                      <a:r>
                        <a:rPr lang="es-GT" sz="1200" b="1" u="sng" baseline="0"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rPr>
                        <a:t>12</a:t>
                      </a:r>
                      <a:r>
                        <a:rPr lang="es-GT" sz="1200" b="0" u="none" baseline="0" dirty="0" smtClean="0">
                          <a:solidFill>
                            <a:schemeClr val="tx1"/>
                          </a:solidFill>
                          <a:effectLst/>
                        </a:rPr>
                        <a:t>   </a:t>
                      </a:r>
                      <a:r>
                        <a:rPr lang="es-GT" sz="1200" b="0" kern="1200" dirty="0" smtClean="0">
                          <a:solidFill>
                            <a:schemeClr val="dk1"/>
                          </a:solidFill>
                          <a:latin typeface="+mn-lt"/>
                          <a:ea typeface="+mn-ea"/>
                          <a:cs typeface="Helvetica" pitchFamily="34" charset="0"/>
                        </a:rPr>
                        <a:t>¿Qué pistas ayudan a identificar por qué algunos de los inmigrantes en las fotografías estaban tristes?     </a:t>
                      </a:r>
                      <a:r>
                        <a:rPr lang="es-GT" sz="1200" b="0" u="none" baseline="0" dirty="0" smtClean="0">
                          <a:solidFill>
                            <a:schemeClr val="tx1"/>
                          </a:solidFill>
                          <a:effectLst/>
                        </a:rPr>
                        <a:t>RI.4.2</a:t>
                      </a:r>
                      <a:endParaRPr lang="es-GT" sz="1200" b="0" u="none" dirty="0" smtClean="0">
                        <a:solidFill>
                          <a:schemeClr val="tx1"/>
                        </a:solidFill>
                        <a:latin typeface="+mn-lt"/>
                        <a:cs typeface="Helvetica" pitchFamily="34" charset="0"/>
                      </a:endParaRP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D</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64603">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a:t>
                      </a:r>
                      <a:r>
                        <a:rPr lang="es-GT" sz="1200" b="1" u="sng" baseline="0"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rPr>
                        <a:t>13</a:t>
                      </a:r>
                      <a:r>
                        <a:rPr lang="es-GT" sz="1200" b="1" u="none" dirty="0" smtClean="0">
                          <a:solidFill>
                            <a:schemeClr val="tx1"/>
                          </a:solidFill>
                          <a:effectLst>
                            <a:outerShdw blurRad="38100" dist="38100" dir="2700000" algn="tl">
                              <a:srgbClr val="000000">
                                <a:alpha val="43137"/>
                              </a:srgbClr>
                            </a:outerShdw>
                          </a:effectLst>
                        </a:rPr>
                        <a:t>  </a:t>
                      </a:r>
                      <a:r>
                        <a:rPr lang="es-GT" sz="1200" b="0" u="none" dirty="0" smtClean="0">
                          <a:solidFill>
                            <a:schemeClr val="tx1"/>
                          </a:solidFill>
                          <a:effectLst>
                            <a:outerShdw blurRad="38100" dist="38100" dir="2700000" algn="tl">
                              <a:srgbClr val="000000">
                                <a:alpha val="43137"/>
                              </a:srgbClr>
                            </a:outerShdw>
                          </a:effectLst>
                          <a:latin typeface="+mn-lt"/>
                        </a:rPr>
                        <a:t> </a:t>
                      </a:r>
                      <a:r>
                        <a:rPr lang="es-419" sz="1200" b="0" kern="1200" dirty="0" smtClean="0">
                          <a:solidFill>
                            <a:schemeClr val="dk1"/>
                          </a:solidFill>
                          <a:latin typeface="+mn-lt"/>
                          <a:ea typeface="+mn-ea"/>
                          <a:cs typeface="Helvetica" panose="020B0604020202020204" pitchFamily="34" charset="0"/>
                        </a:rPr>
                        <a:t>¿Por qué era importante que </a:t>
                      </a:r>
                      <a:r>
                        <a:rPr lang="es-419" sz="1200" b="0" kern="1200" dirty="0" smtClean="0">
                          <a:solidFill>
                            <a:schemeClr val="dk1"/>
                          </a:solidFill>
                          <a:latin typeface="+mn-lt"/>
                          <a:ea typeface="+mn-ea"/>
                          <a:cs typeface="Helvetica" panose="020B0604020202020204" pitchFamily="34" charset="0"/>
                        </a:rPr>
                        <a:t>la autora </a:t>
                      </a:r>
                      <a:r>
                        <a:rPr lang="es-419" sz="1200" b="0" kern="1200" dirty="0" smtClean="0">
                          <a:solidFill>
                            <a:schemeClr val="dk1"/>
                          </a:solidFill>
                          <a:latin typeface="+mn-lt"/>
                          <a:ea typeface="+mn-ea"/>
                          <a:cs typeface="Helvetica" panose="020B0604020202020204" pitchFamily="34" charset="0"/>
                        </a:rPr>
                        <a:t>de </a:t>
                      </a:r>
                      <a:r>
                        <a:rPr lang="es-419" sz="1200" b="1" i="1" u="sng" kern="1200" dirty="0" smtClean="0">
                          <a:solidFill>
                            <a:schemeClr val="dk1"/>
                          </a:solidFill>
                          <a:latin typeface="+mn-lt"/>
                          <a:ea typeface="+mn-ea"/>
                          <a:cs typeface="Helvetica" pitchFamily="34" charset="0"/>
                        </a:rPr>
                        <a:t>Isla Ellis: La búsqueda de </a:t>
                      </a:r>
                      <a:r>
                        <a:rPr lang="es-419" sz="1200" b="1" i="1" u="sng" kern="1200" dirty="0" err="1" smtClean="0">
                          <a:solidFill>
                            <a:schemeClr val="dk1"/>
                          </a:solidFill>
                          <a:latin typeface="+mn-lt"/>
                          <a:ea typeface="+mn-ea"/>
                          <a:cs typeface="Helvetica" pitchFamily="34" charset="0"/>
                        </a:rPr>
                        <a:t>Alois</a:t>
                      </a:r>
                      <a:r>
                        <a:rPr lang="es-419" sz="1200" b="1" i="1" u="sng" kern="1200" dirty="0" smtClean="0">
                          <a:solidFill>
                            <a:schemeClr val="dk1"/>
                          </a:solidFill>
                          <a:latin typeface="+mn-lt"/>
                          <a:ea typeface="+mn-ea"/>
                          <a:cs typeface="Helvetica" pitchFamily="34" charset="0"/>
                        </a:rPr>
                        <a:t> </a:t>
                      </a:r>
                      <a:r>
                        <a:rPr lang="es-419" sz="1200" b="1" i="1" u="sng" kern="1200" dirty="0" err="1" smtClean="0">
                          <a:solidFill>
                            <a:schemeClr val="dk1"/>
                          </a:solidFill>
                          <a:latin typeface="+mn-lt"/>
                          <a:ea typeface="+mn-ea"/>
                          <a:cs typeface="Helvetica" pitchFamily="34" charset="0"/>
                        </a:rPr>
                        <a:t>Hanousek</a:t>
                      </a:r>
                      <a:r>
                        <a:rPr lang="es-419" sz="1200" b="1" i="1" u="sng" kern="1200" dirty="0" smtClean="0">
                          <a:solidFill>
                            <a:schemeClr val="dk1"/>
                          </a:solidFill>
                          <a:latin typeface="+mn-lt"/>
                          <a:ea typeface="+mn-ea"/>
                          <a:cs typeface="Helvetica" pitchFamily="34" charset="0"/>
                        </a:rPr>
                        <a:t> </a:t>
                      </a:r>
                      <a:r>
                        <a:rPr lang="es-419" sz="1200" b="0" kern="1200" dirty="0" smtClean="0">
                          <a:solidFill>
                            <a:schemeClr val="dk1"/>
                          </a:solidFill>
                          <a:latin typeface="+mn-lt"/>
                          <a:ea typeface="+mn-ea"/>
                          <a:cs typeface="Helvetica" panose="020B0604020202020204" pitchFamily="34" charset="0"/>
                        </a:rPr>
                        <a:t>buscó otros nombres cuando estaba buscando el apellido del bisabuelo?   </a:t>
                      </a:r>
                      <a:r>
                        <a:rPr lang="es-GT" sz="1200" b="0" u="none" dirty="0" smtClean="0">
                          <a:solidFill>
                            <a:schemeClr val="tx1"/>
                          </a:solidFill>
                          <a:effectLst/>
                        </a:rPr>
                        <a:t>RI.4.3</a:t>
                      </a: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B</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464603">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a:t>
                      </a:r>
                      <a:r>
                        <a:rPr lang="es-GT" sz="1200" b="1" u="sng" baseline="0"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rPr>
                        <a:t>14</a:t>
                      </a:r>
                      <a:r>
                        <a:rPr lang="es-GT" sz="1200" b="0" u="none" dirty="0" smtClean="0">
                          <a:solidFill>
                            <a:schemeClr val="tx1"/>
                          </a:solidFill>
                          <a:effectLst/>
                        </a:rPr>
                        <a:t> </a:t>
                      </a:r>
                      <a:r>
                        <a:rPr lang="es-GT" sz="1200" b="0" u="none" baseline="0" dirty="0" smtClean="0">
                          <a:solidFill>
                            <a:schemeClr val="tx1"/>
                          </a:solidFill>
                          <a:effectLst/>
                        </a:rPr>
                        <a:t>  </a:t>
                      </a:r>
                      <a:r>
                        <a:rPr lang="es-419" sz="1200" b="0" kern="1200" dirty="0" smtClean="0">
                          <a:solidFill>
                            <a:schemeClr val="dk1"/>
                          </a:solidFill>
                          <a:latin typeface="+mn-lt"/>
                          <a:ea typeface="+mn-ea"/>
                          <a:cs typeface="Helvetica" panose="020B0604020202020204" pitchFamily="34" charset="0"/>
                        </a:rPr>
                        <a:t>¿Qué causó que </a:t>
                      </a:r>
                      <a:r>
                        <a:rPr lang="es-419" sz="1200" b="0" kern="1200" dirty="0" smtClean="0">
                          <a:solidFill>
                            <a:schemeClr val="dk1"/>
                          </a:solidFill>
                          <a:latin typeface="+mn-lt"/>
                          <a:ea typeface="+mn-ea"/>
                          <a:cs typeface="Helvetica" panose="020B0604020202020204" pitchFamily="34" charset="0"/>
                        </a:rPr>
                        <a:t>la autora </a:t>
                      </a:r>
                      <a:r>
                        <a:rPr lang="es-419" sz="1200" b="0" kern="1200" dirty="0" smtClean="0">
                          <a:solidFill>
                            <a:schemeClr val="dk1"/>
                          </a:solidFill>
                          <a:latin typeface="+mn-lt"/>
                          <a:ea typeface="+mn-ea"/>
                          <a:cs typeface="Helvetica" panose="020B0604020202020204" pitchFamily="34" charset="0"/>
                        </a:rPr>
                        <a:t>de </a:t>
                      </a:r>
                      <a:r>
                        <a:rPr lang="es-419" sz="1200" b="1" i="1" u="sng" kern="1200" dirty="0" smtClean="0">
                          <a:solidFill>
                            <a:schemeClr val="dk1"/>
                          </a:solidFill>
                          <a:latin typeface="+mn-lt"/>
                          <a:ea typeface="+mn-ea"/>
                          <a:cs typeface="Helvetica" pitchFamily="34" charset="0"/>
                        </a:rPr>
                        <a:t>Isla Ellis: La búsqueda de </a:t>
                      </a:r>
                      <a:r>
                        <a:rPr lang="es-419" sz="1200" b="1" i="1" u="sng" kern="1200" dirty="0" err="1" smtClean="0">
                          <a:solidFill>
                            <a:schemeClr val="dk1"/>
                          </a:solidFill>
                          <a:latin typeface="+mn-lt"/>
                          <a:ea typeface="+mn-ea"/>
                          <a:cs typeface="Helvetica" pitchFamily="34" charset="0"/>
                        </a:rPr>
                        <a:t>Alois</a:t>
                      </a:r>
                      <a:r>
                        <a:rPr lang="es-419" sz="1200" b="1" i="1" u="sng" kern="1200" dirty="0" smtClean="0">
                          <a:solidFill>
                            <a:schemeClr val="dk1"/>
                          </a:solidFill>
                          <a:latin typeface="+mn-lt"/>
                          <a:ea typeface="+mn-ea"/>
                          <a:cs typeface="Helvetica" pitchFamily="34" charset="0"/>
                        </a:rPr>
                        <a:t> </a:t>
                      </a:r>
                      <a:r>
                        <a:rPr lang="es-419" sz="1200" b="1" i="1" u="sng" kern="1200" dirty="0" err="1" smtClean="0">
                          <a:solidFill>
                            <a:schemeClr val="dk1"/>
                          </a:solidFill>
                          <a:latin typeface="+mn-lt"/>
                          <a:ea typeface="+mn-ea"/>
                          <a:cs typeface="Helvetica" pitchFamily="34" charset="0"/>
                        </a:rPr>
                        <a:t>Hanousek</a:t>
                      </a:r>
                      <a:r>
                        <a:rPr lang="es-419" sz="1200" b="0" kern="1200" dirty="0" smtClean="0">
                          <a:solidFill>
                            <a:schemeClr val="dk1"/>
                          </a:solidFill>
                          <a:latin typeface="+mn-lt"/>
                          <a:ea typeface="+mn-ea"/>
                          <a:cs typeface="Helvetica" panose="020B0604020202020204" pitchFamily="34" charset="0"/>
                        </a:rPr>
                        <a:t> viajara a la Isla Ellis? </a:t>
                      </a:r>
                      <a:r>
                        <a:rPr lang="es-GT" sz="1200" b="0" u="none" dirty="0" smtClean="0">
                          <a:solidFill>
                            <a:schemeClr val="tx1"/>
                          </a:solidFill>
                          <a:effectLst/>
                        </a:rPr>
                        <a:t>RI.4.3</a:t>
                      </a: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C</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a:t>
                      </a:r>
                      <a:r>
                        <a:rPr lang="es-GT" sz="1200" b="1" u="sng" baseline="0"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rPr>
                        <a:t>15</a:t>
                      </a:r>
                      <a:r>
                        <a:rPr lang="es-GT" sz="1200" b="1" u="none" dirty="0" smtClean="0">
                          <a:solidFill>
                            <a:schemeClr val="tx1"/>
                          </a:solidFill>
                          <a:effectLst>
                            <a:outerShdw blurRad="38100" dist="38100" dir="2700000" algn="tl">
                              <a:srgbClr val="000000">
                                <a:alpha val="43137"/>
                              </a:srgbClr>
                            </a:outerShdw>
                          </a:effectLst>
                        </a:rPr>
                        <a:t>                                </a:t>
                      </a:r>
                      <a:r>
                        <a:rPr lang="es-GT" sz="1200" b="1" u="none" dirty="0" smtClean="0">
                          <a:solidFill>
                            <a:schemeClr val="tx1"/>
                          </a:solidFill>
                          <a:effectLst/>
                        </a:rPr>
                        <a:t>  </a:t>
                      </a:r>
                      <a:r>
                        <a:rPr lang="es-GT" sz="1200" b="1" u="sng" dirty="0" smtClean="0">
                          <a:solidFill>
                            <a:schemeClr val="tx1"/>
                          </a:solidFill>
                          <a:effectLst>
                            <a:outerShdw blurRad="38100" dist="38100" dir="2700000" algn="tl">
                              <a:srgbClr val="000000">
                                <a:alpha val="43137"/>
                              </a:srgbClr>
                            </a:outerShdw>
                          </a:effectLst>
                          <a:latin typeface="+mn-lt"/>
                        </a:rPr>
                        <a:t>Respuesta construida de texto</a:t>
                      </a:r>
                      <a:r>
                        <a:rPr lang="es-GT" sz="1200" b="1" u="sng" baseline="0" dirty="0" smtClean="0">
                          <a:solidFill>
                            <a:schemeClr val="tx1"/>
                          </a:solidFill>
                          <a:effectLst>
                            <a:outerShdw blurRad="38100" dist="38100" dir="2700000" algn="tl">
                              <a:srgbClr val="000000">
                                <a:alpha val="43137"/>
                              </a:srgbClr>
                            </a:outerShdw>
                          </a:effectLst>
                          <a:latin typeface="+mn-lt"/>
                        </a:rPr>
                        <a:t> informativo</a:t>
                      </a:r>
                      <a:r>
                        <a:rPr lang="es-GT" sz="1200" b="1" u="none" dirty="0" smtClean="0">
                          <a:solidFill>
                            <a:schemeClr val="tx1"/>
                          </a:solidFill>
                          <a:effectLst>
                            <a:outerShdw blurRad="38100" dist="38100" dir="2700000" algn="tl">
                              <a:srgbClr val="000000">
                                <a:alpha val="43137"/>
                              </a:srgbClr>
                            </a:outerShdw>
                          </a:effectLst>
                          <a:latin typeface="+mn-lt"/>
                        </a:rPr>
                        <a:t> </a:t>
                      </a:r>
                      <a:endParaRPr lang="es-GT" sz="1200" b="0" i="1" u="none"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RI.4.2</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a:t>
                      </a:r>
                      <a:r>
                        <a:rPr lang="es-GT" sz="1200" b="1" u="sng" baseline="0"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rPr>
                        <a:t>16</a:t>
                      </a:r>
                      <a:r>
                        <a:rPr lang="es-GT" sz="1200" b="1" u="none"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latin typeface="+mn-lt"/>
                        </a:rPr>
                        <a:t>Respuesta construida de texto</a:t>
                      </a:r>
                      <a:r>
                        <a:rPr lang="es-GT" sz="1200" b="1" u="sng" baseline="0" dirty="0" smtClean="0">
                          <a:solidFill>
                            <a:schemeClr val="tx1"/>
                          </a:solidFill>
                          <a:effectLst>
                            <a:outerShdw blurRad="38100" dist="38100" dir="2700000" algn="tl">
                              <a:srgbClr val="000000">
                                <a:alpha val="43137"/>
                              </a:srgbClr>
                            </a:outerShdw>
                          </a:effectLst>
                          <a:latin typeface="+mn-lt"/>
                        </a:rPr>
                        <a:t> informativo</a:t>
                      </a:r>
                      <a:r>
                        <a:rPr lang="es-GT" sz="1200" b="1" u="none" dirty="0" smtClean="0">
                          <a:solidFill>
                            <a:schemeClr val="tx1"/>
                          </a:solidFill>
                          <a:effectLst>
                            <a:outerShdw blurRad="38100" dist="38100" dir="2700000" algn="tl">
                              <a:srgbClr val="000000">
                                <a:alpha val="43137"/>
                              </a:srgbClr>
                            </a:outerShdw>
                          </a:effectLst>
                          <a:latin typeface="+mn-lt"/>
                        </a:rPr>
                        <a:t> </a:t>
                      </a:r>
                      <a:endParaRPr lang="es-GT"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RI.4.3</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Escribe y </a:t>
                      </a:r>
                      <a:r>
                        <a:rPr lang="es-GT" sz="1200" b="1" u="sng" baseline="0" dirty="0" smtClean="0">
                          <a:solidFill>
                            <a:schemeClr val="tx1"/>
                          </a:solidFill>
                          <a:effectLst>
                            <a:outerShdw blurRad="38100" dist="38100" dir="2700000" algn="tl">
                              <a:srgbClr val="000000">
                                <a:alpha val="43137"/>
                              </a:srgbClr>
                            </a:outerShdw>
                          </a:effectLst>
                        </a:rPr>
                        <a:t>Revisa </a:t>
                      </a:r>
                      <a:endParaRPr lang="es-GT"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a:t>
                      </a:r>
                      <a:r>
                        <a:rPr lang="es-GT" sz="1200" b="1" u="sng" baseline="0"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rPr>
                        <a:t>17</a:t>
                      </a:r>
                      <a:r>
                        <a:rPr lang="es-GT" sz="1200" b="1" u="none"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latin typeface="+mn-lt"/>
                        </a:rPr>
                        <a:t>Escrito</a:t>
                      </a:r>
                      <a:r>
                        <a:rPr lang="es-GT" sz="1200" b="1" u="sng" baseline="0" dirty="0" smtClean="0">
                          <a:solidFill>
                            <a:schemeClr val="tx1"/>
                          </a:solidFill>
                          <a:effectLst>
                            <a:outerShdw blurRad="38100" dist="38100" dir="2700000" algn="tl">
                              <a:srgbClr val="000000">
                                <a:alpha val="43137"/>
                              </a:srgbClr>
                            </a:outerShdw>
                          </a:effectLst>
                          <a:latin typeface="+mn-lt"/>
                        </a:rPr>
                        <a:t> breve </a:t>
                      </a:r>
                      <a:endParaRPr lang="es-GT"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W.4.1b</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a:t>
                      </a:r>
                      <a:r>
                        <a:rPr lang="es-GT" sz="1200" b="1" u="sng" baseline="0"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rPr>
                        <a:t>18</a:t>
                      </a:r>
                      <a:r>
                        <a:rPr lang="es-GT" sz="1200" b="1" u="none" dirty="0" smtClean="0">
                          <a:solidFill>
                            <a:schemeClr val="tx1"/>
                          </a:solidFill>
                          <a:effectLst>
                            <a:outerShdw blurRad="38100" dist="38100" dir="2700000" algn="tl">
                              <a:srgbClr val="000000">
                                <a:alpha val="43137"/>
                              </a:srgbClr>
                            </a:outerShdw>
                          </a:effectLst>
                        </a:rPr>
                        <a:t>                                                   </a:t>
                      </a:r>
                      <a:r>
                        <a:rPr lang="es-GT" sz="1200" b="1" u="none" dirty="0" smtClean="0">
                          <a:solidFill>
                            <a:schemeClr val="tx1"/>
                          </a:solidFill>
                          <a:effectLst>
                            <a:outerShdw blurRad="38100" dist="38100" dir="2700000" algn="tl">
                              <a:srgbClr val="000000">
                                <a:alpha val="43137"/>
                              </a:srgbClr>
                            </a:outerShdw>
                          </a:effectLst>
                          <a:latin typeface="+mn-lt"/>
                        </a:rPr>
                        <a:t>Escrito breve para revisar  </a:t>
                      </a:r>
                      <a:r>
                        <a:rPr lang="es-GT" sz="1200" b="1" u="none" baseline="0" dirty="0" smtClean="0">
                          <a:solidFill>
                            <a:schemeClr val="tx1"/>
                          </a:solidFill>
                          <a:effectLst>
                            <a:outerShdw blurRad="38100" dist="38100" dir="2700000" algn="tl">
                              <a:srgbClr val="000000">
                                <a:alpha val="43137"/>
                              </a:srgbClr>
                            </a:outerShdw>
                          </a:effectLst>
                        </a:rPr>
                        <a:t>W.4.1a</a:t>
                      </a:r>
                      <a:endParaRPr lang="es-GT"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A</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9315">
                <a:tc>
                  <a:txBody>
                    <a:bodyPr/>
                    <a:lstStyle/>
                    <a:p>
                      <a:pPr marL="858838" marR="0" indent="-858838" algn="l" defTabSz="966612"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a:t>
                      </a:r>
                      <a:r>
                        <a:rPr lang="es-GT" sz="1200" b="1" u="sng" baseline="0"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rPr>
                        <a:t>19</a:t>
                      </a:r>
                      <a:r>
                        <a:rPr lang="es-GT" sz="1200" b="1" u="none" dirty="0" smtClean="0">
                          <a:solidFill>
                            <a:schemeClr val="tx1"/>
                          </a:solidFill>
                          <a:effectLst>
                            <a:outerShdw blurRad="38100" dist="38100" dir="2700000" algn="tl">
                              <a:srgbClr val="000000">
                                <a:alpha val="43137"/>
                              </a:srgbClr>
                            </a:outerShdw>
                          </a:effectLst>
                        </a:rPr>
                        <a:t>  </a:t>
                      </a:r>
                      <a:r>
                        <a:rPr lang="es-419" sz="1200" b="0" kern="1200" noProof="0" dirty="0" smtClean="0">
                          <a:solidFill>
                            <a:schemeClr val="dk1"/>
                          </a:solidFill>
                          <a:latin typeface="+mn-lt"/>
                          <a:ea typeface="+mn-ea"/>
                          <a:cs typeface="Helvetica" panose="020B0604020202020204" pitchFamily="34" charset="0"/>
                        </a:rPr>
                        <a:t>Escoge una palabra para sustituir </a:t>
                      </a:r>
                      <a:r>
                        <a:rPr lang="es-419" sz="1200" b="1" i="1" u="sng" kern="1200" noProof="0" dirty="0" smtClean="0">
                          <a:solidFill>
                            <a:schemeClr val="dk1"/>
                          </a:solidFill>
                          <a:latin typeface="+mn-lt"/>
                          <a:ea typeface="+mn-ea"/>
                          <a:cs typeface="Helvetica" panose="020B0604020202020204" pitchFamily="34" charset="0"/>
                        </a:rPr>
                        <a:t>“absorta”</a:t>
                      </a:r>
                      <a:r>
                        <a:rPr lang="es-419" sz="1200" b="0" kern="1200" noProof="0" dirty="0" smtClean="0">
                          <a:solidFill>
                            <a:schemeClr val="dk1"/>
                          </a:solidFill>
                          <a:latin typeface="+mn-lt"/>
                          <a:ea typeface="+mn-ea"/>
                          <a:cs typeface="Helvetica" panose="020B0604020202020204" pitchFamily="34" charset="0"/>
                        </a:rPr>
                        <a:t>, que también podría usarse en el texto. </a:t>
                      </a:r>
                      <a:r>
                        <a:rPr lang="es-GT" sz="1200" dirty="0" smtClean="0">
                          <a:latin typeface="+mn-lt"/>
                          <a:cs typeface="Helvetica" panose="020B0604020202020204" pitchFamily="34" charset="0"/>
                        </a:rPr>
                        <a:t>L.4.3.a, L.4.6 </a:t>
                      </a:r>
                    </a:p>
                  </a:txBody>
                  <a:tcPr marL="97155" marR="97155" marT="47897" marB="47897" anchor="ctr">
                    <a:solidFill>
                      <a:schemeClr val="bg2"/>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B</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64603">
                <a:tc>
                  <a:txBody>
                    <a:bodyPr/>
                    <a:lstStyle/>
                    <a:p>
                      <a:pPr marL="858838" marR="0" lvl="0" indent="-858838" algn="l" defTabSz="914400" rtl="0" eaLnBrk="1" fontAlgn="auto" latinLnBrk="0" hangingPunct="1">
                        <a:lnSpc>
                          <a:spcPct val="100000"/>
                        </a:lnSpc>
                        <a:spcBef>
                          <a:spcPts val="0"/>
                        </a:spcBef>
                        <a:spcAft>
                          <a:spcPts val="0"/>
                        </a:spcAft>
                        <a:buClrTx/>
                        <a:buSzTx/>
                        <a:buFontTx/>
                        <a:buNone/>
                        <a:tabLst/>
                        <a:defRPr/>
                      </a:pPr>
                      <a:r>
                        <a:rPr lang="es-GT" sz="1200" b="1" u="sng" dirty="0" smtClean="0">
                          <a:solidFill>
                            <a:schemeClr val="tx1"/>
                          </a:solidFill>
                          <a:effectLst>
                            <a:outerShdw blurRad="38100" dist="38100" dir="2700000" algn="tl">
                              <a:srgbClr val="000000">
                                <a:alpha val="43137"/>
                              </a:srgbClr>
                            </a:outerShdw>
                          </a:effectLst>
                        </a:rPr>
                        <a:t>Pregunta</a:t>
                      </a:r>
                      <a:r>
                        <a:rPr lang="es-GT" sz="1200" b="1" u="sng" baseline="0" dirty="0" smtClean="0">
                          <a:solidFill>
                            <a:schemeClr val="tx1"/>
                          </a:solidFill>
                          <a:effectLst>
                            <a:outerShdw blurRad="38100" dist="38100" dir="2700000" algn="tl">
                              <a:srgbClr val="000000">
                                <a:alpha val="43137"/>
                              </a:srgbClr>
                            </a:outerShdw>
                          </a:effectLst>
                        </a:rPr>
                        <a:t> </a:t>
                      </a:r>
                      <a:r>
                        <a:rPr lang="es-GT" sz="1200" b="1" u="sng" dirty="0" smtClean="0">
                          <a:solidFill>
                            <a:schemeClr val="tx1"/>
                          </a:solidFill>
                          <a:effectLst>
                            <a:outerShdw blurRad="38100" dist="38100" dir="2700000" algn="tl">
                              <a:srgbClr val="000000">
                                <a:alpha val="43137"/>
                              </a:srgbClr>
                            </a:outerShdw>
                          </a:effectLst>
                        </a:rPr>
                        <a:t>20</a:t>
                      </a:r>
                      <a:r>
                        <a:rPr lang="es-GT" sz="1200" b="1" u="none" dirty="0" smtClean="0">
                          <a:solidFill>
                            <a:schemeClr val="tx1"/>
                          </a:solidFill>
                          <a:effectLst>
                            <a:outerShdw blurRad="38100" dist="38100" dir="2700000" algn="tl">
                              <a:srgbClr val="000000">
                                <a:alpha val="43137"/>
                              </a:srgbClr>
                            </a:outerShdw>
                          </a:effectLst>
                        </a:rPr>
                        <a:t>   </a:t>
                      </a:r>
                      <a:r>
                        <a:rPr lang="es-419" sz="1200" b="0" kern="1200" noProof="0" dirty="0" smtClean="0">
                          <a:solidFill>
                            <a:schemeClr val="dk1"/>
                          </a:solidFill>
                          <a:latin typeface="+mn-lt"/>
                          <a:ea typeface="+mn-ea"/>
                          <a:cs typeface="Helvetica" panose="020B0604020202020204" pitchFamily="34" charset="0"/>
                        </a:rPr>
                        <a:t>Escoge la respuesta que utiliza correctamente una coma y una conjunción para combinar estas dos oraciones en una oración compuesta.   L</a:t>
                      </a:r>
                      <a:r>
                        <a:rPr kumimoji="0" lang="es-GT" sz="1200" b="0" i="0"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.4.2.c</a:t>
                      </a:r>
                    </a:p>
                  </a:txBody>
                  <a:tcPr marL="97155" marR="97155" marT="47897" marB="47897" anchor="ctr">
                    <a:solidFill>
                      <a:schemeClr val="bg1">
                        <a:lumMod val="85000"/>
                      </a:schemeClr>
                    </a:solidFill>
                  </a:tcPr>
                </a:tc>
                <a:tc>
                  <a:txBody>
                    <a:bodyPr/>
                    <a:lstStyle/>
                    <a:p>
                      <a:pPr algn="ctr"/>
                      <a:r>
                        <a:rPr lang="es-GT" sz="1200" b="1" dirty="0" smtClean="0">
                          <a:solidFill>
                            <a:schemeClr val="tx1"/>
                          </a:solidFill>
                          <a:effectLst>
                            <a:outerShdw blurRad="38100" dist="38100" dir="2700000" algn="tl">
                              <a:srgbClr val="000000">
                                <a:alpha val="43137"/>
                              </a:srgbClr>
                            </a:outerShdw>
                          </a:effectLst>
                        </a:rPr>
                        <a:t>D</a:t>
                      </a:r>
                      <a:endParaRPr lang="es-GT"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
        <p:nvSpPr>
          <p:cNvPr id="2" name="Footer Placeholder 1"/>
          <p:cNvSpPr>
            <a:spLocks noGrp="1"/>
          </p:cNvSpPr>
          <p:nvPr>
            <p:ph type="ftr" sz="quarter" idx="11"/>
          </p:nvPr>
        </p:nvSpPr>
        <p:spPr/>
        <p:txBody>
          <a:bodyPr/>
          <a:lstStyle/>
          <a:p>
            <a:r>
              <a:rPr lang="en-US" smtClean="0"/>
              <a:t>Rev. Control: 07/04/15 - OSP and S. Richmond </a:t>
            </a:r>
            <a:endParaRPr lang="en-US" dirty="0"/>
          </a:p>
        </p:txBody>
      </p:sp>
    </p:spTree>
    <p:extLst>
      <p:ext uri="{BB962C8B-B14F-4D97-AF65-F5344CB8AC3E}">
        <p14:creationId xmlns:p14="http://schemas.microsoft.com/office/powerpoint/2010/main" val="32553427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27223" y="733060"/>
            <a:ext cx="8146930" cy="8780510"/>
            <a:chOff x="-112256" y="56818"/>
            <a:chExt cx="7188468" cy="7982282"/>
          </a:xfrm>
        </p:grpSpPr>
        <p:grpSp>
          <p:nvGrpSpPr>
            <p:cNvPr id="12" name="Group 11"/>
            <p:cNvGrpSpPr/>
            <p:nvPr/>
          </p:nvGrpSpPr>
          <p:grpSpPr>
            <a:xfrm>
              <a:off x="-112256" y="56818"/>
              <a:ext cx="7188468" cy="7982282"/>
              <a:chOff x="-127134" y="171118"/>
              <a:chExt cx="7188468" cy="7982282"/>
            </a:xfrm>
          </p:grpSpPr>
          <p:sp>
            <p:nvSpPr>
              <p:cNvPr id="6" name="Rectangle 5"/>
              <p:cNvSpPr/>
              <p:nvPr/>
            </p:nvSpPr>
            <p:spPr>
              <a:xfrm>
                <a:off x="381000" y="228600"/>
                <a:ext cx="6172200" cy="7924800"/>
              </a:xfrm>
              <a:prstGeom prst="rect">
                <a:avLst/>
              </a:prstGeom>
              <a:gradFill>
                <a:gsLst>
                  <a:gs pos="0">
                    <a:srgbClr val="FF6D6D"/>
                  </a:gs>
                  <a:gs pos="50000">
                    <a:schemeClr val="accent1">
                      <a:tint val="44500"/>
                      <a:satMod val="160000"/>
                    </a:schemeClr>
                  </a:gs>
                  <a:gs pos="100000">
                    <a:schemeClr val="accent1">
                      <a:tint val="23500"/>
                      <a:satMod val="160000"/>
                    </a:schemeClr>
                  </a:gs>
                </a:gsLst>
                <a:lin ang="5400000" scaled="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127134" y="171118"/>
                <a:ext cx="7188468" cy="6351172"/>
                <a:chOff x="119309" y="23913"/>
                <a:chExt cx="7188468" cy="6351172"/>
              </a:xfrm>
            </p:grpSpPr>
            <p:sp>
              <p:nvSpPr>
                <p:cNvPr id="2" name="Diamond 1"/>
                <p:cNvSpPr/>
                <p:nvPr/>
              </p:nvSpPr>
              <p:spPr>
                <a:xfrm rot="2132198">
                  <a:off x="119309" y="23913"/>
                  <a:ext cx="7188468" cy="6351172"/>
                </a:xfrm>
                <a:prstGeom prst="diamond">
                  <a:avLst/>
                </a:prstGeom>
                <a:solidFill>
                  <a:srgbClr val="FFFF8B"/>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85944" y="2858541"/>
                  <a:ext cx="4162221" cy="1930598"/>
                </a:xfrm>
                <a:prstGeom prst="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s-GT" sz="4500" b="1" dirty="0" smtClean="0">
                      <a:effectLst>
                        <a:outerShdw blurRad="38100" dist="38100" dir="2700000" algn="tl">
                          <a:srgbClr val="000000">
                            <a:alpha val="43137"/>
                          </a:srgbClr>
                        </a:outerShdw>
                      </a:effectLst>
                    </a:rPr>
                    <a:t>Trimestre uno </a:t>
                  </a:r>
                </a:p>
                <a:p>
                  <a:pPr algn="ctr"/>
                  <a:r>
                    <a:rPr lang="es-GT" sz="2300" b="1" dirty="0" smtClean="0">
                      <a:effectLst>
                        <a:outerShdw blurRad="38100" dist="38100" dir="2700000" algn="tl">
                          <a:srgbClr val="000000">
                            <a:alpha val="43137"/>
                          </a:srgbClr>
                        </a:outerShdw>
                      </a:effectLst>
                    </a:rPr>
                    <a:t>ELA - CFA </a:t>
                  </a:r>
                </a:p>
                <a:p>
                  <a:pPr algn="ctr"/>
                  <a:r>
                    <a:rPr lang="es-GT" sz="1600" b="1" i="1" dirty="0">
                      <a:effectLst>
                        <a:outerShdw blurRad="38100" dist="38100" dir="2700000" algn="tl">
                          <a:srgbClr val="000000">
                            <a:alpha val="43137"/>
                          </a:srgbClr>
                        </a:outerShdw>
                      </a:effectLst>
                    </a:rPr>
                    <a:t>Evaluación Formativa Común </a:t>
                  </a:r>
                </a:p>
                <a:p>
                  <a:pPr algn="ctr"/>
                  <a:endParaRPr lang="es-GT" sz="2300" b="1" dirty="0" smtClean="0">
                    <a:effectLst>
                      <a:outerShdw blurRad="38100" dist="38100" dir="2700000" algn="tl">
                        <a:srgbClr val="000000">
                          <a:alpha val="43137"/>
                        </a:srgbClr>
                      </a:outerShdw>
                    </a:effectLst>
                  </a:endParaRPr>
                </a:p>
                <a:p>
                  <a:pPr algn="ctr"/>
                  <a:r>
                    <a:rPr lang="es-GT" sz="2500" b="1" dirty="0" smtClean="0">
                      <a:effectLst>
                        <a:outerShdw blurRad="38100" dist="38100" dir="2700000" algn="tl">
                          <a:srgbClr val="000000">
                            <a:alpha val="43137"/>
                          </a:srgbClr>
                        </a:outerShdw>
                      </a:effectLst>
                    </a:rPr>
                    <a:t>Copia del estudiante</a:t>
                  </a:r>
                  <a:endParaRPr lang="es-GT" sz="2500" b="1" dirty="0">
                    <a:effectLst>
                      <a:outerShdw blurRad="38100" dist="38100" dir="2700000" algn="tl">
                        <a:srgbClr val="000000">
                          <a:alpha val="43137"/>
                        </a:srgbClr>
                      </a:outerShdw>
                    </a:effectLst>
                  </a:endParaRPr>
                </a:p>
              </p:txBody>
            </p:sp>
          </p:grpSp>
          <p:sp>
            <p:nvSpPr>
              <p:cNvPr id="11" name="Rectangle 10"/>
              <p:cNvSpPr/>
              <p:nvPr/>
            </p:nvSpPr>
            <p:spPr>
              <a:xfrm>
                <a:off x="877411" y="6057900"/>
                <a:ext cx="5486400" cy="1961972"/>
              </a:xfrm>
              <a:prstGeom prst="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sz="3600" b="1" dirty="0" smtClean="0">
                    <a:solidFill>
                      <a:schemeClr val="tx1"/>
                    </a:solidFill>
                  </a:rPr>
                  <a:t>Nombre del estudiante</a:t>
                </a:r>
              </a:p>
              <a:p>
                <a:pPr algn="ctr"/>
                <a:r>
                  <a:rPr lang="es-GT" sz="3600" b="1" dirty="0" smtClean="0">
                    <a:solidFill>
                      <a:schemeClr val="tx1"/>
                    </a:solidFill>
                  </a:rPr>
                  <a:t>_______________________</a:t>
                </a:r>
                <a:endParaRPr lang="es-GT" sz="3600" b="1" dirty="0">
                  <a:solidFill>
                    <a:schemeClr val="tx1"/>
                  </a:solidFill>
                </a:endParaRPr>
              </a:p>
            </p:txBody>
          </p:sp>
        </p:grpSp>
        <p:grpSp>
          <p:nvGrpSpPr>
            <p:cNvPr id="13" name="Group 12"/>
            <p:cNvGrpSpPr/>
            <p:nvPr/>
          </p:nvGrpSpPr>
          <p:grpSpPr>
            <a:xfrm>
              <a:off x="3489342" y="563494"/>
              <a:ext cx="2628116" cy="2097060"/>
              <a:chOff x="4701868" y="381000"/>
              <a:chExt cx="2628116" cy="2097060"/>
            </a:xfrm>
          </p:grpSpPr>
          <p:sp>
            <p:nvSpPr>
              <p:cNvPr id="14" name="Parallelogram 13"/>
              <p:cNvSpPr/>
              <p:nvPr/>
            </p:nvSpPr>
            <p:spPr>
              <a:xfrm rot="1584430" flipH="1">
                <a:off x="4701868" y="566618"/>
                <a:ext cx="2628116" cy="1911442"/>
              </a:xfrm>
              <a:prstGeom prst="parallelogram">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15" name="Parallelogram 14"/>
              <p:cNvSpPr/>
              <p:nvPr/>
            </p:nvSpPr>
            <p:spPr>
              <a:xfrm>
                <a:off x="5029200" y="694562"/>
                <a:ext cx="2050726" cy="1667638"/>
              </a:xfrm>
              <a:prstGeom prst="parallelogram">
                <a:avLst/>
              </a:prstGeom>
              <a:solidFill>
                <a:srgbClr val="FFF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4740177" y="381000"/>
                <a:ext cx="1056681" cy="923330"/>
              </a:xfrm>
              <a:prstGeom prst="rect">
                <a:avLst/>
              </a:prstGeom>
              <a:solidFill>
                <a:srgbClr val="FFFFBD"/>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6000" b="1" dirty="0" smtClean="0">
                    <a:ln w="11430"/>
                    <a:solidFill>
                      <a:srgbClr val="C00000"/>
                    </a:solidFill>
                    <a:effectLst>
                      <a:outerShdw blurRad="80000" dist="40000" dir="5040000" algn="tl">
                        <a:srgbClr val="000000">
                          <a:alpha val="30000"/>
                        </a:srgbClr>
                      </a:outerShdw>
                    </a:effectLst>
                  </a:rPr>
                  <a:t>4</a:t>
                </a:r>
                <a:r>
                  <a:rPr lang="en-US" sz="6000" b="1" baseline="30000" dirty="0" smtClean="0">
                    <a:ln w="11430"/>
                    <a:solidFill>
                      <a:srgbClr val="C00000"/>
                    </a:solidFill>
                    <a:effectLst>
                      <a:outerShdw blurRad="80000" dist="40000" dir="5040000" algn="tl">
                        <a:srgbClr val="000000">
                          <a:alpha val="30000"/>
                        </a:srgbClr>
                      </a:outerShdw>
                    </a:effectLst>
                  </a:rPr>
                  <a:t>to</a:t>
                </a:r>
                <a:r>
                  <a:rPr lang="en-US" sz="6000" b="1" dirty="0" smtClean="0">
                    <a:ln w="11430"/>
                    <a:solidFill>
                      <a:srgbClr val="C00000"/>
                    </a:solidFill>
                    <a:effectLst>
                      <a:outerShdw blurRad="80000" dist="40000" dir="5040000" algn="tl">
                        <a:srgbClr val="000000">
                          <a:alpha val="30000"/>
                        </a:srgbClr>
                      </a:outerShdw>
                    </a:effectLst>
                  </a:rPr>
                  <a:t> </a:t>
                </a:r>
                <a:endParaRPr lang="en-US" sz="6000" b="1" dirty="0">
                  <a:ln w="11430"/>
                  <a:solidFill>
                    <a:srgbClr val="C00000"/>
                  </a:solidFill>
                  <a:effectLst>
                    <a:outerShdw blurRad="80000" dist="40000" dir="5040000" algn="tl">
                      <a:srgbClr val="000000">
                        <a:alpha val="30000"/>
                      </a:srgbClr>
                    </a:outerShdw>
                  </a:effectLst>
                </a:endParaRPr>
              </a:p>
            </p:txBody>
          </p:sp>
          <p:pic>
            <p:nvPicPr>
              <p:cNvPr id="17"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0" y="576344"/>
                <a:ext cx="1898326" cy="1785856"/>
              </a:xfrm>
              <a:prstGeom prst="rect">
                <a:avLst/>
              </a:prstGeom>
              <a:noFill/>
              <a:effectLst>
                <a:softEdge rad="317500"/>
              </a:effectLst>
            </p:spPr>
          </p:pic>
        </p:grpSp>
      </p:grpSp>
    </p:spTree>
    <p:extLst>
      <p:ext uri="{BB962C8B-B14F-4D97-AF65-F5344CB8AC3E}">
        <p14:creationId xmlns:p14="http://schemas.microsoft.com/office/powerpoint/2010/main" val="1061935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2720" y="251460"/>
            <a:ext cx="6761480" cy="379876"/>
          </a:xfrm>
          <a:prstGeom prst="rect">
            <a:avLst/>
          </a:prstGeom>
        </p:spPr>
        <p:txBody>
          <a:bodyPr wrap="square" lIns="101882" tIns="50941" rIns="101882" bIns="50941">
            <a:spAutoFit/>
          </a:bodyPr>
          <a:lstStyle/>
          <a:p>
            <a:pPr algn="ctr"/>
            <a:r>
              <a:rPr lang="es-GT" sz="1800" b="1" u="sng" dirty="0" smtClean="0"/>
              <a:t>Perdida en la Isla Ellis</a:t>
            </a:r>
            <a:endParaRPr lang="es-GT" sz="1300" dirty="0"/>
          </a:p>
        </p:txBody>
      </p:sp>
      <p:sp>
        <p:nvSpPr>
          <p:cNvPr id="2" name="Rectangle 1"/>
          <p:cNvSpPr/>
          <p:nvPr/>
        </p:nvSpPr>
        <p:spPr>
          <a:xfrm>
            <a:off x="172720" y="76200"/>
            <a:ext cx="7188104" cy="9705506"/>
          </a:xfrm>
          <a:prstGeom prst="rect">
            <a:avLst/>
          </a:prstGeom>
        </p:spPr>
        <p:txBody>
          <a:bodyPr wrap="square" lIns="101882" tIns="50941" rIns="101882" bIns="50941">
            <a:spAutoFit/>
          </a:bodyPr>
          <a:lstStyle/>
          <a:p>
            <a:pPr algn="ctr"/>
            <a:endParaRPr lang="es-GT" sz="1300" dirty="0" smtClean="0"/>
          </a:p>
          <a:p>
            <a:pPr algn="ctr"/>
            <a:endParaRPr lang="es-GT" sz="1300" dirty="0" smtClean="0"/>
          </a:p>
          <a:p>
            <a:pPr algn="ctr"/>
            <a:endParaRPr lang="es-GT" sz="1300" dirty="0" smtClean="0"/>
          </a:p>
          <a:p>
            <a:r>
              <a:rPr lang="es-GT" sz="1300" dirty="0" smtClean="0"/>
              <a:t>                                                                        Por W.M. </a:t>
            </a:r>
            <a:r>
              <a:rPr lang="es-GT" sz="1300" dirty="0" err="1" smtClean="0"/>
              <a:t>Akers</a:t>
            </a:r>
            <a:endParaRPr lang="es-GT" sz="1300" dirty="0" smtClean="0"/>
          </a:p>
          <a:p>
            <a:pPr algn="ctr"/>
            <a:endParaRPr lang="es-GT" sz="1300" dirty="0" smtClean="0"/>
          </a:p>
          <a:p>
            <a:r>
              <a:rPr lang="es-GT" sz="1300" dirty="0" smtClean="0"/>
              <a:t>Para llegar a la Isla Ellis, tienes que tomar un barco. Entre 1892 y 1954, muchas personas vinieron aquí del otro lado del océano. Millones de inmigrantes de Europa y más allá vinieron a los Estados Unidos a través de esta pequeña isla, donde fueron tramitados, revisados por enfermedades, y a veces se les otorgaba un nuevo nombre que sonara más estadounidense. Pisar la Isla Ellis era el final de un largo viaje, y el comienzo de una nueva vida.</a:t>
            </a:r>
          </a:p>
          <a:p>
            <a:r>
              <a:rPr lang="es-GT" sz="1300" dirty="0" smtClean="0"/>
              <a:t> </a:t>
            </a:r>
          </a:p>
          <a:p>
            <a:r>
              <a:rPr lang="es-GT" sz="1300" dirty="0" smtClean="0"/>
              <a:t>Sin embargo, para Emily Dalton, era sólo otro día más en unas vacaciones familiares. Emily, sus padres, y su pequeño hermano, Max, habían estado en la ciudad de Nueva York antes, pero nunca habían visitado el museo en la Isla Ellis. Ellos tomaron un barco allí también, no uno que venía de Europa, sino un ferry del extremo sur de Manhattan. Emily habría preferido ver la Estatua de la Libertad, pero el resto de la familia votó diferente.   </a:t>
            </a:r>
          </a:p>
          <a:p>
            <a:r>
              <a:rPr lang="es-GT" sz="1300" dirty="0" smtClean="0"/>
              <a:t> </a:t>
            </a:r>
          </a:p>
          <a:p>
            <a:r>
              <a:rPr lang="es-GT" sz="1300" dirty="0"/>
              <a:t>— Piénsalo </a:t>
            </a:r>
            <a:r>
              <a:rPr lang="es-GT" sz="1300" dirty="0" smtClean="0"/>
              <a:t>de esta manera, </a:t>
            </a:r>
            <a:r>
              <a:rPr lang="es-GT" sz="1300" dirty="0" err="1" smtClean="0"/>
              <a:t>Em</a:t>
            </a:r>
            <a:r>
              <a:rPr lang="es-GT" sz="1300" dirty="0"/>
              <a:t>, </a:t>
            </a:r>
            <a:r>
              <a:rPr lang="es-GT" sz="1300" dirty="0" smtClean="0"/>
              <a:t>—dijo su padre. </a:t>
            </a:r>
            <a:r>
              <a:rPr lang="es-GT" sz="1300" dirty="0"/>
              <a:t>— ¡</a:t>
            </a:r>
            <a:r>
              <a:rPr lang="es-GT" sz="1300" dirty="0" smtClean="0"/>
              <a:t>Puedes ver la Estatua de la Libertad en el paseo en barco!</a:t>
            </a:r>
          </a:p>
          <a:p>
            <a:r>
              <a:rPr lang="es-GT" sz="1300" dirty="0" smtClean="0"/>
              <a:t> </a:t>
            </a:r>
          </a:p>
          <a:p>
            <a:r>
              <a:rPr lang="es-GT" sz="1300" dirty="0" smtClean="0"/>
              <a:t>Emily se quedó mirando la gran estatua verde cuando su barco atracaba en la Isla Ellis. Más que cualquier otra cosa, ella quería subir a la cima de la Señora de la libertad y mirar el puerto de Nueva York desde allá arriba. En cambio, era el momento de visitar otro museo.</a:t>
            </a:r>
          </a:p>
          <a:p>
            <a:r>
              <a:rPr lang="es-GT" sz="1300" dirty="0" smtClean="0"/>
              <a:t> </a:t>
            </a:r>
          </a:p>
          <a:p>
            <a:r>
              <a:rPr lang="es-GT" sz="1300" dirty="0"/>
              <a:t>— Hasta luego, </a:t>
            </a:r>
            <a:r>
              <a:rPr lang="es-GT" sz="1300" dirty="0" smtClean="0"/>
              <a:t>—le dijo a la estatua, cuando desembarcaban. </a:t>
            </a:r>
            <a:r>
              <a:rPr lang="es-GT" sz="1300" dirty="0"/>
              <a:t>— Tal </a:t>
            </a:r>
            <a:r>
              <a:rPr lang="es-GT" sz="1300" dirty="0" smtClean="0"/>
              <a:t>vez el próximo verano.</a:t>
            </a:r>
          </a:p>
          <a:p>
            <a:r>
              <a:rPr lang="es-GT" sz="1300" dirty="0" smtClean="0"/>
              <a:t> </a:t>
            </a:r>
          </a:p>
          <a:p>
            <a:r>
              <a:rPr lang="es-GT" sz="1300" dirty="0" smtClean="0"/>
              <a:t>Emily y su familia habían estado en Nueva York durante cuatro días. Durante ese tiempo, ellos no habían hecho nada más que caminar, caminar, caminar y visitar más museos que los que ella podía contar. Vieron los museos de arte, los museos de ciencia y los museos de historia. Hasta había, un aburrido museo que trataba sólo de piezas de papel. Entre visitar todos los museos y soportar el calor de julio, Emily casi se dormía parada mientras caminaban hacia la Isla Ellis.</a:t>
            </a:r>
          </a:p>
          <a:p>
            <a:r>
              <a:rPr lang="es-GT" sz="1300" dirty="0" smtClean="0"/>
              <a:t> </a:t>
            </a:r>
          </a:p>
          <a:p>
            <a:r>
              <a:rPr lang="es-GT" sz="1300" dirty="0" smtClean="0"/>
              <a:t>El edificio principal de la Isla Ellis tiene cuatro grandes torres, y se ve un poco como un castillo.  En el interior hay una gran sala principal, la Sala de Registro, donde los inmigrantes alguna vez esperaron en fila para obtener permiso de entrar al país. A los lados se encuentran muchas salas más pequeñas, que tienen diferentes exposiciones sobre la historia de la isla.</a:t>
            </a:r>
          </a:p>
          <a:p>
            <a:r>
              <a:rPr lang="es-GT" sz="1300" dirty="0" smtClean="0"/>
              <a:t> </a:t>
            </a:r>
          </a:p>
          <a:p>
            <a:r>
              <a:rPr lang="es-GT" sz="1300" dirty="0"/>
              <a:t>— </a:t>
            </a:r>
            <a:r>
              <a:rPr lang="es-GT" sz="1300" dirty="0" smtClean="0"/>
              <a:t>¡Qué bien!, —dijo Emily. </a:t>
            </a:r>
            <a:r>
              <a:rPr lang="es-GT" sz="1300" dirty="0"/>
              <a:t>— Exposiciones</a:t>
            </a:r>
            <a:r>
              <a:rPr lang="es-GT" sz="1300" dirty="0" smtClean="0"/>
              <a:t>.</a:t>
            </a:r>
          </a:p>
          <a:p>
            <a:r>
              <a:rPr lang="es-GT" sz="1300" dirty="0" smtClean="0"/>
              <a:t> </a:t>
            </a:r>
          </a:p>
          <a:p>
            <a:r>
              <a:rPr lang="es-GT" sz="1300" dirty="0"/>
              <a:t>— Emily</a:t>
            </a:r>
            <a:r>
              <a:rPr lang="es-GT" sz="1300" dirty="0" smtClean="0"/>
              <a:t>, si vas a estar gruñendo todo el camino en este </a:t>
            </a:r>
            <a:r>
              <a:rPr lang="es-GT" sz="1300" dirty="0"/>
              <a:t>museo, </a:t>
            </a:r>
            <a:r>
              <a:rPr lang="es-GT" sz="1300" dirty="0" smtClean="0"/>
              <a:t>—dijo su madre, antes de detenerse por unos instantes. </a:t>
            </a:r>
            <a:r>
              <a:rPr lang="es-GT" sz="1300" dirty="0"/>
              <a:t>— Bueno</a:t>
            </a:r>
            <a:r>
              <a:rPr lang="es-GT" sz="1300" dirty="0" smtClean="0"/>
              <a:t>... ¡simplemente no lo hagas!</a:t>
            </a:r>
          </a:p>
          <a:p>
            <a:r>
              <a:rPr lang="es-GT" sz="1300" dirty="0" smtClean="0"/>
              <a:t> </a:t>
            </a:r>
          </a:p>
          <a:p>
            <a:r>
              <a:rPr lang="es-GT" sz="1300" dirty="0"/>
              <a:t>— ¡</a:t>
            </a:r>
            <a:r>
              <a:rPr lang="es-GT" sz="1300" dirty="0" smtClean="0"/>
              <a:t>Oh, mira papá</a:t>
            </a:r>
            <a:r>
              <a:rPr lang="es-GT" sz="1300" dirty="0"/>
              <a:t>!, </a:t>
            </a:r>
            <a:r>
              <a:rPr lang="es-GT" sz="1300" dirty="0" smtClean="0"/>
              <a:t>—gritó Max. </a:t>
            </a:r>
            <a:r>
              <a:rPr lang="es-GT" sz="1300" dirty="0"/>
              <a:t>— ¡</a:t>
            </a:r>
            <a:r>
              <a:rPr lang="es-GT" sz="1300" dirty="0" smtClean="0"/>
              <a:t>Ellos tienen una exhibición de mapas!</a:t>
            </a:r>
          </a:p>
          <a:p>
            <a:r>
              <a:rPr lang="es-GT" sz="1300" dirty="0" smtClean="0"/>
              <a:t> </a:t>
            </a:r>
          </a:p>
          <a:p>
            <a:r>
              <a:rPr lang="es-GT" sz="1300" dirty="0" smtClean="0"/>
              <a:t>Max amaba los mapas. Emily no.  La idea de pasar dos horas viendo a Max murmurando admirado por los mapas de más de 100 años de antigüedad,  hizo que Emily temiera que realmente se iba a quedar dormida en donde ella estaba parada.   </a:t>
            </a:r>
          </a:p>
          <a:p>
            <a:endParaRPr lang="es-GT" sz="1300" dirty="0"/>
          </a:p>
        </p:txBody>
      </p:sp>
      <p:sp>
        <p:nvSpPr>
          <p:cNvPr id="4" name="TextBox 3"/>
          <p:cNvSpPr txBox="1"/>
          <p:nvPr/>
        </p:nvSpPr>
        <p:spPr>
          <a:xfrm>
            <a:off x="5486400" y="152400"/>
            <a:ext cx="2103755" cy="707886"/>
          </a:xfrm>
          <a:prstGeom prst="rect">
            <a:avLst/>
          </a:prstGeom>
          <a:noFill/>
          <a:ln>
            <a:noFill/>
          </a:ln>
        </p:spPr>
        <p:txBody>
          <a:bodyPr wrap="square" rtlCol="0">
            <a:spAutoFit/>
          </a:bodyPr>
          <a:lstStyle/>
          <a:p>
            <a:r>
              <a:rPr lang="es-419" sz="800" dirty="0"/>
              <a:t>Equivalencia de grado:  </a:t>
            </a:r>
            <a:r>
              <a:rPr lang="es-419" sz="800" dirty="0" smtClean="0"/>
              <a:t>3.6</a:t>
            </a:r>
            <a:endParaRPr lang="es-419" sz="800" dirty="0"/>
          </a:p>
          <a:p>
            <a:r>
              <a:rPr lang="es-419" sz="800" dirty="0"/>
              <a:t>Escala </a:t>
            </a:r>
            <a:r>
              <a:rPr lang="es-419" sz="800" dirty="0" err="1"/>
              <a:t>Lexile</a:t>
            </a:r>
            <a:r>
              <a:rPr lang="es-419" sz="800" dirty="0"/>
              <a:t>:  </a:t>
            </a:r>
            <a:r>
              <a:rPr lang="es-419" sz="800" dirty="0" smtClean="0"/>
              <a:t>810</a:t>
            </a:r>
            <a:endParaRPr lang="es-419" sz="800" dirty="0"/>
          </a:p>
          <a:p>
            <a:r>
              <a:rPr lang="es-419" sz="800" dirty="0"/>
              <a:t>Promedio </a:t>
            </a:r>
            <a:r>
              <a:rPr lang="es-419" sz="800" dirty="0" smtClean="0"/>
              <a:t>del largo de </a:t>
            </a:r>
            <a:r>
              <a:rPr lang="es-419" sz="800" dirty="0"/>
              <a:t>la oración: </a:t>
            </a:r>
            <a:r>
              <a:rPr lang="es-419" sz="800" dirty="0" smtClean="0"/>
              <a:t>12.24</a:t>
            </a:r>
            <a:endParaRPr lang="es-419" sz="800" dirty="0"/>
          </a:p>
          <a:p>
            <a:r>
              <a:rPr lang="es-419" sz="800" dirty="0"/>
              <a:t>Promedio de la frecuencia de palabras: </a:t>
            </a:r>
            <a:r>
              <a:rPr lang="es-419" sz="800" dirty="0" smtClean="0"/>
              <a:t>3.56</a:t>
            </a:r>
            <a:endParaRPr lang="es-419" sz="800" dirty="0"/>
          </a:p>
          <a:p>
            <a:r>
              <a:rPr lang="es-419" sz="800" dirty="0"/>
              <a:t>Número de palabras: </a:t>
            </a:r>
            <a:r>
              <a:rPr lang="es-419" sz="800" dirty="0" smtClean="0"/>
              <a:t>881</a:t>
            </a:r>
            <a:endParaRPr lang="es-419" sz="800" dirty="0"/>
          </a:p>
        </p:txBody>
      </p:sp>
      <p:sp>
        <p:nvSpPr>
          <p:cNvPr id="5" name="Footer Placeholder 4"/>
          <p:cNvSpPr>
            <a:spLocks noGrp="1"/>
          </p:cNvSpPr>
          <p:nvPr>
            <p:ph type="ftr" sz="quarter" idx="11"/>
          </p:nvPr>
        </p:nvSpPr>
        <p:spPr/>
        <p:txBody>
          <a:bodyPr/>
          <a:lstStyle/>
          <a:p>
            <a:r>
              <a:rPr lang="en-US" smtClean="0"/>
              <a:t>Rev. Control: 07/04/15 - OSP and S. Richmond </a:t>
            </a:r>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12</a:t>
            </a:fld>
            <a:endParaRPr lang="en-US" dirty="0"/>
          </a:p>
        </p:txBody>
      </p:sp>
    </p:spTree>
    <p:extLst>
      <p:ext uri="{BB962C8B-B14F-4D97-AF65-F5344CB8AC3E}">
        <p14:creationId xmlns:p14="http://schemas.microsoft.com/office/powerpoint/2010/main" val="2084726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720" y="-247448"/>
            <a:ext cx="7426960" cy="10105615"/>
          </a:xfrm>
          <a:prstGeom prst="rect">
            <a:avLst/>
          </a:prstGeom>
        </p:spPr>
        <p:txBody>
          <a:bodyPr wrap="square" lIns="101882" tIns="50941" rIns="101882" bIns="50941">
            <a:spAutoFit/>
          </a:bodyPr>
          <a:lstStyle/>
          <a:p>
            <a:pPr algn="ctr"/>
            <a:endParaRPr lang="es-GT" sz="1300" dirty="0" smtClean="0"/>
          </a:p>
          <a:p>
            <a:pPr algn="ctr"/>
            <a:endParaRPr lang="es-GT" sz="1100" dirty="0" smtClean="0"/>
          </a:p>
          <a:p>
            <a:pPr algn="ctr"/>
            <a:endParaRPr lang="es-GT" sz="1300" dirty="0" smtClean="0"/>
          </a:p>
          <a:p>
            <a:endParaRPr lang="es-GT" sz="1300" dirty="0" smtClean="0"/>
          </a:p>
          <a:p>
            <a:r>
              <a:rPr lang="es-GT" sz="1300" dirty="0" smtClean="0"/>
              <a:t>— Ustedes vayan </a:t>
            </a:r>
            <a:r>
              <a:rPr lang="es-GT" sz="1300" dirty="0"/>
              <a:t>adelantándose, </a:t>
            </a:r>
            <a:r>
              <a:rPr lang="es-GT" sz="1300" dirty="0" smtClean="0"/>
              <a:t>—dijo. </a:t>
            </a:r>
            <a:r>
              <a:rPr lang="es-GT" sz="1300" dirty="0"/>
              <a:t>— Yo </a:t>
            </a:r>
            <a:r>
              <a:rPr lang="es-GT" sz="1300" dirty="0" smtClean="0"/>
              <a:t>voy a fisgonear en la tienda de regalos.</a:t>
            </a:r>
          </a:p>
          <a:p>
            <a:r>
              <a:rPr lang="es-GT" sz="1300" dirty="0" smtClean="0"/>
              <a:t> </a:t>
            </a:r>
          </a:p>
          <a:p>
            <a:r>
              <a:rPr lang="es-GT" sz="1300" dirty="0"/>
              <a:t>— Está bien, </a:t>
            </a:r>
            <a:r>
              <a:rPr lang="es-GT" sz="1300" dirty="0" smtClean="0"/>
              <a:t>—dijo su padre. </a:t>
            </a:r>
            <a:r>
              <a:rPr lang="es-GT" sz="1300" dirty="0"/>
              <a:t>— Te </a:t>
            </a:r>
            <a:r>
              <a:rPr lang="es-GT" sz="1300" dirty="0" smtClean="0"/>
              <a:t>encontraremos aquí a las cuatro para tomar el último ferry de regreso.  </a:t>
            </a:r>
          </a:p>
          <a:p>
            <a:r>
              <a:rPr lang="es-GT" sz="1300" dirty="0"/>
              <a:t>— Suena </a:t>
            </a:r>
            <a:r>
              <a:rPr lang="es-GT" sz="1300" dirty="0" smtClean="0"/>
              <a:t>magnífico.</a:t>
            </a:r>
          </a:p>
          <a:p>
            <a:r>
              <a:rPr lang="es-GT" sz="1300" dirty="0" smtClean="0"/>
              <a:t> </a:t>
            </a:r>
          </a:p>
          <a:p>
            <a:r>
              <a:rPr lang="es-GT" sz="1300" dirty="0" smtClean="0"/>
              <a:t>Mientras la familia de Emily caminaba con entusiasmo hacia la sala de mapas, Emily sintió que su pecho se relajaba ligeramente. Amaba a sus padres y a su hermano, pero sí existía tal cosa como demasiadas vacaciones familiares. Ahora que estaba sola, la Isla Ellis no se sentía tan mal. Ella estaba caminando hacia la tienda de regalos, pensando en comprar una nueva taza, cuando una máquina le llamó la atención. El letrero decía "Archivos Familiares", e hizo que algo despertara dentro del cerebro de Emily.  </a:t>
            </a:r>
          </a:p>
          <a:p>
            <a:r>
              <a:rPr lang="es-GT" sz="1300" dirty="0" smtClean="0"/>
              <a:t> </a:t>
            </a:r>
          </a:p>
          <a:p>
            <a:r>
              <a:rPr lang="es-GT" sz="1300" dirty="0" smtClean="0"/>
              <a:t>Ella recordó dos celebraciones atrás del Día de Acción de Gracias, cuando su abuelo le contó la historia sobre cómo emigró a los Estados Unidos cuando aún era niño. Tenía sólo siete años de edad, pero él recordaba estar en fila en una gran sala de un edificio que le recordaba a un castillo—que el llamó </a:t>
            </a:r>
            <a:r>
              <a:rPr lang="es-GT" sz="1300" dirty="0" err="1" smtClean="0"/>
              <a:t>Zamek</a:t>
            </a:r>
            <a:r>
              <a:rPr lang="es-GT" sz="1300" dirty="0" smtClean="0"/>
              <a:t>—allá en Polonia. </a:t>
            </a:r>
            <a:r>
              <a:rPr lang="es-GT" sz="1300" dirty="0"/>
              <a:t>— ¡</a:t>
            </a:r>
            <a:r>
              <a:rPr lang="es-GT" sz="1300" dirty="0" smtClean="0"/>
              <a:t>Me pregunto si esta es la misma sala</a:t>
            </a:r>
            <a:r>
              <a:rPr lang="es-GT" sz="1300" dirty="0"/>
              <a:t>!, </a:t>
            </a:r>
            <a:r>
              <a:rPr lang="es-GT" sz="1300" dirty="0" smtClean="0"/>
              <a:t>—dijo Emily, mientras comenzaba a navegar la pantalla de la computadora en la máquina de los archivos.  </a:t>
            </a:r>
          </a:p>
          <a:p>
            <a:r>
              <a:rPr lang="es-GT" sz="1300" dirty="0" smtClean="0"/>
              <a:t> </a:t>
            </a:r>
          </a:p>
          <a:p>
            <a:r>
              <a:rPr lang="es-GT" sz="1300" dirty="0" smtClean="0"/>
              <a:t>Sin su familia allí, se permitió sentirse emocionada. Ella escribió el nombre de su abuelo, el apellido primero: Dalton, Stanley.  </a:t>
            </a:r>
          </a:p>
          <a:p>
            <a:r>
              <a:rPr lang="es-GT" sz="1300" dirty="0" smtClean="0"/>
              <a:t> </a:t>
            </a:r>
          </a:p>
          <a:p>
            <a:r>
              <a:rPr lang="es-GT" sz="1300" i="1" dirty="0" smtClean="0"/>
              <a:t>No hay registros en el archivo que coincida con su búsqueda</a:t>
            </a:r>
            <a:r>
              <a:rPr lang="es-GT" sz="1300" dirty="0" smtClean="0"/>
              <a:t>, dijo la máquina.  </a:t>
            </a:r>
          </a:p>
          <a:p>
            <a:r>
              <a:rPr lang="es-GT" sz="1300" dirty="0" smtClean="0"/>
              <a:t> </a:t>
            </a:r>
          </a:p>
          <a:p>
            <a:r>
              <a:rPr lang="es-GT" sz="1300" dirty="0"/>
              <a:t>— </a:t>
            </a:r>
            <a:r>
              <a:rPr lang="es-GT" sz="1300" dirty="0" smtClean="0"/>
              <a:t>¡Rayos!, —dijo Emily. Ella estaba segura de que su abuelo había descrito la Isla Ellis. </a:t>
            </a:r>
            <a:r>
              <a:rPr lang="es-GT" sz="1300" dirty="0"/>
              <a:t>— </a:t>
            </a:r>
            <a:r>
              <a:rPr lang="es-GT" sz="1300" dirty="0" smtClean="0"/>
              <a:t>Espera un minuto... </a:t>
            </a:r>
          </a:p>
          <a:p>
            <a:r>
              <a:rPr lang="es-GT" sz="1300" dirty="0" smtClean="0"/>
              <a:t> </a:t>
            </a:r>
          </a:p>
          <a:p>
            <a:r>
              <a:rPr lang="es-GT" sz="1300" dirty="0" smtClean="0"/>
              <a:t>Recordó lo que su padre le había dicho acerca de que los nombres de las personas se cambiaban cuando llegaban a la isla. El gobierno de Estados Unidos obligaba a la gente a tomar nuevos nombres, como una  forma de hacerlos encajar mejor en su nuevo país. Stanley Dalton no sonaba como un nombre muy polaco. Ese Día de Acción de Gracias, su abuelo les había dicho su nombre original. Emily se mordió el nudillo mientras trataba de recordar.</a:t>
            </a:r>
          </a:p>
          <a:p>
            <a:r>
              <a:rPr lang="es-GT" sz="1300" dirty="0" smtClean="0"/>
              <a:t> </a:t>
            </a:r>
          </a:p>
          <a:p>
            <a:r>
              <a:rPr lang="es-GT" sz="1300" dirty="0" smtClean="0"/>
              <a:t>"Stan... </a:t>
            </a:r>
            <a:r>
              <a:rPr lang="es-GT" sz="1300" dirty="0" err="1" smtClean="0"/>
              <a:t>Stanislaus</a:t>
            </a:r>
            <a:r>
              <a:rPr lang="es-GT" sz="1300" dirty="0" smtClean="0"/>
              <a:t>… ¡</a:t>
            </a:r>
            <a:r>
              <a:rPr lang="es-GT" sz="1300" dirty="0" err="1" smtClean="0"/>
              <a:t>Stanislaus</a:t>
            </a:r>
            <a:r>
              <a:rPr lang="es-GT" sz="1300" dirty="0" smtClean="0"/>
              <a:t> </a:t>
            </a:r>
            <a:r>
              <a:rPr lang="es-GT" sz="1300" dirty="0" err="1" smtClean="0"/>
              <a:t>Dombrowski</a:t>
            </a:r>
            <a:r>
              <a:rPr lang="es-GT" sz="1300" dirty="0" smtClean="0"/>
              <a:t>!" Un nombre así, Emily pensó, no se le olvida a nadie. Ella lo escribió, y ¡ahí estaba! Salió una imagen de un viejo pedazo de papel todo escrito a mano con letra poco clara,</a:t>
            </a:r>
            <a:r>
              <a:rPr lang="es-GT" sz="1300" b="1" dirty="0" smtClean="0">
                <a:solidFill>
                  <a:srgbClr val="7030A0"/>
                </a:solidFill>
              </a:rPr>
              <a:t> </a:t>
            </a:r>
            <a:r>
              <a:rPr lang="es-GT" sz="1300" dirty="0" smtClean="0"/>
              <a:t>del</a:t>
            </a:r>
            <a:r>
              <a:rPr lang="es-GT" sz="1300" b="1" dirty="0" smtClean="0"/>
              <a:t> </a:t>
            </a:r>
            <a:r>
              <a:rPr lang="es-GT" sz="1300" dirty="0" smtClean="0"/>
              <a:t>12 de enero de 1930.</a:t>
            </a:r>
          </a:p>
          <a:p>
            <a:r>
              <a:rPr lang="es-GT" sz="1300" dirty="0" smtClean="0"/>
              <a:t> </a:t>
            </a:r>
          </a:p>
          <a:p>
            <a:r>
              <a:rPr lang="es-GT" sz="1300" dirty="0" smtClean="0"/>
              <a:t>En la línea 12, Emily encontró a su abuelo:</a:t>
            </a:r>
          </a:p>
          <a:p>
            <a:r>
              <a:rPr lang="es-GT" sz="1300" dirty="0" err="1" smtClean="0"/>
              <a:t>Stanislaus</a:t>
            </a:r>
            <a:r>
              <a:rPr lang="es-GT" sz="1300" dirty="0" smtClean="0"/>
              <a:t> </a:t>
            </a:r>
            <a:r>
              <a:rPr lang="es-GT" sz="1300" dirty="0" err="1" smtClean="0"/>
              <a:t>Dombrowski</a:t>
            </a:r>
            <a:r>
              <a:rPr lang="es-GT" sz="1300" dirty="0" smtClean="0"/>
              <a:t>, cuyo nombre fue cambiado a Stanley Dalton. Él era de Varsovia, decía, y nunca había estado en los Estados Unidos antes. Él tenía siete años, y estaba en buen estado salud. También había información sobre sus padres y su hermana menor. Emily leyó todo lo que pudo sobre la familia </a:t>
            </a:r>
            <a:r>
              <a:rPr lang="es-GT" sz="1300" dirty="0" err="1" smtClean="0"/>
              <a:t>Dombrowski</a:t>
            </a:r>
            <a:r>
              <a:rPr lang="es-GT" sz="1300" dirty="0" smtClean="0"/>
              <a:t>, y luego comenzó a investigar sobre otras personas. Ella buscó las familias de sus amigos, gente famosa, y cualquier nombre que se le venía a la mente. Muchos de ellos habían llegado a través de esta sala.</a:t>
            </a:r>
          </a:p>
          <a:p>
            <a:r>
              <a:rPr lang="es-GT" sz="1300" dirty="0" smtClean="0"/>
              <a:t> </a:t>
            </a:r>
          </a:p>
          <a:p>
            <a:r>
              <a:rPr lang="es-GT" sz="1300" dirty="0" smtClean="0"/>
              <a:t>Estaba tan absorta que se olvidó del tiempo, y se sorprendió al escuchar el anuncio: “Son las cuatro en punto. El último ferry sale en cinco minutos.”</a:t>
            </a:r>
            <a:endParaRPr lang="es-GT" sz="1300" dirty="0"/>
          </a:p>
        </p:txBody>
      </p:sp>
      <p:sp>
        <p:nvSpPr>
          <p:cNvPr id="3" name="Rectangle 2"/>
          <p:cNvSpPr/>
          <p:nvPr/>
        </p:nvSpPr>
        <p:spPr>
          <a:xfrm>
            <a:off x="172720" y="152400"/>
            <a:ext cx="7426960" cy="379876"/>
          </a:xfrm>
          <a:prstGeom prst="rect">
            <a:avLst/>
          </a:prstGeom>
        </p:spPr>
        <p:txBody>
          <a:bodyPr wrap="square" lIns="101882" tIns="50941" rIns="101882" bIns="50941">
            <a:spAutoFit/>
          </a:bodyPr>
          <a:lstStyle/>
          <a:p>
            <a:pPr algn="ctr"/>
            <a:r>
              <a:rPr lang="es-GT" sz="1800" b="1" u="sng" dirty="0" smtClean="0"/>
              <a:t>Perdida en la Isla Ellis</a:t>
            </a:r>
            <a:endParaRPr lang="es-GT" sz="1300" dirty="0"/>
          </a:p>
        </p:txBody>
      </p:sp>
      <p:sp>
        <p:nvSpPr>
          <p:cNvPr id="4" name="Footer Placeholder 3"/>
          <p:cNvSpPr>
            <a:spLocks noGrp="1"/>
          </p:cNvSpPr>
          <p:nvPr>
            <p:ph type="ftr" sz="quarter" idx="11"/>
          </p:nvPr>
        </p:nvSpPr>
        <p:spPr/>
        <p:txBody>
          <a:bodyPr/>
          <a:lstStyle/>
          <a:p>
            <a:r>
              <a:rPr lang="en-US" dirty="0" smtClean="0"/>
              <a:t>Rev. Control: 07/04/15 - OSP and S. Richmond </a:t>
            </a:r>
            <a:endParaRPr lang="en-US" dirty="0"/>
          </a:p>
        </p:txBody>
      </p:sp>
      <p:sp>
        <p:nvSpPr>
          <p:cNvPr id="5" name="Slide Number Placeholder 4"/>
          <p:cNvSpPr>
            <a:spLocks noGrp="1"/>
          </p:cNvSpPr>
          <p:nvPr>
            <p:ph type="sldNum" sz="quarter" idx="12"/>
          </p:nvPr>
        </p:nvSpPr>
        <p:spPr/>
        <p:txBody>
          <a:bodyPr/>
          <a:lstStyle/>
          <a:p>
            <a:fld id="{AF8359E8-5B63-4AE7-A26F-FE183B9DDE83}" type="slidenum">
              <a:rPr lang="en-US" smtClean="0"/>
              <a:t>13</a:t>
            </a:fld>
            <a:endParaRPr lang="en-US" dirty="0"/>
          </a:p>
        </p:txBody>
      </p:sp>
    </p:spTree>
    <p:extLst>
      <p:ext uri="{BB962C8B-B14F-4D97-AF65-F5344CB8AC3E}">
        <p14:creationId xmlns:p14="http://schemas.microsoft.com/office/powerpoint/2010/main" val="30871937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2720" y="251460"/>
            <a:ext cx="7426960" cy="379876"/>
          </a:xfrm>
          <a:prstGeom prst="rect">
            <a:avLst/>
          </a:prstGeom>
        </p:spPr>
        <p:txBody>
          <a:bodyPr wrap="square" lIns="101882" tIns="50941" rIns="101882" bIns="50941">
            <a:spAutoFit/>
          </a:bodyPr>
          <a:lstStyle/>
          <a:p>
            <a:pPr algn="ctr"/>
            <a:r>
              <a:rPr lang="es-GT" sz="1800" b="1" u="sng" dirty="0" smtClean="0"/>
              <a:t>Perdida en la Isla Ellis</a:t>
            </a:r>
            <a:endParaRPr lang="es-GT" sz="1300" dirty="0"/>
          </a:p>
        </p:txBody>
      </p:sp>
      <p:sp>
        <p:nvSpPr>
          <p:cNvPr id="2" name="Rectangle 1"/>
          <p:cNvSpPr/>
          <p:nvPr/>
        </p:nvSpPr>
        <p:spPr>
          <a:xfrm>
            <a:off x="345440" y="838200"/>
            <a:ext cx="7254240" cy="5504356"/>
          </a:xfrm>
          <a:prstGeom prst="rect">
            <a:avLst/>
          </a:prstGeom>
        </p:spPr>
        <p:txBody>
          <a:bodyPr wrap="square" lIns="101882" tIns="50941" rIns="101882" bIns="50941">
            <a:spAutoFit/>
          </a:bodyPr>
          <a:lstStyle/>
          <a:p>
            <a:endParaRPr lang="es-GT" sz="1300" dirty="0" smtClean="0"/>
          </a:p>
          <a:p>
            <a:r>
              <a:rPr lang="es-GT" sz="1300" dirty="0" smtClean="0"/>
              <a:t>Emily miró alrededor y vio que la sala estaba casi vacía. Su familia no estaba por ninguna parte.  Corrió por el pasillo, mirando en las salas de exposición, los baños y el guardarropa.</a:t>
            </a:r>
          </a:p>
          <a:p>
            <a:r>
              <a:rPr lang="es-GT" sz="1300" dirty="0" smtClean="0"/>
              <a:t> </a:t>
            </a:r>
          </a:p>
          <a:p>
            <a:r>
              <a:rPr lang="es-GT" sz="1300" dirty="0"/>
              <a:t>— ¡</a:t>
            </a:r>
            <a:r>
              <a:rPr lang="es-GT" sz="1300" dirty="0" smtClean="0"/>
              <a:t>Max</a:t>
            </a:r>
            <a:r>
              <a:rPr lang="es-GT" sz="1300" dirty="0"/>
              <a:t>!, </a:t>
            </a:r>
            <a:r>
              <a:rPr lang="es-GT" sz="1300" dirty="0" smtClean="0"/>
              <a:t>—gritó. </a:t>
            </a:r>
            <a:r>
              <a:rPr lang="es-GT" sz="1300" dirty="0"/>
              <a:t>— ¿</a:t>
            </a:r>
            <a:r>
              <a:rPr lang="es-GT" sz="1300" dirty="0" smtClean="0"/>
              <a:t>Mamá? ¿Papá? ¿Familia Dalton? ¡¿</a:t>
            </a:r>
            <a:r>
              <a:rPr lang="es-GT" sz="1300" dirty="0" err="1" smtClean="0"/>
              <a:t>Dombrowski</a:t>
            </a:r>
            <a:r>
              <a:rPr lang="es-GT" sz="1300" dirty="0" smtClean="0"/>
              <a:t>?! </a:t>
            </a:r>
          </a:p>
          <a:p>
            <a:r>
              <a:rPr lang="es-GT" sz="1300" dirty="0" smtClean="0"/>
              <a:t> </a:t>
            </a:r>
          </a:p>
          <a:p>
            <a:r>
              <a:rPr lang="es-GT" sz="1300" dirty="0" smtClean="0"/>
              <a:t>Cuando se dio cuenta que era la última persona en la sala, le entró el pánico. Ella salió corriendo por la entrada principal y subió por la rampa hasta el ferry, llegando allí sólo quince segundos antes de que saliera de la isla. Ella encontró a sus padres sentados en la parte delantera del barco.</a:t>
            </a:r>
          </a:p>
          <a:p>
            <a:r>
              <a:rPr lang="es-GT" sz="1300" dirty="0" smtClean="0"/>
              <a:t> </a:t>
            </a:r>
          </a:p>
          <a:p>
            <a:r>
              <a:rPr lang="es-GT" sz="1300" dirty="0"/>
              <a:t>— Hola Emily, </a:t>
            </a:r>
            <a:r>
              <a:rPr lang="es-GT" sz="1300" dirty="0" smtClean="0"/>
              <a:t>—dijo su mamá.</a:t>
            </a:r>
          </a:p>
          <a:p>
            <a:r>
              <a:rPr lang="es-GT" sz="1300" dirty="0" smtClean="0"/>
              <a:t> </a:t>
            </a:r>
          </a:p>
          <a:p>
            <a:r>
              <a:rPr lang="es-GT" sz="1300" dirty="0"/>
              <a:t>— ¡</a:t>
            </a:r>
            <a:r>
              <a:rPr lang="es-GT" sz="1300" dirty="0" smtClean="0"/>
              <a:t>Me dejaron atrás!</a:t>
            </a:r>
          </a:p>
          <a:p>
            <a:r>
              <a:rPr lang="es-GT" sz="1300" dirty="0" smtClean="0"/>
              <a:t> </a:t>
            </a:r>
          </a:p>
          <a:p>
            <a:r>
              <a:rPr lang="es-GT" sz="1300" dirty="0"/>
              <a:t>— ¡¿</a:t>
            </a:r>
            <a:r>
              <a:rPr lang="es-GT" sz="1300" dirty="0" smtClean="0"/>
              <a:t>Qué</a:t>
            </a:r>
            <a:r>
              <a:rPr lang="es-GT" sz="1300" dirty="0"/>
              <a:t>?!, — dijo </a:t>
            </a:r>
            <a:r>
              <a:rPr lang="es-GT" sz="1300" dirty="0" smtClean="0"/>
              <a:t>su padre. </a:t>
            </a:r>
            <a:r>
              <a:rPr lang="es-GT" sz="1300" dirty="0"/>
              <a:t>— Oh </a:t>
            </a:r>
            <a:r>
              <a:rPr lang="es-GT" sz="1300" dirty="0" smtClean="0"/>
              <a:t>mi amor, lo siento mucho. Pensamos que estabas en la cubierta superior con tu hermano. </a:t>
            </a:r>
          </a:p>
          <a:p>
            <a:r>
              <a:rPr lang="es-GT" sz="1300" dirty="0" smtClean="0"/>
              <a:t> </a:t>
            </a:r>
          </a:p>
          <a:p>
            <a:r>
              <a:rPr lang="es-GT" sz="1300" dirty="0"/>
              <a:t>— Se </a:t>
            </a:r>
            <a:r>
              <a:rPr lang="es-GT" sz="1300" dirty="0" smtClean="0"/>
              <a:t>suponía que íbamos a reunirnos en la gran sala a las cuatro.</a:t>
            </a:r>
          </a:p>
          <a:p>
            <a:r>
              <a:rPr lang="es-GT" sz="1300" dirty="0" smtClean="0"/>
              <a:t> </a:t>
            </a:r>
          </a:p>
          <a:p>
            <a:r>
              <a:rPr lang="es-GT" sz="1300" dirty="0"/>
              <a:t>— Creo </a:t>
            </a:r>
            <a:r>
              <a:rPr lang="es-GT" sz="1300" dirty="0" smtClean="0"/>
              <a:t>que dijimos que nos reuniríamos en el barco, querida.</a:t>
            </a:r>
          </a:p>
          <a:p>
            <a:r>
              <a:rPr lang="es-GT" sz="1300" dirty="0" smtClean="0"/>
              <a:t> </a:t>
            </a:r>
          </a:p>
          <a:p>
            <a:r>
              <a:rPr lang="es-GT" sz="1300" dirty="0" smtClean="0"/>
              <a:t>Emily sabía que su madre estaba equivocada, pero estaba demasiado cansada para discutir. Su estrés por las vacaciones había regresado. Ella se dejó caer en su asiento, viendo como el castillo de la Isla Ellis se hacía más pequeño a lo lejos.  Como </a:t>
            </a:r>
            <a:r>
              <a:rPr lang="es-GT" sz="1300" dirty="0" err="1" smtClean="0"/>
              <a:t>Stanislaus</a:t>
            </a:r>
            <a:r>
              <a:rPr lang="es-GT" sz="1300" dirty="0" smtClean="0"/>
              <a:t> </a:t>
            </a:r>
            <a:r>
              <a:rPr lang="es-GT" sz="1300" dirty="0" err="1" smtClean="0"/>
              <a:t>Dombrowski</a:t>
            </a:r>
            <a:r>
              <a:rPr lang="es-GT" sz="1300" dirty="0" smtClean="0"/>
              <a:t> había aprendido casi 100 años atrás, ella entonces comprendió que por más agradable que era haber llegado a la Isla Ellis, era aún mejor tomar el bote de regreso a Manhattan.</a:t>
            </a:r>
          </a:p>
          <a:p>
            <a:endParaRPr lang="es-GT" sz="13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99689" y="6342556"/>
            <a:ext cx="3173022" cy="2427288"/>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Footer Placeholder 4"/>
          <p:cNvSpPr>
            <a:spLocks noGrp="1"/>
          </p:cNvSpPr>
          <p:nvPr>
            <p:ph type="ftr" sz="quarter" idx="11"/>
          </p:nvPr>
        </p:nvSpPr>
        <p:spPr/>
        <p:txBody>
          <a:bodyPr/>
          <a:lstStyle/>
          <a:p>
            <a:r>
              <a:rPr lang="en-US" smtClean="0"/>
              <a:t>Rev. Control: 07/04/15 - OSP and S. Richmond </a:t>
            </a:r>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14</a:t>
            </a:fld>
            <a:endParaRPr lang="en-US" dirty="0"/>
          </a:p>
        </p:txBody>
      </p:sp>
    </p:spTree>
    <p:extLst>
      <p:ext uri="{BB962C8B-B14F-4D97-AF65-F5344CB8AC3E}">
        <p14:creationId xmlns:p14="http://schemas.microsoft.com/office/powerpoint/2010/main" val="36373159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sp>
        <p:nvSpPr>
          <p:cNvPr id="5" name="Rectangle 4"/>
          <p:cNvSpPr/>
          <p:nvPr/>
        </p:nvSpPr>
        <p:spPr>
          <a:xfrm>
            <a:off x="697483" y="881297"/>
            <a:ext cx="6707542" cy="2811303"/>
          </a:xfrm>
          <a:prstGeom prst="rect">
            <a:avLst/>
          </a:prstGeom>
        </p:spPr>
        <p:txBody>
          <a:bodyPr wrap="square" lIns="101874" tIns="50937" rIns="101874" bIns="50937">
            <a:spAutoFit/>
          </a:bodyPr>
          <a:lstStyle/>
          <a:p>
            <a:pPr marL="339725" indent="-339725">
              <a:buFont typeface="+mj-lt"/>
              <a:buAutoNum type="arabicPeriod"/>
            </a:pPr>
            <a:r>
              <a:rPr lang="es-GT" sz="1900" b="1" dirty="0" smtClean="0">
                <a:latin typeface="Helvetica" pitchFamily="34" charset="0"/>
                <a:cs typeface="Helvetica" pitchFamily="34" charset="0"/>
              </a:rPr>
              <a:t>¿Qué sala en la Isla Ellis le pareció interesante a  Emily?  </a:t>
            </a:r>
            <a:r>
              <a:rPr lang="es-GT" sz="1400" b="1" dirty="0" smtClean="0">
                <a:latin typeface="Helvetica" pitchFamily="34" charset="0"/>
                <a:cs typeface="Helvetica" pitchFamily="34" charset="0"/>
              </a:rPr>
              <a:t> </a:t>
            </a:r>
          </a:p>
          <a:p>
            <a:endParaRPr lang="es-GT" sz="1900" dirty="0" smtClean="0">
              <a:latin typeface="Helvetica" pitchFamily="34" charset="0"/>
              <a:cs typeface="Helvetica" pitchFamily="34" charset="0"/>
            </a:endParaRPr>
          </a:p>
          <a:p>
            <a:pPr marL="690563" indent="-350838">
              <a:buFont typeface="+mj-lt"/>
              <a:buAutoNum type="alphaUcPeriod"/>
            </a:pPr>
            <a:r>
              <a:rPr lang="es-GT" sz="1700" dirty="0" smtClean="0">
                <a:latin typeface="Helvetica" pitchFamily="34" charset="0"/>
                <a:cs typeface="Helvetica" pitchFamily="34" charset="0"/>
              </a:rPr>
              <a:t>la Sala de Registro</a:t>
            </a:r>
          </a:p>
          <a:p>
            <a:pPr marL="690563" indent="-350838">
              <a:buFont typeface="+mj-lt"/>
              <a:buAutoNum type="alphaUcPeriod"/>
            </a:pPr>
            <a:endParaRPr lang="es-GT" sz="1700" dirty="0" smtClean="0">
              <a:latin typeface="Helvetica" pitchFamily="34" charset="0"/>
              <a:cs typeface="Helvetica" pitchFamily="34" charset="0"/>
            </a:endParaRPr>
          </a:p>
          <a:p>
            <a:pPr marL="690563" indent="-350838">
              <a:buFont typeface="+mj-lt"/>
              <a:buAutoNum type="alphaUcPeriod"/>
            </a:pPr>
            <a:r>
              <a:rPr lang="es-GT" sz="1700" dirty="0" smtClean="0">
                <a:latin typeface="Helvetica" pitchFamily="34" charset="0"/>
                <a:cs typeface="Helvetica" pitchFamily="34" charset="0"/>
              </a:rPr>
              <a:t>la Sala de Mapas</a:t>
            </a:r>
          </a:p>
          <a:p>
            <a:pPr marL="690563" indent="-350838">
              <a:buFont typeface="+mj-lt"/>
              <a:buAutoNum type="alphaUcPeriod"/>
            </a:pPr>
            <a:endParaRPr lang="es-GT" sz="1700" dirty="0" smtClean="0">
              <a:latin typeface="Helvetica" pitchFamily="34" charset="0"/>
              <a:cs typeface="Helvetica" pitchFamily="34" charset="0"/>
            </a:endParaRPr>
          </a:p>
          <a:p>
            <a:pPr marL="690563" indent="-350838">
              <a:buFont typeface="+mj-lt"/>
              <a:buAutoNum type="alphaUcPeriod"/>
            </a:pPr>
            <a:r>
              <a:rPr lang="es-GT" sz="1700" dirty="0" smtClean="0">
                <a:latin typeface="Helvetica" pitchFamily="34" charset="0"/>
                <a:cs typeface="Helvetica" pitchFamily="34" charset="0"/>
              </a:rPr>
              <a:t>la Sala de Archivos </a:t>
            </a:r>
            <a:r>
              <a:rPr lang="es-GT" sz="1700" dirty="0">
                <a:latin typeface="Helvetica" pitchFamily="34" charset="0"/>
                <a:cs typeface="Helvetica" pitchFamily="34" charset="0"/>
              </a:rPr>
              <a:t>F</a:t>
            </a:r>
            <a:r>
              <a:rPr lang="es-GT" sz="1700" dirty="0" smtClean="0">
                <a:latin typeface="Helvetica" pitchFamily="34" charset="0"/>
                <a:cs typeface="Helvetica" pitchFamily="34" charset="0"/>
              </a:rPr>
              <a:t>amiliares</a:t>
            </a:r>
          </a:p>
          <a:p>
            <a:pPr marL="690563" indent="-350838">
              <a:buFont typeface="+mj-lt"/>
              <a:buAutoNum type="alphaUcPeriod"/>
            </a:pPr>
            <a:endParaRPr lang="es-GT" sz="1700" dirty="0" smtClean="0">
              <a:latin typeface="Helvetica" pitchFamily="34" charset="0"/>
              <a:cs typeface="Helvetica" pitchFamily="34" charset="0"/>
            </a:endParaRPr>
          </a:p>
          <a:p>
            <a:pPr marL="690563" indent="-350838">
              <a:buFont typeface="+mj-lt"/>
              <a:buAutoNum type="alphaUcPeriod"/>
            </a:pPr>
            <a:r>
              <a:rPr lang="es-GT" sz="1700" dirty="0" smtClean="0">
                <a:latin typeface="Helvetica" pitchFamily="34" charset="0"/>
                <a:cs typeface="Helvetica" pitchFamily="34" charset="0"/>
              </a:rPr>
              <a:t>la Gran </a:t>
            </a:r>
            <a:r>
              <a:rPr lang="es-GT" sz="1700" dirty="0">
                <a:latin typeface="Helvetica" pitchFamily="34" charset="0"/>
                <a:cs typeface="Helvetica" pitchFamily="34" charset="0"/>
              </a:rPr>
              <a:t>S</a:t>
            </a:r>
            <a:r>
              <a:rPr lang="es-GT" sz="1700" dirty="0" smtClean="0">
                <a:latin typeface="Helvetica" pitchFamily="34" charset="0"/>
                <a:cs typeface="Helvetica" pitchFamily="34" charset="0"/>
              </a:rPr>
              <a:t>ala</a:t>
            </a:r>
            <a:endParaRPr lang="es-GT" sz="1700" dirty="0">
              <a:latin typeface="Helvetica" pitchFamily="34" charset="0"/>
              <a:cs typeface="Helvetica" pitchFamily="34" charset="0"/>
            </a:endParaRPr>
          </a:p>
        </p:txBody>
      </p:sp>
      <p:cxnSp>
        <p:nvCxnSpPr>
          <p:cNvPr id="11" name="Straight Connector 10"/>
          <p:cNvCxnSpPr/>
          <p:nvPr/>
        </p:nvCxnSpPr>
        <p:spPr>
          <a:xfrm>
            <a:off x="524416" y="45720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97483" y="4640103"/>
            <a:ext cx="6541517" cy="4375700"/>
          </a:xfrm>
          <a:prstGeom prst="rect">
            <a:avLst/>
          </a:prstGeom>
        </p:spPr>
        <p:txBody>
          <a:bodyPr wrap="square" lIns="96661" tIns="48331" rIns="96661" bIns="48331">
            <a:spAutoFit/>
          </a:bodyPr>
          <a:lstStyle/>
          <a:p>
            <a:pPr marL="404813" indent="-404813"/>
            <a:r>
              <a:rPr lang="es-GT" sz="1900" b="1" dirty="0" smtClean="0">
                <a:latin typeface="Helvetica" pitchFamily="34" charset="0"/>
                <a:cs typeface="Helvetica" pitchFamily="34" charset="0"/>
              </a:rPr>
              <a:t>2.  ¿Por qué Emily salió de </a:t>
            </a:r>
            <a:r>
              <a:rPr lang="es-GT" sz="1900" b="1" dirty="0">
                <a:latin typeface="Helvetica" pitchFamily="34" charset="0"/>
                <a:cs typeface="Helvetica" pitchFamily="34" charset="0"/>
              </a:rPr>
              <a:t>la Isla Ellis más </a:t>
            </a:r>
            <a:r>
              <a:rPr lang="es-GT" sz="1900" b="1" dirty="0" smtClean="0">
                <a:latin typeface="Helvetica" pitchFamily="34" charset="0"/>
                <a:cs typeface="Helvetica" pitchFamily="34" charset="0"/>
              </a:rPr>
              <a:t>interesada que cuando llegó?  </a:t>
            </a:r>
          </a:p>
          <a:p>
            <a:pPr marL="361390" indent="-361390"/>
            <a:endParaRPr lang="es-GT" sz="1900" b="1" dirty="0" smtClean="0">
              <a:latin typeface="Helvetica" pitchFamily="34" charset="0"/>
              <a:cs typeface="Helvetica" pitchFamily="34" charset="0"/>
            </a:endParaRPr>
          </a:p>
          <a:p>
            <a:pPr marL="685800" indent="-344488">
              <a:buFont typeface="+mj-lt"/>
              <a:buAutoNum type="alphaUcPeriod"/>
            </a:pPr>
            <a:r>
              <a:rPr lang="es-GT" sz="1700" dirty="0" smtClean="0">
                <a:latin typeface="Helvetica" pitchFamily="34" charset="0"/>
                <a:cs typeface="Helvetica" pitchFamily="34" charset="0"/>
              </a:rPr>
              <a:t>Ella decidió fisgonear en la tienda de regalos, mientras su familia estaba en la sala de mapas. </a:t>
            </a:r>
          </a:p>
          <a:p>
            <a:pPr marL="685800" indent="-344488">
              <a:buFont typeface="+mj-lt"/>
              <a:buAutoNum type="alphaUcPeriod"/>
            </a:pPr>
            <a:endParaRPr lang="es-GT" sz="1700" dirty="0" smtClean="0">
              <a:latin typeface="Helvetica" pitchFamily="34" charset="0"/>
              <a:cs typeface="Helvetica" pitchFamily="34" charset="0"/>
            </a:endParaRPr>
          </a:p>
          <a:p>
            <a:pPr marL="685800" indent="-344488">
              <a:buFont typeface="+mj-lt"/>
              <a:buAutoNum type="alphaUcPeriod"/>
            </a:pPr>
            <a:r>
              <a:rPr lang="es-GT" sz="1700" dirty="0" smtClean="0">
                <a:latin typeface="Helvetica" pitchFamily="34" charset="0"/>
                <a:cs typeface="Helvetica" pitchFamily="34" charset="0"/>
              </a:rPr>
              <a:t>Ella encontró información sobre su abuelo, </a:t>
            </a:r>
            <a:r>
              <a:rPr lang="es-GT" sz="1700" dirty="0" err="1" smtClean="0">
                <a:latin typeface="Helvetica" pitchFamily="34" charset="0"/>
                <a:cs typeface="Helvetica" pitchFamily="34" charset="0"/>
              </a:rPr>
              <a:t>Stanislaus</a:t>
            </a:r>
            <a:r>
              <a:rPr lang="es-GT" sz="1700" dirty="0" smtClean="0">
                <a:latin typeface="Helvetica" pitchFamily="34" charset="0"/>
                <a:cs typeface="Helvetica" pitchFamily="34" charset="0"/>
              </a:rPr>
              <a:t> </a:t>
            </a:r>
            <a:r>
              <a:rPr lang="es-GT" sz="1700" dirty="0" err="1" smtClean="0">
                <a:latin typeface="Helvetica" pitchFamily="34" charset="0"/>
                <a:cs typeface="Helvetica" pitchFamily="34" charset="0"/>
              </a:rPr>
              <a:t>Dombrowski</a:t>
            </a:r>
            <a:r>
              <a:rPr lang="es-GT" sz="1700" dirty="0" smtClean="0">
                <a:latin typeface="Helvetica" pitchFamily="34" charset="0"/>
                <a:cs typeface="Helvetica" pitchFamily="34" charset="0"/>
              </a:rPr>
              <a:t>, en la Sala de Archivos. </a:t>
            </a:r>
          </a:p>
          <a:p>
            <a:pPr marL="685800" indent="-344488">
              <a:buFont typeface="+mj-lt"/>
              <a:buAutoNum type="alphaUcPeriod"/>
            </a:pPr>
            <a:endParaRPr lang="es-GT" sz="1700" dirty="0" smtClean="0">
              <a:latin typeface="Helvetica" pitchFamily="34" charset="0"/>
              <a:cs typeface="Helvetica" pitchFamily="34" charset="0"/>
            </a:endParaRPr>
          </a:p>
          <a:p>
            <a:pPr marL="685800" indent="-344488">
              <a:buFont typeface="+mj-lt"/>
              <a:buAutoNum type="alphaUcPeriod"/>
            </a:pPr>
            <a:r>
              <a:rPr lang="es-GT" sz="1700" dirty="0" smtClean="0">
                <a:latin typeface="Helvetica" pitchFamily="34" charset="0"/>
                <a:cs typeface="Helvetica" pitchFamily="34" charset="0"/>
              </a:rPr>
              <a:t>Ella se dio cuenta de que era la última persona en la sala y entró en pánico. </a:t>
            </a:r>
          </a:p>
          <a:p>
            <a:pPr marL="685800" indent="-344488">
              <a:buFont typeface="+mj-lt"/>
              <a:buAutoNum type="alphaUcPeriod"/>
            </a:pPr>
            <a:endParaRPr lang="es-GT" sz="1700" dirty="0" smtClean="0">
              <a:latin typeface="Helvetica" pitchFamily="34" charset="0"/>
              <a:cs typeface="Helvetica" pitchFamily="34" charset="0"/>
            </a:endParaRPr>
          </a:p>
          <a:p>
            <a:pPr marL="685800" indent="-344488">
              <a:buFont typeface="+mj-lt"/>
              <a:buAutoNum type="alphaUcPeriod"/>
            </a:pPr>
            <a:r>
              <a:rPr lang="es-GT" sz="1700" dirty="0" smtClean="0">
                <a:latin typeface="Helvetica" pitchFamily="34" charset="0"/>
                <a:cs typeface="Helvetica" pitchFamily="34" charset="0"/>
              </a:rPr>
              <a:t>Ella se dio cuenta que </a:t>
            </a:r>
            <a:r>
              <a:rPr lang="es-419" sz="1700" dirty="0" smtClean="0">
                <a:latin typeface="Helvetica" pitchFamily="34" charset="0"/>
                <a:cs typeface="Helvetica" pitchFamily="34" charset="0"/>
              </a:rPr>
              <a:t>por </a:t>
            </a:r>
            <a:r>
              <a:rPr lang="es-419" sz="1700" dirty="0">
                <a:latin typeface="Helvetica" pitchFamily="34" charset="0"/>
                <a:cs typeface="Helvetica" pitchFamily="34" charset="0"/>
              </a:rPr>
              <a:t>más agradable que era haber llegado a la Isla Ellis, era aún mejor tomar el bote de regreso a Manhattan.</a:t>
            </a:r>
          </a:p>
          <a:p>
            <a:pPr marL="685800" indent="-288925">
              <a:buFont typeface="+mj-lt"/>
              <a:buAutoNum type="alphaUcPeriod"/>
            </a:pPr>
            <a:endParaRPr lang="es-GT" sz="1700" dirty="0">
              <a:latin typeface="Helvetica" pitchFamily="34" charset="0"/>
              <a:cs typeface="Helvetica" pitchFamily="34" charset="0"/>
            </a:endParaRPr>
          </a:p>
        </p:txBody>
      </p:sp>
      <p:graphicFrame>
        <p:nvGraphicFramePr>
          <p:cNvPr id="22" name="Table 21"/>
          <p:cNvGraphicFramePr>
            <a:graphicFrameLocks noGrp="1"/>
          </p:cNvGraphicFramePr>
          <p:nvPr>
            <p:extLst>
              <p:ext uri="{D42A27DB-BD31-4B8C-83A1-F6EECF244321}">
                <p14:modId xmlns:p14="http://schemas.microsoft.com/office/powerpoint/2010/main" val="713465321"/>
              </p:ext>
            </p:extLst>
          </p:nvPr>
        </p:nvGraphicFramePr>
        <p:xfrm>
          <a:off x="4954905" y="3639662"/>
          <a:ext cx="2072640" cy="843001"/>
        </p:xfrm>
        <a:graphic>
          <a:graphicData uri="http://schemas.openxmlformats.org/drawingml/2006/table">
            <a:tbl>
              <a:tblPr/>
              <a:tblGrid>
                <a:gridCol w="2072640"/>
              </a:tblGrid>
              <a:tr h="212065">
                <a:tc>
                  <a:txBody>
                    <a:bodyPr/>
                    <a:lstStyle/>
                    <a:p>
                      <a:pPr marL="0" marR="0" algn="l">
                        <a:lnSpc>
                          <a:spcPct val="115000"/>
                        </a:lnSpc>
                        <a:spcBef>
                          <a:spcPts val="0"/>
                        </a:spcBef>
                        <a:spcAft>
                          <a:spcPts val="0"/>
                        </a:spcAft>
                      </a:pPr>
                      <a:r>
                        <a:rPr lang="en-US" sz="900" b="1" i="1" dirty="0" err="1" smtClean="0">
                          <a:solidFill>
                            <a:srgbClr val="000000"/>
                          </a:solidFill>
                          <a:latin typeface="Calibri"/>
                          <a:ea typeface="Times New Roman"/>
                          <a:cs typeface="Times New Roman"/>
                        </a:rPr>
                        <a:t>Estándar</a:t>
                      </a:r>
                      <a:r>
                        <a:rPr lang="en-US" sz="900" b="1" i="1" dirty="0" smtClean="0">
                          <a:solidFill>
                            <a:srgbClr val="000000"/>
                          </a:solidFill>
                          <a:latin typeface="Calibri"/>
                          <a:ea typeface="Times New Roman"/>
                          <a:cs typeface="Times New Roman"/>
                        </a:rPr>
                        <a:t> RL.4.1</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616915">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419" sz="900" b="0" dirty="0" smtClean="0"/>
                        <a:t>Se refieren a los detalles y ejemplos en un texto para explicar lo que dice explícitamente el texto y al hacer inferencias del mismo.</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1120196460"/>
              </p:ext>
            </p:extLst>
          </p:nvPr>
        </p:nvGraphicFramePr>
        <p:xfrm>
          <a:off x="4572000" y="8737480"/>
          <a:ext cx="2433320" cy="702121"/>
        </p:xfrm>
        <a:graphic>
          <a:graphicData uri="http://schemas.openxmlformats.org/drawingml/2006/table">
            <a:tbl>
              <a:tblPr/>
              <a:tblGrid>
                <a:gridCol w="2433320"/>
              </a:tblGrid>
              <a:tr h="65213">
                <a:tc>
                  <a:txBody>
                    <a:bodyPr/>
                    <a:lstStyle/>
                    <a:p>
                      <a:pPr marL="0" marR="0" algn="l">
                        <a:lnSpc>
                          <a:spcPct val="115000"/>
                        </a:lnSpc>
                        <a:spcBef>
                          <a:spcPts val="0"/>
                        </a:spcBef>
                        <a:spcAft>
                          <a:spcPts val="0"/>
                        </a:spcAft>
                      </a:pPr>
                      <a:r>
                        <a:rPr lang="en-US" sz="900" b="1" i="1" dirty="0" err="1" smtClean="0">
                          <a:solidFill>
                            <a:srgbClr val="000000"/>
                          </a:solidFill>
                          <a:latin typeface="Calibri"/>
                          <a:ea typeface="Times New Roman"/>
                          <a:cs typeface="Times New Roman"/>
                        </a:rPr>
                        <a:t>Estándar</a:t>
                      </a:r>
                      <a:r>
                        <a:rPr lang="en-US" sz="900" b="1" i="1" dirty="0" smtClean="0">
                          <a:solidFill>
                            <a:srgbClr val="000000"/>
                          </a:solidFill>
                          <a:latin typeface="Calibri"/>
                          <a:ea typeface="Times New Roman"/>
                          <a:cs typeface="Times New Roman"/>
                        </a:rPr>
                        <a:t> RL.4.1</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544387">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419" sz="900" b="0" dirty="0" smtClean="0"/>
                        <a:t>Se refieren a los detalles y ejemplos en un texto para explicar lo que dice explícitamente el texto y al hacer inferencias del mismo.</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pSp>
        <p:nvGrpSpPr>
          <p:cNvPr id="2" name="Group 1"/>
          <p:cNvGrpSpPr/>
          <p:nvPr/>
        </p:nvGrpSpPr>
        <p:grpSpPr>
          <a:xfrm>
            <a:off x="762000" y="1828800"/>
            <a:ext cx="242888" cy="1785502"/>
            <a:chOff x="647701" y="1751453"/>
            <a:chExt cx="242888" cy="1785502"/>
          </a:xfrm>
        </p:grpSpPr>
        <p:sp>
          <p:nvSpPr>
            <p:cNvPr id="17" name="Oval 16"/>
            <p:cNvSpPr/>
            <p:nvPr/>
          </p:nvSpPr>
          <p:spPr>
            <a:xfrm>
              <a:off x="647701" y="329747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4" name="Oval 23"/>
            <p:cNvSpPr/>
            <p:nvPr/>
          </p:nvSpPr>
          <p:spPr>
            <a:xfrm>
              <a:off x="647701" y="175145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5" name="Oval 24"/>
            <p:cNvSpPr/>
            <p:nvPr/>
          </p:nvSpPr>
          <p:spPr>
            <a:xfrm>
              <a:off x="647701" y="225574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26" name="Oval 25"/>
            <p:cNvSpPr/>
            <p:nvPr/>
          </p:nvSpPr>
          <p:spPr>
            <a:xfrm>
              <a:off x="647701" y="279318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grpSp>
        <p:nvGrpSpPr>
          <p:cNvPr id="3" name="Group 2"/>
          <p:cNvGrpSpPr/>
          <p:nvPr/>
        </p:nvGrpSpPr>
        <p:grpSpPr>
          <a:xfrm>
            <a:off x="762000" y="5533221"/>
            <a:ext cx="242888" cy="2589464"/>
            <a:chOff x="454595" y="5716336"/>
            <a:chExt cx="242888" cy="2589464"/>
          </a:xfrm>
        </p:grpSpPr>
        <p:sp>
          <p:nvSpPr>
            <p:cNvPr id="27" name="Oval 26"/>
            <p:cNvSpPr/>
            <p:nvPr/>
          </p:nvSpPr>
          <p:spPr>
            <a:xfrm>
              <a:off x="454595" y="571633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8" name="Oval 27"/>
            <p:cNvSpPr/>
            <p:nvPr/>
          </p:nvSpPr>
          <p:spPr>
            <a:xfrm>
              <a:off x="454595" y="651401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9" name="Oval 28"/>
            <p:cNvSpPr/>
            <p:nvPr/>
          </p:nvSpPr>
          <p:spPr>
            <a:xfrm>
              <a:off x="454595" y="727677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30" name="Oval 29"/>
            <p:cNvSpPr/>
            <p:nvPr/>
          </p:nvSpPr>
          <p:spPr>
            <a:xfrm>
              <a:off x="454595" y="806631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6" name="Footer Placeholder 5"/>
          <p:cNvSpPr>
            <a:spLocks noGrp="1"/>
          </p:cNvSpPr>
          <p:nvPr>
            <p:ph type="ftr" sz="quarter" idx="11"/>
          </p:nvPr>
        </p:nvSpPr>
        <p:spPr/>
        <p:txBody>
          <a:bodyPr/>
          <a:lstStyle/>
          <a:p>
            <a:r>
              <a:rPr lang="en-US" smtClean="0"/>
              <a:t>Rev. Control: 07/04/15 - OSP and S. Richmond </a:t>
            </a:r>
            <a:endParaRPr lang="en-US" dirty="0"/>
          </a:p>
        </p:txBody>
      </p:sp>
    </p:spTree>
    <p:extLst>
      <p:ext uri="{BB962C8B-B14F-4D97-AF65-F5344CB8AC3E}">
        <p14:creationId xmlns:p14="http://schemas.microsoft.com/office/powerpoint/2010/main" val="20759481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cxnSp>
        <p:nvCxnSpPr>
          <p:cNvPr id="10" name="Straight Connector 9"/>
          <p:cNvCxnSpPr/>
          <p:nvPr/>
        </p:nvCxnSpPr>
        <p:spPr>
          <a:xfrm>
            <a:off x="410114" y="519684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23850" y="5236227"/>
            <a:ext cx="6991350" cy="3298482"/>
          </a:xfrm>
          <a:prstGeom prst="rect">
            <a:avLst/>
          </a:prstGeom>
          <a:noFill/>
          <a:ln>
            <a:noFill/>
          </a:ln>
        </p:spPr>
        <p:txBody>
          <a:bodyPr wrap="square" lIns="96661" tIns="48331" rIns="96661" bIns="48331">
            <a:spAutoFit/>
          </a:bodyPr>
          <a:lstStyle/>
          <a:p>
            <a:pPr marL="360363" indent="-360363">
              <a:buFont typeface="+mj-lt"/>
              <a:buAutoNum type="arabicPeriod" startAt="4"/>
            </a:pPr>
            <a:r>
              <a:rPr lang="es-GT" sz="1900" b="1" dirty="0" smtClean="0">
                <a:latin typeface="Helvetica" pitchFamily="34" charset="0"/>
                <a:cs typeface="Helvetica" pitchFamily="34" charset="0"/>
              </a:rPr>
              <a:t>¿Cuál es el tema de </a:t>
            </a:r>
            <a:r>
              <a:rPr lang="es-GT" sz="1900" b="1" i="1" u="sng" dirty="0" smtClean="0">
                <a:latin typeface="Helvetica" pitchFamily="34" charset="0"/>
                <a:cs typeface="Helvetica" pitchFamily="34" charset="0"/>
              </a:rPr>
              <a:t>Perdida en la Isla Ellis</a:t>
            </a:r>
            <a:r>
              <a:rPr lang="es-GT" sz="1900" b="1" dirty="0" smtClean="0">
                <a:latin typeface="Helvetica" pitchFamily="34" charset="0"/>
                <a:cs typeface="Helvetica" pitchFamily="34" charset="0"/>
              </a:rPr>
              <a:t>? </a:t>
            </a:r>
          </a:p>
          <a:p>
            <a:endParaRPr lang="es-GT" sz="1900" dirty="0" smtClean="0">
              <a:latin typeface="Helvetica" pitchFamily="34" charset="0"/>
              <a:cs typeface="Helvetica" pitchFamily="34" charset="0"/>
            </a:endParaRPr>
          </a:p>
          <a:p>
            <a:pPr marL="627063" indent="-285750">
              <a:buFont typeface="+mj-lt"/>
              <a:buAutoNum type="alphaUcPeriod"/>
            </a:pPr>
            <a:r>
              <a:rPr lang="es-GT" sz="1700" dirty="0" smtClean="0">
                <a:latin typeface="Helvetica" pitchFamily="34" charset="0"/>
                <a:cs typeface="Helvetica" pitchFamily="34" charset="0"/>
              </a:rPr>
              <a:t>Nunca sabes qué cosas interesantes vas a descubrir cuando mantienes tu mente abierta. </a:t>
            </a:r>
          </a:p>
          <a:p>
            <a:pPr marL="627063" indent="-285750">
              <a:buFont typeface="+mj-lt"/>
              <a:buAutoNum type="alphaUcPeriod"/>
            </a:pPr>
            <a:endParaRPr lang="es-GT" sz="1700" dirty="0" smtClean="0">
              <a:latin typeface="Helvetica" pitchFamily="34" charset="0"/>
              <a:cs typeface="Helvetica" pitchFamily="34" charset="0"/>
            </a:endParaRPr>
          </a:p>
          <a:p>
            <a:pPr marL="627063" indent="-285750">
              <a:buFont typeface="+mj-lt"/>
              <a:buAutoNum type="alphaUcPeriod"/>
            </a:pPr>
            <a:r>
              <a:rPr lang="es-GT" sz="1700" dirty="0" smtClean="0">
                <a:latin typeface="Helvetica" pitchFamily="34" charset="0"/>
                <a:cs typeface="Helvetica" pitchFamily="34" charset="0"/>
              </a:rPr>
              <a:t>A veces, cuando estás de mal humor puedes conseguir lo que quieres. </a:t>
            </a:r>
          </a:p>
          <a:p>
            <a:pPr marL="627063" indent="-285750">
              <a:buFont typeface="+mj-lt"/>
              <a:buAutoNum type="alphaUcPeriod"/>
            </a:pPr>
            <a:endParaRPr lang="es-GT" sz="1700" dirty="0" smtClean="0">
              <a:latin typeface="Helvetica" pitchFamily="34" charset="0"/>
              <a:cs typeface="Helvetica" pitchFamily="34" charset="0"/>
            </a:endParaRPr>
          </a:p>
          <a:p>
            <a:pPr marL="627063" indent="-285750">
              <a:buFont typeface="+mj-lt"/>
              <a:buAutoNum type="alphaUcPeriod"/>
            </a:pPr>
            <a:r>
              <a:rPr lang="es-GT" sz="1700" dirty="0" smtClean="0">
                <a:latin typeface="Helvetica" pitchFamily="34" charset="0"/>
                <a:cs typeface="Helvetica" pitchFamily="34" charset="0"/>
              </a:rPr>
              <a:t>Las vacaciones familiares están llenas de visitas a museos y de mucho caminar.  </a:t>
            </a:r>
          </a:p>
          <a:p>
            <a:pPr marL="627063" indent="-285750">
              <a:buFont typeface="+mj-lt"/>
              <a:buAutoNum type="alphaUcPeriod"/>
            </a:pPr>
            <a:endParaRPr lang="es-GT" sz="1700" dirty="0" smtClean="0">
              <a:latin typeface="Helvetica" pitchFamily="34" charset="0"/>
              <a:cs typeface="Helvetica" pitchFamily="34" charset="0"/>
            </a:endParaRPr>
          </a:p>
          <a:p>
            <a:pPr marL="627063" indent="-285750">
              <a:buFont typeface="+mj-lt"/>
              <a:buAutoNum type="alphaUcPeriod"/>
            </a:pPr>
            <a:r>
              <a:rPr lang="es-GT" sz="1700" dirty="0" smtClean="0">
                <a:latin typeface="Helvetica" pitchFamily="34" charset="0"/>
                <a:cs typeface="Helvetica" pitchFamily="34" charset="0"/>
              </a:rPr>
              <a:t>Cuando estas absorto en algo, es posible que te pierdas. </a:t>
            </a:r>
            <a:endParaRPr lang="es-GT" sz="1700" dirty="0">
              <a:latin typeface="Helvetica" pitchFamily="34" charset="0"/>
              <a:cs typeface="Helvetica" pitchFamily="34" charset="0"/>
            </a:endParaRPr>
          </a:p>
        </p:txBody>
      </p:sp>
      <p:sp>
        <p:nvSpPr>
          <p:cNvPr id="3" name="Rectangle 2"/>
          <p:cNvSpPr/>
          <p:nvPr/>
        </p:nvSpPr>
        <p:spPr>
          <a:xfrm>
            <a:off x="323850" y="267237"/>
            <a:ext cx="7059930" cy="4380963"/>
          </a:xfrm>
          <a:prstGeom prst="rect">
            <a:avLst/>
          </a:prstGeom>
        </p:spPr>
        <p:txBody>
          <a:bodyPr wrap="square" lIns="101874" tIns="50937" rIns="101874" bIns="50937">
            <a:spAutoFit/>
          </a:bodyPr>
          <a:lstStyle/>
          <a:p>
            <a:pPr marL="360363" indent="-360363">
              <a:buFont typeface="+mj-lt"/>
              <a:buAutoNum type="arabicPeriod" startAt="3"/>
            </a:pPr>
            <a:r>
              <a:rPr lang="es-GT" sz="1900" b="1" dirty="0" smtClean="0">
                <a:latin typeface="Helvetica" pitchFamily="34" charset="0"/>
                <a:cs typeface="Helvetica" pitchFamily="34" charset="0"/>
              </a:rPr>
              <a:t>¿Cuál de las respuestas resume mejor la experiencia de Emily en la Isla Ellis?  </a:t>
            </a:r>
          </a:p>
          <a:p>
            <a:endParaRPr lang="es-GT" sz="1900" dirty="0" smtClean="0">
              <a:latin typeface="Helvetica" pitchFamily="34" charset="0"/>
              <a:cs typeface="Helvetica" pitchFamily="34" charset="0"/>
            </a:endParaRPr>
          </a:p>
          <a:p>
            <a:pPr marL="627063" indent="-287338">
              <a:buFont typeface="+mj-lt"/>
              <a:buAutoNum type="alphaUcPeriod"/>
            </a:pPr>
            <a:r>
              <a:rPr lang="es-GT" sz="1700" dirty="0" smtClean="0">
                <a:latin typeface="Helvetica" pitchFamily="34" charset="0"/>
                <a:cs typeface="Helvetica" pitchFamily="34" charset="0"/>
              </a:rPr>
              <a:t>Ella estaba decepcionada de no poder visitar la Estatua de la Libertad pues quería subir a la cima de la Señora Libertad. </a:t>
            </a:r>
          </a:p>
          <a:p>
            <a:pPr marL="627063" indent="-287338">
              <a:buFont typeface="+mj-lt"/>
              <a:buAutoNum type="alphaUcPeriod"/>
            </a:pPr>
            <a:endParaRPr lang="es-GT" sz="1700" dirty="0" smtClean="0">
              <a:solidFill>
                <a:srgbClr val="FF0000"/>
              </a:solidFill>
              <a:latin typeface="Helvetica" pitchFamily="34" charset="0"/>
              <a:cs typeface="Helvetica" pitchFamily="34" charset="0"/>
            </a:endParaRPr>
          </a:p>
          <a:p>
            <a:pPr marL="627063" indent="-287338">
              <a:buFont typeface="+mj-lt"/>
              <a:buAutoNum type="alphaUcPeriod"/>
            </a:pPr>
            <a:r>
              <a:rPr lang="es-GT" sz="1700" dirty="0" smtClean="0">
                <a:latin typeface="Helvetica" pitchFamily="34" charset="0"/>
                <a:cs typeface="Helvetica" pitchFamily="34" charset="0"/>
              </a:rPr>
              <a:t>Ella vio cuatro grandes torres que se parecían un poco a un castillo, y su hermano vio algunos mapas interesantes.</a:t>
            </a:r>
          </a:p>
          <a:p>
            <a:pPr marL="627063" indent="-287338">
              <a:buFont typeface="+mj-lt"/>
              <a:buAutoNum type="alphaUcPeriod"/>
            </a:pPr>
            <a:endParaRPr lang="es-GT" sz="1700" dirty="0" smtClean="0">
              <a:latin typeface="Helvetica" pitchFamily="34" charset="0"/>
              <a:cs typeface="Helvetica" pitchFamily="34" charset="0"/>
            </a:endParaRPr>
          </a:p>
          <a:p>
            <a:pPr marL="627063" indent="-287338">
              <a:buFont typeface="+mj-lt"/>
              <a:buAutoNum type="alphaUcPeriod"/>
            </a:pPr>
            <a:r>
              <a:rPr lang="es-GT" sz="1700" dirty="0" smtClean="0">
                <a:latin typeface="Helvetica" pitchFamily="34" charset="0"/>
                <a:cs typeface="Helvetica" pitchFamily="34" charset="0"/>
              </a:rPr>
              <a:t>Ella estaba de mal humor, así que sus padres la dejaron ir a la tienda de regalos por sí misma, y luego se reuniría con su familia en el barco. </a:t>
            </a:r>
          </a:p>
          <a:p>
            <a:pPr marL="627063" indent="-287338">
              <a:buFont typeface="+mj-lt"/>
              <a:buAutoNum type="alphaUcPeriod"/>
            </a:pPr>
            <a:endParaRPr lang="es-GT" sz="1700" dirty="0" smtClean="0">
              <a:latin typeface="Helvetica" pitchFamily="34" charset="0"/>
              <a:cs typeface="Helvetica" pitchFamily="34" charset="0"/>
            </a:endParaRPr>
          </a:p>
          <a:p>
            <a:pPr marL="627063" indent="-287338">
              <a:buFont typeface="+mj-lt"/>
              <a:buAutoNum type="alphaUcPeriod"/>
            </a:pPr>
            <a:r>
              <a:rPr lang="es-GT" sz="1700" dirty="0" smtClean="0">
                <a:latin typeface="Helvetica" pitchFamily="34" charset="0"/>
                <a:cs typeface="Helvetica" pitchFamily="34" charset="0"/>
              </a:rPr>
              <a:t>Después de que ella navegó en los archivos de su abuelo, estaba tan absorta que se olvidó del tiempo. </a:t>
            </a:r>
          </a:p>
          <a:p>
            <a:pPr marL="844917" indent="-361390">
              <a:buFont typeface="+mj-lt"/>
              <a:buAutoNum type="alphaUcPeriod"/>
            </a:pPr>
            <a:endParaRPr lang="es-GT" sz="1700" dirty="0">
              <a:latin typeface="Helvetica" pitchFamily="34" charset="0"/>
              <a:cs typeface="Helvetica" pitchFamily="34" charset="0"/>
            </a:endParaRPr>
          </a:p>
        </p:txBody>
      </p:sp>
      <p:grpSp>
        <p:nvGrpSpPr>
          <p:cNvPr id="2" name="Group 1"/>
          <p:cNvGrpSpPr/>
          <p:nvPr/>
        </p:nvGrpSpPr>
        <p:grpSpPr>
          <a:xfrm>
            <a:off x="372906" y="1203139"/>
            <a:ext cx="245637" cy="2810037"/>
            <a:chOff x="595680" y="1198497"/>
            <a:chExt cx="245637" cy="2810037"/>
          </a:xfrm>
        </p:grpSpPr>
        <p:sp>
          <p:nvSpPr>
            <p:cNvPr id="15" name="Oval 14"/>
            <p:cNvSpPr/>
            <p:nvPr/>
          </p:nvSpPr>
          <p:spPr>
            <a:xfrm>
              <a:off x="596511" y="273525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98429" y="194763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95680" y="376904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595680" y="119849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graphicFrame>
        <p:nvGraphicFramePr>
          <p:cNvPr id="19" name="Table 18"/>
          <p:cNvGraphicFramePr>
            <a:graphicFrameLocks noGrp="1"/>
          </p:cNvGraphicFramePr>
          <p:nvPr>
            <p:extLst>
              <p:ext uri="{D42A27DB-BD31-4B8C-83A1-F6EECF244321}">
                <p14:modId xmlns:p14="http://schemas.microsoft.com/office/powerpoint/2010/main" val="2920550950"/>
              </p:ext>
            </p:extLst>
          </p:nvPr>
        </p:nvGraphicFramePr>
        <p:xfrm>
          <a:off x="5234940" y="4495800"/>
          <a:ext cx="2148840" cy="635885"/>
        </p:xfrm>
        <a:graphic>
          <a:graphicData uri="http://schemas.openxmlformats.org/drawingml/2006/table">
            <a:tbl>
              <a:tblPr/>
              <a:tblGrid>
                <a:gridCol w="2148840"/>
              </a:tblGrid>
              <a:tr h="162683">
                <a:tc>
                  <a:txBody>
                    <a:bodyPr/>
                    <a:lstStyle/>
                    <a:p>
                      <a:pPr marL="0" marR="0" algn="l">
                        <a:lnSpc>
                          <a:spcPct val="115000"/>
                        </a:lnSpc>
                        <a:spcBef>
                          <a:spcPts val="0"/>
                        </a:spcBef>
                        <a:spcAft>
                          <a:spcPts val="0"/>
                        </a:spcAft>
                      </a:pPr>
                      <a:r>
                        <a:rPr lang="en-US" sz="900" b="1" i="1" dirty="0" err="1" smtClean="0">
                          <a:solidFill>
                            <a:srgbClr val="000000"/>
                          </a:solidFill>
                          <a:latin typeface="Calibri"/>
                          <a:ea typeface="Times New Roman"/>
                          <a:cs typeface="Times New Roman"/>
                        </a:rPr>
                        <a:t>Estándar</a:t>
                      </a:r>
                      <a:r>
                        <a:rPr lang="en-US" sz="900" b="1" i="1" dirty="0" smtClean="0">
                          <a:solidFill>
                            <a:srgbClr val="000000"/>
                          </a:solidFill>
                          <a:latin typeface="Calibri"/>
                          <a:ea typeface="Times New Roman"/>
                          <a:cs typeface="Times New Roman"/>
                        </a:rPr>
                        <a:t> RL.4.2</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354944">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419" sz="900" b="0" dirty="0" smtClean="0"/>
                        <a:t>Utilizando los detalles en el texto, definen el tema de un cuento, obra de teatro o poema; hacen un resumen del texto.</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1602001104"/>
              </p:ext>
            </p:extLst>
          </p:nvPr>
        </p:nvGraphicFramePr>
        <p:xfrm>
          <a:off x="5113020" y="8796319"/>
          <a:ext cx="2270760" cy="685267"/>
        </p:xfrm>
        <a:graphic>
          <a:graphicData uri="http://schemas.openxmlformats.org/drawingml/2006/table">
            <a:tbl>
              <a:tblPr/>
              <a:tblGrid>
                <a:gridCol w="2270760"/>
              </a:tblGrid>
              <a:tr h="212065">
                <a:tc>
                  <a:txBody>
                    <a:bodyPr/>
                    <a:lstStyle/>
                    <a:p>
                      <a:pPr marL="0" marR="0" algn="l">
                        <a:lnSpc>
                          <a:spcPct val="115000"/>
                        </a:lnSpc>
                        <a:spcBef>
                          <a:spcPts val="0"/>
                        </a:spcBef>
                        <a:spcAft>
                          <a:spcPts val="0"/>
                        </a:spcAft>
                      </a:pPr>
                      <a:r>
                        <a:rPr lang="en-US" sz="900" b="1" i="1" dirty="0" err="1" smtClean="0">
                          <a:solidFill>
                            <a:srgbClr val="000000"/>
                          </a:solidFill>
                          <a:latin typeface="Calibri"/>
                          <a:ea typeface="Times New Roman"/>
                          <a:cs typeface="Times New Roman"/>
                        </a:rPr>
                        <a:t>Estándar</a:t>
                      </a:r>
                      <a:r>
                        <a:rPr lang="en-US" sz="900" b="1" i="1" dirty="0" smtClean="0">
                          <a:solidFill>
                            <a:srgbClr val="000000"/>
                          </a:solidFill>
                          <a:latin typeface="Calibri"/>
                          <a:ea typeface="Times New Roman"/>
                          <a:cs typeface="Times New Roman"/>
                        </a:rPr>
                        <a:t> RL.4.2</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462686">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419" sz="900" b="0" dirty="0" smtClean="0"/>
                        <a:t>Utilizando los detalles en el texto, definen el tema de un cuento, obra de teatro o poema; hacen un resumen del texto.</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pSp>
        <p:nvGrpSpPr>
          <p:cNvPr id="5" name="Group 4"/>
          <p:cNvGrpSpPr/>
          <p:nvPr/>
        </p:nvGrpSpPr>
        <p:grpSpPr>
          <a:xfrm>
            <a:off x="372906" y="5859424"/>
            <a:ext cx="242888" cy="2561579"/>
            <a:chOff x="532054" y="5798686"/>
            <a:chExt cx="242888" cy="2561579"/>
          </a:xfrm>
        </p:grpSpPr>
        <p:sp>
          <p:nvSpPr>
            <p:cNvPr id="21" name="Oval 20"/>
            <p:cNvSpPr/>
            <p:nvPr/>
          </p:nvSpPr>
          <p:spPr>
            <a:xfrm>
              <a:off x="532054" y="812078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2" name="Oval 21"/>
            <p:cNvSpPr/>
            <p:nvPr/>
          </p:nvSpPr>
          <p:spPr>
            <a:xfrm>
              <a:off x="532054" y="735836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3" name="Oval 22"/>
            <p:cNvSpPr/>
            <p:nvPr/>
          </p:nvSpPr>
          <p:spPr>
            <a:xfrm>
              <a:off x="532054" y="656546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4" name="Oval 23"/>
            <p:cNvSpPr/>
            <p:nvPr/>
          </p:nvSpPr>
          <p:spPr>
            <a:xfrm>
              <a:off x="532054" y="579868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6" name="Footer Placeholder 5"/>
          <p:cNvSpPr>
            <a:spLocks noGrp="1"/>
          </p:cNvSpPr>
          <p:nvPr>
            <p:ph type="ftr" sz="quarter" idx="11"/>
          </p:nvPr>
        </p:nvSpPr>
        <p:spPr/>
        <p:txBody>
          <a:bodyPr/>
          <a:lstStyle/>
          <a:p>
            <a:r>
              <a:rPr lang="en-US" smtClean="0"/>
              <a:t>Rev. Control: 07/04/15 - OSP and S. Richmond </a:t>
            </a:r>
            <a:endParaRPr lang="en-US" dirty="0"/>
          </a:p>
        </p:txBody>
      </p:sp>
    </p:spTree>
    <p:extLst>
      <p:ext uri="{BB962C8B-B14F-4D97-AF65-F5344CB8AC3E}">
        <p14:creationId xmlns:p14="http://schemas.microsoft.com/office/powerpoint/2010/main" val="2390206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cxnSp>
        <p:nvCxnSpPr>
          <p:cNvPr id="10" name="Straight Connector 9"/>
          <p:cNvCxnSpPr/>
          <p:nvPr/>
        </p:nvCxnSpPr>
        <p:spPr>
          <a:xfrm>
            <a:off x="384563" y="48006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73489" y="4937732"/>
            <a:ext cx="7195631" cy="4114090"/>
          </a:xfrm>
          <a:prstGeom prst="rect">
            <a:avLst/>
          </a:prstGeom>
          <a:noFill/>
          <a:ln>
            <a:noFill/>
          </a:ln>
        </p:spPr>
        <p:txBody>
          <a:bodyPr wrap="square" lIns="96661" tIns="48331" rIns="96661" bIns="48331">
            <a:spAutoFit/>
          </a:bodyPr>
          <a:lstStyle/>
          <a:p>
            <a:pPr marL="287338" indent="-287338"/>
            <a:r>
              <a:rPr lang="es-GT" sz="1900" b="1" dirty="0" smtClean="0">
                <a:latin typeface="Helvetica" pitchFamily="34" charset="0"/>
                <a:cs typeface="Helvetica" pitchFamily="34" charset="0"/>
              </a:rPr>
              <a:t>6. ¿De qué manera el autor utiliza el diálogo para llevarnos a creer que la familia de Emily está frustrada con ella?  </a:t>
            </a:r>
          </a:p>
          <a:p>
            <a:endParaRPr lang="es-GT" sz="1000" dirty="0" smtClean="0">
              <a:latin typeface="Helvetica" pitchFamily="34" charset="0"/>
              <a:cs typeface="Helvetica" pitchFamily="34" charset="0"/>
            </a:endParaRPr>
          </a:p>
          <a:p>
            <a:pPr marL="682625" indent="-360363">
              <a:buFont typeface="+mj-lt"/>
              <a:buAutoNum type="alphaUcPeriod"/>
            </a:pPr>
            <a:r>
              <a:rPr lang="es-419" sz="1700" dirty="0">
                <a:latin typeface="Helvetica" pitchFamily="34" charset="0"/>
                <a:cs typeface="Helvetica" pitchFamily="34" charset="0"/>
              </a:rPr>
              <a:t>— Hasta luego, —le dijo a la estatua, cuando desembarcaban. — Tal vez el próximo verano.</a:t>
            </a:r>
          </a:p>
          <a:p>
            <a:pPr marL="682625" indent="-360363">
              <a:buFont typeface="+mj-lt"/>
              <a:buAutoNum type="alphaUcPeriod"/>
            </a:pPr>
            <a:endParaRPr lang="es-GT" sz="1700" dirty="0" smtClean="0">
              <a:latin typeface="Helvetica" pitchFamily="34" charset="0"/>
              <a:cs typeface="Helvetica" pitchFamily="34" charset="0"/>
            </a:endParaRPr>
          </a:p>
          <a:p>
            <a:pPr marL="682625" indent="-360363">
              <a:buFont typeface="+mj-lt"/>
              <a:buAutoNum type="alphaUcPeriod"/>
            </a:pPr>
            <a:r>
              <a:rPr lang="es-419" sz="1700" dirty="0">
                <a:latin typeface="Helvetica" pitchFamily="34" charset="0"/>
                <a:cs typeface="Helvetica" pitchFamily="34" charset="0"/>
              </a:rPr>
              <a:t>— Emily, si vas a estar gruñendo todo el camino en este </a:t>
            </a:r>
            <a:r>
              <a:rPr lang="es-419" sz="1700" dirty="0" smtClean="0">
                <a:latin typeface="Helvetica" pitchFamily="34" charset="0"/>
                <a:cs typeface="Helvetica" pitchFamily="34" charset="0"/>
              </a:rPr>
              <a:t>museo…bueno</a:t>
            </a:r>
            <a:r>
              <a:rPr lang="es-419" sz="1700" dirty="0">
                <a:latin typeface="Helvetica" pitchFamily="34" charset="0"/>
                <a:cs typeface="Helvetica" pitchFamily="34" charset="0"/>
              </a:rPr>
              <a:t>... ¡simplemente no lo hagas</a:t>
            </a:r>
            <a:r>
              <a:rPr lang="es-419" sz="1700" dirty="0" smtClean="0">
                <a:latin typeface="Helvetica" pitchFamily="34" charset="0"/>
                <a:cs typeface="Helvetica" pitchFamily="34" charset="0"/>
              </a:rPr>
              <a:t>!</a:t>
            </a:r>
          </a:p>
          <a:p>
            <a:pPr marL="682625" indent="-360363">
              <a:buFont typeface="+mj-lt"/>
              <a:buAutoNum type="alphaUcPeriod"/>
            </a:pPr>
            <a:endParaRPr lang="es-GT" sz="1700" dirty="0" smtClean="0">
              <a:latin typeface="Helvetica" pitchFamily="34" charset="0"/>
              <a:cs typeface="Helvetica" pitchFamily="34" charset="0"/>
            </a:endParaRPr>
          </a:p>
          <a:p>
            <a:pPr marL="682625" indent="-360363">
              <a:buFont typeface="+mj-lt"/>
              <a:buAutoNum type="alphaUcPeriod"/>
            </a:pPr>
            <a:r>
              <a:rPr lang="es-419" sz="1700" dirty="0" smtClean="0">
                <a:latin typeface="Helvetica" pitchFamily="34" charset="0"/>
                <a:cs typeface="Helvetica" pitchFamily="34" charset="0"/>
              </a:rPr>
              <a:t>— </a:t>
            </a:r>
            <a:r>
              <a:rPr lang="es-419" sz="1700" dirty="0">
                <a:latin typeface="Helvetica" pitchFamily="34" charset="0"/>
                <a:cs typeface="Helvetica" pitchFamily="34" charset="0"/>
              </a:rPr>
              <a:t>Ustedes vayan </a:t>
            </a:r>
            <a:r>
              <a:rPr lang="es-419" sz="1700" dirty="0" smtClean="0">
                <a:latin typeface="Helvetica" pitchFamily="34" charset="0"/>
                <a:cs typeface="Helvetica" pitchFamily="34" charset="0"/>
              </a:rPr>
              <a:t>adelantándose…yo </a:t>
            </a:r>
            <a:r>
              <a:rPr lang="es-419" sz="1700" dirty="0">
                <a:latin typeface="Helvetica" pitchFamily="34" charset="0"/>
                <a:cs typeface="Helvetica" pitchFamily="34" charset="0"/>
              </a:rPr>
              <a:t>voy a fisgonear en la tienda de regalos.</a:t>
            </a:r>
          </a:p>
          <a:p>
            <a:pPr marL="682625" indent="-360363">
              <a:buFont typeface="+mj-lt"/>
              <a:buAutoNum type="alphaUcPeriod"/>
            </a:pPr>
            <a:endParaRPr lang="es-GT" sz="1700" dirty="0" smtClean="0">
              <a:latin typeface="Helvetica" pitchFamily="34" charset="0"/>
              <a:cs typeface="Helvetica" pitchFamily="34" charset="0"/>
            </a:endParaRPr>
          </a:p>
          <a:p>
            <a:pPr marL="682625" indent="-360363">
              <a:buFont typeface="+mj-lt"/>
              <a:buAutoNum type="alphaUcPeriod"/>
            </a:pPr>
            <a:r>
              <a:rPr lang="es-419" sz="1700" dirty="0">
                <a:latin typeface="Helvetica" pitchFamily="34" charset="0"/>
                <a:cs typeface="Helvetica" pitchFamily="34" charset="0"/>
              </a:rPr>
              <a:t>— ¡¿Qué?!, — dijo su padre. — Oh mi amor, lo siento mucho</a:t>
            </a:r>
            <a:r>
              <a:rPr lang="es-419" sz="1700" dirty="0" smtClean="0">
                <a:latin typeface="Helvetica" pitchFamily="34" charset="0"/>
                <a:cs typeface="Helvetica" pitchFamily="34" charset="0"/>
              </a:rPr>
              <a:t>.</a:t>
            </a:r>
            <a:r>
              <a:rPr lang="es-419" sz="1700" dirty="0">
                <a:latin typeface="Helvetica" pitchFamily="34" charset="0"/>
                <a:cs typeface="Helvetica" pitchFamily="34" charset="0"/>
              </a:rPr>
              <a:t> Pensamos que estabas en la cubierta </a:t>
            </a:r>
            <a:r>
              <a:rPr lang="es-419" sz="1700" dirty="0" smtClean="0">
                <a:latin typeface="Helvetica" pitchFamily="34" charset="0"/>
                <a:cs typeface="Helvetica" pitchFamily="34" charset="0"/>
              </a:rPr>
              <a:t>superior</a:t>
            </a:r>
            <a:r>
              <a:rPr lang="es-GT" sz="1700" dirty="0" smtClean="0">
                <a:latin typeface="Helvetica" pitchFamily="34" charset="0"/>
                <a:cs typeface="Helvetica" pitchFamily="34" charset="0"/>
              </a:rPr>
              <a:t>…</a:t>
            </a:r>
          </a:p>
          <a:p>
            <a:pPr marL="839896" indent="-361390">
              <a:buFont typeface="+mj-lt"/>
              <a:buAutoNum type="alphaUcPeriod"/>
            </a:pPr>
            <a:endParaRPr lang="es-GT" sz="1700" dirty="0">
              <a:latin typeface="Helvetica" pitchFamily="34" charset="0"/>
              <a:cs typeface="Helvetica" pitchFamily="34" charset="0"/>
            </a:endParaRPr>
          </a:p>
        </p:txBody>
      </p:sp>
      <p:sp>
        <p:nvSpPr>
          <p:cNvPr id="3" name="Rectangle 2"/>
          <p:cNvSpPr/>
          <p:nvPr/>
        </p:nvSpPr>
        <p:spPr>
          <a:xfrm>
            <a:off x="323850" y="251460"/>
            <a:ext cx="7059930" cy="4150131"/>
          </a:xfrm>
          <a:prstGeom prst="rect">
            <a:avLst/>
          </a:prstGeom>
        </p:spPr>
        <p:txBody>
          <a:bodyPr wrap="square" lIns="101874" tIns="50937" rIns="101874" bIns="50937">
            <a:spAutoFit/>
          </a:bodyPr>
          <a:lstStyle/>
          <a:p>
            <a:pPr marL="339725" indent="-339725"/>
            <a:r>
              <a:rPr lang="es-GT" sz="1900" b="1" dirty="0" smtClean="0">
                <a:latin typeface="Helvetica" pitchFamily="34" charset="0"/>
                <a:cs typeface="Helvetica" pitchFamily="34" charset="0"/>
              </a:rPr>
              <a:t>5.  ¿Qué declaración apoya el sentimiento de Emily de que “</a:t>
            </a:r>
            <a:r>
              <a:rPr lang="es-419" sz="1900" b="1" dirty="0" smtClean="0">
                <a:latin typeface="Helvetica" pitchFamily="34" charset="0"/>
                <a:cs typeface="Helvetica" pitchFamily="34" charset="0"/>
              </a:rPr>
              <a:t>sí </a:t>
            </a:r>
            <a:r>
              <a:rPr lang="es-419" sz="1900" b="1" dirty="0">
                <a:latin typeface="Helvetica" pitchFamily="34" charset="0"/>
                <a:cs typeface="Helvetica" pitchFamily="34" charset="0"/>
              </a:rPr>
              <a:t>existía tal cosa como demasiadas vacaciones familiares</a:t>
            </a:r>
            <a:r>
              <a:rPr lang="es-GT" sz="1900" b="1" dirty="0" smtClean="0">
                <a:latin typeface="Helvetica" pitchFamily="34" charset="0"/>
                <a:cs typeface="Helvetica" pitchFamily="34" charset="0"/>
              </a:rPr>
              <a:t>”?   </a:t>
            </a:r>
            <a:endParaRPr lang="es-GT" sz="1400" b="1" strike="sngStrike" dirty="0" smtClean="0">
              <a:solidFill>
                <a:srgbClr val="FFFF00"/>
              </a:solidFill>
              <a:latin typeface="Helvetica" pitchFamily="34" charset="0"/>
              <a:cs typeface="Helvetica" pitchFamily="34" charset="0"/>
            </a:endParaRPr>
          </a:p>
          <a:p>
            <a:pPr marL="361390" indent="-361390"/>
            <a:endParaRPr lang="es-GT" sz="1000" dirty="0" smtClean="0">
              <a:latin typeface="Helvetica" pitchFamily="34" charset="0"/>
              <a:cs typeface="Helvetica" pitchFamily="34" charset="0"/>
            </a:endParaRPr>
          </a:p>
          <a:p>
            <a:pPr marL="687388" indent="-347663">
              <a:buFont typeface="+mj-lt"/>
              <a:buAutoNum type="alphaUcPeriod"/>
            </a:pPr>
            <a:r>
              <a:rPr lang="es-GT" sz="1700" dirty="0" smtClean="0">
                <a:latin typeface="Helvetica" pitchFamily="34" charset="0"/>
                <a:cs typeface="Helvetica" pitchFamily="34" charset="0"/>
              </a:rPr>
              <a:t>Emily y su familia habían ido a la ciudad de Nueva York, pero nunca habían visitado el museo antes. </a:t>
            </a:r>
          </a:p>
          <a:p>
            <a:pPr marL="687388" indent="-347663">
              <a:buFont typeface="+mj-lt"/>
              <a:buAutoNum type="alphaUcPeriod"/>
            </a:pPr>
            <a:endParaRPr lang="es-GT" sz="1700" dirty="0" smtClean="0">
              <a:solidFill>
                <a:srgbClr val="FF0000"/>
              </a:solidFill>
              <a:latin typeface="Helvetica" pitchFamily="34" charset="0"/>
              <a:cs typeface="Helvetica" pitchFamily="34" charset="0"/>
            </a:endParaRPr>
          </a:p>
          <a:p>
            <a:pPr marL="687388" indent="-347663">
              <a:buFont typeface="+mj-lt"/>
              <a:buAutoNum type="alphaUcPeriod"/>
            </a:pPr>
            <a:r>
              <a:rPr lang="es-GT" sz="1700" dirty="0" smtClean="0">
                <a:latin typeface="Helvetica" pitchFamily="34" charset="0"/>
                <a:cs typeface="Helvetica" pitchFamily="34" charset="0"/>
              </a:rPr>
              <a:t>Habían caminado mucho y visitado más museos de lo que ella podía contar. </a:t>
            </a:r>
          </a:p>
          <a:p>
            <a:pPr marL="687388" indent="-347663">
              <a:buFont typeface="+mj-lt"/>
              <a:buAutoNum type="alphaUcPeriod"/>
            </a:pPr>
            <a:endParaRPr lang="es-GT" sz="1700" dirty="0" smtClean="0">
              <a:latin typeface="Helvetica" pitchFamily="34" charset="0"/>
              <a:cs typeface="Helvetica" pitchFamily="34" charset="0"/>
            </a:endParaRPr>
          </a:p>
          <a:p>
            <a:pPr marL="687388" indent="-347663">
              <a:buFont typeface="+mj-lt"/>
              <a:buAutoNum type="alphaUcPeriod"/>
            </a:pPr>
            <a:r>
              <a:rPr lang="es-GT" sz="1700" dirty="0" smtClean="0">
                <a:latin typeface="Helvetica" pitchFamily="34" charset="0"/>
                <a:cs typeface="Helvetica" pitchFamily="34" charset="0"/>
              </a:rPr>
              <a:t>Ahora que estaba sola, la Isla Ellis no se sentía tan mal. </a:t>
            </a:r>
          </a:p>
          <a:p>
            <a:pPr marL="687388" indent="-347663">
              <a:buFont typeface="+mj-lt"/>
              <a:buAutoNum type="alphaUcPeriod"/>
            </a:pPr>
            <a:endParaRPr lang="es-GT" sz="1700" dirty="0" smtClean="0">
              <a:latin typeface="Helvetica" pitchFamily="34" charset="0"/>
              <a:cs typeface="Helvetica" pitchFamily="34" charset="0"/>
            </a:endParaRPr>
          </a:p>
          <a:p>
            <a:pPr marL="687388" indent="-347663">
              <a:buFont typeface="+mj-lt"/>
              <a:buAutoNum type="alphaUcPeriod"/>
            </a:pPr>
            <a:r>
              <a:rPr lang="es-GT" sz="1700" dirty="0" smtClean="0">
                <a:latin typeface="Helvetica" pitchFamily="34" charset="0"/>
                <a:cs typeface="Helvetica" pitchFamily="34" charset="0"/>
              </a:rPr>
              <a:t>Ella sabía que su madre estaba equivocada acerca de dónde reunirse, pero estaba demasiado cansada para discutir. </a:t>
            </a:r>
          </a:p>
          <a:p>
            <a:pPr marL="844917" indent="-361390">
              <a:buFont typeface="+mj-lt"/>
              <a:buAutoNum type="alphaUcPeriod"/>
            </a:pPr>
            <a:endParaRPr lang="es-GT" sz="1700" dirty="0">
              <a:solidFill>
                <a:srgbClr val="FF0000"/>
              </a:solidFill>
              <a:latin typeface="Helvetica" pitchFamily="34" charset="0"/>
              <a:cs typeface="Helvetica" pitchFamily="34" charset="0"/>
            </a:endParaRPr>
          </a:p>
        </p:txBody>
      </p:sp>
      <p:grpSp>
        <p:nvGrpSpPr>
          <p:cNvPr id="2" name="Group 1"/>
          <p:cNvGrpSpPr/>
          <p:nvPr/>
        </p:nvGrpSpPr>
        <p:grpSpPr>
          <a:xfrm>
            <a:off x="373489" y="1291902"/>
            <a:ext cx="253962" cy="2319164"/>
            <a:chOff x="565154" y="1503704"/>
            <a:chExt cx="253962" cy="2319164"/>
          </a:xfrm>
        </p:grpSpPr>
        <p:sp>
          <p:nvSpPr>
            <p:cNvPr id="15" name="Oval 14"/>
            <p:cNvSpPr/>
            <p:nvPr/>
          </p:nvSpPr>
          <p:spPr>
            <a:xfrm>
              <a:off x="569210" y="306945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65154" y="227933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69210" y="358338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576228" y="150370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graphicFrame>
        <p:nvGraphicFramePr>
          <p:cNvPr id="19" name="Table 18"/>
          <p:cNvGraphicFramePr>
            <a:graphicFrameLocks noGrp="1"/>
          </p:cNvGraphicFramePr>
          <p:nvPr>
            <p:extLst>
              <p:ext uri="{D42A27DB-BD31-4B8C-83A1-F6EECF244321}">
                <p14:modId xmlns:p14="http://schemas.microsoft.com/office/powerpoint/2010/main" val="1853620044"/>
              </p:ext>
            </p:extLst>
          </p:nvPr>
        </p:nvGraphicFramePr>
        <p:xfrm>
          <a:off x="4267200" y="8630321"/>
          <a:ext cx="2966720" cy="843001"/>
        </p:xfrm>
        <a:graphic>
          <a:graphicData uri="http://schemas.openxmlformats.org/drawingml/2006/table">
            <a:tbl>
              <a:tblPr/>
              <a:tblGrid>
                <a:gridCol w="2966720"/>
              </a:tblGrid>
              <a:tr h="212065">
                <a:tc>
                  <a:txBody>
                    <a:bodyPr/>
                    <a:lstStyle/>
                    <a:p>
                      <a:pPr marL="0" marR="0" algn="l">
                        <a:lnSpc>
                          <a:spcPct val="115000"/>
                        </a:lnSpc>
                        <a:spcBef>
                          <a:spcPts val="0"/>
                        </a:spcBef>
                        <a:spcAft>
                          <a:spcPts val="0"/>
                        </a:spcAft>
                      </a:pPr>
                      <a:r>
                        <a:rPr lang="en-US" sz="900" b="1" i="1" dirty="0" err="1" smtClean="0">
                          <a:solidFill>
                            <a:srgbClr val="000000"/>
                          </a:solidFill>
                          <a:latin typeface="Calibri"/>
                          <a:ea typeface="Times New Roman"/>
                          <a:cs typeface="Times New Roman"/>
                        </a:rPr>
                        <a:t>Estándar</a:t>
                      </a:r>
                      <a:r>
                        <a:rPr lang="en-US" sz="900" b="1" i="1" dirty="0" smtClean="0">
                          <a:solidFill>
                            <a:srgbClr val="000000"/>
                          </a:solidFill>
                          <a:latin typeface="Calibri"/>
                          <a:ea typeface="Times New Roman"/>
                          <a:cs typeface="Times New Roman"/>
                        </a:rPr>
                        <a:t> RL.4.3</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616915">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419" sz="900" b="0" dirty="0" smtClean="0"/>
                        <a:t>Describen en profundidad un personaje, escenario o acontecimiento en un cuento u obra de teatro, basándose en detalles específicos del texto (ejemplo: los pensamientos, palabras o acciones de un personaje).</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477012693"/>
              </p:ext>
            </p:extLst>
          </p:nvPr>
        </p:nvGraphicFramePr>
        <p:xfrm>
          <a:off x="4267200" y="3925875"/>
          <a:ext cx="2987040" cy="843001"/>
        </p:xfrm>
        <a:graphic>
          <a:graphicData uri="http://schemas.openxmlformats.org/drawingml/2006/table">
            <a:tbl>
              <a:tblPr/>
              <a:tblGrid>
                <a:gridCol w="2987040"/>
              </a:tblGrid>
              <a:tr h="212065">
                <a:tc>
                  <a:txBody>
                    <a:bodyPr/>
                    <a:lstStyle/>
                    <a:p>
                      <a:pPr marL="0" marR="0" algn="l">
                        <a:lnSpc>
                          <a:spcPct val="115000"/>
                        </a:lnSpc>
                        <a:spcBef>
                          <a:spcPts val="0"/>
                        </a:spcBef>
                        <a:spcAft>
                          <a:spcPts val="0"/>
                        </a:spcAft>
                      </a:pPr>
                      <a:r>
                        <a:rPr lang="en-US" sz="900" b="1" i="1" dirty="0" err="1" smtClean="0">
                          <a:solidFill>
                            <a:srgbClr val="000000"/>
                          </a:solidFill>
                          <a:latin typeface="Calibri"/>
                          <a:ea typeface="Times New Roman"/>
                          <a:cs typeface="Times New Roman"/>
                        </a:rPr>
                        <a:t>Estándar</a:t>
                      </a:r>
                      <a:r>
                        <a:rPr lang="en-US" sz="900" b="1" i="1" dirty="0" smtClean="0">
                          <a:solidFill>
                            <a:srgbClr val="000000"/>
                          </a:solidFill>
                          <a:latin typeface="Calibri"/>
                          <a:ea typeface="Times New Roman"/>
                          <a:cs typeface="Times New Roman"/>
                        </a:rPr>
                        <a:t> RL.4.3</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616915">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419" sz="900" b="0" dirty="0" smtClean="0"/>
                        <a:t>Describen en profundidad un personaje, escenario o acontecimiento en un cuento u obra de teatro, basándose en detalles específicos del texto (ejemplo: los pensamientos, palabras o acciones de un personaje).</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pSp>
        <p:nvGrpSpPr>
          <p:cNvPr id="6" name="Group 5"/>
          <p:cNvGrpSpPr/>
          <p:nvPr/>
        </p:nvGrpSpPr>
        <p:grpSpPr>
          <a:xfrm>
            <a:off x="371892" y="5727852"/>
            <a:ext cx="244485" cy="2558517"/>
            <a:chOff x="527311" y="6052803"/>
            <a:chExt cx="244485" cy="2558517"/>
          </a:xfrm>
        </p:grpSpPr>
        <p:sp>
          <p:nvSpPr>
            <p:cNvPr id="21" name="Oval 20"/>
            <p:cNvSpPr/>
            <p:nvPr/>
          </p:nvSpPr>
          <p:spPr>
            <a:xfrm>
              <a:off x="528908" y="681147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3" name="Oval 22"/>
            <p:cNvSpPr/>
            <p:nvPr/>
          </p:nvSpPr>
          <p:spPr>
            <a:xfrm>
              <a:off x="527311" y="760159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4" name="Oval 23"/>
            <p:cNvSpPr/>
            <p:nvPr/>
          </p:nvSpPr>
          <p:spPr>
            <a:xfrm>
              <a:off x="527311" y="837183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6" name="Oval 25"/>
            <p:cNvSpPr/>
            <p:nvPr/>
          </p:nvSpPr>
          <p:spPr>
            <a:xfrm>
              <a:off x="527311" y="605280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5" name="Footer Placeholder 4"/>
          <p:cNvSpPr>
            <a:spLocks noGrp="1"/>
          </p:cNvSpPr>
          <p:nvPr>
            <p:ph type="ftr" sz="quarter" idx="11"/>
          </p:nvPr>
        </p:nvSpPr>
        <p:spPr/>
        <p:txBody>
          <a:bodyPr/>
          <a:lstStyle/>
          <a:p>
            <a:r>
              <a:rPr lang="en-US" dirty="0" smtClean="0"/>
              <a:t>Rev. Control: 07/04/15 - OSP and S. Richmond </a:t>
            </a:r>
            <a:endParaRPr lang="en-US" dirty="0"/>
          </a:p>
        </p:txBody>
      </p:sp>
    </p:spTree>
    <p:extLst>
      <p:ext uri="{BB962C8B-B14F-4D97-AF65-F5344CB8AC3E}">
        <p14:creationId xmlns:p14="http://schemas.microsoft.com/office/powerpoint/2010/main" val="34701741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18</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3149880338"/>
              </p:ext>
            </p:extLst>
          </p:nvPr>
        </p:nvGraphicFramePr>
        <p:xfrm>
          <a:off x="340042" y="228600"/>
          <a:ext cx="7043738" cy="3929209"/>
        </p:xfrm>
        <a:graphic>
          <a:graphicData uri="http://schemas.openxmlformats.org/drawingml/2006/table">
            <a:tbl>
              <a:tblPr firstRow="1" bandRow="1">
                <a:tableStyleId>{5940675A-B579-460E-94D1-54222C63F5DA}</a:tableStyleId>
              </a:tblPr>
              <a:tblGrid>
                <a:gridCol w="7043738"/>
              </a:tblGrid>
              <a:tr h="952171">
                <a:tc>
                  <a:txBody>
                    <a:bodyPr/>
                    <a:lstStyle/>
                    <a:p>
                      <a:pPr marL="284163" marR="0" indent="-284163" algn="l">
                        <a:lnSpc>
                          <a:spcPct val="100000"/>
                        </a:lnSpc>
                        <a:spcBef>
                          <a:spcPts val="0"/>
                        </a:spcBef>
                        <a:spcAft>
                          <a:spcPts val="0"/>
                        </a:spcAft>
                      </a:pPr>
                      <a:r>
                        <a:rPr lang="es-GT" sz="1800" b="1" noProof="0" dirty="0" smtClean="0">
                          <a:solidFill>
                            <a:schemeClr val="tx1"/>
                          </a:solidFill>
                        </a:rPr>
                        <a:t>7.</a:t>
                      </a:r>
                      <a:r>
                        <a:rPr lang="es-GT" sz="1800" b="1" baseline="0" noProof="0" dirty="0" smtClean="0">
                          <a:solidFill>
                            <a:schemeClr val="tx1"/>
                          </a:solidFill>
                        </a:rPr>
                        <a:t> </a:t>
                      </a:r>
                      <a:r>
                        <a:rPr lang="es-GT" sz="1800" kern="1200" noProof="0" dirty="0" smtClean="0">
                          <a:solidFill>
                            <a:srgbClr val="000000"/>
                          </a:solidFill>
                          <a:effectLst/>
                          <a:latin typeface="+mn-lt"/>
                          <a:ea typeface="Times New Roman"/>
                          <a:cs typeface="Arial"/>
                        </a:rPr>
                        <a:t> </a:t>
                      </a:r>
                      <a:r>
                        <a:rPr lang="es-GT" sz="1800" b="1" kern="1200" noProof="0" dirty="0" smtClean="0">
                          <a:solidFill>
                            <a:schemeClr val="tx1"/>
                          </a:solidFill>
                          <a:effectLst/>
                          <a:latin typeface="+mn-lt"/>
                          <a:ea typeface="Times New Roman"/>
                          <a:cs typeface="Arial"/>
                        </a:rPr>
                        <a:t>Encuentra detalles clave</a:t>
                      </a:r>
                      <a:r>
                        <a:rPr lang="es-GT" sz="1800" b="1" kern="1200" baseline="0" noProof="0" dirty="0" smtClean="0">
                          <a:solidFill>
                            <a:schemeClr val="tx1"/>
                          </a:solidFill>
                          <a:effectLst/>
                          <a:latin typeface="+mn-lt"/>
                          <a:ea typeface="Times New Roman"/>
                          <a:cs typeface="Arial"/>
                        </a:rPr>
                        <a:t> y explica cómo apoyan el tema de </a:t>
                      </a:r>
                      <a:r>
                        <a:rPr lang="es-GT" sz="1800" b="1" i="1" u="sng" kern="1200" baseline="0" noProof="0" dirty="0" smtClean="0">
                          <a:solidFill>
                            <a:schemeClr val="tx1"/>
                          </a:solidFill>
                          <a:effectLst/>
                          <a:latin typeface="+mn-lt"/>
                          <a:ea typeface="Times New Roman"/>
                          <a:cs typeface="Arial"/>
                        </a:rPr>
                        <a:t>Perdida en la Isla Ellis. </a:t>
                      </a:r>
                      <a:r>
                        <a:rPr lang="es-GT" sz="1800" b="1" kern="1200" noProof="0" dirty="0" smtClean="0">
                          <a:solidFill>
                            <a:srgbClr val="FFFF00"/>
                          </a:solidFill>
                          <a:effectLst/>
                          <a:latin typeface="+mn-lt"/>
                          <a:ea typeface="Times New Roman"/>
                          <a:cs typeface="Arial"/>
                        </a:rPr>
                        <a:t>   </a:t>
                      </a:r>
                      <a:endParaRPr lang="es-GT" sz="1800" b="1" baseline="0" noProof="0"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5678">
                <a:tc>
                  <a:txBody>
                    <a:bodyPr/>
                    <a:lstStyle/>
                    <a:p>
                      <a:r>
                        <a:rPr lang="es-GT" sz="1500" noProof="0" dirty="0" smtClean="0">
                          <a:solidFill>
                            <a:schemeClr val="tx1"/>
                          </a:solidFill>
                        </a:rPr>
                        <a:t> </a:t>
                      </a:r>
                      <a:endParaRPr lang="es-GT" sz="1500" noProof="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5678">
                <a:tc>
                  <a:txBody>
                    <a:bodyPr/>
                    <a:lstStyle/>
                    <a:p>
                      <a:endParaRPr lang="es-GT" sz="1500" noProof="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5678">
                <a:tc>
                  <a:txBody>
                    <a:bodyPr/>
                    <a:lstStyle/>
                    <a:p>
                      <a:endParaRPr lang="es-GT" sz="1500" noProof="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5678">
                <a:tc>
                  <a:txBody>
                    <a:bodyPr/>
                    <a:lstStyle/>
                    <a:p>
                      <a:endParaRPr lang="es-GT" sz="1500" noProof="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5678">
                <a:tc>
                  <a:txBody>
                    <a:bodyPr/>
                    <a:lstStyle/>
                    <a:p>
                      <a:endParaRPr lang="es-GT" sz="1500" noProof="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5678">
                <a:tc>
                  <a:txBody>
                    <a:bodyPr/>
                    <a:lstStyle/>
                    <a:p>
                      <a:endParaRPr lang="es-GT" sz="1500" noProof="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5678">
                <a:tc>
                  <a:txBody>
                    <a:bodyPr/>
                    <a:lstStyle/>
                    <a:p>
                      <a:endParaRPr lang="es-GT" sz="1500" noProof="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5678">
                <a:tc>
                  <a:txBody>
                    <a:bodyPr/>
                    <a:lstStyle/>
                    <a:p>
                      <a:endParaRPr lang="es-GT" sz="1500" noProof="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5678">
                <a:tc>
                  <a:txBody>
                    <a:bodyPr/>
                    <a:lstStyle/>
                    <a:p>
                      <a:endParaRPr lang="es-GT" sz="1500" noProof="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32414431"/>
              </p:ext>
            </p:extLst>
          </p:nvPr>
        </p:nvGraphicFramePr>
        <p:xfrm>
          <a:off x="340042" y="4648200"/>
          <a:ext cx="7043738" cy="4196238"/>
        </p:xfrm>
        <a:graphic>
          <a:graphicData uri="http://schemas.openxmlformats.org/drawingml/2006/table">
            <a:tbl>
              <a:tblPr firstRow="1" bandRow="1">
                <a:tableStyleId>{5940675A-B579-460E-94D1-54222C63F5DA}</a:tableStyleId>
              </a:tblPr>
              <a:tblGrid>
                <a:gridCol w="7043738"/>
              </a:tblGrid>
              <a:tr h="1219200">
                <a:tc>
                  <a:txBody>
                    <a:bodyPr/>
                    <a:lstStyle/>
                    <a:p>
                      <a:pPr marL="285750" marR="0" indent="-285750" algn="l">
                        <a:spcBef>
                          <a:spcPts val="0"/>
                        </a:spcBef>
                        <a:spcAft>
                          <a:spcPts val="0"/>
                        </a:spcAft>
                      </a:pPr>
                      <a:r>
                        <a:rPr lang="en-US" sz="1800" b="1" dirty="0" smtClean="0">
                          <a:solidFill>
                            <a:schemeClr val="tx1"/>
                          </a:solidFill>
                        </a:rPr>
                        <a:t>8.</a:t>
                      </a:r>
                      <a:r>
                        <a:rPr lang="en-US" sz="1800" b="1" baseline="0" dirty="0" smtClean="0">
                          <a:solidFill>
                            <a:schemeClr val="tx1"/>
                          </a:solidFill>
                        </a:rPr>
                        <a:t>  </a:t>
                      </a:r>
                      <a:r>
                        <a:rPr lang="es-GT" sz="1800" b="1" kern="1200" noProof="0" dirty="0" smtClean="0">
                          <a:solidFill>
                            <a:srgbClr val="000000"/>
                          </a:solidFill>
                          <a:effectLst/>
                          <a:latin typeface="+mn-lt"/>
                          <a:ea typeface="Times New Roman"/>
                          <a:cs typeface="Times New Roman"/>
                        </a:rPr>
                        <a:t>Describe las acciones de Emily en la Isla Ellis que la llevaron a</a:t>
                      </a:r>
                      <a:r>
                        <a:rPr lang="es-GT" sz="1800" b="1" kern="1200" baseline="0" noProof="0" dirty="0" smtClean="0">
                          <a:solidFill>
                            <a:srgbClr val="000000"/>
                          </a:solidFill>
                          <a:effectLst/>
                          <a:latin typeface="+mn-lt"/>
                          <a:ea typeface="Times New Roman"/>
                          <a:cs typeface="Times New Roman"/>
                        </a:rPr>
                        <a:t> disfrutar del museo</a:t>
                      </a:r>
                      <a:r>
                        <a:rPr lang="es-GT" sz="1800" b="1" kern="1200" noProof="0" dirty="0" smtClean="0">
                          <a:solidFill>
                            <a:srgbClr val="000000"/>
                          </a:solidFill>
                          <a:effectLst/>
                          <a:latin typeface="+mn-lt"/>
                          <a:ea typeface="Times New Roman"/>
                          <a:cs typeface="Times New Roman"/>
                        </a:rPr>
                        <a:t>.  Utiliza detalles específicos del texto para apoyar tu respuesta. </a:t>
                      </a:r>
                      <a:r>
                        <a:rPr lang="es-GT" sz="1800" kern="1200" baseline="0" noProof="0" dirty="0" smtClean="0">
                          <a:solidFill>
                            <a:schemeClr val="tx1"/>
                          </a:solidFill>
                          <a:effectLst/>
                          <a:latin typeface="+mn-lt"/>
                          <a:ea typeface="Times New Roman"/>
                          <a:cs typeface="+mn-cs"/>
                        </a:rPr>
                        <a:t>   </a:t>
                      </a:r>
                      <a:endParaRPr lang="es-GT" sz="1800" b="1" baseline="0" noProof="0"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54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54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54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54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54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54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54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54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54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39775388"/>
              </p:ext>
            </p:extLst>
          </p:nvPr>
        </p:nvGraphicFramePr>
        <p:xfrm>
          <a:off x="4625340" y="8610600"/>
          <a:ext cx="2758440" cy="788670"/>
        </p:xfrm>
        <a:graphic>
          <a:graphicData uri="http://schemas.openxmlformats.org/drawingml/2006/table">
            <a:tbl>
              <a:tblPr/>
              <a:tblGrid>
                <a:gridCol w="2758440"/>
              </a:tblGrid>
              <a:tr h="152400">
                <a:tc>
                  <a:txBody>
                    <a:bodyPr/>
                    <a:lstStyle/>
                    <a:p>
                      <a:pPr marL="0" marR="0" algn="l">
                        <a:lnSpc>
                          <a:spcPct val="115000"/>
                        </a:lnSpc>
                        <a:spcBef>
                          <a:spcPts val="0"/>
                        </a:spcBef>
                        <a:spcAft>
                          <a:spcPts val="0"/>
                        </a:spcAft>
                      </a:pPr>
                      <a:r>
                        <a:rPr lang="en-US" sz="900" b="1" i="1" dirty="0" err="1" smtClean="0">
                          <a:solidFill>
                            <a:srgbClr val="000000"/>
                          </a:solidFill>
                          <a:latin typeface="Calibri"/>
                          <a:ea typeface="Times New Roman"/>
                          <a:cs typeface="Times New Roman"/>
                        </a:rPr>
                        <a:t>Estándar</a:t>
                      </a:r>
                      <a:r>
                        <a:rPr lang="en-US" sz="900" b="1" i="1" dirty="0" smtClean="0">
                          <a:solidFill>
                            <a:srgbClr val="000000"/>
                          </a:solidFill>
                          <a:latin typeface="Calibri"/>
                          <a:ea typeface="Times New Roman"/>
                          <a:cs typeface="Times New Roman"/>
                        </a:rPr>
                        <a:t> RL.4.3</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616915">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419" sz="900" b="0" dirty="0" smtClean="0"/>
                        <a:t>Describen en profundidad un personaje, escenario o acontecimiento en un cuento u obra de teatro, basándose en detalles específicos del texto (ejemplo: los pensamientos, palabras o acciones de un personaje).</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07843722"/>
              </p:ext>
            </p:extLst>
          </p:nvPr>
        </p:nvGraphicFramePr>
        <p:xfrm>
          <a:off x="5311140" y="3886200"/>
          <a:ext cx="2072640" cy="685267"/>
        </p:xfrm>
        <a:graphic>
          <a:graphicData uri="http://schemas.openxmlformats.org/drawingml/2006/table">
            <a:tbl>
              <a:tblPr/>
              <a:tblGrid>
                <a:gridCol w="2072640"/>
              </a:tblGrid>
              <a:tr h="212065">
                <a:tc>
                  <a:txBody>
                    <a:bodyPr/>
                    <a:lstStyle/>
                    <a:p>
                      <a:pPr marL="0" marR="0" algn="l">
                        <a:lnSpc>
                          <a:spcPct val="115000"/>
                        </a:lnSpc>
                        <a:spcBef>
                          <a:spcPts val="0"/>
                        </a:spcBef>
                        <a:spcAft>
                          <a:spcPts val="0"/>
                        </a:spcAft>
                      </a:pPr>
                      <a:r>
                        <a:rPr lang="en-US" sz="900" b="1" i="1" dirty="0" err="1" smtClean="0">
                          <a:solidFill>
                            <a:srgbClr val="000000"/>
                          </a:solidFill>
                          <a:latin typeface="Calibri"/>
                          <a:ea typeface="Times New Roman"/>
                          <a:cs typeface="Times New Roman"/>
                        </a:rPr>
                        <a:t>Estándar</a:t>
                      </a:r>
                      <a:r>
                        <a:rPr lang="en-US" sz="900" b="1" i="1" dirty="0" smtClean="0">
                          <a:solidFill>
                            <a:srgbClr val="000000"/>
                          </a:solidFill>
                          <a:latin typeface="Calibri"/>
                          <a:ea typeface="Times New Roman"/>
                          <a:cs typeface="Times New Roman"/>
                        </a:rPr>
                        <a:t> RL.4.2</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462686">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419" sz="900" b="0" dirty="0" smtClean="0"/>
                        <a:t>Utilizando los detalles en el texto, definen el tema de un cuento, obra de teatro o poema; hacen un resumen del texto.</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
        <p:nvSpPr>
          <p:cNvPr id="2" name="Footer Placeholder 1"/>
          <p:cNvSpPr>
            <a:spLocks noGrp="1"/>
          </p:cNvSpPr>
          <p:nvPr>
            <p:ph type="ftr" sz="quarter" idx="11"/>
          </p:nvPr>
        </p:nvSpPr>
        <p:spPr/>
        <p:txBody>
          <a:bodyPr/>
          <a:lstStyle/>
          <a:p>
            <a:r>
              <a:rPr lang="en-US" smtClean="0"/>
              <a:t>Rev. Control: 07/04/15 - OSP and S. Richmond </a:t>
            </a:r>
            <a:endParaRPr lang="en-US" dirty="0"/>
          </a:p>
        </p:txBody>
      </p:sp>
    </p:spTree>
    <p:extLst>
      <p:ext uri="{BB962C8B-B14F-4D97-AF65-F5344CB8AC3E}">
        <p14:creationId xmlns:p14="http://schemas.microsoft.com/office/powerpoint/2010/main" val="2331575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sp>
        <p:nvSpPr>
          <p:cNvPr id="3" name="Rectangle 4"/>
          <p:cNvSpPr>
            <a:spLocks noChangeArrowheads="1"/>
          </p:cNvSpPr>
          <p:nvPr/>
        </p:nvSpPr>
        <p:spPr bwMode="auto">
          <a:xfrm>
            <a:off x="288080" y="515035"/>
            <a:ext cx="7086601" cy="8494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5" rIns="91429" bIns="45715"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ctr"/>
            <a:r>
              <a:rPr lang="es-GT" sz="1400" b="1" u="sng" dirty="0">
                <a:latin typeface="+mj-lt"/>
              </a:rPr>
              <a:t>Isla Ellis: </a:t>
            </a:r>
            <a:r>
              <a:rPr lang="es-GT" sz="1400" b="1" u="sng" dirty="0" smtClean="0">
                <a:latin typeface="+mj-lt"/>
              </a:rPr>
              <a:t>La </a:t>
            </a:r>
            <a:r>
              <a:rPr lang="es-GT" sz="1400" b="1" u="sng" dirty="0">
                <a:latin typeface="+mj-lt"/>
              </a:rPr>
              <a:t>búsqueda </a:t>
            </a:r>
            <a:r>
              <a:rPr lang="es-GT" sz="1400" b="1" u="sng" dirty="0" smtClean="0">
                <a:latin typeface="+mj-lt"/>
              </a:rPr>
              <a:t>de </a:t>
            </a:r>
            <a:r>
              <a:rPr lang="es-GT" sz="1400" b="1" u="sng" dirty="0" err="1">
                <a:latin typeface="+mj-lt"/>
              </a:rPr>
              <a:t>Alois</a:t>
            </a:r>
            <a:r>
              <a:rPr lang="es-GT" sz="1400" b="1" u="sng" dirty="0">
                <a:latin typeface="+mj-lt"/>
              </a:rPr>
              <a:t> </a:t>
            </a:r>
            <a:r>
              <a:rPr lang="es-GT" sz="1400" b="1" u="sng" dirty="0" err="1">
                <a:latin typeface="+mj-lt"/>
              </a:rPr>
              <a:t>Hanousek</a:t>
            </a:r>
            <a:endParaRPr lang="en-US" sz="1400" dirty="0">
              <a:latin typeface="+mj-lt"/>
            </a:endParaRPr>
          </a:p>
          <a:p>
            <a:pPr algn="ctr"/>
            <a:r>
              <a:rPr lang="es-GT" sz="1400" dirty="0">
                <a:latin typeface="+mj-lt"/>
              </a:rPr>
              <a:t> </a:t>
            </a:r>
            <a:r>
              <a:rPr lang="en-US" altLang="en-US" sz="1000" i="1" dirty="0"/>
              <a:t>Readworks.org</a:t>
            </a:r>
          </a:p>
          <a:p>
            <a:endParaRPr lang="es-GT" sz="1400" dirty="0" smtClean="0">
              <a:latin typeface="+mj-lt"/>
            </a:endParaRPr>
          </a:p>
          <a:p>
            <a:r>
              <a:rPr lang="es-GT" sz="1400" dirty="0" smtClean="0">
                <a:latin typeface="+mj-lt"/>
              </a:rPr>
              <a:t>Esta es una historia real sobre mí (Anna) y mi hermana </a:t>
            </a:r>
            <a:r>
              <a:rPr lang="es-GT" sz="1400" dirty="0" err="1" smtClean="0">
                <a:latin typeface="+mj-lt"/>
              </a:rPr>
              <a:t>Rebekah</a:t>
            </a:r>
            <a:r>
              <a:rPr lang="es-GT" sz="1400" dirty="0" smtClean="0">
                <a:latin typeface="+mj-lt"/>
              </a:rPr>
              <a:t>.  Las dos queríamos saber más acerca de nuestro bisabuelo.  Nadie </a:t>
            </a:r>
            <a:r>
              <a:rPr lang="es-GT" sz="1400" dirty="0">
                <a:latin typeface="+mj-lt"/>
              </a:rPr>
              <a:t>en mi familia sabía mucho acerca de </a:t>
            </a:r>
            <a:r>
              <a:rPr lang="es-GT" sz="1400" dirty="0" err="1">
                <a:latin typeface="+mj-lt"/>
              </a:rPr>
              <a:t>Alois</a:t>
            </a:r>
            <a:r>
              <a:rPr lang="es-GT" sz="1400" dirty="0">
                <a:latin typeface="+mj-lt"/>
              </a:rPr>
              <a:t> </a:t>
            </a:r>
            <a:r>
              <a:rPr lang="es-GT" sz="1400" dirty="0" err="1">
                <a:latin typeface="+mj-lt"/>
              </a:rPr>
              <a:t>Hanousek</a:t>
            </a:r>
            <a:r>
              <a:rPr lang="es-GT" sz="1400" dirty="0">
                <a:latin typeface="+mj-lt"/>
              </a:rPr>
              <a:t>, mi bisabuelo.</a:t>
            </a:r>
            <a:endParaRPr lang="en-US" sz="1400" dirty="0">
              <a:latin typeface="+mj-lt"/>
            </a:endParaRPr>
          </a:p>
          <a:p>
            <a:r>
              <a:rPr lang="es-GT" sz="1400" dirty="0">
                <a:latin typeface="+mj-lt"/>
              </a:rPr>
              <a:t> </a:t>
            </a:r>
            <a:endParaRPr lang="en-US" sz="1400" dirty="0">
              <a:latin typeface="+mj-lt"/>
            </a:endParaRPr>
          </a:p>
          <a:p>
            <a:r>
              <a:rPr lang="es-GT" sz="1400" dirty="0">
                <a:latin typeface="+mj-lt"/>
              </a:rPr>
              <a:t>Sabíamos que emigró a los Estados Unidos en la década de 1890. También sabíamos que venía de o cerca de una ciudad en la República Checa llamada </a:t>
            </a:r>
            <a:r>
              <a:rPr lang="es-GT" sz="1400" dirty="0" err="1">
                <a:latin typeface="+mj-lt"/>
              </a:rPr>
              <a:t>Kutná</a:t>
            </a:r>
            <a:r>
              <a:rPr lang="es-GT" sz="1400" dirty="0">
                <a:latin typeface="+mj-lt"/>
              </a:rPr>
              <a:t> Hora.</a:t>
            </a:r>
            <a:endParaRPr lang="en-US" sz="1400" dirty="0">
              <a:latin typeface="+mj-lt"/>
            </a:endParaRPr>
          </a:p>
          <a:p>
            <a:r>
              <a:rPr lang="es-GT" sz="1400" dirty="0">
                <a:latin typeface="+mj-lt"/>
              </a:rPr>
              <a:t> </a:t>
            </a:r>
            <a:endParaRPr lang="en-US" sz="1400" dirty="0">
              <a:latin typeface="+mj-lt"/>
            </a:endParaRPr>
          </a:p>
          <a:p>
            <a:r>
              <a:rPr lang="es-GT" sz="1400" dirty="0">
                <a:latin typeface="+mj-lt"/>
              </a:rPr>
              <a:t>Mi familia una vez fue a </a:t>
            </a:r>
            <a:r>
              <a:rPr lang="es-GT" sz="1400" dirty="0" err="1">
                <a:latin typeface="+mj-lt"/>
              </a:rPr>
              <a:t>Kutná</a:t>
            </a:r>
            <a:r>
              <a:rPr lang="es-GT" sz="1400" dirty="0">
                <a:latin typeface="+mj-lt"/>
              </a:rPr>
              <a:t> Hora en busca de información. Regresamos a casa </a:t>
            </a:r>
            <a:r>
              <a:rPr lang="es-GT" sz="1400" b="1" u="sng" dirty="0">
                <a:latin typeface="+mj-lt"/>
              </a:rPr>
              <a:t>con las manos vacías.</a:t>
            </a:r>
            <a:r>
              <a:rPr lang="es-GT" sz="1400" dirty="0">
                <a:latin typeface="+mj-lt"/>
              </a:rPr>
              <a:t> Hasta ahora, hemos tenido muy poca información para seguir adelante. Mis dos abuelos en ese lado de la familia han fallecido. Mi padre, que es hijo único, nunca conoció a su abuelo.</a:t>
            </a:r>
            <a:endParaRPr lang="en-US" sz="1400" dirty="0">
              <a:latin typeface="+mj-lt"/>
            </a:endParaRPr>
          </a:p>
          <a:p>
            <a:r>
              <a:rPr lang="es-GT" sz="1400" dirty="0">
                <a:latin typeface="+mj-lt"/>
              </a:rPr>
              <a:t> </a:t>
            </a:r>
            <a:endParaRPr lang="en-US" sz="1400" dirty="0">
              <a:latin typeface="+mj-lt"/>
            </a:endParaRPr>
          </a:p>
          <a:p>
            <a:r>
              <a:rPr lang="es-GT" sz="1400" dirty="0">
                <a:latin typeface="+mj-lt"/>
              </a:rPr>
              <a:t>Mi hermana </a:t>
            </a:r>
            <a:r>
              <a:rPr lang="es-GT" sz="1400" dirty="0" err="1">
                <a:latin typeface="+mj-lt"/>
              </a:rPr>
              <a:t>Rebekah</a:t>
            </a:r>
            <a:r>
              <a:rPr lang="es-GT" sz="1400" dirty="0">
                <a:latin typeface="+mj-lt"/>
              </a:rPr>
              <a:t> y yo estábamos </a:t>
            </a:r>
            <a:r>
              <a:rPr lang="es-GT" sz="1400" dirty="0" smtClean="0">
                <a:latin typeface="+mj-lt"/>
              </a:rPr>
              <a:t>decididas </a:t>
            </a:r>
            <a:r>
              <a:rPr lang="es-GT" sz="1400" dirty="0">
                <a:latin typeface="+mj-lt"/>
              </a:rPr>
              <a:t>a llenar el </a:t>
            </a:r>
            <a:r>
              <a:rPr lang="es-GT" sz="1400" b="1" u="sng" dirty="0">
                <a:latin typeface="+mj-lt"/>
              </a:rPr>
              <a:t>espacio en blanco</a:t>
            </a:r>
            <a:r>
              <a:rPr lang="es-GT" sz="1400" dirty="0">
                <a:latin typeface="+mj-lt"/>
              </a:rPr>
              <a:t> en nuestro árbol genealógico. Entonces, fuimos a Ellis Island en Nueva York. La mayoría de los inmigrantes llegaron allí desde 1892 hasta 1954. </a:t>
            </a:r>
            <a:r>
              <a:rPr lang="es-GT" sz="1400" dirty="0" smtClean="0">
                <a:latin typeface="+mj-lt"/>
              </a:rPr>
              <a:t>Esperábamos </a:t>
            </a:r>
            <a:r>
              <a:rPr lang="es-GT" sz="1400" dirty="0">
                <a:latin typeface="+mj-lt"/>
              </a:rPr>
              <a:t>que ellos </a:t>
            </a:r>
            <a:r>
              <a:rPr lang="es-GT" sz="1400" dirty="0" smtClean="0">
                <a:latin typeface="+mj-lt"/>
              </a:rPr>
              <a:t>tuvieran </a:t>
            </a:r>
            <a:r>
              <a:rPr lang="es-GT" sz="1400" dirty="0">
                <a:latin typeface="+mj-lt"/>
              </a:rPr>
              <a:t>los archivos que necesitábamos para aprender más acerca de nuestra historia familiar.</a:t>
            </a:r>
            <a:endParaRPr lang="en-US" sz="1400" dirty="0">
              <a:latin typeface="+mj-lt"/>
            </a:endParaRPr>
          </a:p>
          <a:p>
            <a:r>
              <a:rPr lang="es-GT" sz="1400" dirty="0">
                <a:latin typeface="+mj-lt"/>
              </a:rPr>
              <a:t> </a:t>
            </a:r>
            <a:endParaRPr lang="en-US" sz="1400" dirty="0">
              <a:latin typeface="+mj-lt"/>
            </a:endParaRPr>
          </a:p>
          <a:p>
            <a:r>
              <a:rPr lang="es-GT" sz="1400" dirty="0">
                <a:latin typeface="+mj-lt"/>
              </a:rPr>
              <a:t>Para llegar allí, tomamos un </a:t>
            </a:r>
            <a:r>
              <a:rPr lang="es-GT" sz="1400" dirty="0" smtClean="0">
                <a:latin typeface="+mj-lt"/>
              </a:rPr>
              <a:t>ferry desde </a:t>
            </a:r>
            <a:r>
              <a:rPr lang="es-GT" sz="1400" dirty="0" err="1">
                <a:latin typeface="+mj-lt"/>
              </a:rPr>
              <a:t>Battery</a:t>
            </a:r>
            <a:r>
              <a:rPr lang="es-GT" sz="1400" dirty="0">
                <a:latin typeface="+mj-lt"/>
              </a:rPr>
              <a:t> Park, en el extremo sur de Manhattan. El </a:t>
            </a:r>
            <a:r>
              <a:rPr lang="es-GT" sz="1400" dirty="0" smtClean="0">
                <a:latin typeface="+mj-lt"/>
              </a:rPr>
              <a:t>ferry navega </a:t>
            </a:r>
            <a:r>
              <a:rPr lang="es-GT" sz="1400" dirty="0">
                <a:latin typeface="+mj-lt"/>
              </a:rPr>
              <a:t>cerca </a:t>
            </a:r>
            <a:r>
              <a:rPr lang="es-GT" sz="1400" dirty="0" smtClean="0">
                <a:latin typeface="+mj-lt"/>
              </a:rPr>
              <a:t>de la </a:t>
            </a:r>
            <a:r>
              <a:rPr lang="es-GT" sz="1400" dirty="0">
                <a:latin typeface="+mj-lt"/>
              </a:rPr>
              <a:t>impresionante Estatua de la Libertad. Me imaginaba cómo mi bisabuelo se debió haber sentido cuando vio por primera </a:t>
            </a:r>
            <a:r>
              <a:rPr lang="es-GT" sz="1400" dirty="0" smtClean="0">
                <a:latin typeface="+mj-lt"/>
              </a:rPr>
              <a:t>vez a </a:t>
            </a:r>
            <a:r>
              <a:rPr lang="es-GT" sz="1400" dirty="0">
                <a:latin typeface="+mj-lt"/>
              </a:rPr>
              <a:t>la </a:t>
            </a:r>
            <a:r>
              <a:rPr lang="es-GT" sz="1400" dirty="0" smtClean="0">
                <a:latin typeface="+mj-lt"/>
              </a:rPr>
              <a:t>señora </a:t>
            </a:r>
            <a:r>
              <a:rPr lang="es-GT" sz="1400" b="1" u="sng" dirty="0">
                <a:latin typeface="+mj-lt"/>
              </a:rPr>
              <a:t>majestuosa </a:t>
            </a:r>
            <a:r>
              <a:rPr lang="es-GT" sz="1400" dirty="0">
                <a:latin typeface="+mj-lt"/>
              </a:rPr>
              <a:t>con la antorcha </a:t>
            </a:r>
            <a:r>
              <a:rPr lang="es-GT" sz="1400" dirty="0" smtClean="0">
                <a:latin typeface="+mj-lt"/>
              </a:rPr>
              <a:t>dorada.</a:t>
            </a:r>
            <a:endParaRPr lang="en-US" sz="1400" dirty="0">
              <a:latin typeface="+mj-lt"/>
            </a:endParaRPr>
          </a:p>
          <a:p>
            <a:r>
              <a:rPr lang="es-GT" sz="1400" dirty="0">
                <a:latin typeface="+mj-lt"/>
              </a:rPr>
              <a:t> </a:t>
            </a:r>
            <a:endParaRPr lang="en-US" sz="1400" dirty="0">
              <a:latin typeface="+mj-lt"/>
            </a:endParaRPr>
          </a:p>
          <a:p>
            <a:r>
              <a:rPr lang="es-GT" sz="1400" dirty="0">
                <a:latin typeface="+mj-lt"/>
              </a:rPr>
              <a:t>Minutos más tarde, llegamos a la Isla Ellis. Entré </a:t>
            </a:r>
            <a:r>
              <a:rPr lang="es-GT" sz="1400" dirty="0" smtClean="0">
                <a:latin typeface="+mj-lt"/>
              </a:rPr>
              <a:t>por las </a:t>
            </a:r>
            <a:r>
              <a:rPr lang="es-GT" sz="1400" dirty="0">
                <a:latin typeface="+mj-lt"/>
              </a:rPr>
              <a:t>puertas y se podía sentir la historia. El museo tenía fotografías de inmigrantes de todo el mundo. Algunos parecían </a:t>
            </a:r>
            <a:r>
              <a:rPr lang="es-GT" sz="1400" b="1" u="sng" dirty="0" smtClean="0">
                <a:latin typeface="+mj-lt"/>
              </a:rPr>
              <a:t>agotados</a:t>
            </a:r>
            <a:r>
              <a:rPr lang="es-GT" sz="1400" dirty="0" smtClean="0">
                <a:latin typeface="+mj-lt"/>
              </a:rPr>
              <a:t> </a:t>
            </a:r>
            <a:r>
              <a:rPr lang="es-GT" sz="1400" dirty="0">
                <a:latin typeface="+mj-lt"/>
              </a:rPr>
              <a:t>​​de su largo viaje. Otros se </a:t>
            </a:r>
            <a:r>
              <a:rPr lang="es-GT" sz="1400" dirty="0" smtClean="0">
                <a:latin typeface="+mj-lt"/>
              </a:rPr>
              <a:t>veían emocionados</a:t>
            </a:r>
            <a:r>
              <a:rPr lang="es-GT" sz="1400" dirty="0">
                <a:latin typeface="+mj-lt"/>
              </a:rPr>
              <a:t>. Y otros parecían tristes.</a:t>
            </a:r>
            <a:endParaRPr lang="en-US" sz="1400" dirty="0">
              <a:latin typeface="+mj-lt"/>
            </a:endParaRPr>
          </a:p>
          <a:p>
            <a:r>
              <a:rPr lang="es-GT" sz="1400" dirty="0">
                <a:latin typeface="+mj-lt"/>
              </a:rPr>
              <a:t> </a:t>
            </a:r>
            <a:endParaRPr lang="en-US" sz="1400" dirty="0">
              <a:latin typeface="+mj-lt"/>
            </a:endParaRPr>
          </a:p>
          <a:p>
            <a:r>
              <a:rPr lang="es-GT" sz="1400" dirty="0">
                <a:latin typeface="+mj-lt"/>
              </a:rPr>
              <a:t>Mientras caminábamos por el edificio, se </a:t>
            </a:r>
            <a:r>
              <a:rPr lang="es-GT" sz="1400" dirty="0" smtClean="0">
                <a:latin typeface="+mj-lt"/>
              </a:rPr>
              <a:t>podían </a:t>
            </a:r>
            <a:r>
              <a:rPr lang="es-GT" sz="1400" dirty="0">
                <a:latin typeface="+mj-lt"/>
              </a:rPr>
              <a:t>ver todas las cosas que la gente traía con ellos. Había ropa colorida de todas partes del mundo. También había artículos religiosos y tesoros </a:t>
            </a:r>
            <a:r>
              <a:rPr lang="es-GT" sz="1400" dirty="0" smtClean="0">
                <a:latin typeface="+mj-lt"/>
              </a:rPr>
              <a:t>de familia, </a:t>
            </a:r>
            <a:r>
              <a:rPr lang="es-GT" sz="1400" dirty="0">
                <a:latin typeface="+mj-lt"/>
              </a:rPr>
              <a:t>tales como instrumentos musicales. Me </a:t>
            </a:r>
            <a:r>
              <a:rPr lang="es-GT" sz="1400" dirty="0" smtClean="0">
                <a:latin typeface="+mj-lt"/>
              </a:rPr>
              <a:t>imaginé </a:t>
            </a:r>
            <a:r>
              <a:rPr lang="es-GT" sz="1400" dirty="0">
                <a:latin typeface="+mj-lt"/>
              </a:rPr>
              <a:t>que </a:t>
            </a:r>
            <a:r>
              <a:rPr lang="es-GT" sz="1400" dirty="0" smtClean="0">
                <a:latin typeface="+mj-lt"/>
              </a:rPr>
              <a:t>estas </a:t>
            </a:r>
            <a:r>
              <a:rPr lang="es-GT" sz="1400" dirty="0">
                <a:latin typeface="+mj-lt"/>
              </a:rPr>
              <a:t>cosas </a:t>
            </a:r>
            <a:r>
              <a:rPr lang="es-GT" sz="1400" dirty="0" smtClean="0">
                <a:latin typeface="+mj-lt"/>
              </a:rPr>
              <a:t>hacían  </a:t>
            </a:r>
            <a:r>
              <a:rPr lang="es-GT" sz="1400" dirty="0">
                <a:latin typeface="+mj-lt"/>
              </a:rPr>
              <a:t>más fácil ser un </a:t>
            </a:r>
            <a:r>
              <a:rPr lang="es-GT" sz="1400" dirty="0" smtClean="0">
                <a:latin typeface="+mj-lt"/>
              </a:rPr>
              <a:t>extranjero en </a:t>
            </a:r>
            <a:r>
              <a:rPr lang="es-GT" sz="1400" dirty="0">
                <a:latin typeface="+mj-lt"/>
              </a:rPr>
              <a:t>una </a:t>
            </a:r>
            <a:r>
              <a:rPr lang="es-GT" sz="1400" dirty="0" smtClean="0">
                <a:latin typeface="+mj-lt"/>
              </a:rPr>
              <a:t>tierra desconocida y nueva.</a:t>
            </a:r>
            <a:endParaRPr lang="en-US" sz="1400" dirty="0">
              <a:latin typeface="+mj-lt"/>
            </a:endParaRPr>
          </a:p>
          <a:p>
            <a:r>
              <a:rPr lang="es-GT" sz="1400" dirty="0">
                <a:latin typeface="+mj-lt"/>
              </a:rPr>
              <a:t> </a:t>
            </a:r>
            <a:endParaRPr lang="en-US" sz="1400" dirty="0">
              <a:latin typeface="+mj-lt"/>
            </a:endParaRPr>
          </a:p>
          <a:p>
            <a:r>
              <a:rPr lang="es-GT" sz="1400" dirty="0">
                <a:latin typeface="+mj-lt"/>
              </a:rPr>
              <a:t>Millones de inmigrantes fueron </a:t>
            </a:r>
            <a:r>
              <a:rPr lang="es-GT" sz="1400" b="1" u="sng" dirty="0">
                <a:latin typeface="+mj-lt"/>
              </a:rPr>
              <a:t>tramitado</a:t>
            </a:r>
            <a:r>
              <a:rPr lang="es-GT" sz="1400" dirty="0">
                <a:latin typeface="+mj-lt"/>
              </a:rPr>
              <a:t>s ​​en la Isla Ellis. Se les realizaron exámenes médicos y pruebas de lectura. Se les </a:t>
            </a:r>
            <a:r>
              <a:rPr lang="es-GT" sz="1400" dirty="0" smtClean="0">
                <a:latin typeface="+mj-lt"/>
              </a:rPr>
              <a:t>hizo </a:t>
            </a:r>
            <a:r>
              <a:rPr lang="es-GT" sz="1400" b="1" u="sng" dirty="0" smtClean="0">
                <a:latin typeface="+mj-lt"/>
              </a:rPr>
              <a:t>innumerables</a:t>
            </a:r>
            <a:r>
              <a:rPr lang="es-GT" sz="1400" dirty="0" smtClean="0">
                <a:latin typeface="+mj-lt"/>
              </a:rPr>
              <a:t> </a:t>
            </a:r>
            <a:r>
              <a:rPr lang="es-GT" sz="1400" dirty="0">
                <a:latin typeface="+mj-lt"/>
              </a:rPr>
              <a:t>preguntas personales, incluyendo: </a:t>
            </a:r>
            <a:r>
              <a:rPr lang="es-GT" sz="1400" dirty="0" smtClean="0">
                <a:latin typeface="+mj-lt"/>
              </a:rPr>
              <a:t> “¿</a:t>
            </a:r>
            <a:r>
              <a:rPr lang="es-GT" sz="1400" dirty="0">
                <a:latin typeface="+mj-lt"/>
              </a:rPr>
              <a:t>Quién pagó por tu viaje</a:t>
            </a:r>
            <a:r>
              <a:rPr lang="es-GT" sz="1400" dirty="0" smtClean="0">
                <a:latin typeface="+mj-lt"/>
              </a:rPr>
              <a:t>?” “¿</a:t>
            </a:r>
            <a:r>
              <a:rPr lang="es-GT" sz="1400" dirty="0">
                <a:latin typeface="+mj-lt"/>
              </a:rPr>
              <a:t>Cuánto dinero tienes en </a:t>
            </a:r>
            <a:r>
              <a:rPr lang="es-GT" sz="1400" b="1" u="sng" dirty="0">
                <a:latin typeface="+mj-lt"/>
              </a:rPr>
              <a:t>tu poder</a:t>
            </a:r>
            <a:r>
              <a:rPr lang="es-GT" sz="1400" dirty="0" smtClean="0">
                <a:latin typeface="+mj-lt"/>
              </a:rPr>
              <a:t>?” “¿</a:t>
            </a:r>
            <a:r>
              <a:rPr lang="es-GT" sz="1400" dirty="0">
                <a:latin typeface="+mj-lt"/>
              </a:rPr>
              <a:t>Tienes más de una esposa?” No todos </a:t>
            </a:r>
            <a:r>
              <a:rPr lang="es-GT" sz="1400" dirty="0" smtClean="0">
                <a:latin typeface="+mj-lt"/>
              </a:rPr>
              <a:t>lo lograron.  </a:t>
            </a:r>
            <a:r>
              <a:rPr lang="es-GT" sz="1400" dirty="0">
                <a:latin typeface="+mj-lt"/>
              </a:rPr>
              <a:t>Aquellos que eran poco saludables </a:t>
            </a:r>
            <a:r>
              <a:rPr lang="es-GT" sz="1400" dirty="0" smtClean="0">
                <a:latin typeface="+mj-lt"/>
              </a:rPr>
              <a:t>fueron </a:t>
            </a:r>
            <a:r>
              <a:rPr lang="es-GT" sz="1400" dirty="0">
                <a:latin typeface="+mj-lt"/>
              </a:rPr>
              <a:t>enviados de regreso.  Algunas familias se separaron, y entre </a:t>
            </a:r>
            <a:r>
              <a:rPr lang="es-GT" sz="1400" dirty="0" smtClean="0">
                <a:latin typeface="+mj-lt"/>
              </a:rPr>
              <a:t>lágrimas tuvieron </a:t>
            </a:r>
            <a:r>
              <a:rPr lang="es-GT" sz="1400" dirty="0">
                <a:latin typeface="+mj-lt"/>
              </a:rPr>
              <a:t>que decirse </a:t>
            </a:r>
            <a:r>
              <a:rPr lang="es-GT" sz="1400" dirty="0" smtClean="0">
                <a:latin typeface="+mj-lt"/>
              </a:rPr>
              <a:t>adiós.</a:t>
            </a:r>
            <a:endParaRPr lang="en-US" sz="1400" dirty="0">
              <a:latin typeface="+mj-lt"/>
            </a:endParaRPr>
          </a:p>
          <a:p>
            <a:pPr defTabSz="914294" eaLnBrk="0" hangingPunct="0"/>
            <a:endParaRPr lang="en-US" altLang="en-US" sz="1400" dirty="0"/>
          </a:p>
        </p:txBody>
      </p:sp>
      <p:sp>
        <p:nvSpPr>
          <p:cNvPr id="2" name="Footer Placeholder 1"/>
          <p:cNvSpPr>
            <a:spLocks noGrp="1"/>
          </p:cNvSpPr>
          <p:nvPr>
            <p:ph type="ftr" sz="quarter" idx="11"/>
          </p:nvPr>
        </p:nvSpPr>
        <p:spPr/>
        <p:txBody>
          <a:bodyPr/>
          <a:lstStyle/>
          <a:p>
            <a:r>
              <a:rPr lang="en-US" smtClean="0"/>
              <a:t>Rev. Control: 07/04/15 - OSP and S. Richmond </a:t>
            </a:r>
            <a:endParaRPr lang="en-US" dirty="0"/>
          </a:p>
        </p:txBody>
      </p:sp>
      <p:sp>
        <p:nvSpPr>
          <p:cNvPr id="6" name="TextBox 5"/>
          <p:cNvSpPr txBox="1"/>
          <p:nvPr/>
        </p:nvSpPr>
        <p:spPr>
          <a:xfrm>
            <a:off x="5570220" y="228600"/>
            <a:ext cx="2103755" cy="707886"/>
          </a:xfrm>
          <a:prstGeom prst="rect">
            <a:avLst/>
          </a:prstGeom>
          <a:noFill/>
        </p:spPr>
        <p:txBody>
          <a:bodyPr wrap="square" rtlCol="0">
            <a:spAutoFit/>
          </a:bodyPr>
          <a:lstStyle/>
          <a:p>
            <a:r>
              <a:rPr lang="es-419" sz="800" dirty="0"/>
              <a:t>Equivalencia de grado:  </a:t>
            </a:r>
            <a:r>
              <a:rPr lang="es-419" sz="800" dirty="0" smtClean="0"/>
              <a:t>5.5</a:t>
            </a:r>
            <a:endParaRPr lang="es-419" sz="800" dirty="0"/>
          </a:p>
          <a:p>
            <a:r>
              <a:rPr lang="es-419" sz="800" dirty="0"/>
              <a:t>Escala </a:t>
            </a:r>
            <a:r>
              <a:rPr lang="es-419" sz="800" dirty="0" err="1"/>
              <a:t>Lexile</a:t>
            </a:r>
            <a:r>
              <a:rPr lang="es-419" sz="800" dirty="0"/>
              <a:t>:  </a:t>
            </a:r>
            <a:r>
              <a:rPr lang="es-419" sz="800" dirty="0" smtClean="0"/>
              <a:t>610L</a:t>
            </a:r>
            <a:endParaRPr lang="es-419" sz="800" dirty="0"/>
          </a:p>
          <a:p>
            <a:r>
              <a:rPr lang="es-419" sz="800" dirty="0"/>
              <a:t>Promedio </a:t>
            </a:r>
            <a:r>
              <a:rPr lang="es-419" sz="800" dirty="0" smtClean="0"/>
              <a:t>del largo </a:t>
            </a:r>
            <a:r>
              <a:rPr lang="es-419" sz="800" dirty="0"/>
              <a:t>de la oración: </a:t>
            </a:r>
            <a:r>
              <a:rPr lang="es-419" sz="800" dirty="0" smtClean="0"/>
              <a:t>9.62</a:t>
            </a:r>
            <a:endParaRPr lang="es-419" sz="800" dirty="0"/>
          </a:p>
          <a:p>
            <a:r>
              <a:rPr lang="es-419" sz="800" dirty="0"/>
              <a:t>Promedio de la frecuencia de </a:t>
            </a:r>
            <a:r>
              <a:rPr lang="es-419" sz="800" dirty="0" smtClean="0"/>
              <a:t>palabras:  3.62</a:t>
            </a:r>
            <a:endParaRPr lang="es-419" sz="800" dirty="0"/>
          </a:p>
          <a:p>
            <a:r>
              <a:rPr lang="es-419" sz="800" dirty="0"/>
              <a:t>Número de palabras: </a:t>
            </a:r>
            <a:r>
              <a:rPr lang="es-419" sz="800" dirty="0" smtClean="0"/>
              <a:t>510</a:t>
            </a:r>
            <a:endParaRPr lang="es-419" sz="800" dirty="0"/>
          </a:p>
        </p:txBody>
      </p:sp>
    </p:spTree>
    <p:extLst>
      <p:ext uri="{BB962C8B-B14F-4D97-AF65-F5344CB8AC3E}">
        <p14:creationId xmlns:p14="http://schemas.microsoft.com/office/powerpoint/2010/main" val="1285188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14300" y="0"/>
            <a:ext cx="7543800" cy="1005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0572" tIns="50285" rIns="100572" bIns="50285" rtlCol="0" anchor="ctr"/>
          <a:lstStyle/>
          <a:p>
            <a:pPr algn="ctr"/>
            <a:endParaRPr lang="en-US" sz="2200" dirty="0"/>
          </a:p>
        </p:txBody>
      </p:sp>
      <p:sp>
        <p:nvSpPr>
          <p:cNvPr id="9" name="Rectangle 8"/>
          <p:cNvSpPr/>
          <p:nvPr/>
        </p:nvSpPr>
        <p:spPr>
          <a:xfrm>
            <a:off x="219075" y="586740"/>
            <a:ext cx="7376160" cy="8884920"/>
          </a:xfrm>
          <a:prstGeom prst="rect">
            <a:avLst/>
          </a:prstGeom>
          <a:gradFill>
            <a:gsLst>
              <a:gs pos="0">
                <a:srgbClr val="002060"/>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0572" tIns="50285" rIns="100572" bIns="50285" rtlCol="0" anchor="ctr"/>
          <a:lstStyle/>
          <a:p>
            <a:pPr algn="ctr"/>
            <a:endParaRPr lang="en-US" sz="2200"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2</a:t>
            </a:fld>
            <a:endParaRPr lang="en-US" dirty="0"/>
          </a:p>
        </p:txBody>
      </p:sp>
      <p:sp>
        <p:nvSpPr>
          <p:cNvPr id="6" name="TextBox 5"/>
          <p:cNvSpPr txBox="1"/>
          <p:nvPr/>
        </p:nvSpPr>
        <p:spPr>
          <a:xfrm>
            <a:off x="460674" y="1257300"/>
            <a:ext cx="6892962" cy="3989431"/>
          </a:xfrm>
          <a:prstGeom prst="rect">
            <a:avLst/>
          </a:prstGeom>
          <a:solidFill>
            <a:schemeClr val="bg1"/>
          </a:solidFill>
        </p:spPr>
        <p:txBody>
          <a:bodyPr wrap="square" lIns="95128" tIns="47564" rIns="95128" bIns="47564" rtlCol="0">
            <a:spAutoFit/>
          </a:bodyPr>
          <a:lstStyle/>
          <a:p>
            <a:pPr lvl="0" algn="ctr"/>
            <a:r>
              <a:rPr lang="es-MX" sz="1320" b="1" u="sng" dirty="0">
                <a:solidFill>
                  <a:prstClr val="black"/>
                </a:solidFill>
              </a:rPr>
              <a:t>Trimestre Uno: Evaluación formativa común de artes del lenguaje inglés </a:t>
            </a:r>
          </a:p>
          <a:p>
            <a:pPr lvl="0" algn="ctr"/>
            <a:r>
              <a:rPr lang="es-MX" sz="1320" b="1" u="sng" dirty="0">
                <a:solidFill>
                  <a:prstClr val="black"/>
                </a:solidFill>
              </a:rPr>
              <a:t>Equipo de miembros y escritores</a:t>
            </a:r>
          </a:p>
          <a:p>
            <a:pPr lvl="0" algn="ctr"/>
            <a:endParaRPr lang="en-US" sz="770" b="1" u="sng" dirty="0">
              <a:solidFill>
                <a:prstClr val="black"/>
              </a:solidFill>
            </a:endParaRPr>
          </a:p>
          <a:p>
            <a:pPr lvl="0"/>
            <a:r>
              <a:rPr lang="es-419" sz="1045" dirty="0">
                <a:solidFill>
                  <a:prstClr val="black"/>
                </a:solidFill>
              </a:rPr>
              <a:t>Esta evaluación se desarrolló trabajando a la inversa, mediante la identificación de una comprensión profunda de los dos textos. Se identificaron ideas clave para apoyar las respuestas construidas, y detalles clave fueron alineados con las preguntas de selección múltiple. Todas las preguntas apoyan el conocimiento previo del estudiante, de una visión o mensaje central.</a:t>
            </a:r>
          </a:p>
          <a:p>
            <a:pPr lvl="0"/>
            <a:endParaRPr lang="en-US" sz="1045" b="1" dirty="0">
              <a:solidFill>
                <a:prstClr val="black"/>
              </a:solidFill>
            </a:endParaRPr>
          </a:p>
          <a:p>
            <a:pPr lvl="0"/>
            <a:endParaRPr lang="en-US" sz="1045" b="1" dirty="0">
              <a:solidFill>
                <a:prstClr val="black"/>
              </a:solidFill>
            </a:endParaRPr>
          </a:p>
          <a:p>
            <a:pPr lvl="0"/>
            <a:endParaRPr lang="en-US" sz="2200" b="1" dirty="0"/>
          </a:p>
          <a:p>
            <a:r>
              <a:rPr lang="en-US" sz="2200" b="1" dirty="0"/>
              <a:t>	</a:t>
            </a:r>
          </a:p>
          <a:p>
            <a:endParaRPr lang="en-US" sz="2200" b="1" dirty="0"/>
          </a:p>
          <a:p>
            <a:endParaRPr lang="en-US" sz="2200" b="1" dirty="0"/>
          </a:p>
          <a:p>
            <a:endParaRPr lang="en-US" sz="2200" b="1" dirty="0"/>
          </a:p>
          <a:p>
            <a:endParaRPr lang="en-US" sz="2200" b="1" dirty="0"/>
          </a:p>
          <a:p>
            <a:pPr lvl="0" algn="ctr"/>
            <a:r>
              <a:rPr lang="es-MX" sz="1210" b="1" i="1" dirty="0">
                <a:solidFill>
                  <a:prstClr val="black"/>
                </a:solidFill>
              </a:rPr>
              <a:t>Gracias a todos los que revisaron y editaron esta evaluación;</a:t>
            </a:r>
          </a:p>
          <a:p>
            <a:pPr lvl="0" algn="ctr"/>
            <a:r>
              <a:rPr lang="es-MX" sz="1210" b="1" i="1" dirty="0">
                <a:solidFill>
                  <a:prstClr val="black"/>
                </a:solidFill>
              </a:rPr>
              <a:t> un agradecimiento especial a </a:t>
            </a:r>
            <a:r>
              <a:rPr lang="es-MX" sz="1210" b="1" i="1" dirty="0" err="1">
                <a:solidFill>
                  <a:prstClr val="black"/>
                </a:solidFill>
              </a:rPr>
              <a:t>Vicki</a:t>
            </a:r>
            <a:r>
              <a:rPr lang="es-MX" sz="1210" b="1" i="1" dirty="0">
                <a:solidFill>
                  <a:prstClr val="black"/>
                </a:solidFill>
              </a:rPr>
              <a:t> Daniel y sus increíbles habilidades para editar.</a:t>
            </a:r>
          </a:p>
        </p:txBody>
      </p:sp>
      <p:graphicFrame>
        <p:nvGraphicFramePr>
          <p:cNvPr id="8" name="Table 7"/>
          <p:cNvGraphicFramePr>
            <a:graphicFrameLocks noGrp="1"/>
          </p:cNvGraphicFramePr>
          <p:nvPr>
            <p:extLst/>
          </p:nvPr>
        </p:nvGraphicFramePr>
        <p:xfrm>
          <a:off x="784860" y="2514600"/>
          <a:ext cx="6370320" cy="2226379"/>
        </p:xfrm>
        <a:graphic>
          <a:graphicData uri="http://schemas.openxmlformats.org/drawingml/2006/table">
            <a:tbl>
              <a:tblPr firstRow="1" bandRow="1">
                <a:tableStyleId>{5940675A-B579-460E-94D1-54222C63F5DA}</a:tableStyleId>
              </a:tblPr>
              <a:tblGrid>
                <a:gridCol w="1569466"/>
                <a:gridCol w="1783334"/>
                <a:gridCol w="1592580"/>
                <a:gridCol w="1424940"/>
              </a:tblGrid>
              <a:tr h="502691">
                <a:tc>
                  <a:txBody>
                    <a:bodyPr/>
                    <a:lstStyle/>
                    <a:p>
                      <a:r>
                        <a:rPr lang="en-US" sz="1300" b="1" dirty="0" smtClean="0">
                          <a:solidFill>
                            <a:schemeClr val="tx1"/>
                          </a:solidFill>
                        </a:rPr>
                        <a:t>Shannon Berkey</a:t>
                      </a:r>
                      <a:endParaRPr lang="en-US" sz="1300" b="1" dirty="0">
                        <a:solidFill>
                          <a:schemeClr val="tx1"/>
                        </a:solidFill>
                      </a:endParaRPr>
                    </a:p>
                  </a:txBody>
                  <a:tcPr marL="100191" marR="100191" marT="50178" marB="50178">
                    <a:solidFill>
                      <a:schemeClr val="bg1"/>
                    </a:solidFill>
                  </a:tcPr>
                </a:tc>
                <a:tc>
                  <a:txBody>
                    <a:bodyPr/>
                    <a:lstStyle/>
                    <a:p>
                      <a:r>
                        <a:rPr lang="en-US" sz="1300" b="1" dirty="0" smtClean="0">
                          <a:solidFill>
                            <a:schemeClr val="tx1"/>
                          </a:solidFill>
                        </a:rPr>
                        <a:t>Raquel LemusGarcia</a:t>
                      </a:r>
                      <a:endParaRPr lang="en-US" sz="1300" b="1" dirty="0">
                        <a:solidFill>
                          <a:schemeClr val="tx1"/>
                        </a:solidFill>
                      </a:endParaRPr>
                    </a:p>
                  </a:txBody>
                  <a:tcPr marL="100191" marR="100191"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Sandy Maines</a:t>
                      </a:r>
                    </a:p>
                  </a:txBody>
                  <a:tcPr marL="100191" marR="100191"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Berta Lule</a:t>
                      </a:r>
                    </a:p>
                  </a:txBody>
                  <a:tcPr marL="100191" marR="100191" marT="50178" marB="50178">
                    <a:solidFill>
                      <a:schemeClr val="bg1"/>
                    </a:solidFill>
                  </a:tcPr>
                </a:tc>
              </a:tr>
              <a:tr h="406999">
                <a:tc>
                  <a:txBody>
                    <a:bodyPr/>
                    <a:lstStyle/>
                    <a:p>
                      <a:r>
                        <a:rPr lang="en-US" sz="1300" b="1" dirty="0" smtClean="0">
                          <a:solidFill>
                            <a:schemeClr val="tx1"/>
                          </a:solidFill>
                        </a:rPr>
                        <a:t>Tammy Cole</a:t>
                      </a:r>
                      <a:endParaRPr lang="en-US" sz="1300" b="1" dirty="0">
                        <a:solidFill>
                          <a:schemeClr val="tx1"/>
                        </a:solidFill>
                      </a:endParaRPr>
                    </a:p>
                  </a:txBody>
                  <a:tcPr marL="100191" marR="100191" marT="50178" marB="50178">
                    <a:solidFill>
                      <a:schemeClr val="bg1"/>
                    </a:solidFill>
                  </a:tcPr>
                </a:tc>
                <a:tc>
                  <a:txBody>
                    <a:bodyPr/>
                    <a:lstStyle/>
                    <a:p>
                      <a:r>
                        <a:rPr lang="en-US" sz="1300" b="1" dirty="0" smtClean="0">
                          <a:solidFill>
                            <a:schemeClr val="tx1"/>
                          </a:solidFill>
                        </a:rPr>
                        <a:t>Janet Stintson</a:t>
                      </a:r>
                      <a:endParaRPr lang="en-US" sz="1300" b="1" dirty="0">
                        <a:solidFill>
                          <a:schemeClr val="tx1"/>
                        </a:solidFill>
                      </a:endParaRPr>
                    </a:p>
                  </a:txBody>
                  <a:tcPr marL="100191" marR="100191" marT="50178" marB="50178">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Gina McLain</a:t>
                      </a:r>
                    </a:p>
                  </a:txBody>
                  <a:tcPr marL="100191" marR="100191" marT="50178" marB="50178">
                    <a:solidFill>
                      <a:schemeClr val="bg1"/>
                    </a:solidFill>
                  </a:tcPr>
                </a:tc>
                <a:tc>
                  <a:txBody>
                    <a:bodyPr/>
                    <a:lstStyle/>
                    <a:p>
                      <a:r>
                        <a:rPr lang="en-US" sz="1300" b="1" dirty="0" smtClean="0">
                          <a:solidFill>
                            <a:schemeClr val="tx1"/>
                          </a:solidFill>
                        </a:rPr>
                        <a:t>Judy Ramer</a:t>
                      </a:r>
                      <a:endParaRPr lang="en-US" sz="1300" b="1" dirty="0">
                        <a:solidFill>
                          <a:schemeClr val="tx1"/>
                        </a:solidFill>
                      </a:endParaRPr>
                    </a:p>
                  </a:txBody>
                  <a:tcPr marL="100191" marR="100191" marT="50178" marB="50178">
                    <a:solidFill>
                      <a:schemeClr val="bg1"/>
                    </a:solidFill>
                  </a:tcPr>
                </a:tc>
              </a:tr>
              <a:tr h="406999">
                <a:tc>
                  <a:txBody>
                    <a:bodyPr/>
                    <a:lstStyle/>
                    <a:p>
                      <a:r>
                        <a:rPr lang="en-US" sz="1300" b="1" dirty="0" smtClean="0">
                          <a:solidFill>
                            <a:schemeClr val="tx1"/>
                          </a:solidFill>
                        </a:rPr>
                        <a:t>Nicole</a:t>
                      </a:r>
                      <a:r>
                        <a:rPr lang="en-US" sz="1300" b="1" baseline="0" dirty="0" smtClean="0">
                          <a:solidFill>
                            <a:schemeClr val="tx1"/>
                          </a:solidFill>
                        </a:rPr>
                        <a:t> Thoen</a:t>
                      </a:r>
                      <a:endParaRPr lang="en-US" sz="1300" b="1" dirty="0">
                        <a:solidFill>
                          <a:schemeClr val="tx1"/>
                        </a:solidFill>
                      </a:endParaRPr>
                    </a:p>
                  </a:txBody>
                  <a:tcPr marL="100191" marR="100191" marT="50178" marB="50178">
                    <a:solidFill>
                      <a:schemeClr val="bg1"/>
                    </a:solidFill>
                  </a:tcPr>
                </a:tc>
                <a:tc>
                  <a:txBody>
                    <a:bodyPr/>
                    <a:lstStyle/>
                    <a:p>
                      <a:r>
                        <a:rPr lang="en-US" sz="1300" b="1" dirty="0" smtClean="0">
                          <a:solidFill>
                            <a:schemeClr val="tx1"/>
                          </a:solidFill>
                        </a:rPr>
                        <a:t>Patricia Gallardo</a:t>
                      </a:r>
                      <a:endParaRPr lang="en-US" sz="1300" b="1" dirty="0">
                        <a:solidFill>
                          <a:schemeClr val="tx1"/>
                        </a:solidFill>
                      </a:endParaRPr>
                    </a:p>
                  </a:txBody>
                  <a:tcPr marL="100191" marR="100191" marT="50178" marB="50178">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Lisa Carnes</a:t>
                      </a:r>
                    </a:p>
                  </a:txBody>
                  <a:tcPr marL="100191" marR="100191" marT="50178" marB="50178">
                    <a:solidFill>
                      <a:schemeClr val="bg1"/>
                    </a:solidFill>
                  </a:tcPr>
                </a:tc>
                <a:tc>
                  <a:txBody>
                    <a:bodyPr/>
                    <a:lstStyle/>
                    <a:p>
                      <a:r>
                        <a:rPr lang="en-US" sz="1300" b="1" dirty="0" smtClean="0">
                          <a:solidFill>
                            <a:schemeClr val="tx1"/>
                          </a:solidFill>
                        </a:rPr>
                        <a:t>Teresa</a:t>
                      </a:r>
                      <a:r>
                        <a:rPr lang="en-US" sz="1300" b="1" baseline="0" dirty="0" smtClean="0">
                          <a:solidFill>
                            <a:schemeClr val="tx1"/>
                          </a:solidFill>
                        </a:rPr>
                        <a:t> Portinga</a:t>
                      </a:r>
                      <a:endParaRPr lang="en-US" sz="1300" b="1" dirty="0">
                        <a:solidFill>
                          <a:schemeClr val="tx1"/>
                        </a:solidFill>
                      </a:endParaRPr>
                    </a:p>
                  </a:txBody>
                  <a:tcPr marL="100191" marR="100191" marT="50178" marB="50178">
                    <a:solidFill>
                      <a:schemeClr val="bg1"/>
                    </a:solidFill>
                  </a:tcPr>
                </a:tc>
              </a:tr>
              <a:tr h="502691">
                <a:tc>
                  <a:txBody>
                    <a:bodyPr/>
                    <a:lstStyle/>
                    <a:p>
                      <a:r>
                        <a:rPr lang="en-US" sz="1300" b="1" dirty="0" smtClean="0">
                          <a:solidFill>
                            <a:schemeClr val="tx1"/>
                          </a:solidFill>
                        </a:rPr>
                        <a:t>Jami Rider</a:t>
                      </a:r>
                      <a:endParaRPr lang="en-US" sz="1300" b="1" dirty="0">
                        <a:solidFill>
                          <a:schemeClr val="tx1"/>
                        </a:solidFill>
                      </a:endParaRPr>
                    </a:p>
                  </a:txBody>
                  <a:tcPr marL="100191" marR="100191" marT="50178" marB="50178">
                    <a:solidFill>
                      <a:schemeClr val="bg1"/>
                    </a:solidFill>
                  </a:tcPr>
                </a:tc>
                <a:tc>
                  <a:txBody>
                    <a:bodyPr/>
                    <a:lstStyle/>
                    <a:p>
                      <a:r>
                        <a:rPr lang="en-US" sz="1300" b="1" dirty="0" smtClean="0">
                          <a:solidFill>
                            <a:schemeClr val="tx1"/>
                          </a:solidFill>
                        </a:rPr>
                        <a:t>Linda Benson</a:t>
                      </a:r>
                      <a:endParaRPr lang="en-US" sz="1300" b="1" dirty="0">
                        <a:solidFill>
                          <a:schemeClr val="tx1"/>
                        </a:solidFill>
                      </a:endParaRPr>
                    </a:p>
                  </a:txBody>
                  <a:tcPr marL="100191" marR="100191" marT="50178" marB="50178">
                    <a:solidFill>
                      <a:schemeClr val="bg1"/>
                    </a:solidFill>
                  </a:tcPr>
                </a:tc>
                <a:tc>
                  <a:txBody>
                    <a:bodyPr/>
                    <a:lstStyle/>
                    <a:p>
                      <a:r>
                        <a:rPr lang="en-US" sz="1300" b="1" dirty="0" smtClean="0">
                          <a:solidFill>
                            <a:schemeClr val="tx1"/>
                          </a:solidFill>
                        </a:rPr>
                        <a:t>Dori Sipe</a:t>
                      </a:r>
                      <a:endParaRPr lang="en-US" sz="1300" b="1" dirty="0">
                        <a:solidFill>
                          <a:schemeClr val="tx1"/>
                        </a:solidFill>
                      </a:endParaRPr>
                    </a:p>
                  </a:txBody>
                  <a:tcPr marL="100191" marR="100191" marT="50178" marB="50178">
                    <a:solidFill>
                      <a:schemeClr val="bg1"/>
                    </a:solidFill>
                  </a:tcPr>
                </a:tc>
                <a:tc>
                  <a:txBody>
                    <a:bodyPr/>
                    <a:lstStyle/>
                    <a:p>
                      <a:r>
                        <a:rPr lang="en-US" sz="1300" b="1" dirty="0" smtClean="0">
                          <a:solidFill>
                            <a:schemeClr val="tx1"/>
                          </a:solidFill>
                        </a:rPr>
                        <a:t>Laycee Kinsman</a:t>
                      </a:r>
                      <a:endParaRPr lang="en-US" sz="1300" b="1" dirty="0">
                        <a:solidFill>
                          <a:schemeClr val="tx1"/>
                        </a:solidFill>
                      </a:endParaRPr>
                    </a:p>
                  </a:txBody>
                  <a:tcPr marL="100191" marR="100191" marT="50178" marB="50178">
                    <a:solidFill>
                      <a:schemeClr val="bg1"/>
                    </a:solidFill>
                  </a:tcPr>
                </a:tc>
              </a:tr>
              <a:tr h="406999">
                <a:tc>
                  <a:txBody>
                    <a:bodyPr/>
                    <a:lstStyle/>
                    <a:p>
                      <a:r>
                        <a:rPr lang="en-US" sz="1300" b="1" dirty="0" smtClean="0">
                          <a:solidFill>
                            <a:schemeClr val="tx1"/>
                          </a:solidFill>
                        </a:rPr>
                        <a:t>Sonja Grabel</a:t>
                      </a:r>
                      <a:endParaRPr lang="en-US" sz="1300" b="1" dirty="0">
                        <a:solidFill>
                          <a:schemeClr val="tx1"/>
                        </a:solidFill>
                      </a:endParaRPr>
                    </a:p>
                  </a:txBody>
                  <a:tcPr marL="100191" marR="100191" marT="50178" marB="50178">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rPr>
                        <a:t>Christina Arosco</a:t>
                      </a:r>
                    </a:p>
                  </a:txBody>
                  <a:tcPr marL="100191" marR="100191" marT="50178" marB="50178">
                    <a:solidFill>
                      <a:schemeClr val="bg1"/>
                    </a:solidFill>
                  </a:tcPr>
                </a:tc>
                <a:tc>
                  <a:txBody>
                    <a:bodyPr/>
                    <a:lstStyle/>
                    <a:p>
                      <a:r>
                        <a:rPr lang="en-US" sz="1300" b="1" dirty="0" smtClean="0">
                          <a:solidFill>
                            <a:schemeClr val="tx1"/>
                          </a:solidFill>
                        </a:rPr>
                        <a:t>Teresa Portinga</a:t>
                      </a:r>
                      <a:endParaRPr lang="en-US" sz="1300" b="1" dirty="0">
                        <a:solidFill>
                          <a:schemeClr val="tx1"/>
                        </a:solidFill>
                      </a:endParaRPr>
                    </a:p>
                  </a:txBody>
                  <a:tcPr marL="100191" marR="100191"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Irma Ramirez</a:t>
                      </a:r>
                    </a:p>
                  </a:txBody>
                  <a:tcPr marL="100191" marR="100191" marT="50178" marB="50178">
                    <a:solidFill>
                      <a:schemeClr val="bg1"/>
                    </a:solidFill>
                  </a:tcPr>
                </a:tc>
              </a:tr>
            </a:tbl>
          </a:graphicData>
        </a:graphic>
      </p:graphicFrame>
      <p:graphicFrame>
        <p:nvGraphicFramePr>
          <p:cNvPr id="11" name="Table 10"/>
          <p:cNvGraphicFramePr>
            <a:graphicFrameLocks noGrp="1"/>
          </p:cNvGraphicFramePr>
          <p:nvPr>
            <p:extLst/>
          </p:nvPr>
        </p:nvGraphicFramePr>
        <p:xfrm>
          <a:off x="460674" y="5500879"/>
          <a:ext cx="6892963" cy="3233929"/>
        </p:xfrm>
        <a:graphic>
          <a:graphicData uri="http://schemas.openxmlformats.org/drawingml/2006/table">
            <a:tbl>
              <a:tblPr firstRow="1" bandRow="1">
                <a:tableStyleId>{5940675A-B579-460E-94D1-54222C63F5DA}</a:tableStyleId>
              </a:tblPr>
              <a:tblGrid>
                <a:gridCol w="2469512"/>
                <a:gridCol w="1982809"/>
                <a:gridCol w="2440642"/>
              </a:tblGrid>
              <a:tr h="46024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mn-lt"/>
                          <a:ea typeface="+mn-ea"/>
                          <a:cs typeface="+mn-cs"/>
                        </a:rPr>
                        <a:t>Todas las evaluaciones ELA de primaria fueron revisadas y actualizadas en junio del año 2015 por los siguientes excelentes y dedicados maestros de K-6</a:t>
                      </a:r>
                      <a:r>
                        <a:rPr kumimoji="0" lang="es-419" sz="1200" b="1" i="0" u="none" strike="noStrike" kern="1200" cap="none" spc="0" normalizeH="0" baseline="30000" noProof="0" dirty="0" smtClean="0">
                          <a:ln>
                            <a:noFill/>
                          </a:ln>
                          <a:solidFill>
                            <a:prstClr val="black"/>
                          </a:solidFill>
                          <a:effectLst/>
                          <a:uLnTx/>
                          <a:uFillTx/>
                          <a:latin typeface="+mn-lt"/>
                          <a:ea typeface="+mn-ea"/>
                          <a:cs typeface="+mn-cs"/>
                        </a:rPr>
                        <a:t>to</a:t>
                      </a:r>
                      <a:r>
                        <a:rPr kumimoji="0" lang="es-419" sz="1200" b="1" i="0" u="none" strike="noStrike" kern="1200" cap="none" spc="0" normalizeH="0" baseline="0" noProof="0" dirty="0" smtClean="0">
                          <a:ln>
                            <a:noFill/>
                          </a:ln>
                          <a:solidFill>
                            <a:prstClr val="black"/>
                          </a:solidFill>
                          <a:effectLst/>
                          <a:uLnTx/>
                          <a:uFillTx/>
                          <a:latin typeface="+mn-lt"/>
                          <a:ea typeface="+mn-ea"/>
                          <a:cs typeface="+mn-cs"/>
                        </a:rPr>
                        <a:t> de HSD.   </a:t>
                      </a:r>
                      <a:endParaRPr kumimoji="0" lang="es-419" sz="1800" b="0" i="0" u="none" strike="noStrike" kern="1200" cap="none" spc="0" normalizeH="0" baseline="0" noProof="0" dirty="0">
                        <a:ln>
                          <a:noFill/>
                        </a:ln>
                        <a:solidFill>
                          <a:prstClr val="black"/>
                        </a:solidFill>
                        <a:effectLst/>
                        <a:uLnTx/>
                        <a:uFillTx/>
                        <a:latin typeface="+mn-lt"/>
                        <a:ea typeface="+mn-ea"/>
                        <a:cs typeface="+mn-cs"/>
                      </a:endParaRP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0" b="0" dirty="0">
                        <a:latin typeface="Lucida Handwriting" panose="03010101010101010101" pitchFamily="66" charset="0"/>
                      </a:endParaRPr>
                    </a:p>
                  </a:txBody>
                  <a:tcPr/>
                </a:tc>
                <a:tc hMerge="1">
                  <a:txBody>
                    <a:bodyPr/>
                    <a:lstStyle/>
                    <a:p>
                      <a:pPr algn="l"/>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aphicFrame>
        <p:nvGraphicFramePr>
          <p:cNvPr id="2" name="Table 1"/>
          <p:cNvGraphicFramePr>
            <a:graphicFrameLocks noGrp="1"/>
          </p:cNvGraphicFramePr>
          <p:nvPr/>
        </p:nvGraphicFramePr>
        <p:xfrm>
          <a:off x="491490" y="8874701"/>
          <a:ext cx="6862145" cy="469392"/>
        </p:xfrm>
        <a:graphic>
          <a:graphicData uri="http://schemas.openxmlformats.org/drawingml/2006/table">
            <a:tbl>
              <a:tblPr firstRow="1" bandRow="1">
                <a:tableStyleId>{3C2FFA5D-87B4-456A-9821-1D502468CF0F}</a:tableStyleId>
              </a:tblPr>
              <a:tblGrid>
                <a:gridCol w="6862145"/>
              </a:tblGrid>
              <a:tr h="469392">
                <a:tc>
                  <a:txBody>
                    <a:bodyPr/>
                    <a:lstStyle/>
                    <a:p>
                      <a:pPr algn="ctr"/>
                      <a:r>
                        <a:rPr lang="en-US" sz="1200" dirty="0" smtClean="0">
                          <a:solidFill>
                            <a:schemeClr val="tx1"/>
                          </a:solidFill>
                        </a:rPr>
                        <a:t>Gracias a </a:t>
                      </a:r>
                      <a:r>
                        <a:rPr lang="en-US" sz="1200" dirty="0" err="1" smtClean="0">
                          <a:solidFill>
                            <a:schemeClr val="tx1"/>
                          </a:solidFill>
                        </a:rPr>
                        <a:t>todos</a:t>
                      </a:r>
                      <a:r>
                        <a:rPr lang="en-US" sz="1200" dirty="0" smtClean="0">
                          <a:solidFill>
                            <a:schemeClr val="tx1"/>
                          </a:solidFill>
                        </a:rPr>
                        <a:t> los </a:t>
                      </a:r>
                      <a:r>
                        <a:rPr lang="en-US" sz="1200" dirty="0" err="1" smtClean="0">
                          <a:solidFill>
                            <a:schemeClr val="tx1"/>
                          </a:solidFill>
                        </a:rPr>
                        <a:t>que</a:t>
                      </a:r>
                      <a:r>
                        <a:rPr lang="en-US" sz="1200" dirty="0" smtClean="0">
                          <a:solidFill>
                            <a:schemeClr val="tx1"/>
                          </a:solidFill>
                        </a:rPr>
                        <a:t> </a:t>
                      </a:r>
                      <a:r>
                        <a:rPr lang="en-US" sz="1200" dirty="0" err="1" smtClean="0">
                          <a:solidFill>
                            <a:schemeClr val="tx1"/>
                          </a:solidFill>
                        </a:rPr>
                        <a:t>participaron</a:t>
                      </a:r>
                      <a:r>
                        <a:rPr lang="en-US" sz="1200" dirty="0" smtClean="0">
                          <a:solidFill>
                            <a:schemeClr val="tx1"/>
                          </a:solidFill>
                        </a:rPr>
                        <a:t> </a:t>
                      </a:r>
                      <a:r>
                        <a:rPr lang="en-US" sz="1200" dirty="0" err="1" smtClean="0">
                          <a:solidFill>
                            <a:schemeClr val="tx1"/>
                          </a:solidFill>
                        </a:rPr>
                        <a:t>en</a:t>
                      </a:r>
                      <a:r>
                        <a:rPr lang="en-US" sz="1200" dirty="0" smtClean="0">
                          <a:solidFill>
                            <a:schemeClr val="tx1"/>
                          </a:solidFill>
                        </a:rPr>
                        <a:t> la </a:t>
                      </a:r>
                      <a:r>
                        <a:rPr lang="en-US" sz="1200" dirty="0" err="1" smtClean="0">
                          <a:solidFill>
                            <a:schemeClr val="tx1"/>
                          </a:solidFill>
                        </a:rPr>
                        <a:t>traducción</a:t>
                      </a:r>
                      <a:r>
                        <a:rPr lang="en-US" sz="1200" dirty="0" smtClean="0">
                          <a:solidFill>
                            <a:schemeClr val="tx1"/>
                          </a:solidFill>
                        </a:rPr>
                        <a:t> de </a:t>
                      </a:r>
                      <a:r>
                        <a:rPr lang="en-US" sz="1200" dirty="0" err="1" smtClean="0">
                          <a:solidFill>
                            <a:schemeClr val="tx1"/>
                          </a:solidFill>
                        </a:rPr>
                        <a:t>esta</a:t>
                      </a:r>
                      <a:r>
                        <a:rPr lang="en-US" sz="1200" dirty="0" smtClean="0">
                          <a:solidFill>
                            <a:schemeClr val="tx1"/>
                          </a:solidFill>
                        </a:rPr>
                        <a:t> </a:t>
                      </a:r>
                      <a:r>
                        <a:rPr lang="en-US" sz="1200" dirty="0" err="1" smtClean="0">
                          <a:solidFill>
                            <a:schemeClr val="tx1"/>
                          </a:solidFill>
                        </a:rPr>
                        <a:t>evaluación</a:t>
                      </a:r>
                      <a:r>
                        <a:rPr lang="en-US" sz="1200" dirty="0" smtClean="0">
                          <a:solidFill>
                            <a:schemeClr val="tx1"/>
                          </a:solidFill>
                        </a:rPr>
                        <a:t>, </a:t>
                      </a:r>
                    </a:p>
                    <a:p>
                      <a:pPr algn="ctr"/>
                      <a:r>
                        <a:rPr lang="en-US" sz="1200" dirty="0" err="1" smtClean="0">
                          <a:solidFill>
                            <a:schemeClr val="tx1"/>
                          </a:solidFill>
                        </a:rPr>
                        <a:t>bajo</a:t>
                      </a:r>
                      <a:r>
                        <a:rPr lang="en-US" sz="1200" dirty="0" smtClean="0">
                          <a:solidFill>
                            <a:schemeClr val="tx1"/>
                          </a:solidFill>
                        </a:rPr>
                        <a:t> la </a:t>
                      </a:r>
                      <a:r>
                        <a:rPr lang="en-US" sz="1200" dirty="0" err="1" smtClean="0">
                          <a:solidFill>
                            <a:schemeClr val="tx1"/>
                          </a:solidFill>
                        </a:rPr>
                        <a:t>coordinación</a:t>
                      </a:r>
                      <a:r>
                        <a:rPr lang="en-US" sz="1200" baseline="0" dirty="0" smtClean="0">
                          <a:solidFill>
                            <a:schemeClr val="tx1"/>
                          </a:solidFill>
                        </a:rPr>
                        <a:t> de </a:t>
                      </a:r>
                      <a:r>
                        <a:rPr kumimoji="0" lang="en-US" sz="1000" b="1" i="0" u="none" strike="noStrike" kern="1200" cap="none" spc="0" normalizeH="0" baseline="0" dirty="0" smtClean="0">
                          <a:ln>
                            <a:noFill/>
                          </a:ln>
                          <a:solidFill>
                            <a:prstClr val="black"/>
                          </a:solidFill>
                          <a:effectLst/>
                          <a:uLnTx/>
                          <a:uFillTx/>
                          <a:latin typeface="Lucida Handwriting" panose="03010101010101010101" pitchFamily="66" charset="0"/>
                          <a:ea typeface="+mn-ea"/>
                          <a:cs typeface="+mn-cs"/>
                        </a:rPr>
                        <a:t>Z. Rosa.</a:t>
                      </a:r>
                      <a:endParaRPr kumimoji="0" lang="es-419" sz="1000" b="1" i="0" u="none" strike="noStrike" kern="1200" cap="none" spc="0" normalizeH="0" baseline="0" dirty="0">
                        <a:ln>
                          <a:noFill/>
                        </a:ln>
                        <a:solidFill>
                          <a:prstClr val="black"/>
                        </a:solidFill>
                        <a:effectLst/>
                        <a:uLnTx/>
                        <a:uFillTx/>
                        <a:latin typeface="Lucida Handwriting" panose="03010101010101010101" pitchFamily="66" charset="0"/>
                        <a:ea typeface="+mn-ea"/>
                        <a:cs typeface="+mn-cs"/>
                      </a:endParaRPr>
                    </a:p>
                  </a:txBody>
                  <a:tcPr marL="100584" marR="100584" marT="50292" marB="50292">
                    <a:gradFill flip="none" rotWithShape="1">
                      <a:gsLst>
                        <a:gs pos="11000">
                          <a:schemeClr val="accent1">
                            <a:lumMod val="40000"/>
                            <a:lumOff val="60000"/>
                          </a:schemeClr>
                        </a:gs>
                        <a:gs pos="89000">
                          <a:srgbClr val="739BCB"/>
                        </a:gs>
                        <a:gs pos="99000">
                          <a:schemeClr val="accent1">
                            <a:lumMod val="60000"/>
                            <a:lumOff val="40000"/>
                          </a:schemeClr>
                        </a:gs>
                      </a:gsLst>
                      <a:path path="rect">
                        <a:fillToRect l="50000" t="50000" r="50000" b="50000"/>
                      </a:path>
                      <a:tileRect/>
                    </a:gradFill>
                  </a:tcPr>
                </a:tc>
              </a:tr>
            </a:tbl>
          </a:graphicData>
        </a:graphic>
      </p:graphicFrame>
      <p:sp>
        <p:nvSpPr>
          <p:cNvPr id="3" name="Footer Placeholder 2"/>
          <p:cNvSpPr>
            <a:spLocks noGrp="1"/>
          </p:cNvSpPr>
          <p:nvPr>
            <p:ph type="ftr" sz="quarter" idx="11"/>
          </p:nvPr>
        </p:nvSpPr>
        <p:spPr/>
        <p:txBody>
          <a:bodyPr/>
          <a:lstStyle/>
          <a:p>
            <a:r>
              <a:rPr lang="en-US" smtClean="0"/>
              <a:t>Rev. Control: 07/04/15 - OSP and S. Richmond </a:t>
            </a:r>
            <a:endParaRPr lang="en-US" dirty="0"/>
          </a:p>
        </p:txBody>
      </p:sp>
    </p:spTree>
    <p:extLst>
      <p:ext uri="{BB962C8B-B14F-4D97-AF65-F5344CB8AC3E}">
        <p14:creationId xmlns:p14="http://schemas.microsoft.com/office/powerpoint/2010/main" val="710294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grpSp>
        <p:nvGrpSpPr>
          <p:cNvPr id="3" name="Group 2"/>
          <p:cNvGrpSpPr/>
          <p:nvPr/>
        </p:nvGrpSpPr>
        <p:grpSpPr>
          <a:xfrm>
            <a:off x="1219200" y="5486400"/>
            <a:ext cx="5638800" cy="2863850"/>
            <a:chOff x="914400" y="6388735"/>
            <a:chExt cx="5638800" cy="2863850"/>
          </a:xfrm>
        </p:grpSpPr>
        <p:grpSp>
          <p:nvGrpSpPr>
            <p:cNvPr id="5" name="Group 4"/>
            <p:cNvGrpSpPr/>
            <p:nvPr/>
          </p:nvGrpSpPr>
          <p:grpSpPr>
            <a:xfrm>
              <a:off x="914400" y="6388735"/>
              <a:ext cx="5276850" cy="2863850"/>
              <a:chOff x="0" y="0"/>
              <a:chExt cx="5277079" cy="2864386"/>
            </a:xfrm>
          </p:grpSpPr>
          <p:pic>
            <p:nvPicPr>
              <p:cNvPr id="6" name="irc_mi" descr="http://www.everyculture.com/multi/images/gema_01_img0069.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007605" cy="266608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irc_mi" descr="http://www.simplonpc.co.uk/USLines-orig/PresidentRoosevelt-0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43199" y="1255923"/>
                <a:ext cx="2533880" cy="16084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pSp>
        <p:sp>
          <p:nvSpPr>
            <p:cNvPr id="8" name="Rectangle 5"/>
            <p:cNvSpPr>
              <a:spLocks noChangeArrowheads="1"/>
            </p:cNvSpPr>
            <p:nvPr/>
          </p:nvSpPr>
          <p:spPr bwMode="auto">
            <a:xfrm>
              <a:off x="3921873" y="6864898"/>
              <a:ext cx="2631327"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s-GT" sz="1100" i="1" dirty="0"/>
                <a:t>Estos inmigrantes checos están saludando con las manos </a:t>
              </a:r>
              <a:r>
                <a:rPr lang="es-GT" sz="1100" i="1" dirty="0" smtClean="0"/>
                <a:t>desde el </a:t>
              </a:r>
              <a:r>
                <a:rPr lang="es-GT" sz="1100" i="1" dirty="0"/>
                <a:t>barco </a:t>
              </a:r>
              <a:r>
                <a:rPr lang="es-GT" sz="1100" i="1" dirty="0" smtClean="0"/>
                <a:t>S.S. </a:t>
              </a:r>
              <a:r>
                <a:rPr lang="es-GT" sz="1100" i="1" dirty="0" err="1" smtClean="0"/>
                <a:t>President</a:t>
              </a:r>
              <a:r>
                <a:rPr lang="es-GT" sz="1100" i="1" dirty="0" smtClean="0"/>
                <a:t> </a:t>
              </a:r>
              <a:r>
                <a:rPr lang="es-GT" sz="1100" i="1" dirty="0" err="1"/>
                <a:t>Harding</a:t>
              </a:r>
              <a:r>
                <a:rPr lang="es-GT" sz="1100" i="1" dirty="0"/>
                <a:t>.  El barco llegó a la ciudad de Nueva York el 25 de mayo </a:t>
              </a:r>
              <a:r>
                <a:rPr lang="es-GT" sz="1100" i="1" dirty="0" smtClean="0"/>
                <a:t>de 1935</a:t>
              </a:r>
              <a:r>
                <a:rPr lang="es-GT" sz="1100" i="1" dirty="0"/>
                <a:t>.</a:t>
              </a:r>
              <a:endParaRPr lang="en-US" sz="1100" i="1" dirty="0"/>
            </a:p>
          </p:txBody>
        </p:sp>
      </p:grpSp>
      <p:sp>
        <p:nvSpPr>
          <p:cNvPr id="9" name="Rectangle 8"/>
          <p:cNvSpPr/>
          <p:nvPr/>
        </p:nvSpPr>
        <p:spPr>
          <a:xfrm>
            <a:off x="381000" y="457201"/>
            <a:ext cx="6934200" cy="4832082"/>
          </a:xfrm>
          <a:prstGeom prst="rect">
            <a:avLst/>
          </a:prstGeom>
        </p:spPr>
        <p:txBody>
          <a:bodyPr wrap="square" lIns="91429" tIns="45715" rIns="91429" bIns="45715">
            <a:spAutoFit/>
          </a:bodyPr>
          <a:lstStyle/>
          <a:p>
            <a:r>
              <a:rPr lang="es-GT" sz="1400" dirty="0" smtClean="0">
                <a:latin typeface="+mj-lt"/>
              </a:rPr>
              <a:t>Finalmente, mi hermana y yo llegamos al centro de investigación. Nos sentamos en una computadora y comenzamos la búsqueda de los archivos de barco tras barco en busca de nuestro bisabuelo.</a:t>
            </a:r>
          </a:p>
          <a:p>
            <a:r>
              <a:rPr lang="es-GT" sz="1400" dirty="0" smtClean="0">
                <a:latin typeface="+mj-lt"/>
              </a:rPr>
              <a:t> </a:t>
            </a:r>
          </a:p>
          <a:p>
            <a:r>
              <a:rPr lang="es-GT" sz="1400" dirty="0" smtClean="0">
                <a:latin typeface="+mj-lt"/>
              </a:rPr>
              <a:t>Al principio, no encontramos nada. Entonces, mi hermana tuvo una idea. Ella comenzó a hacer búsquedas sobre nombres como </a:t>
            </a:r>
            <a:r>
              <a:rPr lang="es-GT" sz="1400" dirty="0" err="1" smtClean="0">
                <a:latin typeface="+mj-lt"/>
              </a:rPr>
              <a:t>Yanousek</a:t>
            </a:r>
            <a:r>
              <a:rPr lang="es-GT" sz="1400" dirty="0" smtClean="0">
                <a:latin typeface="+mj-lt"/>
              </a:rPr>
              <a:t>, </a:t>
            </a:r>
            <a:r>
              <a:rPr lang="es-GT" sz="1400" dirty="0" err="1" smtClean="0">
                <a:latin typeface="+mj-lt"/>
              </a:rPr>
              <a:t>Lanousek</a:t>
            </a:r>
            <a:r>
              <a:rPr lang="es-GT" sz="1400" dirty="0" smtClean="0">
                <a:latin typeface="+mj-lt"/>
              </a:rPr>
              <a:t> y </a:t>
            </a:r>
            <a:r>
              <a:rPr lang="es-GT" sz="1400" dirty="0" err="1" smtClean="0">
                <a:latin typeface="+mj-lt"/>
              </a:rPr>
              <a:t>Canousek</a:t>
            </a:r>
            <a:r>
              <a:rPr lang="es-GT" sz="1400" dirty="0" smtClean="0">
                <a:latin typeface="+mj-lt"/>
              </a:rPr>
              <a:t>. ¡Fue entonces cuando lo vi!</a:t>
            </a:r>
          </a:p>
          <a:p>
            <a:r>
              <a:rPr lang="es-GT" sz="1400" dirty="0" smtClean="0">
                <a:latin typeface="+mj-lt"/>
              </a:rPr>
              <a:t> </a:t>
            </a:r>
          </a:p>
          <a:p>
            <a:r>
              <a:rPr lang="es-GT" sz="1400" dirty="0" smtClean="0">
                <a:latin typeface="+mj-lt"/>
              </a:rPr>
              <a:t>El nombre de mi bisabuelo fue escrito como “</a:t>
            </a:r>
            <a:r>
              <a:rPr lang="es-GT" sz="1400" dirty="0" err="1" smtClean="0">
                <a:latin typeface="+mj-lt"/>
              </a:rPr>
              <a:t>Canousek</a:t>
            </a:r>
            <a:r>
              <a:rPr lang="es-GT" sz="1400" dirty="0" smtClean="0">
                <a:latin typeface="+mj-lt"/>
              </a:rPr>
              <a:t>”. Había sido mal escrito en la Isla Ellis.</a:t>
            </a:r>
          </a:p>
          <a:p>
            <a:r>
              <a:rPr lang="es-GT" sz="1400" dirty="0" smtClean="0">
                <a:latin typeface="+mj-lt"/>
              </a:rPr>
              <a:t> </a:t>
            </a:r>
          </a:p>
          <a:p>
            <a:r>
              <a:rPr lang="es-GT" sz="1400" b="1" u="sng" dirty="0" smtClean="0">
                <a:latin typeface="+mj-lt"/>
              </a:rPr>
              <a:t>Aquí está parte de la información que encontramos en el documento:</a:t>
            </a:r>
            <a:endParaRPr lang="es-GT" sz="1400" dirty="0" smtClean="0">
              <a:latin typeface="+mj-lt"/>
            </a:endParaRPr>
          </a:p>
          <a:p>
            <a:pPr marL="285750" lvl="0" indent="-285750">
              <a:buFont typeface="Arial" panose="020B0604020202020204" pitchFamily="34" charset="0"/>
              <a:buChar char="•"/>
            </a:pPr>
            <a:r>
              <a:rPr lang="es-GT" sz="1400" dirty="0" err="1" smtClean="0">
                <a:latin typeface="+mj-lt"/>
              </a:rPr>
              <a:t>Alois</a:t>
            </a:r>
            <a:r>
              <a:rPr lang="es-GT" sz="1400" dirty="0" smtClean="0">
                <a:latin typeface="+mj-lt"/>
              </a:rPr>
              <a:t> tenía 31 años y era soltero cuando llegó el 2 de abril de 1898.</a:t>
            </a:r>
          </a:p>
          <a:p>
            <a:pPr marL="285750" lvl="0" indent="-285750">
              <a:buFont typeface="Arial" panose="020B0604020202020204" pitchFamily="34" charset="0"/>
              <a:buChar char="•"/>
            </a:pPr>
            <a:r>
              <a:rPr lang="es-GT" sz="1400" dirty="0" smtClean="0">
                <a:latin typeface="+mj-lt"/>
              </a:rPr>
              <a:t>Él vino en un barco llamado el H.H. </a:t>
            </a:r>
            <a:r>
              <a:rPr lang="es-GT" sz="1400" dirty="0" err="1" smtClean="0">
                <a:latin typeface="+mj-lt"/>
              </a:rPr>
              <a:t>Keier</a:t>
            </a:r>
            <a:r>
              <a:rPr lang="es-GT" sz="1400" dirty="0" smtClean="0">
                <a:latin typeface="+mj-lt"/>
              </a:rPr>
              <a:t>.</a:t>
            </a:r>
          </a:p>
          <a:p>
            <a:pPr marL="285750" lvl="0" indent="-285750">
              <a:buFont typeface="Arial" panose="020B0604020202020204" pitchFamily="34" charset="0"/>
              <a:buChar char="•"/>
            </a:pPr>
            <a:r>
              <a:rPr lang="es-GT" sz="1400" dirty="0" smtClean="0">
                <a:latin typeface="+mj-lt"/>
              </a:rPr>
              <a:t>Él era un granjero.</a:t>
            </a:r>
          </a:p>
          <a:p>
            <a:pPr marL="285750" lvl="0" indent="-285750">
              <a:buFont typeface="Arial" panose="020B0604020202020204" pitchFamily="34" charset="0"/>
              <a:buChar char="•"/>
            </a:pPr>
            <a:r>
              <a:rPr lang="es-GT" sz="1400" dirty="0" smtClean="0">
                <a:latin typeface="+mj-lt"/>
              </a:rPr>
              <a:t>Tenía 6 dólares con él.</a:t>
            </a:r>
          </a:p>
          <a:p>
            <a:pPr marL="285750" lvl="0" indent="-285750">
              <a:buFont typeface="Arial" panose="020B0604020202020204" pitchFamily="34" charset="0"/>
              <a:buChar char="•"/>
            </a:pPr>
            <a:r>
              <a:rPr lang="es-GT" sz="1400" dirty="0" smtClean="0">
                <a:latin typeface="+mj-lt"/>
              </a:rPr>
              <a:t>Él venía a vivir con sus hermanas.</a:t>
            </a:r>
          </a:p>
          <a:p>
            <a:pPr marL="285750" lvl="0" indent="-285750">
              <a:buFont typeface="Arial" panose="020B0604020202020204" pitchFamily="34" charset="0"/>
              <a:buChar char="•"/>
            </a:pPr>
            <a:r>
              <a:rPr lang="es-GT" sz="1400" dirty="0" smtClean="0">
                <a:latin typeface="+mj-lt"/>
              </a:rPr>
              <a:t>Él era de </a:t>
            </a:r>
            <a:r>
              <a:rPr lang="es-GT" sz="1400" dirty="0" err="1" smtClean="0">
                <a:latin typeface="+mj-lt"/>
              </a:rPr>
              <a:t>Cervene</a:t>
            </a:r>
            <a:r>
              <a:rPr lang="es-GT" sz="1400" dirty="0" smtClean="0">
                <a:latin typeface="+mj-lt"/>
              </a:rPr>
              <a:t> </a:t>
            </a:r>
            <a:r>
              <a:rPr lang="es-GT" sz="1400" dirty="0" err="1" smtClean="0">
                <a:latin typeface="+mj-lt"/>
              </a:rPr>
              <a:t>Pesky</a:t>
            </a:r>
            <a:r>
              <a:rPr lang="es-GT" sz="1400" dirty="0" smtClean="0">
                <a:latin typeface="+mj-lt"/>
              </a:rPr>
              <a:t>, un pueblo a las afueras de </a:t>
            </a:r>
            <a:r>
              <a:rPr lang="es-GT" sz="1400" dirty="0" err="1" smtClean="0">
                <a:latin typeface="+mj-lt"/>
              </a:rPr>
              <a:t>Kutná</a:t>
            </a:r>
            <a:r>
              <a:rPr lang="es-GT" sz="1400" dirty="0" smtClean="0">
                <a:latin typeface="+mj-lt"/>
              </a:rPr>
              <a:t> Hora.</a:t>
            </a:r>
          </a:p>
          <a:p>
            <a:r>
              <a:rPr lang="es-GT" sz="1400" dirty="0" smtClean="0">
                <a:latin typeface="+mj-lt"/>
              </a:rPr>
              <a:t> </a:t>
            </a:r>
          </a:p>
          <a:p>
            <a:r>
              <a:rPr lang="es-GT" sz="1400" dirty="0" smtClean="0">
                <a:latin typeface="+mj-lt"/>
              </a:rPr>
              <a:t>Mi hermana y yo estábamos encantadas. ¡Parece que vamos a hacer otro viaje a la República Checa!</a:t>
            </a:r>
          </a:p>
          <a:p>
            <a:pPr defTabSz="914294" eaLnBrk="0" fontAlgn="base" hangingPunct="0">
              <a:spcBef>
                <a:spcPct val="0"/>
              </a:spcBef>
              <a:spcAft>
                <a:spcPct val="0"/>
              </a:spcAft>
            </a:pPr>
            <a:endParaRPr lang="es-GT" altLang="en-US" sz="1400" dirty="0">
              <a:latin typeface="+mj-lt"/>
              <a:cs typeface="Arial" pitchFamily="34" charset="0"/>
            </a:endParaRPr>
          </a:p>
        </p:txBody>
      </p:sp>
      <p:sp>
        <p:nvSpPr>
          <p:cNvPr id="2" name="Footer Placeholder 1"/>
          <p:cNvSpPr>
            <a:spLocks noGrp="1"/>
          </p:cNvSpPr>
          <p:nvPr>
            <p:ph type="ftr" sz="quarter" idx="11"/>
          </p:nvPr>
        </p:nvSpPr>
        <p:spPr/>
        <p:txBody>
          <a:bodyPr/>
          <a:lstStyle/>
          <a:p>
            <a:r>
              <a:rPr lang="en-US" smtClean="0"/>
              <a:t>Rev. Control: 07/04/15 - OSP and S. Richmond </a:t>
            </a:r>
            <a:endParaRPr lang="en-US" dirty="0"/>
          </a:p>
        </p:txBody>
      </p:sp>
    </p:spTree>
    <p:extLst>
      <p:ext uri="{BB962C8B-B14F-4D97-AF65-F5344CB8AC3E}">
        <p14:creationId xmlns:p14="http://schemas.microsoft.com/office/powerpoint/2010/main" val="19813791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sp>
        <p:nvSpPr>
          <p:cNvPr id="5" name="Rectangle 4"/>
          <p:cNvSpPr/>
          <p:nvPr/>
        </p:nvSpPr>
        <p:spPr>
          <a:xfrm>
            <a:off x="368186" y="307340"/>
            <a:ext cx="7015594" cy="3334523"/>
          </a:xfrm>
          <a:prstGeom prst="rect">
            <a:avLst/>
          </a:prstGeom>
        </p:spPr>
        <p:txBody>
          <a:bodyPr wrap="square" lIns="101874" tIns="50937" rIns="101874" bIns="50937">
            <a:spAutoFit/>
          </a:bodyPr>
          <a:lstStyle/>
          <a:p>
            <a:pPr marL="382059" indent="-382059">
              <a:buFont typeface="+mj-lt"/>
              <a:buAutoNum type="arabicPeriod" startAt="9"/>
            </a:pPr>
            <a:r>
              <a:rPr lang="es-GT" sz="1900" b="1" dirty="0" smtClean="0">
                <a:latin typeface="Helvetica" pitchFamily="34" charset="0"/>
                <a:cs typeface="Helvetica" pitchFamily="34" charset="0"/>
              </a:rPr>
              <a:t>¿Qué detalle mejor resume por qué </a:t>
            </a:r>
            <a:r>
              <a:rPr lang="es-GT" sz="1900" b="1" dirty="0" smtClean="0">
                <a:latin typeface="Helvetica" pitchFamily="34" charset="0"/>
                <a:cs typeface="Helvetica" pitchFamily="34" charset="0"/>
              </a:rPr>
              <a:t>la autora </a:t>
            </a:r>
            <a:r>
              <a:rPr lang="es-GT" sz="1900" b="1" dirty="0" smtClean="0">
                <a:latin typeface="Helvetica" pitchFamily="34" charset="0"/>
                <a:cs typeface="Helvetica" pitchFamily="34" charset="0"/>
              </a:rPr>
              <a:t>tenía un espacio en blanco en su árbol genealógico? </a:t>
            </a:r>
          </a:p>
          <a:p>
            <a:endParaRPr lang="es-GT" sz="1900" dirty="0" smtClean="0">
              <a:latin typeface="Helvetica" pitchFamily="34" charset="0"/>
              <a:cs typeface="Helvetica" pitchFamily="34" charset="0"/>
            </a:endParaRPr>
          </a:p>
          <a:p>
            <a:pPr marL="742950" indent="-360363">
              <a:buFont typeface="+mj-lt"/>
              <a:buAutoNum type="alphaUcPeriod"/>
            </a:pPr>
            <a:r>
              <a:rPr lang="es-GT" sz="1700" dirty="0" smtClean="0">
                <a:latin typeface="Helvetica" pitchFamily="34" charset="0"/>
                <a:cs typeface="Helvetica" pitchFamily="34" charset="0"/>
              </a:rPr>
              <a:t>Ella</a:t>
            </a:r>
            <a:r>
              <a:rPr lang="es-GT" sz="1700" dirty="0" smtClean="0">
                <a:latin typeface="Helvetica" pitchFamily="34" charset="0"/>
                <a:cs typeface="Helvetica" pitchFamily="34" charset="0"/>
              </a:rPr>
              <a:t> </a:t>
            </a:r>
            <a:r>
              <a:rPr lang="es-GT" sz="1700" dirty="0" smtClean="0">
                <a:latin typeface="Helvetica" pitchFamily="34" charset="0"/>
                <a:cs typeface="Helvetica" pitchFamily="34" charset="0"/>
              </a:rPr>
              <a:t>sabía que su abuelo emigró a los Estados Unidos en la década de 1890. </a:t>
            </a:r>
          </a:p>
          <a:p>
            <a:pPr marL="742950" indent="-360363">
              <a:buFont typeface="+mj-lt"/>
              <a:buAutoNum type="alphaUcPeriod"/>
            </a:pPr>
            <a:endParaRPr lang="es-GT" sz="1700" dirty="0" smtClean="0">
              <a:latin typeface="Helvetica" pitchFamily="34" charset="0"/>
              <a:cs typeface="Helvetica" pitchFamily="34" charset="0"/>
            </a:endParaRPr>
          </a:p>
          <a:p>
            <a:pPr marL="742950" indent="-360363">
              <a:buFont typeface="+mj-lt"/>
              <a:buAutoNum type="alphaUcPeriod"/>
            </a:pPr>
            <a:r>
              <a:rPr lang="es-GT" sz="1700" dirty="0" smtClean="0">
                <a:latin typeface="Helvetica" pitchFamily="34" charset="0"/>
                <a:cs typeface="Helvetica" pitchFamily="34" charset="0"/>
              </a:rPr>
              <a:t>Ella</a:t>
            </a:r>
            <a:r>
              <a:rPr lang="es-GT" sz="1700" dirty="0" smtClean="0">
                <a:latin typeface="Helvetica" pitchFamily="34" charset="0"/>
                <a:cs typeface="Helvetica" pitchFamily="34" charset="0"/>
              </a:rPr>
              <a:t> </a:t>
            </a:r>
            <a:r>
              <a:rPr lang="es-GT" sz="1700" dirty="0" smtClean="0">
                <a:latin typeface="Helvetica" pitchFamily="34" charset="0"/>
                <a:cs typeface="Helvetica" pitchFamily="34" charset="0"/>
              </a:rPr>
              <a:t>sabía que venía de una ciudad en la República Checa llamada </a:t>
            </a:r>
            <a:r>
              <a:rPr lang="es-GT" sz="1700" dirty="0" err="1" smtClean="0">
                <a:latin typeface="Helvetica" pitchFamily="34" charset="0"/>
                <a:cs typeface="Helvetica" pitchFamily="34" charset="0"/>
              </a:rPr>
              <a:t>Kutná</a:t>
            </a:r>
            <a:r>
              <a:rPr lang="es-GT" sz="1700" dirty="0" smtClean="0">
                <a:latin typeface="Helvetica" pitchFamily="34" charset="0"/>
                <a:cs typeface="Helvetica" pitchFamily="34" charset="0"/>
              </a:rPr>
              <a:t> Hora. </a:t>
            </a:r>
          </a:p>
          <a:p>
            <a:pPr marL="742950" indent="-360363">
              <a:buFont typeface="+mj-lt"/>
              <a:buAutoNum type="alphaUcPeriod"/>
            </a:pPr>
            <a:endParaRPr lang="es-GT" sz="1700" dirty="0" smtClean="0">
              <a:latin typeface="Helvetica" pitchFamily="34" charset="0"/>
              <a:cs typeface="Helvetica" pitchFamily="34" charset="0"/>
            </a:endParaRPr>
          </a:p>
          <a:p>
            <a:pPr marL="742950" indent="-360363">
              <a:buFont typeface="+mj-lt"/>
              <a:buAutoNum type="alphaUcPeriod"/>
            </a:pPr>
            <a:r>
              <a:rPr lang="es-GT" sz="1700" dirty="0" smtClean="0">
                <a:latin typeface="Helvetica" pitchFamily="34" charset="0"/>
                <a:cs typeface="Helvetica" pitchFamily="34" charset="0"/>
              </a:rPr>
              <a:t>Su familia fue a </a:t>
            </a:r>
            <a:r>
              <a:rPr lang="es-GT" sz="1700" dirty="0" err="1" smtClean="0">
                <a:latin typeface="Helvetica" pitchFamily="34" charset="0"/>
                <a:cs typeface="Helvetica" pitchFamily="34" charset="0"/>
              </a:rPr>
              <a:t>Kutná</a:t>
            </a:r>
            <a:r>
              <a:rPr lang="es-GT" sz="1700" dirty="0" smtClean="0">
                <a:latin typeface="Helvetica" pitchFamily="34" charset="0"/>
                <a:cs typeface="Helvetica" pitchFamily="34" charset="0"/>
              </a:rPr>
              <a:t> Hora en busca de información. </a:t>
            </a:r>
          </a:p>
          <a:p>
            <a:pPr marL="742950" indent="-360363">
              <a:buFont typeface="+mj-lt"/>
              <a:buAutoNum type="alphaUcPeriod"/>
            </a:pPr>
            <a:endParaRPr lang="es-GT" sz="1700" dirty="0" smtClean="0">
              <a:latin typeface="Helvetica" pitchFamily="34" charset="0"/>
              <a:cs typeface="Helvetica" pitchFamily="34" charset="0"/>
            </a:endParaRPr>
          </a:p>
          <a:p>
            <a:pPr marL="742950" indent="-360363">
              <a:buFont typeface="+mj-lt"/>
              <a:buAutoNum type="alphaUcPeriod"/>
            </a:pPr>
            <a:r>
              <a:rPr lang="es-GT" sz="1700" dirty="0" smtClean="0">
                <a:latin typeface="Helvetica" pitchFamily="34" charset="0"/>
                <a:cs typeface="Helvetica" pitchFamily="34" charset="0"/>
              </a:rPr>
              <a:t>Su padre, quien era hijo único, nunca conoció a su abuelo. </a:t>
            </a:r>
            <a:endParaRPr lang="es-GT" sz="1700" dirty="0">
              <a:latin typeface="Helvetica" pitchFamily="34" charset="0"/>
              <a:cs typeface="Helvetica" pitchFamily="34" charset="0"/>
            </a:endParaRPr>
          </a:p>
        </p:txBody>
      </p:sp>
      <p:cxnSp>
        <p:nvCxnSpPr>
          <p:cNvPr id="11" name="Straight Connector 10"/>
          <p:cNvCxnSpPr/>
          <p:nvPr/>
        </p:nvCxnSpPr>
        <p:spPr>
          <a:xfrm>
            <a:off x="410117" y="4949372"/>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408278" y="1220242"/>
            <a:ext cx="252413" cy="2317972"/>
            <a:chOff x="645862" y="1256755"/>
            <a:chExt cx="252413" cy="2317972"/>
          </a:xfrm>
        </p:grpSpPr>
        <p:sp>
          <p:nvSpPr>
            <p:cNvPr id="14" name="Oval 13"/>
            <p:cNvSpPr/>
            <p:nvPr/>
          </p:nvSpPr>
          <p:spPr>
            <a:xfrm>
              <a:off x="647701" y="125675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5" name="Oval 14"/>
            <p:cNvSpPr/>
            <p:nvPr/>
          </p:nvSpPr>
          <p:spPr>
            <a:xfrm>
              <a:off x="655387" y="204232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16" name="Oval 15"/>
            <p:cNvSpPr/>
            <p:nvPr/>
          </p:nvSpPr>
          <p:spPr>
            <a:xfrm>
              <a:off x="647701" y="281228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645862" y="333524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graphicFrame>
        <p:nvGraphicFramePr>
          <p:cNvPr id="22" name="Table 21"/>
          <p:cNvGraphicFramePr>
            <a:graphicFrameLocks noGrp="1"/>
          </p:cNvGraphicFramePr>
          <p:nvPr>
            <p:extLst>
              <p:ext uri="{D42A27DB-BD31-4B8C-83A1-F6EECF244321}">
                <p14:modId xmlns:p14="http://schemas.microsoft.com/office/powerpoint/2010/main" val="2265433462"/>
              </p:ext>
            </p:extLst>
          </p:nvPr>
        </p:nvGraphicFramePr>
        <p:xfrm>
          <a:off x="5095240" y="4023360"/>
          <a:ext cx="2024063" cy="688848"/>
        </p:xfrm>
        <a:graphic>
          <a:graphicData uri="http://schemas.openxmlformats.org/drawingml/2006/table">
            <a:tbl>
              <a:tblPr/>
              <a:tblGrid>
                <a:gridCol w="2024063"/>
              </a:tblGrid>
              <a:tr h="140208">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RI.4.1</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900" dirty="0" smtClean="0"/>
                        <a:t>Se refieren a los detalles y ejemplos en un texto para explicar lo que dice explícitamente el texto y para hacer inferencias del mismo.</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9" name="Rectangle 28"/>
          <p:cNvSpPr/>
          <p:nvPr/>
        </p:nvSpPr>
        <p:spPr>
          <a:xfrm>
            <a:off x="281826" y="5113020"/>
            <a:ext cx="6957174" cy="3626911"/>
          </a:xfrm>
          <a:prstGeom prst="rect">
            <a:avLst/>
          </a:prstGeom>
        </p:spPr>
        <p:txBody>
          <a:bodyPr wrap="square" lIns="101874" tIns="50937" rIns="101874" bIns="50937">
            <a:spAutoFit/>
          </a:bodyPr>
          <a:lstStyle/>
          <a:p>
            <a:pPr marL="382059" indent="-382059">
              <a:buFont typeface="+mj-lt"/>
              <a:buAutoNum type="arabicPeriod" startAt="10"/>
            </a:pPr>
            <a:r>
              <a:rPr lang="es-GT" sz="1900" b="1" dirty="0" smtClean="0">
                <a:latin typeface="Helvetica" pitchFamily="34" charset="0"/>
                <a:cs typeface="Helvetica" pitchFamily="34" charset="0"/>
              </a:rPr>
              <a:t>¿Qué información mejor apoya la razón del porqué </a:t>
            </a:r>
            <a:r>
              <a:rPr lang="es-GT" sz="1900" b="1" dirty="0" smtClean="0">
                <a:latin typeface="Helvetica" pitchFamily="34" charset="0"/>
                <a:cs typeface="Helvetica" pitchFamily="34" charset="0"/>
              </a:rPr>
              <a:t>la autora </a:t>
            </a:r>
            <a:r>
              <a:rPr lang="es-GT" sz="1900" b="1" dirty="0" smtClean="0">
                <a:latin typeface="Helvetica" pitchFamily="34" charset="0"/>
                <a:cs typeface="Helvetica" pitchFamily="34" charset="0"/>
              </a:rPr>
              <a:t>dijo que parece que estarían haciendo otro viaje a la Republica Checa?  </a:t>
            </a:r>
          </a:p>
          <a:p>
            <a:endParaRPr lang="es-GT" sz="1900" dirty="0" smtClean="0">
              <a:latin typeface="Helvetica" pitchFamily="34" charset="0"/>
              <a:cs typeface="Helvetica" pitchFamily="34" charset="0"/>
            </a:endParaRPr>
          </a:p>
          <a:p>
            <a:pPr marL="857250" indent="-360363">
              <a:buFont typeface="+mj-lt"/>
              <a:buAutoNum type="alphaUcPeriod"/>
            </a:pPr>
            <a:r>
              <a:rPr lang="es-GT" sz="1700" dirty="0" err="1" smtClean="0">
                <a:latin typeface="Helvetica" pitchFamily="34" charset="0"/>
                <a:cs typeface="Helvetica" pitchFamily="34" charset="0"/>
              </a:rPr>
              <a:t>Alois</a:t>
            </a:r>
            <a:r>
              <a:rPr lang="es-GT" sz="1700" dirty="0" smtClean="0">
                <a:latin typeface="Helvetica" pitchFamily="34" charset="0"/>
                <a:cs typeface="Helvetica" pitchFamily="34" charset="0"/>
              </a:rPr>
              <a:t> tenía 31 y era soltero cuando llegó el 2 de abril de 1898.</a:t>
            </a:r>
          </a:p>
          <a:p>
            <a:pPr marL="857250" indent="-360363">
              <a:buFont typeface="+mj-lt"/>
              <a:buAutoNum type="alphaUcPeriod"/>
            </a:pPr>
            <a:endParaRPr lang="es-GT" sz="1700" dirty="0" smtClean="0">
              <a:latin typeface="Helvetica" pitchFamily="34" charset="0"/>
              <a:cs typeface="Helvetica" pitchFamily="34" charset="0"/>
            </a:endParaRPr>
          </a:p>
          <a:p>
            <a:pPr marL="857250" indent="-360363">
              <a:buFont typeface="+mj-lt"/>
              <a:buAutoNum type="alphaUcPeriod"/>
            </a:pPr>
            <a:r>
              <a:rPr lang="es-GT" sz="1700" dirty="0" smtClean="0">
                <a:latin typeface="Helvetica" pitchFamily="34" charset="0"/>
                <a:cs typeface="Helvetica" pitchFamily="34" charset="0"/>
              </a:rPr>
              <a:t>Él era un agricultor. </a:t>
            </a:r>
          </a:p>
          <a:p>
            <a:pPr marL="857250" indent="-360363">
              <a:buFont typeface="+mj-lt"/>
              <a:buAutoNum type="alphaUcPeriod"/>
            </a:pPr>
            <a:endParaRPr lang="es-GT" sz="1700" dirty="0" smtClean="0">
              <a:latin typeface="Helvetica" pitchFamily="34" charset="0"/>
              <a:cs typeface="Helvetica" pitchFamily="34" charset="0"/>
            </a:endParaRPr>
          </a:p>
          <a:p>
            <a:pPr marL="857250" indent="-360363">
              <a:buFont typeface="+mj-lt"/>
              <a:buAutoNum type="alphaUcPeriod"/>
            </a:pPr>
            <a:r>
              <a:rPr lang="es-GT" sz="1700" dirty="0" smtClean="0">
                <a:latin typeface="Helvetica" pitchFamily="34" charset="0"/>
                <a:cs typeface="Helvetica" pitchFamily="34" charset="0"/>
              </a:rPr>
              <a:t>Tenía 6 dólares con él. </a:t>
            </a:r>
          </a:p>
          <a:p>
            <a:pPr marL="857250" indent="-360363">
              <a:buFont typeface="+mj-lt"/>
              <a:buAutoNum type="alphaUcPeriod"/>
            </a:pPr>
            <a:endParaRPr lang="es-GT" sz="1700" dirty="0" smtClean="0">
              <a:latin typeface="Helvetica" pitchFamily="34" charset="0"/>
              <a:cs typeface="Helvetica" pitchFamily="34" charset="0"/>
            </a:endParaRPr>
          </a:p>
          <a:p>
            <a:pPr marL="857250" indent="-360363">
              <a:buFont typeface="+mj-lt"/>
              <a:buAutoNum type="alphaUcPeriod"/>
            </a:pPr>
            <a:r>
              <a:rPr lang="es-GT" sz="1700" dirty="0" smtClean="0">
                <a:latin typeface="Helvetica" pitchFamily="34" charset="0"/>
                <a:cs typeface="Helvetica" pitchFamily="34" charset="0"/>
              </a:rPr>
              <a:t>Él era de </a:t>
            </a:r>
            <a:r>
              <a:rPr lang="es-GT" sz="1700" dirty="0" err="1" smtClean="0">
                <a:latin typeface="Helvetica" pitchFamily="34" charset="0"/>
                <a:cs typeface="Helvetica" pitchFamily="34" charset="0"/>
              </a:rPr>
              <a:t>Cervene</a:t>
            </a:r>
            <a:r>
              <a:rPr lang="es-GT" sz="1700" dirty="0" smtClean="0">
                <a:latin typeface="Helvetica" pitchFamily="34" charset="0"/>
                <a:cs typeface="Helvetica" pitchFamily="34" charset="0"/>
              </a:rPr>
              <a:t> </a:t>
            </a:r>
            <a:r>
              <a:rPr lang="es-GT" sz="1700" dirty="0" err="1" smtClean="0">
                <a:latin typeface="Helvetica" pitchFamily="34" charset="0"/>
                <a:cs typeface="Helvetica" pitchFamily="34" charset="0"/>
              </a:rPr>
              <a:t>Pesky</a:t>
            </a:r>
            <a:r>
              <a:rPr lang="es-GT" sz="1700" dirty="0" smtClean="0">
                <a:latin typeface="Helvetica" pitchFamily="34" charset="0"/>
                <a:cs typeface="Helvetica" pitchFamily="34" charset="0"/>
              </a:rPr>
              <a:t>, un pueblo a las afueras de  </a:t>
            </a:r>
            <a:r>
              <a:rPr lang="es-GT" sz="1700" dirty="0" err="1" smtClean="0">
                <a:latin typeface="Helvetica" pitchFamily="34" charset="0"/>
                <a:cs typeface="Helvetica" pitchFamily="34" charset="0"/>
              </a:rPr>
              <a:t>Kutná</a:t>
            </a:r>
            <a:r>
              <a:rPr lang="es-GT" sz="1700" dirty="0" smtClean="0">
                <a:latin typeface="Helvetica" pitchFamily="34" charset="0"/>
                <a:cs typeface="Helvetica" pitchFamily="34" charset="0"/>
              </a:rPr>
              <a:t> Hora.</a:t>
            </a:r>
            <a:endParaRPr lang="es-GT" sz="1700" dirty="0">
              <a:latin typeface="Helvetica" pitchFamily="34" charset="0"/>
              <a:cs typeface="Helvetica" pitchFamily="34" charset="0"/>
            </a:endParaRPr>
          </a:p>
        </p:txBody>
      </p:sp>
      <p:grpSp>
        <p:nvGrpSpPr>
          <p:cNvPr id="6" name="Group 5"/>
          <p:cNvGrpSpPr/>
          <p:nvPr/>
        </p:nvGrpSpPr>
        <p:grpSpPr>
          <a:xfrm>
            <a:off x="417803" y="6351801"/>
            <a:ext cx="259873" cy="2032059"/>
            <a:chOff x="587536" y="6352555"/>
            <a:chExt cx="259873" cy="2032059"/>
          </a:xfrm>
        </p:grpSpPr>
        <p:sp>
          <p:nvSpPr>
            <p:cNvPr id="30" name="Oval 29"/>
            <p:cNvSpPr/>
            <p:nvPr/>
          </p:nvSpPr>
          <p:spPr>
            <a:xfrm>
              <a:off x="604521" y="635255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31" name="Oval 30"/>
            <p:cNvSpPr/>
            <p:nvPr/>
          </p:nvSpPr>
          <p:spPr>
            <a:xfrm>
              <a:off x="604521" y="709930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32" name="Oval 31"/>
            <p:cNvSpPr/>
            <p:nvPr/>
          </p:nvSpPr>
          <p:spPr>
            <a:xfrm>
              <a:off x="587536" y="762577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r>
                <a:rPr lang="en-US" dirty="0" smtClean="0"/>
                <a:t>`</a:t>
              </a:r>
              <a:endParaRPr lang="en-US" dirty="0"/>
            </a:p>
          </p:txBody>
        </p:sp>
        <p:sp>
          <p:nvSpPr>
            <p:cNvPr id="33" name="Oval 32"/>
            <p:cNvSpPr/>
            <p:nvPr/>
          </p:nvSpPr>
          <p:spPr>
            <a:xfrm>
              <a:off x="604521" y="814512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graphicFrame>
        <p:nvGraphicFramePr>
          <p:cNvPr id="34" name="Table 33"/>
          <p:cNvGraphicFramePr>
            <a:graphicFrameLocks noGrp="1"/>
          </p:cNvGraphicFramePr>
          <p:nvPr>
            <p:extLst>
              <p:ext uri="{D42A27DB-BD31-4B8C-83A1-F6EECF244321}">
                <p14:modId xmlns:p14="http://schemas.microsoft.com/office/powerpoint/2010/main" val="3024578814"/>
              </p:ext>
            </p:extLst>
          </p:nvPr>
        </p:nvGraphicFramePr>
        <p:xfrm>
          <a:off x="5070599" y="8665480"/>
          <a:ext cx="2024063" cy="688848"/>
        </p:xfrm>
        <a:graphic>
          <a:graphicData uri="http://schemas.openxmlformats.org/drawingml/2006/table">
            <a:tbl>
              <a:tblPr/>
              <a:tblGrid>
                <a:gridCol w="2024063"/>
              </a:tblGrid>
              <a:tr h="140208">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RI.4.1</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900" dirty="0" smtClean="0"/>
                        <a:t>Se refieren a los detalles y ejemplos en un texto para explicar lo que dice explícitamente el texto y para hacer inferencias del mismo.</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 name="Footer Placeholder 1"/>
          <p:cNvSpPr>
            <a:spLocks noGrp="1"/>
          </p:cNvSpPr>
          <p:nvPr>
            <p:ph type="ftr" sz="quarter" idx="11"/>
          </p:nvPr>
        </p:nvSpPr>
        <p:spPr/>
        <p:txBody>
          <a:bodyPr/>
          <a:lstStyle/>
          <a:p>
            <a:r>
              <a:rPr lang="en-US" smtClean="0"/>
              <a:t>Rev. Control: 07/04/15 - OSP and S. Richmond </a:t>
            </a:r>
            <a:endParaRPr lang="en-US" dirty="0"/>
          </a:p>
        </p:txBody>
      </p:sp>
    </p:spTree>
    <p:extLst>
      <p:ext uri="{BB962C8B-B14F-4D97-AF65-F5344CB8AC3E}">
        <p14:creationId xmlns:p14="http://schemas.microsoft.com/office/powerpoint/2010/main" val="32843583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cxnSp>
        <p:nvCxnSpPr>
          <p:cNvPr id="10" name="Straight Connector 9"/>
          <p:cNvCxnSpPr/>
          <p:nvPr/>
        </p:nvCxnSpPr>
        <p:spPr>
          <a:xfrm>
            <a:off x="410117" y="4789715"/>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23850" y="419101"/>
            <a:ext cx="7059930" cy="3626911"/>
          </a:xfrm>
          <a:prstGeom prst="rect">
            <a:avLst/>
          </a:prstGeom>
        </p:spPr>
        <p:txBody>
          <a:bodyPr wrap="square" lIns="101874" tIns="50937" rIns="101874" bIns="50937">
            <a:spAutoFit/>
          </a:bodyPr>
          <a:lstStyle/>
          <a:p>
            <a:pPr marL="382059" indent="-382059">
              <a:buFont typeface="+mj-lt"/>
              <a:buAutoNum type="arabicPeriod" startAt="11"/>
            </a:pPr>
            <a:r>
              <a:rPr lang="es-GT" sz="1900" b="1" dirty="0" smtClean="0">
                <a:latin typeface="Helvetica" pitchFamily="34" charset="0"/>
                <a:cs typeface="Helvetica" pitchFamily="34" charset="0"/>
              </a:rPr>
              <a:t>¿Por qué </a:t>
            </a:r>
            <a:r>
              <a:rPr lang="es-GT" sz="1900" b="1" dirty="0" smtClean="0">
                <a:latin typeface="Helvetica" pitchFamily="34" charset="0"/>
                <a:cs typeface="Helvetica" pitchFamily="34" charset="0"/>
              </a:rPr>
              <a:t>la autora </a:t>
            </a:r>
            <a:r>
              <a:rPr lang="es-GT" sz="1900" b="1" dirty="0" smtClean="0">
                <a:latin typeface="Helvetica" pitchFamily="34" charset="0"/>
                <a:cs typeface="Helvetica" pitchFamily="34" charset="0"/>
              </a:rPr>
              <a:t>probablemente dijo, “</a:t>
            </a:r>
            <a:r>
              <a:rPr lang="es-419" sz="1900" b="1" dirty="0">
                <a:latin typeface="Helvetica" pitchFamily="34" charset="0"/>
                <a:cs typeface="Helvetica" pitchFamily="34" charset="0"/>
              </a:rPr>
              <a:t>Me imaginé que estas cosas </a:t>
            </a:r>
            <a:r>
              <a:rPr lang="es-419" sz="1900" b="1" dirty="0" smtClean="0">
                <a:latin typeface="Helvetica" pitchFamily="34" charset="0"/>
                <a:cs typeface="Helvetica" pitchFamily="34" charset="0"/>
              </a:rPr>
              <a:t>hacían </a:t>
            </a:r>
            <a:r>
              <a:rPr lang="es-419" sz="1900" b="1" dirty="0">
                <a:latin typeface="Helvetica" pitchFamily="34" charset="0"/>
                <a:cs typeface="Helvetica" pitchFamily="34" charset="0"/>
              </a:rPr>
              <a:t>más fácil ser un extranjero en una tierra desconocida y nueva</a:t>
            </a:r>
            <a:r>
              <a:rPr lang="es-419" sz="1900" b="1" dirty="0" smtClean="0">
                <a:latin typeface="Helvetica" pitchFamily="34" charset="0"/>
                <a:cs typeface="Helvetica" pitchFamily="34" charset="0"/>
              </a:rPr>
              <a:t>.</a:t>
            </a:r>
            <a:r>
              <a:rPr lang="es-GT" sz="1900" b="1" dirty="0" smtClean="0">
                <a:latin typeface="Helvetica" pitchFamily="34" charset="0"/>
                <a:cs typeface="Helvetica" pitchFamily="34" charset="0"/>
              </a:rPr>
              <a:t>”?  </a:t>
            </a:r>
          </a:p>
          <a:p>
            <a:endParaRPr lang="es-GT" sz="1900" dirty="0" smtClean="0">
              <a:latin typeface="Helvetica" pitchFamily="34" charset="0"/>
              <a:cs typeface="Helvetica" pitchFamily="34" charset="0"/>
            </a:endParaRPr>
          </a:p>
          <a:p>
            <a:pPr marL="742950" indent="-360363">
              <a:buFont typeface="+mj-lt"/>
              <a:buAutoNum type="alphaUcPeriod"/>
            </a:pPr>
            <a:r>
              <a:rPr lang="es-GT" sz="1700" dirty="0" smtClean="0">
                <a:latin typeface="Helvetica" pitchFamily="34" charset="0"/>
                <a:cs typeface="Helvetica" pitchFamily="34" charset="0"/>
              </a:rPr>
              <a:t>Cuando </a:t>
            </a:r>
            <a:r>
              <a:rPr lang="es-GT" sz="1700" dirty="0" smtClean="0">
                <a:latin typeface="Helvetica" pitchFamily="34" charset="0"/>
                <a:cs typeface="Helvetica" pitchFamily="34" charset="0"/>
              </a:rPr>
              <a:t>ella </a:t>
            </a:r>
            <a:r>
              <a:rPr lang="es-GT" sz="1700" dirty="0" smtClean="0">
                <a:latin typeface="Helvetica" pitchFamily="34" charset="0"/>
                <a:cs typeface="Helvetica" pitchFamily="34" charset="0"/>
              </a:rPr>
              <a:t>entró por la puerta, pudo sentir la historia. </a:t>
            </a:r>
          </a:p>
          <a:p>
            <a:pPr marL="742950" indent="-360363">
              <a:buFont typeface="+mj-lt"/>
              <a:buAutoNum type="alphaUcPeriod"/>
            </a:pPr>
            <a:endParaRPr lang="es-GT" sz="1700" dirty="0" smtClean="0">
              <a:latin typeface="Helvetica" pitchFamily="34" charset="0"/>
              <a:cs typeface="Helvetica" pitchFamily="34" charset="0"/>
            </a:endParaRPr>
          </a:p>
          <a:p>
            <a:pPr marL="742950" indent="-360363">
              <a:buFont typeface="+mj-lt"/>
              <a:buAutoNum type="alphaUcPeriod"/>
            </a:pPr>
            <a:r>
              <a:rPr lang="es-GT" sz="1700" dirty="0" smtClean="0">
                <a:latin typeface="Helvetica" pitchFamily="34" charset="0"/>
                <a:cs typeface="Helvetica" pitchFamily="34" charset="0"/>
              </a:rPr>
              <a:t>Ella</a:t>
            </a:r>
            <a:r>
              <a:rPr lang="es-GT" sz="1700" dirty="0" smtClean="0">
                <a:latin typeface="Helvetica" pitchFamily="34" charset="0"/>
                <a:cs typeface="Helvetica" pitchFamily="34" charset="0"/>
              </a:rPr>
              <a:t> </a:t>
            </a:r>
            <a:r>
              <a:rPr lang="es-GT" sz="1700" dirty="0" smtClean="0">
                <a:latin typeface="Helvetica" pitchFamily="34" charset="0"/>
                <a:cs typeface="Helvetica" pitchFamily="34" charset="0"/>
              </a:rPr>
              <a:t>vio ropa colorida de todas partes del mundo. </a:t>
            </a:r>
          </a:p>
          <a:p>
            <a:pPr marL="742950" indent="-360363">
              <a:buFont typeface="+mj-lt"/>
              <a:buAutoNum type="alphaUcPeriod"/>
            </a:pPr>
            <a:endParaRPr lang="es-GT" sz="1700" dirty="0" smtClean="0">
              <a:latin typeface="Helvetica" pitchFamily="34" charset="0"/>
              <a:cs typeface="Helvetica" pitchFamily="34" charset="0"/>
            </a:endParaRPr>
          </a:p>
          <a:p>
            <a:pPr marL="742950" indent="-360363">
              <a:buFont typeface="+mj-lt"/>
              <a:buAutoNum type="alphaUcPeriod"/>
            </a:pPr>
            <a:r>
              <a:rPr lang="es-GT" sz="1700" dirty="0" smtClean="0">
                <a:latin typeface="Helvetica" pitchFamily="34" charset="0"/>
                <a:cs typeface="Helvetica" pitchFamily="34" charset="0"/>
              </a:rPr>
              <a:t>Ella pensó </a:t>
            </a:r>
            <a:r>
              <a:rPr lang="es-GT" sz="1700" dirty="0" smtClean="0">
                <a:latin typeface="Helvetica" pitchFamily="34" charset="0"/>
                <a:cs typeface="Helvetica" pitchFamily="34" charset="0"/>
              </a:rPr>
              <a:t>que todas estas cosas hacían que los inmigrantes se sintieran como en casa en una nueva tierra. </a:t>
            </a:r>
          </a:p>
          <a:p>
            <a:pPr marL="742950" indent="-360363">
              <a:buFont typeface="+mj-lt"/>
              <a:buAutoNum type="alphaUcPeriod"/>
            </a:pPr>
            <a:endParaRPr lang="es-GT" sz="1700" dirty="0" smtClean="0">
              <a:latin typeface="Helvetica" pitchFamily="34" charset="0"/>
              <a:cs typeface="Helvetica" pitchFamily="34" charset="0"/>
            </a:endParaRPr>
          </a:p>
          <a:p>
            <a:pPr marL="742950" indent="-360363">
              <a:buFont typeface="+mj-lt"/>
              <a:buAutoNum type="alphaUcPeriod"/>
            </a:pPr>
            <a:r>
              <a:rPr lang="es-GT" sz="1700" dirty="0" smtClean="0">
                <a:latin typeface="Helvetica" pitchFamily="34" charset="0"/>
                <a:cs typeface="Helvetica" pitchFamily="34" charset="0"/>
              </a:rPr>
              <a:t>Ella</a:t>
            </a:r>
            <a:r>
              <a:rPr lang="es-GT" sz="1700" dirty="0" smtClean="0">
                <a:latin typeface="Helvetica" pitchFamily="34" charset="0"/>
                <a:cs typeface="Helvetica" pitchFamily="34" charset="0"/>
              </a:rPr>
              <a:t> </a:t>
            </a:r>
            <a:r>
              <a:rPr lang="es-GT" sz="1700" dirty="0" smtClean="0">
                <a:latin typeface="Helvetica" pitchFamily="34" charset="0"/>
                <a:cs typeface="Helvetica" pitchFamily="34" charset="0"/>
              </a:rPr>
              <a:t>sabía que se les hizo innumerables preguntas personales. </a:t>
            </a:r>
          </a:p>
          <a:p>
            <a:pPr marL="483527"/>
            <a:endParaRPr lang="es-GT" sz="1700" dirty="0">
              <a:latin typeface="Helvetica" pitchFamily="34" charset="0"/>
              <a:cs typeface="Helvetica" pitchFamily="34" charset="0"/>
            </a:endParaRPr>
          </a:p>
        </p:txBody>
      </p:sp>
      <p:grpSp>
        <p:nvGrpSpPr>
          <p:cNvPr id="5" name="Group 4"/>
          <p:cNvGrpSpPr/>
          <p:nvPr/>
        </p:nvGrpSpPr>
        <p:grpSpPr>
          <a:xfrm>
            <a:off x="413119" y="1641722"/>
            <a:ext cx="249342" cy="2043951"/>
            <a:chOff x="569774" y="1622629"/>
            <a:chExt cx="249342" cy="2043951"/>
          </a:xfrm>
        </p:grpSpPr>
        <p:sp>
          <p:nvSpPr>
            <p:cNvPr id="15" name="Oval 14"/>
            <p:cNvSpPr/>
            <p:nvPr/>
          </p:nvSpPr>
          <p:spPr>
            <a:xfrm>
              <a:off x="576228" y="342709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76228" y="214542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76228" y="264429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569774" y="162262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graphicFrame>
        <p:nvGraphicFramePr>
          <p:cNvPr id="19" name="Table 18"/>
          <p:cNvGraphicFramePr>
            <a:graphicFrameLocks noGrp="1"/>
          </p:cNvGraphicFramePr>
          <p:nvPr>
            <p:extLst>
              <p:ext uri="{D42A27DB-BD31-4B8C-83A1-F6EECF244321}">
                <p14:modId xmlns:p14="http://schemas.microsoft.com/office/powerpoint/2010/main" val="2941824083"/>
              </p:ext>
            </p:extLst>
          </p:nvPr>
        </p:nvGraphicFramePr>
        <p:xfrm>
          <a:off x="5116830" y="4052210"/>
          <a:ext cx="2347913" cy="627888"/>
        </p:xfrm>
        <a:graphic>
          <a:graphicData uri="http://schemas.openxmlformats.org/drawingml/2006/table">
            <a:tbl>
              <a:tblPr/>
              <a:tblGrid>
                <a:gridCol w="2347913"/>
              </a:tblGrid>
              <a:tr h="140208">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RI.4.2</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876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900" dirty="0" smtClean="0"/>
                        <a:t>Determinan la idea principal de un texto y explican la forma en que los detalles clave apoyan dicha idea; hacen un resumen del texto.</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0" name="Rectangle 19"/>
          <p:cNvSpPr/>
          <p:nvPr/>
        </p:nvSpPr>
        <p:spPr>
          <a:xfrm>
            <a:off x="323850" y="4841663"/>
            <a:ext cx="7059930" cy="3596133"/>
          </a:xfrm>
          <a:prstGeom prst="rect">
            <a:avLst/>
          </a:prstGeom>
        </p:spPr>
        <p:txBody>
          <a:bodyPr wrap="square" lIns="101874" tIns="50937" rIns="101874" bIns="50937">
            <a:spAutoFit/>
          </a:bodyPr>
          <a:lstStyle/>
          <a:p>
            <a:pPr marL="382059" indent="-382059">
              <a:buFont typeface="+mj-lt"/>
              <a:buAutoNum type="arabicPeriod" startAt="12"/>
            </a:pPr>
            <a:r>
              <a:rPr lang="es-GT" sz="1900" b="1" dirty="0" smtClean="0">
                <a:latin typeface="Helvetica" pitchFamily="34" charset="0"/>
                <a:cs typeface="Helvetica" pitchFamily="34" charset="0"/>
              </a:rPr>
              <a:t>¿Qué pistas ayudan a identificar por qué algunos de los inmigrantes en las fotografías estaban tristes? </a:t>
            </a:r>
          </a:p>
          <a:p>
            <a:endParaRPr lang="es-GT" sz="1900" dirty="0" smtClean="0">
              <a:latin typeface="Helvetica" pitchFamily="34" charset="0"/>
              <a:cs typeface="Helvetica" pitchFamily="34" charset="0"/>
            </a:endParaRPr>
          </a:p>
          <a:p>
            <a:pPr marL="742950" indent="-360363">
              <a:buFont typeface="+mj-lt"/>
              <a:buAutoNum type="alphaUcPeriod"/>
            </a:pPr>
            <a:r>
              <a:rPr lang="es-GT" sz="1700" dirty="0" smtClean="0">
                <a:latin typeface="Helvetica" pitchFamily="34" charset="0"/>
                <a:cs typeface="Helvetica" pitchFamily="34" charset="0"/>
              </a:rPr>
              <a:t>Cuando ellos entraron por las puertas pudieron sentir la historia. </a:t>
            </a:r>
          </a:p>
          <a:p>
            <a:pPr marL="742950" indent="-360363">
              <a:buFont typeface="+mj-lt"/>
              <a:buAutoNum type="alphaUcPeriod"/>
            </a:pPr>
            <a:endParaRPr lang="es-GT" sz="1700" dirty="0" smtClean="0">
              <a:latin typeface="Helvetica" pitchFamily="34" charset="0"/>
              <a:cs typeface="Helvetica" pitchFamily="34" charset="0"/>
            </a:endParaRPr>
          </a:p>
          <a:p>
            <a:pPr marL="742950" indent="-360363">
              <a:buFont typeface="+mj-lt"/>
              <a:buAutoNum type="alphaUcPeriod"/>
            </a:pPr>
            <a:r>
              <a:rPr lang="es-GT" sz="1700" dirty="0" smtClean="0">
                <a:latin typeface="Helvetica" pitchFamily="34" charset="0"/>
                <a:cs typeface="Helvetica" pitchFamily="34" charset="0"/>
              </a:rPr>
              <a:t>Ellos traían artículos religiosos e instrumentos musicales. </a:t>
            </a:r>
          </a:p>
          <a:p>
            <a:pPr marL="742950" indent="-360363">
              <a:buFont typeface="+mj-lt"/>
              <a:buAutoNum type="alphaUcPeriod"/>
            </a:pPr>
            <a:endParaRPr lang="es-GT" sz="1700" dirty="0" smtClean="0">
              <a:latin typeface="Helvetica" pitchFamily="34" charset="0"/>
              <a:cs typeface="Helvetica" pitchFamily="34" charset="0"/>
            </a:endParaRPr>
          </a:p>
          <a:p>
            <a:pPr marL="742950" indent="-360363">
              <a:buFont typeface="+mj-lt"/>
              <a:buAutoNum type="alphaUcPeriod"/>
            </a:pPr>
            <a:r>
              <a:rPr lang="es-GT" sz="1700" dirty="0" smtClean="0">
                <a:latin typeface="Helvetica" pitchFamily="34" charset="0"/>
                <a:cs typeface="Helvetica" pitchFamily="34" charset="0"/>
              </a:rPr>
              <a:t>Se les realizaron exámenes médicos y pruebas de lectura.</a:t>
            </a:r>
          </a:p>
          <a:p>
            <a:pPr marL="742950" indent="-360363">
              <a:buFont typeface="+mj-lt"/>
              <a:buAutoNum type="alphaUcPeriod"/>
            </a:pPr>
            <a:endParaRPr lang="es-GT" sz="1700" dirty="0" smtClean="0">
              <a:latin typeface="Helvetica" pitchFamily="34" charset="0"/>
              <a:cs typeface="Helvetica" pitchFamily="34" charset="0"/>
            </a:endParaRPr>
          </a:p>
          <a:p>
            <a:pPr marL="742950" indent="-360363">
              <a:buFont typeface="+mj-lt"/>
              <a:buAutoNum type="alphaUcPeriod"/>
            </a:pPr>
            <a:r>
              <a:rPr lang="es-GT" sz="1700" dirty="0" smtClean="0">
                <a:latin typeface="Helvetica" pitchFamily="34" charset="0"/>
                <a:cs typeface="Helvetica" pitchFamily="34" charset="0"/>
              </a:rPr>
              <a:t>Algunas familias fueron separadas y tuvieron que decirse adiós. </a:t>
            </a:r>
          </a:p>
          <a:p>
            <a:pPr marL="483527"/>
            <a:endParaRPr lang="es-GT" sz="1700" dirty="0">
              <a:latin typeface="Helvetica" pitchFamily="34" charset="0"/>
              <a:cs typeface="Helvetica" pitchFamily="34" charset="0"/>
            </a:endParaRPr>
          </a:p>
        </p:txBody>
      </p:sp>
      <p:graphicFrame>
        <p:nvGraphicFramePr>
          <p:cNvPr id="21" name="Table 20"/>
          <p:cNvGraphicFramePr>
            <a:graphicFrameLocks noGrp="1"/>
          </p:cNvGraphicFramePr>
          <p:nvPr>
            <p:extLst>
              <p:ext uri="{D42A27DB-BD31-4B8C-83A1-F6EECF244321}">
                <p14:modId xmlns:p14="http://schemas.microsoft.com/office/powerpoint/2010/main" val="658975402"/>
              </p:ext>
            </p:extLst>
          </p:nvPr>
        </p:nvGraphicFramePr>
        <p:xfrm>
          <a:off x="5116830" y="8382000"/>
          <a:ext cx="2347913" cy="627888"/>
        </p:xfrm>
        <a:graphic>
          <a:graphicData uri="http://schemas.openxmlformats.org/drawingml/2006/table">
            <a:tbl>
              <a:tblPr/>
              <a:tblGrid>
                <a:gridCol w="2347913"/>
              </a:tblGrid>
              <a:tr h="140208">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RI.4.2</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876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900" dirty="0" smtClean="0"/>
                        <a:t>Determinan la idea principal de un texto y explican la forma en que los detalles clave apoyan dicha idea; hacen un resumen del texto.</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6" name="Group 5"/>
          <p:cNvGrpSpPr/>
          <p:nvPr/>
        </p:nvGrpSpPr>
        <p:grpSpPr>
          <a:xfrm>
            <a:off x="382671" y="5791427"/>
            <a:ext cx="273336" cy="2035739"/>
            <a:chOff x="548816" y="5771606"/>
            <a:chExt cx="273336" cy="2035739"/>
          </a:xfrm>
        </p:grpSpPr>
        <p:sp>
          <p:nvSpPr>
            <p:cNvPr id="22" name="Oval 21"/>
            <p:cNvSpPr/>
            <p:nvPr/>
          </p:nvSpPr>
          <p:spPr>
            <a:xfrm>
              <a:off x="569774" y="756786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3" name="Oval 22"/>
            <p:cNvSpPr/>
            <p:nvPr/>
          </p:nvSpPr>
          <p:spPr>
            <a:xfrm>
              <a:off x="548816" y="652269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4" name="Oval 23"/>
            <p:cNvSpPr/>
            <p:nvPr/>
          </p:nvSpPr>
          <p:spPr>
            <a:xfrm>
              <a:off x="569774" y="703045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5" name="Oval 24"/>
            <p:cNvSpPr/>
            <p:nvPr/>
          </p:nvSpPr>
          <p:spPr>
            <a:xfrm>
              <a:off x="579264" y="577160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2" name="Footer Placeholder 1"/>
          <p:cNvSpPr>
            <a:spLocks noGrp="1"/>
          </p:cNvSpPr>
          <p:nvPr>
            <p:ph type="ftr" sz="quarter" idx="11"/>
          </p:nvPr>
        </p:nvSpPr>
        <p:spPr/>
        <p:txBody>
          <a:bodyPr/>
          <a:lstStyle/>
          <a:p>
            <a:r>
              <a:rPr lang="en-US" smtClean="0"/>
              <a:t>Rev. Control: 07/04/15 - OSP and S. Richmond </a:t>
            </a:r>
            <a:endParaRPr lang="en-US" dirty="0"/>
          </a:p>
        </p:txBody>
      </p:sp>
    </p:spTree>
    <p:extLst>
      <p:ext uri="{BB962C8B-B14F-4D97-AF65-F5344CB8AC3E}">
        <p14:creationId xmlns:p14="http://schemas.microsoft.com/office/powerpoint/2010/main" val="2479124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cxnSp>
        <p:nvCxnSpPr>
          <p:cNvPr id="10" name="Straight Connector 9"/>
          <p:cNvCxnSpPr/>
          <p:nvPr/>
        </p:nvCxnSpPr>
        <p:spPr>
          <a:xfrm>
            <a:off x="485775" y="4550229"/>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39258" y="4688143"/>
            <a:ext cx="6823883" cy="4088571"/>
          </a:xfrm>
          <a:prstGeom prst="rect">
            <a:avLst/>
          </a:prstGeom>
        </p:spPr>
        <p:txBody>
          <a:bodyPr wrap="square" lIns="101869" tIns="50935" rIns="101869" bIns="50935">
            <a:spAutoFit/>
          </a:bodyPr>
          <a:lstStyle/>
          <a:p>
            <a:pPr lvl="0"/>
            <a:r>
              <a:rPr lang="en-US" sz="1700" dirty="0">
                <a:latin typeface="Helvetica" pitchFamily="34" charset="0"/>
                <a:cs typeface="Helvetica" panose="020B0604020202020204" pitchFamily="34" charset="0"/>
              </a:rPr>
              <a:t> </a:t>
            </a:r>
          </a:p>
          <a:p>
            <a:pPr marL="463550" indent="-463550">
              <a:buFont typeface="+mj-lt"/>
              <a:buAutoNum type="arabicPeriod" startAt="14"/>
            </a:pPr>
            <a:r>
              <a:rPr lang="es-GT" sz="1900" b="1" dirty="0" smtClean="0">
                <a:latin typeface="Helvetica" panose="020B0604020202020204" pitchFamily="34" charset="0"/>
                <a:cs typeface="Helvetica" panose="020B0604020202020204" pitchFamily="34" charset="0"/>
              </a:rPr>
              <a:t>¿Qué causó que </a:t>
            </a:r>
            <a:r>
              <a:rPr lang="es-GT" sz="1900" b="1" dirty="0" smtClean="0">
                <a:latin typeface="Helvetica" panose="020B0604020202020204" pitchFamily="34" charset="0"/>
                <a:cs typeface="Helvetica" panose="020B0604020202020204" pitchFamily="34" charset="0"/>
              </a:rPr>
              <a:t>la autora </a:t>
            </a:r>
            <a:r>
              <a:rPr lang="es-GT" sz="1900" b="1" dirty="0" smtClean="0">
                <a:latin typeface="Helvetica" panose="020B0604020202020204" pitchFamily="34" charset="0"/>
                <a:cs typeface="Helvetica" panose="020B0604020202020204" pitchFamily="34" charset="0"/>
              </a:rPr>
              <a:t>de </a:t>
            </a:r>
            <a:r>
              <a:rPr lang="es-GT" sz="1900" b="1" i="1" u="sng" dirty="0" smtClean="0">
                <a:latin typeface="Helvetica" panose="020B0604020202020204" pitchFamily="34" charset="0"/>
                <a:cs typeface="Helvetica" panose="020B0604020202020204" pitchFamily="34" charset="0"/>
              </a:rPr>
              <a:t>Isla Ellis: La búsqueda de </a:t>
            </a:r>
            <a:r>
              <a:rPr lang="es-GT" sz="1900" b="1" i="1" u="sng" dirty="0" err="1" smtClean="0">
                <a:latin typeface="Helvetica" panose="020B0604020202020204" pitchFamily="34" charset="0"/>
                <a:cs typeface="Helvetica" panose="020B0604020202020204" pitchFamily="34" charset="0"/>
              </a:rPr>
              <a:t>Alois</a:t>
            </a:r>
            <a:r>
              <a:rPr lang="es-GT" sz="1900" b="1" i="1" u="sng" dirty="0" smtClean="0">
                <a:latin typeface="Helvetica" panose="020B0604020202020204" pitchFamily="34" charset="0"/>
                <a:cs typeface="Helvetica" panose="020B0604020202020204" pitchFamily="34" charset="0"/>
              </a:rPr>
              <a:t> </a:t>
            </a:r>
            <a:r>
              <a:rPr lang="es-GT" sz="1900" b="1" i="1" u="sng" dirty="0" err="1" smtClean="0">
                <a:latin typeface="Helvetica" panose="020B0604020202020204" pitchFamily="34" charset="0"/>
                <a:cs typeface="Helvetica" panose="020B0604020202020204" pitchFamily="34" charset="0"/>
              </a:rPr>
              <a:t>Hanousek</a:t>
            </a:r>
            <a:r>
              <a:rPr lang="es-GT" sz="1900" b="1" i="1" dirty="0" smtClean="0">
                <a:latin typeface="Helvetica" panose="020B0604020202020204" pitchFamily="34" charset="0"/>
                <a:cs typeface="Helvetica" panose="020B0604020202020204" pitchFamily="34" charset="0"/>
              </a:rPr>
              <a:t> </a:t>
            </a:r>
            <a:r>
              <a:rPr lang="es-GT" sz="1900" b="1" dirty="0" smtClean="0">
                <a:latin typeface="Helvetica" panose="020B0604020202020204" pitchFamily="34" charset="0"/>
                <a:cs typeface="Helvetica" panose="020B0604020202020204" pitchFamily="34" charset="0"/>
              </a:rPr>
              <a:t>viajara a la Isla Ellis?</a:t>
            </a:r>
            <a:r>
              <a:rPr lang="en-US" sz="1900" b="1" dirty="0" smtClean="0">
                <a:latin typeface="Helvetica" pitchFamily="34" charset="0"/>
                <a:cs typeface="Helvetica" panose="020B0604020202020204" pitchFamily="34" charset="0"/>
              </a:rPr>
              <a:t>  </a:t>
            </a:r>
          </a:p>
          <a:p>
            <a:endParaRPr lang="en-US" sz="1700" dirty="0">
              <a:latin typeface="Helvetica" pitchFamily="34" charset="0"/>
              <a:cs typeface="Helvetica" panose="020B0604020202020204" pitchFamily="34" charset="0"/>
            </a:endParaRPr>
          </a:p>
          <a:p>
            <a:pPr marL="891471" lvl="1" indent="-382059">
              <a:buFont typeface="+mj-lt"/>
              <a:buAutoNum type="alphaUcPeriod"/>
            </a:pPr>
            <a:r>
              <a:rPr lang="es-GT" sz="1700" dirty="0" smtClean="0">
                <a:latin typeface="Helvetica" panose="020B0604020202020204" pitchFamily="34" charset="0"/>
                <a:cs typeface="Helvetica" panose="020B0604020202020204" pitchFamily="34" charset="0"/>
              </a:rPr>
              <a:t>La </a:t>
            </a:r>
            <a:r>
              <a:rPr lang="es-GT" sz="1700" dirty="0">
                <a:latin typeface="Helvetica" panose="020B0604020202020204" pitchFamily="34" charset="0"/>
                <a:cs typeface="Helvetica" panose="020B0604020202020204" pitchFamily="34" charset="0"/>
              </a:rPr>
              <a:t>familia </a:t>
            </a:r>
            <a:r>
              <a:rPr lang="es-GT" sz="1700" dirty="0" smtClean="0">
                <a:latin typeface="Helvetica" panose="020B0604020202020204" pitchFamily="34" charset="0"/>
                <a:cs typeface="Helvetica" panose="020B0604020202020204" pitchFamily="34" charset="0"/>
              </a:rPr>
              <a:t>de la autora </a:t>
            </a:r>
            <a:r>
              <a:rPr lang="es-GT" sz="1700" dirty="0">
                <a:latin typeface="Helvetica" panose="020B0604020202020204" pitchFamily="34" charset="0"/>
                <a:cs typeface="Helvetica" panose="020B0604020202020204" pitchFamily="34" charset="0"/>
              </a:rPr>
              <a:t>es de </a:t>
            </a:r>
            <a:r>
              <a:rPr lang="es-GT" sz="1700" dirty="0" err="1">
                <a:latin typeface="Helvetica" panose="020B0604020202020204" pitchFamily="34" charset="0"/>
                <a:cs typeface="Helvetica" panose="020B0604020202020204" pitchFamily="34" charset="0"/>
              </a:rPr>
              <a:t>Kutná</a:t>
            </a:r>
            <a:r>
              <a:rPr lang="es-GT" sz="1700" dirty="0">
                <a:latin typeface="Helvetica" panose="020B0604020202020204" pitchFamily="34" charset="0"/>
                <a:cs typeface="Helvetica" panose="020B0604020202020204" pitchFamily="34" charset="0"/>
              </a:rPr>
              <a:t> </a:t>
            </a:r>
            <a:r>
              <a:rPr lang="es-GT" sz="1700" dirty="0" smtClean="0">
                <a:latin typeface="Helvetica" panose="020B0604020202020204" pitchFamily="34" charset="0"/>
                <a:cs typeface="Helvetica" panose="020B0604020202020204" pitchFamily="34" charset="0"/>
              </a:rPr>
              <a:t>Hora.</a:t>
            </a:r>
            <a:endParaRPr lang="en-US" sz="1700" dirty="0">
              <a:latin typeface="Helvetica" pitchFamily="34" charset="0"/>
              <a:cs typeface="Helvetica" panose="020B0604020202020204" pitchFamily="34" charset="0"/>
            </a:endParaRPr>
          </a:p>
          <a:p>
            <a:pPr marL="891471" lvl="1" indent="-382059">
              <a:buFont typeface="+mj-lt"/>
              <a:buAutoNum type="alphaUcPeriod"/>
            </a:pPr>
            <a:endParaRPr lang="en-US" sz="1700" dirty="0">
              <a:latin typeface="Helvetica" pitchFamily="34" charset="0"/>
              <a:cs typeface="Helvetica" panose="020B0604020202020204" pitchFamily="34" charset="0"/>
            </a:endParaRPr>
          </a:p>
          <a:p>
            <a:pPr marL="891471" lvl="1" indent="-382059">
              <a:buFont typeface="+mj-lt"/>
              <a:buAutoNum type="alphaUcPeriod"/>
            </a:pPr>
            <a:r>
              <a:rPr lang="es-GT" sz="1700" dirty="0" smtClean="0">
                <a:latin typeface="Helvetica" panose="020B0604020202020204" pitchFamily="34" charset="0"/>
                <a:cs typeface="Helvetica" panose="020B0604020202020204" pitchFamily="34" charset="0"/>
              </a:rPr>
              <a:t>El </a:t>
            </a:r>
            <a:r>
              <a:rPr lang="es-GT" sz="1700" dirty="0">
                <a:latin typeface="Helvetica" panose="020B0604020202020204" pitchFamily="34" charset="0"/>
                <a:cs typeface="Helvetica" panose="020B0604020202020204" pitchFamily="34" charset="0"/>
              </a:rPr>
              <a:t>padre </a:t>
            </a:r>
            <a:r>
              <a:rPr lang="es-GT" sz="1700" dirty="0" smtClean="0">
                <a:latin typeface="Helvetica" panose="020B0604020202020204" pitchFamily="34" charset="0"/>
                <a:cs typeface="Helvetica" panose="020B0604020202020204" pitchFamily="34" charset="0"/>
              </a:rPr>
              <a:t>de la autora </a:t>
            </a:r>
            <a:r>
              <a:rPr lang="es-GT" sz="1700" dirty="0">
                <a:latin typeface="Helvetica" panose="020B0604020202020204" pitchFamily="34" charset="0"/>
                <a:cs typeface="Helvetica" panose="020B0604020202020204" pitchFamily="34" charset="0"/>
              </a:rPr>
              <a:t>es hijo único</a:t>
            </a:r>
            <a:r>
              <a:rPr lang="es-GT" sz="1700" dirty="0" smtClean="0">
                <a:latin typeface="Helvetica" panose="020B0604020202020204" pitchFamily="34" charset="0"/>
                <a:cs typeface="Helvetica" panose="020B0604020202020204" pitchFamily="34" charset="0"/>
              </a:rPr>
              <a:t>. </a:t>
            </a:r>
            <a:endParaRPr lang="en-US" sz="1700" dirty="0">
              <a:latin typeface="Helvetica" pitchFamily="34" charset="0"/>
              <a:cs typeface="Helvetica" panose="020B0604020202020204" pitchFamily="34" charset="0"/>
            </a:endParaRPr>
          </a:p>
          <a:p>
            <a:pPr marL="891471" lvl="1" indent="-382059">
              <a:buFont typeface="+mj-lt"/>
              <a:buAutoNum type="alphaUcPeriod"/>
            </a:pPr>
            <a:endParaRPr lang="en-US" sz="1700" dirty="0">
              <a:latin typeface="Helvetica" pitchFamily="34" charset="0"/>
              <a:cs typeface="Helvetica" panose="020B0604020202020204" pitchFamily="34" charset="0"/>
            </a:endParaRPr>
          </a:p>
          <a:p>
            <a:pPr marL="891471" lvl="1" indent="-382059">
              <a:buFont typeface="+mj-lt"/>
              <a:buAutoNum type="alphaUcPeriod"/>
            </a:pPr>
            <a:r>
              <a:rPr lang="es-GT" sz="1700" dirty="0" smtClean="0">
                <a:latin typeface="Helvetica" panose="020B0604020202020204" pitchFamily="34" charset="0"/>
                <a:cs typeface="Helvetica" panose="020B0604020202020204" pitchFamily="34" charset="0"/>
              </a:rPr>
              <a:t>La </a:t>
            </a:r>
            <a:r>
              <a:rPr lang="es-GT" sz="1700" dirty="0" smtClean="0">
                <a:latin typeface="Helvetica" panose="020B0604020202020204" pitchFamily="34" charset="0"/>
                <a:cs typeface="Helvetica" panose="020B0604020202020204" pitchFamily="34" charset="0"/>
              </a:rPr>
              <a:t>autora </a:t>
            </a:r>
            <a:r>
              <a:rPr lang="es-GT" sz="1700" dirty="0">
                <a:latin typeface="Helvetica" panose="020B0604020202020204" pitchFamily="34" charset="0"/>
                <a:cs typeface="Helvetica" panose="020B0604020202020204" pitchFamily="34" charset="0"/>
              </a:rPr>
              <a:t>esperaba que aprenderían más acerca de su historia familiar</a:t>
            </a:r>
            <a:r>
              <a:rPr lang="es-GT" sz="1700" dirty="0" smtClean="0">
                <a:latin typeface="Helvetica" panose="020B0604020202020204" pitchFamily="34" charset="0"/>
                <a:cs typeface="Helvetica" panose="020B0604020202020204" pitchFamily="34" charset="0"/>
              </a:rPr>
              <a:t>.  </a:t>
            </a:r>
            <a:r>
              <a:rPr lang="en-US" sz="1700" dirty="0" smtClean="0">
                <a:latin typeface="Helvetica" pitchFamily="34" charset="0"/>
                <a:cs typeface="Helvetica" panose="020B0604020202020204" pitchFamily="34" charset="0"/>
              </a:rPr>
              <a:t> </a:t>
            </a:r>
            <a:endParaRPr lang="en-US" sz="1700" dirty="0">
              <a:latin typeface="Helvetica" pitchFamily="34" charset="0"/>
              <a:cs typeface="Helvetica" panose="020B0604020202020204" pitchFamily="34" charset="0"/>
            </a:endParaRPr>
          </a:p>
          <a:p>
            <a:pPr marL="891471" lvl="1" indent="-382059">
              <a:buFont typeface="+mj-lt"/>
              <a:buAutoNum type="alphaUcPeriod"/>
            </a:pPr>
            <a:endParaRPr lang="en-US" sz="1700" dirty="0">
              <a:latin typeface="Helvetica" pitchFamily="34" charset="0"/>
              <a:cs typeface="Helvetica" panose="020B0604020202020204" pitchFamily="34" charset="0"/>
            </a:endParaRPr>
          </a:p>
          <a:p>
            <a:pPr marL="891471" lvl="1" indent="-382059">
              <a:buFont typeface="+mj-lt"/>
              <a:buAutoNum type="alphaUcPeriod"/>
            </a:pPr>
            <a:r>
              <a:rPr lang="es-GT" sz="1700" dirty="0" smtClean="0">
                <a:latin typeface="Helvetica" panose="020B0604020202020204" pitchFamily="34" charset="0"/>
                <a:cs typeface="Helvetica" panose="020B0604020202020204" pitchFamily="34" charset="0"/>
              </a:rPr>
              <a:t>La </a:t>
            </a:r>
            <a:r>
              <a:rPr lang="es-GT" sz="1700" dirty="0" smtClean="0">
                <a:latin typeface="Helvetica" panose="020B0604020202020204" pitchFamily="34" charset="0"/>
                <a:cs typeface="Helvetica" panose="020B0604020202020204" pitchFamily="34" charset="0"/>
              </a:rPr>
              <a:t>autora </a:t>
            </a:r>
            <a:r>
              <a:rPr lang="es-GT" sz="1700" dirty="0" smtClean="0">
                <a:latin typeface="Helvetica" panose="020B0604020202020204" pitchFamily="34" charset="0"/>
                <a:cs typeface="Helvetica" panose="020B0604020202020204" pitchFamily="34" charset="0"/>
              </a:rPr>
              <a:t>hizo un viaje en ferry que pasó cerca de la Estatua </a:t>
            </a:r>
            <a:r>
              <a:rPr lang="es-GT" sz="1700" dirty="0">
                <a:latin typeface="Helvetica" panose="020B0604020202020204" pitchFamily="34" charset="0"/>
                <a:cs typeface="Helvetica" panose="020B0604020202020204" pitchFamily="34" charset="0"/>
              </a:rPr>
              <a:t>de la Libertad</a:t>
            </a:r>
            <a:r>
              <a:rPr lang="es-GT" sz="1700" dirty="0" smtClean="0">
                <a:latin typeface="Helvetica" panose="020B0604020202020204" pitchFamily="34" charset="0"/>
                <a:cs typeface="Helvetica" panose="020B0604020202020204" pitchFamily="34" charset="0"/>
              </a:rPr>
              <a:t>. </a:t>
            </a:r>
            <a:endParaRPr lang="en-US" sz="1700" dirty="0">
              <a:latin typeface="Helvetica" pitchFamily="34" charset="0"/>
              <a:cs typeface="Helvetica" panose="020B0604020202020204" pitchFamily="34" charset="0"/>
            </a:endParaRPr>
          </a:p>
          <a:p>
            <a:pPr marL="361375" indent="-361375">
              <a:buFont typeface="+mj-lt"/>
              <a:buAutoNum type="alphaUcPeriod"/>
            </a:pPr>
            <a:endParaRPr lang="en-US" sz="1700" dirty="0">
              <a:latin typeface="Helvetica" pitchFamily="34" charset="0"/>
              <a:cs typeface="Helvetica" panose="020B0604020202020204" pitchFamily="34" charset="0"/>
            </a:endParaRPr>
          </a:p>
          <a:p>
            <a:pPr marL="361375" indent="-361375">
              <a:buFont typeface="+mj-lt"/>
              <a:buAutoNum type="alphaUcPeriod"/>
            </a:pPr>
            <a:endParaRPr lang="en-US" sz="1700" dirty="0">
              <a:latin typeface="Helvetica" pitchFamily="34" charset="0"/>
              <a:cs typeface="Helvetica" panose="020B0604020202020204" pitchFamily="34" charset="0"/>
            </a:endParaRPr>
          </a:p>
        </p:txBody>
      </p:sp>
      <p:grpSp>
        <p:nvGrpSpPr>
          <p:cNvPr id="6" name="Group 5"/>
          <p:cNvGrpSpPr/>
          <p:nvPr/>
        </p:nvGrpSpPr>
        <p:grpSpPr>
          <a:xfrm>
            <a:off x="554421" y="5867400"/>
            <a:ext cx="253840" cy="2022951"/>
            <a:chOff x="939009" y="5978049"/>
            <a:chExt cx="253840" cy="2022951"/>
          </a:xfrm>
        </p:grpSpPr>
        <p:sp>
          <p:nvSpPr>
            <p:cNvPr id="27" name="Oval 26"/>
            <p:cNvSpPr/>
            <p:nvPr/>
          </p:nvSpPr>
          <p:spPr>
            <a:xfrm>
              <a:off x="939009" y="7761513"/>
              <a:ext cx="242888" cy="239487"/>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28" name="Oval 27"/>
            <p:cNvSpPr/>
            <p:nvPr/>
          </p:nvSpPr>
          <p:spPr>
            <a:xfrm>
              <a:off x="939009" y="5978049"/>
              <a:ext cx="242888" cy="239487"/>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29" name="Oval 28"/>
            <p:cNvSpPr/>
            <p:nvPr/>
          </p:nvSpPr>
          <p:spPr>
            <a:xfrm>
              <a:off x="939009" y="6492942"/>
              <a:ext cx="242888" cy="239487"/>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30" name="Oval 29"/>
            <p:cNvSpPr/>
            <p:nvPr/>
          </p:nvSpPr>
          <p:spPr>
            <a:xfrm>
              <a:off x="949961" y="7007835"/>
              <a:ext cx="242888" cy="239487"/>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grpSp>
      <p:graphicFrame>
        <p:nvGraphicFramePr>
          <p:cNvPr id="16" name="Table 15"/>
          <p:cNvGraphicFramePr>
            <a:graphicFrameLocks noGrp="1"/>
          </p:cNvGraphicFramePr>
          <p:nvPr>
            <p:extLst>
              <p:ext uri="{D42A27DB-BD31-4B8C-83A1-F6EECF244321}">
                <p14:modId xmlns:p14="http://schemas.microsoft.com/office/powerpoint/2010/main" val="1615040355"/>
              </p:ext>
            </p:extLst>
          </p:nvPr>
        </p:nvGraphicFramePr>
        <p:xfrm>
          <a:off x="5054916" y="3828262"/>
          <a:ext cx="2328864" cy="627888"/>
        </p:xfrm>
        <a:graphic>
          <a:graphicData uri="http://schemas.openxmlformats.org/drawingml/2006/table">
            <a:tbl>
              <a:tblPr/>
              <a:tblGrid>
                <a:gridCol w="2328864"/>
              </a:tblGrid>
              <a:tr h="140208">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RI.4.3</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876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800" dirty="0" smtClean="0"/>
                        <a:t>Explican los acontecimientos, procedimientos, ideas o conceptos de un texto histórico, científico o técnico, incluyendo lo que sucedió y por qué, basándose en la información específica del texto.</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355353690"/>
              </p:ext>
            </p:extLst>
          </p:nvPr>
        </p:nvGraphicFramePr>
        <p:xfrm>
          <a:off x="5116830" y="8401810"/>
          <a:ext cx="2238647" cy="627888"/>
        </p:xfrm>
        <a:graphic>
          <a:graphicData uri="http://schemas.openxmlformats.org/drawingml/2006/table">
            <a:tbl>
              <a:tblPr/>
              <a:tblGrid>
                <a:gridCol w="2238647"/>
              </a:tblGrid>
              <a:tr h="140208">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RI.4.3</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876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800" dirty="0" smtClean="0"/>
                        <a:t>Explican los acontecimientos, procedimientos, ideas o conceptos de un texto histórico, científico o técnico, incluyendo lo que sucedió y por qué, basándose en la información específica del texto.</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8" name="Rectangle 17"/>
          <p:cNvSpPr/>
          <p:nvPr/>
        </p:nvSpPr>
        <p:spPr>
          <a:xfrm>
            <a:off x="403556" y="267756"/>
            <a:ext cx="6980224" cy="3580740"/>
          </a:xfrm>
          <a:prstGeom prst="rect">
            <a:avLst/>
          </a:prstGeom>
        </p:spPr>
        <p:txBody>
          <a:bodyPr wrap="square" lIns="101869" tIns="50935" rIns="101869" bIns="50935">
            <a:spAutoFit/>
          </a:bodyPr>
          <a:lstStyle/>
          <a:p>
            <a:pPr marL="361375" indent="-361375"/>
            <a:endParaRPr lang="en-US" sz="1900" dirty="0">
              <a:latin typeface="Helvetica" pitchFamily="34" charset="0"/>
              <a:cs typeface="Helvetica" pitchFamily="34" charset="0"/>
            </a:endParaRPr>
          </a:p>
          <a:p>
            <a:pPr marL="461963" indent="-461963">
              <a:buFont typeface="+mj-lt"/>
              <a:buAutoNum type="arabicPeriod" startAt="13"/>
            </a:pPr>
            <a:r>
              <a:rPr lang="es-GT" sz="1900" b="1" dirty="0">
                <a:latin typeface="Helvetica" panose="020B0604020202020204" pitchFamily="34" charset="0"/>
                <a:cs typeface="Helvetica" panose="020B0604020202020204" pitchFamily="34" charset="0"/>
              </a:rPr>
              <a:t>¿Por qué era importante que </a:t>
            </a:r>
            <a:r>
              <a:rPr lang="es-GT" sz="1900" b="1" dirty="0" smtClean="0">
                <a:latin typeface="Helvetica" panose="020B0604020202020204" pitchFamily="34" charset="0"/>
                <a:cs typeface="Helvetica" panose="020B0604020202020204" pitchFamily="34" charset="0"/>
              </a:rPr>
              <a:t>la autora </a:t>
            </a:r>
            <a:r>
              <a:rPr lang="es-GT" sz="1900" b="1" dirty="0">
                <a:latin typeface="Helvetica" panose="020B0604020202020204" pitchFamily="34" charset="0"/>
                <a:cs typeface="Helvetica" panose="020B0604020202020204" pitchFamily="34" charset="0"/>
              </a:rPr>
              <a:t>de </a:t>
            </a:r>
            <a:r>
              <a:rPr lang="es-GT" sz="1900" b="1" i="1" u="sng" dirty="0">
                <a:latin typeface="Helvetica" panose="020B0604020202020204" pitchFamily="34" charset="0"/>
                <a:cs typeface="Helvetica" panose="020B0604020202020204" pitchFamily="34" charset="0"/>
              </a:rPr>
              <a:t>Isla Ellis: </a:t>
            </a:r>
            <a:r>
              <a:rPr lang="es-GT" sz="1900" b="1" i="1" u="sng" dirty="0" smtClean="0">
                <a:latin typeface="Helvetica" panose="020B0604020202020204" pitchFamily="34" charset="0"/>
                <a:cs typeface="Helvetica" panose="020B0604020202020204" pitchFamily="34" charset="0"/>
              </a:rPr>
              <a:t>La </a:t>
            </a:r>
            <a:r>
              <a:rPr lang="es-GT" sz="1900" b="1" i="1" u="sng" dirty="0">
                <a:latin typeface="Helvetica" panose="020B0604020202020204" pitchFamily="34" charset="0"/>
                <a:cs typeface="Helvetica" panose="020B0604020202020204" pitchFamily="34" charset="0"/>
              </a:rPr>
              <a:t>búsqueda </a:t>
            </a:r>
            <a:r>
              <a:rPr lang="es-GT" sz="1900" b="1" i="1" u="sng" dirty="0" smtClean="0">
                <a:latin typeface="Helvetica" panose="020B0604020202020204" pitchFamily="34" charset="0"/>
                <a:cs typeface="Helvetica" panose="020B0604020202020204" pitchFamily="34" charset="0"/>
              </a:rPr>
              <a:t>de </a:t>
            </a:r>
            <a:r>
              <a:rPr lang="es-GT" sz="1900" b="1" i="1" u="sng" dirty="0" err="1">
                <a:latin typeface="Helvetica" panose="020B0604020202020204" pitchFamily="34" charset="0"/>
                <a:cs typeface="Helvetica" panose="020B0604020202020204" pitchFamily="34" charset="0"/>
              </a:rPr>
              <a:t>Alois</a:t>
            </a:r>
            <a:r>
              <a:rPr lang="es-GT" sz="1900" b="1" i="1" u="sng" dirty="0">
                <a:latin typeface="Helvetica" panose="020B0604020202020204" pitchFamily="34" charset="0"/>
                <a:cs typeface="Helvetica" panose="020B0604020202020204" pitchFamily="34" charset="0"/>
              </a:rPr>
              <a:t> </a:t>
            </a:r>
            <a:r>
              <a:rPr lang="es-GT" sz="1900" b="1" i="1" u="sng" dirty="0" err="1">
                <a:latin typeface="Helvetica" panose="020B0604020202020204" pitchFamily="34" charset="0"/>
                <a:cs typeface="Helvetica" panose="020B0604020202020204" pitchFamily="34" charset="0"/>
              </a:rPr>
              <a:t>Hanousek</a:t>
            </a:r>
            <a:r>
              <a:rPr lang="es-GT" sz="1900" b="1" dirty="0">
                <a:latin typeface="Helvetica" panose="020B0604020202020204" pitchFamily="34" charset="0"/>
                <a:cs typeface="Helvetica" panose="020B0604020202020204" pitchFamily="34" charset="0"/>
              </a:rPr>
              <a:t> buscó otros nombres cuando estaba buscando el apellido del bisabuelo</a:t>
            </a:r>
            <a:r>
              <a:rPr lang="es-GT" sz="1900" b="1" dirty="0" smtClean="0">
                <a:latin typeface="Helvetica" panose="020B0604020202020204" pitchFamily="34" charset="0"/>
                <a:cs typeface="Helvetica" panose="020B0604020202020204" pitchFamily="34" charset="0"/>
              </a:rPr>
              <a:t>?</a:t>
            </a:r>
            <a:r>
              <a:rPr lang="en-US" sz="1900" b="1" dirty="0" smtClean="0">
                <a:latin typeface="Helvetica" pitchFamily="34" charset="0"/>
                <a:cs typeface="Helvetica" panose="020B0604020202020204" pitchFamily="34" charset="0"/>
              </a:rPr>
              <a:t> </a:t>
            </a:r>
          </a:p>
          <a:p>
            <a:endParaRPr lang="en-US" sz="1400" b="1" dirty="0" smtClean="0">
              <a:latin typeface="Helvetica" pitchFamily="34" charset="0"/>
              <a:cs typeface="Helvetica" panose="020B0604020202020204" pitchFamily="34" charset="0"/>
            </a:endParaRPr>
          </a:p>
          <a:p>
            <a:pPr marL="854075" lvl="1" indent="-381000">
              <a:buFont typeface="+mj-lt"/>
              <a:buAutoNum type="alphaUcPeriod"/>
            </a:pPr>
            <a:r>
              <a:rPr lang="es-GT" sz="1700" dirty="0" smtClean="0">
                <a:latin typeface="Helvetica" panose="020B0604020202020204" pitchFamily="34" charset="0"/>
                <a:cs typeface="Helvetica" panose="020B0604020202020204" pitchFamily="34" charset="0"/>
              </a:rPr>
              <a:t>En </a:t>
            </a:r>
            <a:r>
              <a:rPr lang="es-GT" sz="1700" dirty="0">
                <a:latin typeface="Helvetica" panose="020B0604020202020204" pitchFamily="34" charset="0"/>
                <a:cs typeface="Helvetica" panose="020B0604020202020204" pitchFamily="34" charset="0"/>
              </a:rPr>
              <a:t>el centro de investigación </a:t>
            </a:r>
            <a:r>
              <a:rPr lang="es-GT" sz="1700" dirty="0" smtClean="0">
                <a:latin typeface="Helvetica" panose="020B0604020202020204" pitchFamily="34" charset="0"/>
                <a:cs typeface="Helvetica" panose="020B0604020202020204" pitchFamily="34" charset="0"/>
              </a:rPr>
              <a:t>la autora </a:t>
            </a:r>
            <a:r>
              <a:rPr lang="es-GT" sz="1700" dirty="0">
                <a:latin typeface="Helvetica" panose="020B0604020202020204" pitchFamily="34" charset="0"/>
                <a:cs typeface="Helvetica" panose="020B0604020202020204" pitchFamily="34" charset="0"/>
              </a:rPr>
              <a:t>empezó a buscar los archivos  de los barcos</a:t>
            </a:r>
            <a:r>
              <a:rPr lang="es-GT" sz="1700" dirty="0" smtClean="0">
                <a:latin typeface="Helvetica" panose="020B0604020202020204" pitchFamily="34" charset="0"/>
                <a:cs typeface="Helvetica" panose="020B0604020202020204" pitchFamily="34" charset="0"/>
              </a:rPr>
              <a:t>. </a:t>
            </a:r>
            <a:endParaRPr lang="en-US" sz="1700" dirty="0" smtClean="0">
              <a:latin typeface="Helvetica" pitchFamily="34" charset="0"/>
              <a:cs typeface="Helvetica" panose="020B0604020202020204" pitchFamily="34" charset="0"/>
            </a:endParaRPr>
          </a:p>
          <a:p>
            <a:pPr marL="854075" lvl="1" indent="-381000">
              <a:buFont typeface="+mj-lt"/>
              <a:buAutoNum type="alphaUcPeriod"/>
            </a:pPr>
            <a:endParaRPr lang="en-US" sz="1700" dirty="0" smtClean="0">
              <a:latin typeface="Helvetica" pitchFamily="34" charset="0"/>
              <a:cs typeface="Helvetica" panose="020B0604020202020204" pitchFamily="34" charset="0"/>
            </a:endParaRPr>
          </a:p>
          <a:p>
            <a:pPr marL="854075" lvl="1" indent="-381000">
              <a:buFont typeface="+mj-lt"/>
              <a:buAutoNum type="alphaUcPeriod"/>
            </a:pPr>
            <a:r>
              <a:rPr lang="es-GT" sz="1700" dirty="0" smtClean="0">
                <a:latin typeface="Helvetica" panose="020B0604020202020204" pitchFamily="34" charset="0"/>
                <a:cs typeface="Helvetica" panose="020B0604020202020204" pitchFamily="34" charset="0"/>
              </a:rPr>
              <a:t>El </a:t>
            </a:r>
            <a:r>
              <a:rPr lang="es-GT" sz="1700" dirty="0">
                <a:latin typeface="Helvetica" panose="020B0604020202020204" pitchFamily="34" charset="0"/>
                <a:cs typeface="Helvetica" panose="020B0604020202020204" pitchFamily="34" charset="0"/>
              </a:rPr>
              <a:t>nombre fue mal escrito en la Isla Ellis</a:t>
            </a:r>
            <a:r>
              <a:rPr lang="es-GT" sz="1700" dirty="0" smtClean="0">
                <a:latin typeface="Helvetica" panose="020B0604020202020204" pitchFamily="34" charset="0"/>
                <a:cs typeface="Helvetica" panose="020B0604020202020204" pitchFamily="34" charset="0"/>
              </a:rPr>
              <a:t>.  </a:t>
            </a:r>
            <a:endParaRPr lang="en-US" sz="1700" dirty="0" smtClean="0">
              <a:latin typeface="Helvetica" pitchFamily="34" charset="0"/>
              <a:cs typeface="Helvetica" panose="020B0604020202020204" pitchFamily="34" charset="0"/>
            </a:endParaRPr>
          </a:p>
          <a:p>
            <a:pPr marL="854075" lvl="1" indent="-381000">
              <a:buFont typeface="+mj-lt"/>
              <a:buAutoNum type="alphaUcPeriod"/>
            </a:pPr>
            <a:endParaRPr lang="en-US" sz="1700" dirty="0" smtClean="0">
              <a:latin typeface="Helvetica" pitchFamily="34" charset="0"/>
              <a:cs typeface="Helvetica" panose="020B0604020202020204" pitchFamily="34" charset="0"/>
            </a:endParaRPr>
          </a:p>
          <a:p>
            <a:pPr marL="854075" lvl="1" indent="-381000">
              <a:buFont typeface="+mj-lt"/>
              <a:buAutoNum type="alphaUcPeriod"/>
            </a:pPr>
            <a:r>
              <a:rPr lang="es-GT" sz="1700" dirty="0" smtClean="0">
                <a:latin typeface="Helvetica" panose="020B0604020202020204" pitchFamily="34" charset="0"/>
                <a:cs typeface="Helvetica" panose="020B0604020202020204" pitchFamily="34" charset="0"/>
              </a:rPr>
              <a:t>Él </a:t>
            </a:r>
            <a:r>
              <a:rPr lang="es-GT" sz="1700" dirty="0">
                <a:latin typeface="Helvetica" panose="020B0604020202020204" pitchFamily="34" charset="0"/>
                <a:cs typeface="Helvetica" panose="020B0604020202020204" pitchFamily="34" charset="0"/>
              </a:rPr>
              <a:t>era un agricultor y tenía $6.00 con él</a:t>
            </a:r>
            <a:r>
              <a:rPr lang="es-GT" sz="1700" dirty="0" smtClean="0">
                <a:latin typeface="Helvetica" panose="020B0604020202020204" pitchFamily="34" charset="0"/>
                <a:cs typeface="Helvetica" panose="020B0604020202020204" pitchFamily="34" charset="0"/>
              </a:rPr>
              <a:t>. </a:t>
            </a:r>
            <a:endParaRPr lang="en-US" sz="1700" dirty="0" smtClean="0">
              <a:latin typeface="Helvetica" pitchFamily="34" charset="0"/>
              <a:cs typeface="Helvetica" panose="020B0604020202020204" pitchFamily="34" charset="0"/>
            </a:endParaRPr>
          </a:p>
          <a:p>
            <a:pPr marL="854075" lvl="1" indent="-381000">
              <a:buFont typeface="+mj-lt"/>
              <a:buAutoNum type="alphaUcPeriod"/>
            </a:pPr>
            <a:endParaRPr lang="en-US" sz="1700" dirty="0" smtClean="0">
              <a:latin typeface="Helvetica" pitchFamily="34" charset="0"/>
              <a:cs typeface="Helvetica" panose="020B0604020202020204" pitchFamily="34" charset="0"/>
            </a:endParaRPr>
          </a:p>
          <a:p>
            <a:pPr marL="854075" lvl="1" indent="-381000">
              <a:buFont typeface="+mj-lt"/>
              <a:buAutoNum type="alphaUcPeriod"/>
            </a:pPr>
            <a:r>
              <a:rPr lang="es-GT" sz="1700" dirty="0">
                <a:latin typeface="Helvetica" panose="020B0604020202020204" pitchFamily="34" charset="0"/>
                <a:cs typeface="Helvetica" panose="020B0604020202020204" pitchFamily="34" charset="0"/>
              </a:rPr>
              <a:t>L</a:t>
            </a:r>
            <a:r>
              <a:rPr lang="es-GT" sz="1700" dirty="0" smtClean="0">
                <a:latin typeface="Helvetica" panose="020B0604020202020204" pitchFamily="34" charset="0"/>
                <a:cs typeface="Helvetica" panose="020B0604020202020204" pitchFamily="34" charset="0"/>
              </a:rPr>
              <a:t>a autora </a:t>
            </a:r>
            <a:r>
              <a:rPr lang="es-GT" sz="1700" dirty="0">
                <a:latin typeface="Helvetica" panose="020B0604020202020204" pitchFamily="34" charset="0"/>
                <a:cs typeface="Helvetica" panose="020B0604020202020204" pitchFamily="34" charset="0"/>
              </a:rPr>
              <a:t>va a hacer otro viaje a la República Checa</a:t>
            </a:r>
            <a:r>
              <a:rPr lang="es-GT" sz="1700" dirty="0" smtClean="0">
                <a:latin typeface="Helvetica" panose="020B0604020202020204" pitchFamily="34" charset="0"/>
                <a:cs typeface="Helvetica" panose="020B0604020202020204" pitchFamily="34" charset="0"/>
              </a:rPr>
              <a:t>. </a:t>
            </a:r>
            <a:endParaRPr lang="en-US" sz="1700" dirty="0">
              <a:latin typeface="Helvetica" pitchFamily="34" charset="0"/>
              <a:cs typeface="Helvetica" panose="020B0604020202020204" pitchFamily="34" charset="0"/>
            </a:endParaRPr>
          </a:p>
        </p:txBody>
      </p:sp>
      <p:grpSp>
        <p:nvGrpSpPr>
          <p:cNvPr id="5" name="Group 4"/>
          <p:cNvGrpSpPr/>
          <p:nvPr/>
        </p:nvGrpSpPr>
        <p:grpSpPr>
          <a:xfrm>
            <a:off x="559897" y="1698171"/>
            <a:ext cx="242888" cy="2042064"/>
            <a:chOff x="777241" y="1717052"/>
            <a:chExt cx="242888" cy="2042064"/>
          </a:xfrm>
        </p:grpSpPr>
        <p:sp>
          <p:nvSpPr>
            <p:cNvPr id="23" name="Oval 22"/>
            <p:cNvSpPr/>
            <p:nvPr/>
          </p:nvSpPr>
          <p:spPr>
            <a:xfrm>
              <a:off x="777241" y="3519629"/>
              <a:ext cx="242888" cy="239487"/>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24" name="Oval 23"/>
            <p:cNvSpPr/>
            <p:nvPr/>
          </p:nvSpPr>
          <p:spPr>
            <a:xfrm>
              <a:off x="777241" y="1717052"/>
              <a:ext cx="242888" cy="239487"/>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25" name="Oval 24"/>
            <p:cNvSpPr/>
            <p:nvPr/>
          </p:nvSpPr>
          <p:spPr>
            <a:xfrm>
              <a:off x="777241" y="2492905"/>
              <a:ext cx="242888" cy="239487"/>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26" name="Oval 25"/>
            <p:cNvSpPr/>
            <p:nvPr/>
          </p:nvSpPr>
          <p:spPr>
            <a:xfrm>
              <a:off x="777241" y="2999760"/>
              <a:ext cx="242888" cy="239487"/>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grpSp>
      <p:sp>
        <p:nvSpPr>
          <p:cNvPr id="2" name="Footer Placeholder 1"/>
          <p:cNvSpPr>
            <a:spLocks noGrp="1"/>
          </p:cNvSpPr>
          <p:nvPr>
            <p:ph type="ftr" sz="quarter" idx="11"/>
          </p:nvPr>
        </p:nvSpPr>
        <p:spPr/>
        <p:txBody>
          <a:bodyPr/>
          <a:lstStyle/>
          <a:p>
            <a:r>
              <a:rPr lang="en-US" smtClean="0"/>
              <a:t>Rev. Control: 07/04/15 - OSP and S. Richmond </a:t>
            </a:r>
            <a:endParaRPr lang="en-US" dirty="0"/>
          </a:p>
        </p:txBody>
      </p:sp>
    </p:spTree>
    <p:extLst>
      <p:ext uri="{BB962C8B-B14F-4D97-AF65-F5344CB8AC3E}">
        <p14:creationId xmlns:p14="http://schemas.microsoft.com/office/powerpoint/2010/main" val="7492926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3072455481"/>
              </p:ext>
            </p:extLst>
          </p:nvPr>
        </p:nvGraphicFramePr>
        <p:xfrm>
          <a:off x="345441" y="228600"/>
          <a:ext cx="7043738" cy="4219925"/>
        </p:xfrm>
        <a:graphic>
          <a:graphicData uri="http://schemas.openxmlformats.org/drawingml/2006/table">
            <a:tbl>
              <a:tblPr firstRow="1" bandRow="1">
                <a:tableStyleId>{5940675A-B579-460E-94D1-54222C63F5DA}</a:tableStyleId>
              </a:tblPr>
              <a:tblGrid>
                <a:gridCol w="7043738"/>
              </a:tblGrid>
              <a:tr h="1066800">
                <a:tc>
                  <a:txBody>
                    <a:bodyPr/>
                    <a:lstStyle/>
                    <a:p>
                      <a:pPr marL="463550" indent="-463550"/>
                      <a:r>
                        <a:rPr lang="en-US" sz="1800" b="1" dirty="0" smtClean="0">
                          <a:solidFill>
                            <a:schemeClr val="tx1"/>
                          </a:solidFill>
                        </a:rPr>
                        <a:t>15.</a:t>
                      </a:r>
                      <a:r>
                        <a:rPr lang="en-US" sz="1800" b="1" baseline="0" dirty="0" smtClean="0">
                          <a:solidFill>
                            <a:schemeClr val="tx1"/>
                          </a:solidFill>
                        </a:rPr>
                        <a:t> </a:t>
                      </a:r>
                      <a:r>
                        <a:rPr lang="en-US" sz="1500" b="1" kern="1200" dirty="0" smtClean="0">
                          <a:solidFill>
                            <a:srgbClr val="000000"/>
                          </a:solidFill>
                          <a:effectLst/>
                          <a:latin typeface="+mn-lt"/>
                          <a:ea typeface="Times New Roman"/>
                          <a:cs typeface="Arial"/>
                        </a:rPr>
                        <a:t>  </a:t>
                      </a:r>
                      <a:r>
                        <a:rPr lang="es-GT" sz="1800" b="1" kern="1200" dirty="0" smtClean="0">
                          <a:solidFill>
                            <a:schemeClr val="tx1"/>
                          </a:solidFill>
                          <a:effectLst/>
                          <a:latin typeface="+mn-lt"/>
                          <a:ea typeface="+mn-ea"/>
                          <a:cs typeface="+mn-cs"/>
                        </a:rPr>
                        <a:t>¿Cuál es la idea principal del texto</a:t>
                      </a:r>
                      <a:r>
                        <a:rPr lang="es-GT" sz="1800" b="1" kern="1200" baseline="0" dirty="0" smtClean="0">
                          <a:solidFill>
                            <a:schemeClr val="tx1"/>
                          </a:solidFill>
                          <a:effectLst/>
                          <a:latin typeface="+mn-lt"/>
                          <a:ea typeface="+mn-ea"/>
                          <a:cs typeface="+mn-cs"/>
                        </a:rPr>
                        <a:t> </a:t>
                      </a:r>
                      <a:r>
                        <a:rPr lang="es-GT" sz="1800" b="1" i="1" u="sng" kern="1200" dirty="0" smtClean="0">
                          <a:solidFill>
                            <a:schemeClr val="tx1"/>
                          </a:solidFill>
                          <a:effectLst/>
                          <a:latin typeface="+mn-lt"/>
                          <a:ea typeface="+mn-ea"/>
                          <a:cs typeface="+mn-cs"/>
                        </a:rPr>
                        <a:t>Isla Ellis: La búsqueda</a:t>
                      </a:r>
                      <a:r>
                        <a:rPr lang="es-GT" sz="1800" b="1" i="1" u="sng" kern="1200" baseline="0" dirty="0" smtClean="0">
                          <a:solidFill>
                            <a:schemeClr val="tx1"/>
                          </a:solidFill>
                          <a:effectLst/>
                          <a:latin typeface="+mn-lt"/>
                          <a:ea typeface="+mn-ea"/>
                          <a:cs typeface="+mn-cs"/>
                        </a:rPr>
                        <a:t> </a:t>
                      </a:r>
                      <a:r>
                        <a:rPr lang="es-GT" sz="1800" b="1" i="1" u="sng" kern="1200" dirty="0" smtClean="0">
                          <a:solidFill>
                            <a:schemeClr val="tx1"/>
                          </a:solidFill>
                          <a:effectLst/>
                          <a:latin typeface="+mn-lt"/>
                          <a:ea typeface="+mn-ea"/>
                          <a:cs typeface="+mn-cs"/>
                        </a:rPr>
                        <a:t>de </a:t>
                      </a:r>
                      <a:r>
                        <a:rPr lang="es-GT" sz="1800" b="1" i="1" u="sng" kern="1200" dirty="0" err="1" smtClean="0">
                          <a:solidFill>
                            <a:schemeClr val="tx1"/>
                          </a:solidFill>
                          <a:effectLst/>
                          <a:latin typeface="+mn-lt"/>
                          <a:ea typeface="+mn-ea"/>
                          <a:cs typeface="+mn-cs"/>
                        </a:rPr>
                        <a:t>Alois</a:t>
                      </a:r>
                      <a:r>
                        <a:rPr lang="es-GT" sz="1800" b="1" i="1" u="sng" kern="1200" dirty="0" smtClean="0">
                          <a:solidFill>
                            <a:schemeClr val="tx1"/>
                          </a:solidFill>
                          <a:effectLst/>
                          <a:latin typeface="+mn-lt"/>
                          <a:ea typeface="+mn-ea"/>
                          <a:cs typeface="+mn-cs"/>
                        </a:rPr>
                        <a:t> </a:t>
                      </a:r>
                      <a:r>
                        <a:rPr lang="es-GT" sz="1800" b="1" i="1" u="sng" kern="1200" dirty="0" err="1" smtClean="0">
                          <a:solidFill>
                            <a:schemeClr val="tx1"/>
                          </a:solidFill>
                          <a:effectLst/>
                          <a:latin typeface="+mn-lt"/>
                          <a:ea typeface="+mn-ea"/>
                          <a:cs typeface="+mn-cs"/>
                        </a:rPr>
                        <a:t>Hanousek</a:t>
                      </a:r>
                      <a:r>
                        <a:rPr lang="es-GT" sz="1800" b="1" kern="1200" dirty="0" smtClean="0">
                          <a:solidFill>
                            <a:schemeClr val="tx1"/>
                          </a:solidFill>
                          <a:effectLst/>
                          <a:latin typeface="+mn-lt"/>
                          <a:ea typeface="+mn-ea"/>
                          <a:cs typeface="+mn-cs"/>
                        </a:rPr>
                        <a:t>? Utiliza detalles clave del texto para apoyar tu respuesta.</a:t>
                      </a:r>
                      <a:endParaRPr lang="en-US" sz="1800" b="1" kern="1200" dirty="0" smtClean="0">
                        <a:solidFill>
                          <a:schemeClr val="tx1"/>
                        </a:solidFill>
                        <a:effectLst/>
                        <a:latin typeface="+mn-lt"/>
                        <a:ea typeface="+mn-ea"/>
                        <a:cs typeface="+mn-cs"/>
                      </a:endParaRPr>
                    </a:p>
                    <a:p>
                      <a:pPr marL="341313" marR="0" indent="-341313" algn="l" defTabSz="914400" rtl="0" eaLnBrk="1" fontAlgn="auto" latinLnBrk="0" hangingPunct="1">
                        <a:lnSpc>
                          <a:spcPct val="115000"/>
                        </a:lnSpc>
                        <a:spcBef>
                          <a:spcPts val="0"/>
                        </a:spcBef>
                        <a:spcAft>
                          <a:spcPts val="0"/>
                        </a:spcAft>
                        <a:buClrTx/>
                        <a:buSzTx/>
                        <a:buFontTx/>
                        <a:buNone/>
                        <a:tabLst/>
                        <a:defRPr/>
                      </a:pPr>
                      <a:r>
                        <a:rPr lang="en-US" sz="1500" b="0" baseline="0" dirty="0" smtClean="0">
                          <a:solidFill>
                            <a:schemeClr val="tx1"/>
                          </a:solidFill>
                        </a:rPr>
                        <a:t>                                                                                       </a:t>
                      </a:r>
                      <a:endParaRPr lang="en-US" sz="1900" b="1" baseline="0"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r>
                        <a:rPr lang="en-US" sz="1500" dirty="0" smtClean="0">
                          <a:solidFill>
                            <a:schemeClr val="tx1"/>
                          </a:solidFill>
                        </a:rPr>
                        <a:t> </a:t>
                      </a:r>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945732744"/>
              </p:ext>
            </p:extLst>
          </p:nvPr>
        </p:nvGraphicFramePr>
        <p:xfrm>
          <a:off x="340042" y="4953000"/>
          <a:ext cx="7043738" cy="4190206"/>
        </p:xfrm>
        <a:graphic>
          <a:graphicData uri="http://schemas.openxmlformats.org/drawingml/2006/table">
            <a:tbl>
              <a:tblPr firstRow="1" bandRow="1">
                <a:tableStyleId>{5940675A-B579-460E-94D1-54222C63F5DA}</a:tableStyleId>
              </a:tblPr>
              <a:tblGrid>
                <a:gridCol w="7043738"/>
              </a:tblGrid>
              <a:tr h="1158313">
                <a:tc>
                  <a:txBody>
                    <a:bodyPr/>
                    <a:lstStyle/>
                    <a:p>
                      <a:pPr marL="396875" marR="0" indent="-396875" algn="l">
                        <a:spcBef>
                          <a:spcPts val="0"/>
                        </a:spcBef>
                        <a:spcAft>
                          <a:spcPts val="0"/>
                        </a:spcAft>
                      </a:pPr>
                      <a:r>
                        <a:rPr lang="en-US" sz="1800" b="1" dirty="0" smtClean="0">
                          <a:solidFill>
                            <a:schemeClr val="tx1"/>
                          </a:solidFill>
                        </a:rPr>
                        <a:t>16.</a:t>
                      </a:r>
                      <a:r>
                        <a:rPr lang="en-US" sz="1800" b="1" baseline="0" dirty="0" smtClean="0">
                          <a:solidFill>
                            <a:schemeClr val="tx1"/>
                          </a:solidFill>
                        </a:rPr>
                        <a:t> </a:t>
                      </a:r>
                      <a:r>
                        <a:rPr lang="es-ES" sz="1800" b="1" baseline="0" dirty="0" smtClean="0">
                          <a:solidFill>
                            <a:schemeClr val="tx1"/>
                          </a:solidFill>
                        </a:rPr>
                        <a:t>¿Qué pistas ayudó </a:t>
                      </a:r>
                      <a:r>
                        <a:rPr lang="es-ES" sz="1800" b="1" baseline="0" dirty="0" smtClean="0">
                          <a:solidFill>
                            <a:schemeClr val="tx1"/>
                          </a:solidFill>
                        </a:rPr>
                        <a:t>a la narradora a </a:t>
                      </a:r>
                      <a:r>
                        <a:rPr lang="es-ES" sz="1800" b="1" baseline="0" dirty="0" smtClean="0">
                          <a:solidFill>
                            <a:schemeClr val="tx1"/>
                          </a:solidFill>
                        </a:rPr>
                        <a:t>imaginar cómo hubiera sido ser un inmigrante? Apoya tu respuesta con detalles o ejemplos del texto </a:t>
                      </a:r>
                      <a:r>
                        <a:rPr lang="es-ES" sz="1800" b="1" i="1" u="sng" baseline="0" dirty="0" smtClean="0">
                          <a:solidFill>
                            <a:schemeClr val="tx1"/>
                          </a:solidFill>
                        </a:rPr>
                        <a:t>Isla Ellis: La búsqueda de </a:t>
                      </a:r>
                      <a:r>
                        <a:rPr lang="es-ES" sz="1800" b="1" i="1" u="sng" baseline="0" dirty="0" err="1" smtClean="0">
                          <a:solidFill>
                            <a:schemeClr val="tx1"/>
                          </a:solidFill>
                        </a:rPr>
                        <a:t>Alois</a:t>
                      </a:r>
                      <a:r>
                        <a:rPr lang="es-ES" sz="1800" b="1" i="1" u="sng" baseline="0" dirty="0" smtClean="0">
                          <a:solidFill>
                            <a:schemeClr val="tx1"/>
                          </a:solidFill>
                        </a:rPr>
                        <a:t> </a:t>
                      </a:r>
                      <a:r>
                        <a:rPr lang="es-ES" sz="1800" b="1" i="1" u="sng" baseline="0" dirty="0" err="1" smtClean="0">
                          <a:solidFill>
                            <a:schemeClr val="tx1"/>
                          </a:solidFill>
                        </a:rPr>
                        <a:t>Hanousek</a:t>
                      </a:r>
                      <a:r>
                        <a:rPr lang="es-ES" sz="1800" b="1" baseline="0" dirty="0" smtClean="0">
                          <a:solidFill>
                            <a:schemeClr val="tx1"/>
                          </a:solidFill>
                        </a:rPr>
                        <a:t>.</a:t>
                      </a:r>
                      <a:r>
                        <a:rPr lang="en-US" sz="1800" b="0" baseline="0" dirty="0" smtClean="0">
                          <a:solidFill>
                            <a:schemeClr val="tx1"/>
                          </a:solidFill>
                        </a:rPr>
                        <a:t>                                                                                                                                </a:t>
                      </a:r>
                      <a:endParaRPr lang="en-US" sz="1800" b="1"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r>
                        <a:rPr lang="en-US" sz="1500" dirty="0" smtClean="0">
                          <a:solidFill>
                            <a:schemeClr val="tx1"/>
                          </a:solidFill>
                        </a:rPr>
                        <a:t> </a:t>
                      </a:r>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19181212"/>
              </p:ext>
            </p:extLst>
          </p:nvPr>
        </p:nvGraphicFramePr>
        <p:xfrm>
          <a:off x="5116830" y="8839200"/>
          <a:ext cx="2274570" cy="627888"/>
        </p:xfrm>
        <a:graphic>
          <a:graphicData uri="http://schemas.openxmlformats.org/drawingml/2006/table">
            <a:tbl>
              <a:tblPr/>
              <a:tblGrid>
                <a:gridCol w="2274570"/>
              </a:tblGrid>
              <a:tr h="140208">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RI.4.3</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876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800" dirty="0" smtClean="0"/>
                        <a:t>Explican los acontecimientos, procedimientos, ideas o conceptos de un texto histórico, científico o técnico, incluyendo lo que sucedió y por qué, basándose en la información específica del texto.</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785403348"/>
              </p:ext>
            </p:extLst>
          </p:nvPr>
        </p:nvGraphicFramePr>
        <p:xfrm>
          <a:off x="5088756" y="4343400"/>
          <a:ext cx="2362201" cy="627888"/>
        </p:xfrm>
        <a:graphic>
          <a:graphicData uri="http://schemas.openxmlformats.org/drawingml/2006/table">
            <a:tbl>
              <a:tblPr/>
              <a:tblGrid>
                <a:gridCol w="2362201"/>
              </a:tblGrid>
              <a:tr h="140208">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RI.4.2</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876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900" dirty="0" smtClean="0"/>
                        <a:t>Determinan la idea principal de un texto y explican la forma en que los detalles clave apoyan dicha idea; hacen un resumen del texto.</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 name="Footer Placeholder 1"/>
          <p:cNvSpPr>
            <a:spLocks noGrp="1"/>
          </p:cNvSpPr>
          <p:nvPr>
            <p:ph type="ftr" sz="quarter" idx="11"/>
          </p:nvPr>
        </p:nvSpPr>
        <p:spPr/>
        <p:txBody>
          <a:bodyPr/>
          <a:lstStyle/>
          <a:p>
            <a:r>
              <a:rPr lang="en-US" smtClean="0"/>
              <a:t>Rev. Control: 07/04/15 - OSP and S. Richmond </a:t>
            </a:r>
            <a:endParaRPr lang="en-US" dirty="0"/>
          </a:p>
        </p:txBody>
      </p:sp>
    </p:spTree>
    <p:extLst>
      <p:ext uri="{BB962C8B-B14F-4D97-AF65-F5344CB8AC3E}">
        <p14:creationId xmlns:p14="http://schemas.microsoft.com/office/powerpoint/2010/main" val="19382938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873950560"/>
              </p:ext>
            </p:extLst>
          </p:nvPr>
        </p:nvGraphicFramePr>
        <p:xfrm>
          <a:off x="431801" y="656185"/>
          <a:ext cx="7043738" cy="5853183"/>
        </p:xfrm>
        <a:graphic>
          <a:graphicData uri="http://schemas.openxmlformats.org/drawingml/2006/table">
            <a:tbl>
              <a:tblPr firstRow="1" bandRow="1">
                <a:tableStyleId>{5940675A-B579-460E-94D1-54222C63F5DA}</a:tableStyleId>
              </a:tblPr>
              <a:tblGrid>
                <a:gridCol w="7043738"/>
              </a:tblGrid>
              <a:tr h="1309189">
                <a:tc>
                  <a:txBody>
                    <a:bodyPr/>
                    <a:lstStyle/>
                    <a:p>
                      <a:pPr marL="457200" indent="-457200" algn="l">
                        <a:buAutoNum type="arabicPeriod" startAt="17"/>
                      </a:pPr>
                      <a:r>
                        <a:rPr lang="es-419" sz="1800" b="1" i="0" kern="1200" dirty="0" smtClean="0">
                          <a:solidFill>
                            <a:srgbClr val="000000"/>
                          </a:solidFill>
                          <a:effectLst/>
                          <a:latin typeface="+mn-lt"/>
                          <a:ea typeface="Times New Roman"/>
                          <a:cs typeface="Times New Roman"/>
                        </a:rPr>
                        <a:t>Escribe un párrafo breve apoyando la opinión de que es importante investigar acerca de tus antepasados y sobre cómo hacerlo. Utiliza detalles y ejemplos de ambos pasajes como fuentes para apoyar tu opinión. </a:t>
                      </a:r>
                    </a:p>
                    <a:p>
                      <a:pPr marL="0" indent="0" algn="r">
                        <a:buNone/>
                      </a:pPr>
                      <a:r>
                        <a:rPr lang="es-ES" sz="1800" b="1" i="0" kern="1200" dirty="0" smtClean="0">
                          <a:solidFill>
                            <a:srgbClr val="000000"/>
                          </a:solidFill>
                          <a:effectLst/>
                          <a:latin typeface="+mn-lt"/>
                          <a:ea typeface="Times New Roman"/>
                          <a:cs typeface="Times New Roman"/>
                        </a:rPr>
                        <a:t>                             </a:t>
                      </a:r>
                      <a:r>
                        <a:rPr lang="en-US" sz="1800" b="0" i="1" kern="1200" baseline="0" dirty="0" smtClean="0">
                          <a:solidFill>
                            <a:schemeClr val="tx1"/>
                          </a:solidFill>
                          <a:effectLst/>
                          <a:latin typeface="+mn-lt"/>
                          <a:cs typeface="Times New Roman"/>
                        </a:rPr>
                        <a:t>              </a:t>
                      </a:r>
                      <a:r>
                        <a:rPr kumimoji="0" lang="en-US" sz="1300" b="0" i="1" u="none" strike="noStrike" kern="1200" cap="none" spc="0" normalizeH="0" baseline="0" dirty="0" err="1" smtClean="0">
                          <a:ln>
                            <a:noFill/>
                          </a:ln>
                          <a:solidFill>
                            <a:srgbClr val="000000"/>
                          </a:solidFill>
                          <a:effectLst/>
                          <a:uLnTx/>
                          <a:uFillTx/>
                          <a:latin typeface="+mn-lt"/>
                          <a:ea typeface="Times New Roman"/>
                          <a:cs typeface="Times New Roman"/>
                        </a:rPr>
                        <a:t>Estándar</a:t>
                      </a:r>
                      <a:r>
                        <a:rPr kumimoji="0" lang="en-US" sz="1300" b="0" i="1" u="none" strike="noStrike" kern="1200" cap="none" spc="0" normalizeH="0" baseline="0" dirty="0" smtClean="0">
                          <a:ln>
                            <a:noFill/>
                          </a:ln>
                          <a:solidFill>
                            <a:srgbClr val="000000"/>
                          </a:solidFill>
                          <a:effectLst/>
                          <a:uLnTx/>
                          <a:uFillTx/>
                          <a:latin typeface="+mn-lt"/>
                          <a:ea typeface="Times New Roman"/>
                          <a:cs typeface="Times New Roman"/>
                        </a:rPr>
                        <a:t> de </a:t>
                      </a:r>
                      <a:r>
                        <a:rPr kumimoji="0" lang="en-US" sz="1300" b="0" i="1" u="none" strike="noStrike" kern="1200" cap="none" spc="0" normalizeH="0" baseline="0" dirty="0" err="1" smtClean="0">
                          <a:ln>
                            <a:noFill/>
                          </a:ln>
                          <a:solidFill>
                            <a:srgbClr val="000000"/>
                          </a:solidFill>
                          <a:effectLst/>
                          <a:uLnTx/>
                          <a:uFillTx/>
                          <a:latin typeface="+mn-lt"/>
                          <a:ea typeface="Times New Roman"/>
                          <a:cs typeface="Times New Roman"/>
                        </a:rPr>
                        <a:t>escritura</a:t>
                      </a:r>
                      <a:r>
                        <a:rPr kumimoji="0" lang="en-US" sz="1300" b="0" i="1" u="none" strike="noStrike" kern="1200" cap="none" spc="0" normalizeH="0" baseline="0" dirty="0" smtClean="0">
                          <a:ln>
                            <a:noFill/>
                          </a:ln>
                          <a:solidFill>
                            <a:srgbClr val="000000"/>
                          </a:solidFill>
                          <a:effectLst/>
                          <a:uLnTx/>
                          <a:uFillTx/>
                          <a:latin typeface="+mn-lt"/>
                          <a:ea typeface="Times New Roman"/>
                          <a:cs typeface="Times New Roman"/>
                        </a:rPr>
                        <a:t> </a:t>
                      </a:r>
                      <a:r>
                        <a:rPr kumimoji="0" lang="en-US" sz="1300" b="0" i="1" u="none" strike="noStrike" kern="1200" cap="none" spc="0" normalizeH="0" baseline="0" noProof="0" dirty="0" smtClean="0">
                          <a:ln>
                            <a:noFill/>
                          </a:ln>
                          <a:solidFill>
                            <a:srgbClr val="000000"/>
                          </a:solidFill>
                          <a:effectLst/>
                          <a:uLnTx/>
                          <a:uFillTx/>
                          <a:latin typeface="+mn-lt"/>
                          <a:ea typeface="Times New Roman"/>
                          <a:cs typeface="Times New Roman"/>
                        </a:rPr>
                        <a:t>W.4.1b </a:t>
                      </a:r>
                      <a:r>
                        <a:rPr kumimoji="0" lang="en-US" sz="1300" b="0" i="1" u="none" strike="noStrike" kern="1200" cap="none" spc="0" normalizeH="0" baseline="0" noProof="0" dirty="0" err="1" smtClean="0">
                          <a:ln>
                            <a:noFill/>
                          </a:ln>
                          <a:solidFill>
                            <a:srgbClr val="000000"/>
                          </a:solidFill>
                          <a:effectLst/>
                          <a:uLnTx/>
                          <a:uFillTx/>
                          <a:latin typeface="+mn-lt"/>
                          <a:ea typeface="Times New Roman"/>
                          <a:cs typeface="Times New Roman"/>
                        </a:rPr>
                        <a:t>Escrito</a:t>
                      </a:r>
                      <a:r>
                        <a:rPr kumimoji="0" lang="en-US" sz="1300" b="0" i="1" u="none" strike="noStrike" kern="1200" cap="none" spc="0" normalizeH="0" baseline="0" noProof="0" dirty="0" smtClean="0">
                          <a:ln>
                            <a:noFill/>
                          </a:ln>
                          <a:solidFill>
                            <a:srgbClr val="000000"/>
                          </a:solidFill>
                          <a:effectLst/>
                          <a:uLnTx/>
                          <a:uFillTx/>
                          <a:latin typeface="+mn-lt"/>
                          <a:ea typeface="Times New Roman"/>
                          <a:cs typeface="Times New Roman"/>
                        </a:rPr>
                        <a:t> de </a:t>
                      </a:r>
                      <a:r>
                        <a:rPr kumimoji="0" lang="en-US" sz="1300" b="0" i="1" u="none" strike="noStrike" kern="1200" cap="none" spc="0" normalizeH="0" baseline="0" noProof="0" dirty="0" err="1" smtClean="0">
                          <a:ln>
                            <a:noFill/>
                          </a:ln>
                          <a:solidFill>
                            <a:srgbClr val="000000"/>
                          </a:solidFill>
                          <a:effectLst/>
                          <a:uLnTx/>
                          <a:uFillTx/>
                          <a:latin typeface="+mn-lt"/>
                          <a:ea typeface="Times New Roman"/>
                          <a:cs typeface="Times New Roman"/>
                        </a:rPr>
                        <a:t>una</a:t>
                      </a:r>
                      <a:r>
                        <a:rPr kumimoji="0" lang="en-US" sz="1300" b="0" i="1" u="none" strike="noStrike" kern="1200" cap="none" spc="0" normalizeH="0" baseline="0" noProof="0" dirty="0" smtClean="0">
                          <a:ln>
                            <a:noFill/>
                          </a:ln>
                          <a:solidFill>
                            <a:srgbClr val="000000"/>
                          </a:solidFill>
                          <a:effectLst/>
                          <a:uLnTx/>
                          <a:uFillTx/>
                          <a:latin typeface="+mn-lt"/>
                          <a:ea typeface="Times New Roman"/>
                          <a:cs typeface="Times New Roman"/>
                        </a:rPr>
                        <a:t> </a:t>
                      </a:r>
                      <a:r>
                        <a:rPr kumimoji="0" lang="en-US" sz="1300" b="0" i="1" u="none" strike="noStrike" kern="1200" cap="none" spc="0" normalizeH="0" baseline="0" noProof="0" dirty="0" err="1" smtClean="0">
                          <a:ln>
                            <a:noFill/>
                          </a:ln>
                          <a:solidFill>
                            <a:srgbClr val="000000"/>
                          </a:solidFill>
                          <a:effectLst/>
                          <a:uLnTx/>
                          <a:uFillTx/>
                          <a:latin typeface="+mn-lt"/>
                          <a:ea typeface="Times New Roman"/>
                          <a:cs typeface="Times New Roman"/>
                        </a:rPr>
                        <a:t>opinión</a:t>
                      </a:r>
                      <a:r>
                        <a:rPr kumimoji="0" lang="en-US" sz="1300" b="0" i="1" u="none" strike="noStrike" kern="1200" cap="none" spc="0" normalizeH="0" baseline="0" noProof="0" dirty="0" smtClean="0">
                          <a:ln>
                            <a:noFill/>
                          </a:ln>
                          <a:solidFill>
                            <a:srgbClr val="000000"/>
                          </a:solidFill>
                          <a:effectLst/>
                          <a:uLnTx/>
                          <a:uFillTx/>
                          <a:latin typeface="+mn-lt"/>
                          <a:ea typeface="Times New Roman"/>
                          <a:cs typeface="Times New Roman"/>
                        </a:rPr>
                        <a:t> </a:t>
                      </a:r>
                      <a:r>
                        <a:rPr kumimoji="0" lang="en-US" sz="1300" b="0" i="1" u="none" strike="noStrike" kern="1200" cap="none" spc="0" normalizeH="0" baseline="0" noProof="0" dirty="0" smtClean="0">
                          <a:ln>
                            <a:noFill/>
                          </a:ln>
                          <a:solidFill>
                            <a:prstClr val="black"/>
                          </a:solidFill>
                          <a:effectLst/>
                          <a:uLnTx/>
                          <a:uFillTx/>
                          <a:latin typeface="+mn-lt"/>
                          <a:ea typeface="Times New Roman"/>
                          <a:cs typeface="Times New Roman"/>
                        </a:rPr>
                        <a:t> - </a:t>
                      </a:r>
                      <a:r>
                        <a:rPr kumimoji="0" lang="en-US" sz="1300" b="0" i="1" u="none" strike="noStrike" kern="1200" cap="none" spc="0" normalizeH="0" baseline="0" noProof="0" dirty="0" err="1" smtClean="0">
                          <a:ln>
                            <a:noFill/>
                          </a:ln>
                          <a:solidFill>
                            <a:srgbClr val="000000"/>
                          </a:solidFill>
                          <a:effectLst/>
                          <a:uLnTx/>
                          <a:uFillTx/>
                          <a:latin typeface="+mn-lt"/>
                          <a:ea typeface="Times New Roman"/>
                          <a:cs typeface="Times New Roman"/>
                        </a:rPr>
                        <a:t>Objetivo</a:t>
                      </a:r>
                      <a:r>
                        <a:rPr kumimoji="0" lang="en-US" sz="1300" b="0" i="1" u="none" strike="noStrike" kern="1200" cap="none" spc="0" normalizeH="0" baseline="0" noProof="0" dirty="0" smtClean="0">
                          <a:ln>
                            <a:noFill/>
                          </a:ln>
                          <a:solidFill>
                            <a:srgbClr val="000000"/>
                          </a:solidFill>
                          <a:effectLst/>
                          <a:uLnTx/>
                          <a:uFillTx/>
                          <a:latin typeface="+mn-lt"/>
                          <a:ea typeface="Times New Roman"/>
                          <a:cs typeface="Times New Roman"/>
                        </a:rPr>
                        <a:t> 6a</a:t>
                      </a:r>
                      <a:endParaRPr kumimoji="0" lang="en-US" sz="1300" b="0" i="1" u="none" strike="noStrike" kern="1200" cap="none" spc="0" normalizeH="0" baseline="0" noProof="0" dirty="0">
                        <a:ln>
                          <a:noFill/>
                        </a:ln>
                        <a:solidFill>
                          <a:prstClr val="black"/>
                        </a:solidFill>
                        <a:effectLst/>
                        <a:uLnTx/>
                        <a:uFillTx/>
                        <a:latin typeface="+mn-lt"/>
                        <a:ea typeface="Calibri"/>
                        <a:cs typeface="Times New Roman"/>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11"/>
          </p:nvPr>
        </p:nvSpPr>
        <p:spPr/>
        <p:txBody>
          <a:bodyPr/>
          <a:lstStyle/>
          <a:p>
            <a:r>
              <a:rPr lang="en-US" smtClean="0"/>
              <a:t>Rev. Control: 07/04/15 - OSP and S. Richmond </a:t>
            </a:r>
            <a:endParaRPr lang="en-US" dirty="0"/>
          </a:p>
        </p:txBody>
      </p:sp>
    </p:spTree>
    <p:extLst>
      <p:ext uri="{BB962C8B-B14F-4D97-AF65-F5344CB8AC3E}">
        <p14:creationId xmlns:p14="http://schemas.microsoft.com/office/powerpoint/2010/main" val="38603949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2855041072"/>
              </p:ext>
            </p:extLst>
          </p:nvPr>
        </p:nvGraphicFramePr>
        <p:xfrm>
          <a:off x="353432" y="685800"/>
          <a:ext cx="7188199" cy="4333415"/>
        </p:xfrm>
        <a:graphic>
          <a:graphicData uri="http://schemas.openxmlformats.org/drawingml/2006/table">
            <a:tbl>
              <a:tblPr firstRow="1" bandRow="1">
                <a:tableStyleId>{5940675A-B579-460E-94D1-54222C63F5DA}</a:tableStyleId>
              </a:tblPr>
              <a:tblGrid>
                <a:gridCol w="7188199"/>
              </a:tblGrid>
              <a:tr h="4333415">
                <a:tc>
                  <a:txBody>
                    <a:bodyPr/>
                    <a:lstStyle/>
                    <a:p>
                      <a:pPr marL="342900" marR="0" indent="-342900" algn="l" defTabSz="914400" rtl="0" eaLnBrk="1" fontAlgn="auto" latinLnBrk="0" hangingPunct="1">
                        <a:lnSpc>
                          <a:spcPct val="115000"/>
                        </a:lnSpc>
                        <a:spcBef>
                          <a:spcPts val="0"/>
                        </a:spcBef>
                        <a:spcAft>
                          <a:spcPts val="0"/>
                        </a:spcAft>
                        <a:buClrTx/>
                        <a:buSzTx/>
                        <a:buFontTx/>
                        <a:buAutoNum type="arabicPeriod" startAt="18"/>
                        <a:tabLst/>
                        <a:defRPr/>
                      </a:pPr>
                      <a:r>
                        <a:rPr lang="es-GT" sz="1500" b="1" noProof="0" dirty="0" smtClean="0">
                          <a:latin typeface="Helvetica" panose="020B0604020202020204" pitchFamily="34" charset="0"/>
                          <a:ea typeface="Times New Roman"/>
                          <a:cs typeface="Helvetica" panose="020B0604020202020204" pitchFamily="34" charset="0"/>
                        </a:rPr>
                        <a:t>Lee el siguiente párrafo.  ¿Cuál es la forma correcta de cambiar el orden de las oraciones para que el artículo de opinión esté en orden lógico? </a:t>
                      </a:r>
                      <a:endParaRPr lang="es-GT" sz="1500" b="1" noProof="0" dirty="0" smtClean="0">
                        <a:solidFill>
                          <a:schemeClr val="tx1"/>
                        </a:solidFill>
                        <a:latin typeface="Helvetica" panose="020B0604020202020204" pitchFamily="34" charset="0"/>
                        <a:ea typeface="Times New Roman"/>
                        <a:cs typeface="Helvetica" panose="020B0604020202020204" pitchFamily="34" charset="0"/>
                      </a:endParaRPr>
                    </a:p>
                    <a:p>
                      <a:pPr marL="342900" marR="0" indent="-342900" algn="l" defTabSz="914400" rtl="0" eaLnBrk="1" fontAlgn="auto" latinLnBrk="0" hangingPunct="1">
                        <a:lnSpc>
                          <a:spcPct val="115000"/>
                        </a:lnSpc>
                        <a:spcBef>
                          <a:spcPts val="0"/>
                        </a:spcBef>
                        <a:spcAft>
                          <a:spcPts val="0"/>
                        </a:spcAft>
                        <a:buClrTx/>
                        <a:buSzTx/>
                        <a:buFontTx/>
                        <a:buAutoNum type="arabicPeriod" startAt="18"/>
                        <a:tabLst/>
                        <a:defRPr/>
                      </a:pPr>
                      <a:endParaRPr lang="es-GT" sz="1400" kern="1200" noProof="0" dirty="0" smtClean="0">
                        <a:solidFill>
                          <a:srgbClr val="000000"/>
                        </a:solidFill>
                        <a:effectLst/>
                        <a:latin typeface="Helvetica" panose="020B0604020202020204" pitchFamily="34" charset="0"/>
                        <a:ea typeface="Times New Roman"/>
                        <a:cs typeface="Helvetica" panose="020B0604020202020204" pitchFamily="34" charset="0"/>
                      </a:endParaRPr>
                    </a:p>
                    <a:p>
                      <a:r>
                        <a:rPr lang="es-GT" sz="1400" kern="1200" noProof="0" dirty="0" smtClean="0">
                          <a:solidFill>
                            <a:schemeClr val="tx1"/>
                          </a:solidFill>
                          <a:effectLst/>
                          <a:latin typeface="Helvetica" panose="020B0604020202020204" pitchFamily="34" charset="0"/>
                          <a:ea typeface="+mn-ea"/>
                          <a:cs typeface="Helvetica" panose="020B0604020202020204" pitchFamily="34" charset="0"/>
                        </a:rPr>
                        <a:t>(1) Allí, Emily aprendió datos interesantes sobre su abuelo y otras personas. (2) En el barco de regreso del viaje, se dio cuenta de que fue agradable ir a la Isla Ellis. (3) En mi opinión, Emily aprendió que teniendo una mente abierta ayudó a que el viaje a la Isla Ellis resultara mejor.  (4) Al no querer hacer lo que su familia estaba haciendo, ella descubrió la Sala de Archivos Familiares. (5) Al principio ella estaba de mal humor porque quería ir a la Estatua de la Libertad y no a otro museo.  (6) Estaba tan absorta con lo que estaba haciendo que perdió la noción del tiempo y fue a buscar a su familia.</a:t>
                      </a:r>
                    </a:p>
                    <a:p>
                      <a:pPr marL="0" marR="834390" algn="l" defTabSz="3713163">
                        <a:lnSpc>
                          <a:spcPct val="115000"/>
                        </a:lnSpc>
                        <a:spcBef>
                          <a:spcPts val="0"/>
                        </a:spcBef>
                        <a:spcAft>
                          <a:spcPts val="0"/>
                        </a:spcAft>
                        <a:tabLst>
                          <a:tab pos="5597525" algn="l"/>
                        </a:tabLst>
                      </a:pPr>
                      <a:endParaRPr lang="es-GT" sz="1400" noProof="0" dirty="0" smtClean="0">
                        <a:effectLst/>
                        <a:latin typeface="Helvetica" panose="020B0604020202020204" pitchFamily="34" charset="0"/>
                        <a:ea typeface="Times New Roman"/>
                        <a:cs typeface="Helvetica" panose="020B0604020202020204" pitchFamily="34" charset="0"/>
                      </a:endParaRPr>
                    </a:p>
                    <a:p>
                      <a:pPr marL="0" marR="834390" algn="l" defTabSz="3713163">
                        <a:lnSpc>
                          <a:spcPct val="115000"/>
                        </a:lnSpc>
                        <a:spcBef>
                          <a:spcPts val="0"/>
                        </a:spcBef>
                        <a:spcAft>
                          <a:spcPts val="0"/>
                        </a:spcAft>
                        <a:tabLst>
                          <a:tab pos="5597525" algn="l"/>
                        </a:tabLst>
                      </a:pPr>
                      <a:endParaRPr lang="es-GT" sz="1400" noProof="0" dirty="0" smtClean="0">
                        <a:effectLst/>
                        <a:latin typeface="Helvetica" panose="020B0604020202020204" pitchFamily="34" charset="0"/>
                        <a:ea typeface="Times New Roman"/>
                        <a:cs typeface="Helvetica" panose="020B0604020202020204" pitchFamily="34" charset="0"/>
                      </a:endParaRPr>
                    </a:p>
                    <a:p>
                      <a:pPr marL="0" marR="834390" algn="l" defTabSz="3713163">
                        <a:lnSpc>
                          <a:spcPct val="115000"/>
                        </a:lnSpc>
                        <a:spcBef>
                          <a:spcPts val="0"/>
                        </a:spcBef>
                        <a:spcAft>
                          <a:spcPts val="0"/>
                        </a:spcAft>
                        <a:tabLst>
                          <a:tab pos="5597525" algn="l"/>
                        </a:tabLst>
                      </a:pPr>
                      <a:r>
                        <a:rPr lang="es-GT" sz="1400" baseline="0" noProof="0" dirty="0" smtClean="0">
                          <a:effectLst/>
                          <a:latin typeface="Helvetica" panose="020B0604020202020204" pitchFamily="34" charset="0"/>
                          <a:ea typeface="Times New Roman"/>
                          <a:cs typeface="Helvetica" panose="020B0604020202020204" pitchFamily="34" charset="0"/>
                        </a:rPr>
                        <a:t>Reordena las oraciones para que el artículo de opinión esté en orden lógico. </a:t>
                      </a:r>
                      <a:r>
                        <a:rPr lang="es-GT" sz="1400" b="0" baseline="0" noProof="0" dirty="0" smtClean="0">
                          <a:solidFill>
                            <a:schemeClr val="tx1"/>
                          </a:solidFill>
                          <a:effectLst/>
                          <a:latin typeface="Helvetica" panose="020B0604020202020204" pitchFamily="34" charset="0"/>
                          <a:ea typeface="+mn-ea"/>
                          <a:cs typeface="Helvetica" panose="020B0604020202020204" pitchFamily="34" charset="0"/>
                        </a:rPr>
                        <a:t>                                                            </a:t>
                      </a:r>
                    </a:p>
                    <a:p>
                      <a:endParaRPr lang="es-GT" sz="1500" noProof="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5" name="Rectangle 4"/>
          <p:cNvSpPr/>
          <p:nvPr/>
        </p:nvSpPr>
        <p:spPr>
          <a:xfrm>
            <a:off x="861432" y="3888586"/>
            <a:ext cx="3100968" cy="1826414"/>
          </a:xfrm>
          <a:prstGeom prst="rect">
            <a:avLst/>
          </a:prstGeom>
          <a:noFill/>
        </p:spPr>
        <p:txBody>
          <a:bodyPr wrap="square" lIns="101869" tIns="50935" rIns="101869" bIns="50935">
            <a:spAutoFit/>
          </a:bodyPr>
          <a:lstStyle/>
          <a:p>
            <a:pPr fontAlgn="t"/>
            <a:r>
              <a:rPr lang="en-US" sz="1600" dirty="0"/>
              <a:t>A.      3, 5, 4, 1, 6, 2                         </a:t>
            </a:r>
          </a:p>
          <a:p>
            <a:pPr fontAlgn="t"/>
            <a:endParaRPr lang="en-US" sz="1600" dirty="0"/>
          </a:p>
          <a:p>
            <a:pPr fontAlgn="t"/>
            <a:r>
              <a:rPr lang="en-US" sz="1600" dirty="0"/>
              <a:t>B.       1, 2, 4, 6, 3, 5</a:t>
            </a:r>
          </a:p>
          <a:p>
            <a:pPr fontAlgn="t"/>
            <a:endParaRPr lang="en-US" sz="1600" dirty="0"/>
          </a:p>
          <a:p>
            <a:pPr fontAlgn="t"/>
            <a:r>
              <a:rPr lang="en-US" sz="1600" dirty="0"/>
              <a:t>C.       5, 2, 4, 1, 6, 3</a:t>
            </a:r>
          </a:p>
          <a:p>
            <a:pPr fontAlgn="t"/>
            <a:endParaRPr lang="en-US" sz="1600" dirty="0"/>
          </a:p>
          <a:p>
            <a:pPr fontAlgn="t"/>
            <a:r>
              <a:rPr lang="en-US" sz="1600" dirty="0"/>
              <a:t>D.       4, 1, 2, 5, 3, 6</a:t>
            </a:r>
          </a:p>
        </p:txBody>
      </p:sp>
      <p:sp>
        <p:nvSpPr>
          <p:cNvPr id="6" name="Rectangle 5"/>
          <p:cNvSpPr/>
          <p:nvPr/>
        </p:nvSpPr>
        <p:spPr>
          <a:xfrm>
            <a:off x="353432" y="1341120"/>
            <a:ext cx="7073528" cy="18616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t"/>
          <a:lstStyle/>
          <a:p>
            <a:endParaRPr lang="en-US" sz="1400" dirty="0">
              <a:solidFill>
                <a:schemeClr val="tx1"/>
              </a:solidFill>
            </a:endParaRPr>
          </a:p>
        </p:txBody>
      </p:sp>
      <p:sp>
        <p:nvSpPr>
          <p:cNvPr id="7" name="Oval 6"/>
          <p:cNvSpPr/>
          <p:nvPr/>
        </p:nvSpPr>
        <p:spPr>
          <a:xfrm>
            <a:off x="626555" y="393941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8" name="Oval 7"/>
          <p:cNvSpPr/>
          <p:nvPr/>
        </p:nvSpPr>
        <p:spPr>
          <a:xfrm>
            <a:off x="620904" y="443382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9" name="Oval 8"/>
          <p:cNvSpPr/>
          <p:nvPr/>
        </p:nvSpPr>
        <p:spPr>
          <a:xfrm>
            <a:off x="620904" y="490403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0" name="Oval 9"/>
          <p:cNvSpPr/>
          <p:nvPr/>
        </p:nvSpPr>
        <p:spPr>
          <a:xfrm>
            <a:off x="626555" y="540016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 name="Footer Placeholder 1"/>
          <p:cNvSpPr>
            <a:spLocks noGrp="1"/>
          </p:cNvSpPr>
          <p:nvPr>
            <p:ph type="ftr" sz="quarter" idx="11"/>
          </p:nvPr>
        </p:nvSpPr>
        <p:spPr/>
        <p:txBody>
          <a:bodyPr/>
          <a:lstStyle/>
          <a:p>
            <a:r>
              <a:rPr lang="en-US" smtClean="0"/>
              <a:t>Rev. Control: 07/04/15 - OSP and S. Richmond </a:t>
            </a:r>
            <a:endParaRPr lang="en-US" dirty="0"/>
          </a:p>
        </p:txBody>
      </p:sp>
    </p:spTree>
    <p:extLst>
      <p:ext uri="{BB962C8B-B14F-4D97-AF65-F5344CB8AC3E}">
        <p14:creationId xmlns:p14="http://schemas.microsoft.com/office/powerpoint/2010/main" val="36965604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23850" y="4744129"/>
            <a:ext cx="7103110" cy="4863900"/>
          </a:xfrm>
          <a:prstGeom prst="rect">
            <a:avLst/>
          </a:prstGeom>
          <a:noFill/>
        </p:spPr>
        <p:txBody>
          <a:bodyPr wrap="square" lIns="107700" tIns="53850" rIns="107700" bIns="53850">
            <a:spAutoFit/>
          </a:bodyPr>
          <a:lstStyle/>
          <a:p>
            <a:r>
              <a:rPr lang="es-GT" sz="1800" b="1" dirty="0" smtClean="0">
                <a:latin typeface="Helvetica" panose="020B0604020202020204" pitchFamily="34" charset="0"/>
                <a:cs typeface="Helvetica" pitchFamily="34" charset="0"/>
              </a:rPr>
              <a:t>20. Lee el siguiente párrafo.       </a:t>
            </a:r>
          </a:p>
          <a:p>
            <a:pPr algn="r"/>
            <a:r>
              <a:rPr lang="es-GT" sz="1100" dirty="0" smtClean="0">
                <a:latin typeface="Helvetica" panose="020B0604020202020204" pitchFamily="34" charset="0"/>
                <a:cs typeface="Helvetica" panose="020B0604020202020204" pitchFamily="34" charset="0"/>
              </a:rPr>
              <a:t>L.4.2.c, Enlazando oraciones, Editar y clarificar, Objetivo 9 </a:t>
            </a:r>
          </a:p>
          <a:p>
            <a:endParaRPr lang="es-419" sz="1000" dirty="0" smtClean="0">
              <a:latin typeface="Helvetica" panose="020B0604020202020204" pitchFamily="34" charset="0"/>
              <a:cs typeface="Helvetica" panose="020B0604020202020204" pitchFamily="34" charset="0"/>
            </a:endParaRPr>
          </a:p>
          <a:p>
            <a:r>
              <a:rPr lang="es-419" sz="1600" dirty="0" smtClean="0">
                <a:latin typeface="Helvetica" panose="020B0604020202020204" pitchFamily="34" charset="0"/>
                <a:cs typeface="Helvetica" panose="020B0604020202020204" pitchFamily="34" charset="0"/>
              </a:rPr>
              <a:t>— </a:t>
            </a:r>
            <a:r>
              <a:rPr lang="es-419" sz="1600" dirty="0">
                <a:latin typeface="Helvetica" panose="020B0604020202020204" pitchFamily="34" charset="0"/>
                <a:cs typeface="Helvetica" panose="020B0604020202020204" pitchFamily="34" charset="0"/>
              </a:rPr>
              <a:t>¡Oh, mira papá!, —gritó Max. — ¡Ellos tienen una </a:t>
            </a:r>
            <a:r>
              <a:rPr lang="es-419" sz="1600" dirty="0" smtClean="0">
                <a:latin typeface="Helvetica" panose="020B0604020202020204" pitchFamily="34" charset="0"/>
                <a:cs typeface="Helvetica" panose="020B0604020202020204" pitchFamily="34" charset="0"/>
              </a:rPr>
              <a:t>exhibición </a:t>
            </a:r>
            <a:r>
              <a:rPr lang="es-419" sz="1600" dirty="0">
                <a:latin typeface="Helvetica" panose="020B0604020202020204" pitchFamily="34" charset="0"/>
                <a:cs typeface="Helvetica" panose="020B0604020202020204" pitchFamily="34" charset="0"/>
              </a:rPr>
              <a:t>sobre mapas</a:t>
            </a:r>
            <a:r>
              <a:rPr lang="es-419" sz="1600" dirty="0" smtClean="0">
                <a:latin typeface="Helvetica" panose="020B0604020202020204" pitchFamily="34" charset="0"/>
                <a:cs typeface="Helvetica" panose="020B0604020202020204" pitchFamily="34" charset="0"/>
              </a:rPr>
              <a:t>!  </a:t>
            </a:r>
            <a:r>
              <a:rPr lang="es-419" sz="1600" i="1" u="sng" dirty="0" smtClean="0">
                <a:latin typeface="Helvetica" panose="020B0604020202020204" pitchFamily="34" charset="0"/>
                <a:cs typeface="Helvetica" panose="020B0604020202020204" pitchFamily="34" charset="0"/>
              </a:rPr>
              <a:t>Max </a:t>
            </a:r>
            <a:r>
              <a:rPr lang="es-419" sz="1600" i="1" u="sng" dirty="0">
                <a:latin typeface="Helvetica" panose="020B0604020202020204" pitchFamily="34" charset="0"/>
                <a:cs typeface="Helvetica" panose="020B0604020202020204" pitchFamily="34" charset="0"/>
              </a:rPr>
              <a:t>amaba los mapas. Emily no.  </a:t>
            </a:r>
            <a:r>
              <a:rPr lang="es-419" sz="1600" dirty="0">
                <a:latin typeface="Helvetica" panose="020B0604020202020204" pitchFamily="34" charset="0"/>
                <a:cs typeface="Helvetica" panose="020B0604020202020204" pitchFamily="34" charset="0"/>
              </a:rPr>
              <a:t>La idea de pasar dos horas viendo a Max murmurando admirado por los mapas de más de 100 años de antigüedad,  hizo que Emily temiera que realmente se iba a quedar dormida en donde ella estaba parada. </a:t>
            </a:r>
            <a:r>
              <a:rPr lang="es-GT" sz="1600" dirty="0" smtClean="0">
                <a:latin typeface="Helvetica" panose="020B0604020202020204" pitchFamily="34" charset="0"/>
                <a:cs typeface="Helvetica" panose="020B0604020202020204" pitchFamily="34" charset="0"/>
              </a:rPr>
              <a:t> </a:t>
            </a:r>
          </a:p>
          <a:p>
            <a:endParaRPr lang="es-GT" sz="800" dirty="0" smtClean="0">
              <a:latin typeface="Helvetica" panose="020B0604020202020204" pitchFamily="34" charset="0"/>
              <a:cs typeface="Helvetica" panose="020B0604020202020204" pitchFamily="34" charset="0"/>
            </a:endParaRPr>
          </a:p>
          <a:p>
            <a:r>
              <a:rPr lang="es-GT" sz="1500" b="1" dirty="0" smtClean="0">
                <a:latin typeface="Helvetica" panose="020B0604020202020204" pitchFamily="34" charset="0"/>
                <a:cs typeface="Helvetica" panose="020B0604020202020204" pitchFamily="34" charset="0"/>
              </a:rPr>
              <a:t>Mira las oraciones subrayadas. </a:t>
            </a:r>
            <a:r>
              <a:rPr lang="es-GT" sz="1500" b="1" dirty="0">
                <a:latin typeface="Helvetica" panose="020B0604020202020204" pitchFamily="34" charset="0"/>
                <a:cs typeface="Helvetica" panose="020B0604020202020204" pitchFamily="34" charset="0"/>
              </a:rPr>
              <a:t> </a:t>
            </a:r>
            <a:r>
              <a:rPr lang="es-GT" sz="1500" b="1" dirty="0" smtClean="0">
                <a:latin typeface="Helvetica" panose="020B0604020202020204" pitchFamily="34" charset="0"/>
                <a:cs typeface="Helvetica" panose="020B0604020202020204" pitchFamily="34" charset="0"/>
              </a:rPr>
              <a:t> Escoge la respuesta que utiliza correctamente una coma y una conjunción para combinar estas dos oraciones en una oración compuesta.</a:t>
            </a:r>
          </a:p>
          <a:p>
            <a:endParaRPr lang="es-GT" sz="700" dirty="0" smtClean="0">
              <a:latin typeface="Helvetica" pitchFamily="34" charset="0"/>
              <a:cs typeface="Helvetica" pitchFamily="34" charset="0"/>
            </a:endParaRPr>
          </a:p>
          <a:p>
            <a:pPr marL="839896" indent="-361390">
              <a:buFont typeface="+mj-lt"/>
              <a:buAutoNum type="alphaUcPeriod"/>
            </a:pPr>
            <a:r>
              <a:rPr lang="es-GT" sz="1700" dirty="0" smtClean="0">
                <a:latin typeface="Helvetica" pitchFamily="34" charset="0"/>
                <a:cs typeface="Helvetica" pitchFamily="34" charset="0"/>
              </a:rPr>
              <a:t>Max amaba los mapa pero, Emily no. </a:t>
            </a:r>
          </a:p>
          <a:p>
            <a:pPr marL="839896" indent="-361390">
              <a:buFont typeface="+mj-lt"/>
              <a:buAutoNum type="alphaUcPeriod"/>
            </a:pPr>
            <a:endParaRPr lang="es-GT" sz="1700" dirty="0" smtClean="0">
              <a:latin typeface="Helvetica" pitchFamily="34" charset="0"/>
              <a:cs typeface="Helvetica" pitchFamily="34" charset="0"/>
            </a:endParaRPr>
          </a:p>
          <a:p>
            <a:pPr marL="839896" indent="-361390">
              <a:buFont typeface="+mj-lt"/>
              <a:buAutoNum type="alphaUcPeriod"/>
            </a:pPr>
            <a:r>
              <a:rPr lang="es-GT" sz="1700" dirty="0" smtClean="0">
                <a:latin typeface="Helvetica" pitchFamily="34" charset="0"/>
                <a:cs typeface="Helvetica" pitchFamily="34" charset="0"/>
              </a:rPr>
              <a:t>Max amaba los mapas y Emily no. </a:t>
            </a:r>
          </a:p>
          <a:p>
            <a:pPr marL="839896" indent="-361390">
              <a:buFont typeface="+mj-lt"/>
              <a:buAutoNum type="alphaUcPeriod"/>
            </a:pPr>
            <a:endParaRPr lang="es-GT" sz="1700" dirty="0" smtClean="0">
              <a:latin typeface="Helvetica" pitchFamily="34" charset="0"/>
              <a:cs typeface="Helvetica" pitchFamily="34" charset="0"/>
            </a:endParaRPr>
          </a:p>
          <a:p>
            <a:pPr marL="839896" indent="-361390">
              <a:buFont typeface="+mj-lt"/>
              <a:buAutoNum type="alphaUcPeriod"/>
            </a:pPr>
            <a:r>
              <a:rPr lang="es-GT" sz="1700" dirty="0" smtClean="0">
                <a:latin typeface="Helvetica" pitchFamily="34" charset="0"/>
                <a:cs typeface="Helvetica" pitchFamily="34" charset="0"/>
              </a:rPr>
              <a:t>Max amaba los mapas, y, Emily no. </a:t>
            </a:r>
          </a:p>
          <a:p>
            <a:pPr marL="839896" indent="-361390">
              <a:buFont typeface="+mj-lt"/>
              <a:buAutoNum type="alphaUcPeriod"/>
            </a:pPr>
            <a:endParaRPr lang="es-GT" sz="1700" dirty="0" smtClean="0">
              <a:latin typeface="Helvetica" pitchFamily="34" charset="0"/>
              <a:cs typeface="Helvetica" pitchFamily="34" charset="0"/>
            </a:endParaRPr>
          </a:p>
          <a:p>
            <a:pPr marL="839896" indent="-361390">
              <a:buFont typeface="+mj-lt"/>
              <a:buAutoNum type="alphaUcPeriod"/>
            </a:pPr>
            <a:r>
              <a:rPr lang="es-GT" sz="1700" dirty="0" smtClean="0">
                <a:latin typeface="Helvetica" pitchFamily="34" charset="0"/>
                <a:cs typeface="Helvetica" pitchFamily="34" charset="0"/>
              </a:rPr>
              <a:t>Max amaba los mapas, pero Emily no. </a:t>
            </a:r>
            <a:endParaRPr lang="es-GT" sz="1700" dirty="0">
              <a:latin typeface="Helvetica" pitchFamily="34" charset="0"/>
              <a:cs typeface="Helvetica" pitchFamily="34" charset="0"/>
            </a:endParaRPr>
          </a:p>
        </p:txBody>
      </p:sp>
      <p:sp>
        <p:nvSpPr>
          <p:cNvPr id="2" name="Rectangle 1"/>
          <p:cNvSpPr/>
          <p:nvPr/>
        </p:nvSpPr>
        <p:spPr>
          <a:xfrm>
            <a:off x="323850" y="5411787"/>
            <a:ext cx="7059930" cy="117039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98391" y="661058"/>
            <a:ext cx="7103110" cy="1342606"/>
          </a:xfrm>
          <a:prstGeom prst="rect">
            <a:avLst/>
          </a:prstGeom>
          <a:noFill/>
          <a:ln>
            <a:solidFill>
              <a:schemeClr val="tx1"/>
            </a:solidFill>
          </a:ln>
        </p:spPr>
        <p:txBody>
          <a:bodyPr wrap="square" rtlCol="0">
            <a:spAutoFit/>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cxnSp>
        <p:nvCxnSpPr>
          <p:cNvPr id="10" name="Straight Connector 9"/>
          <p:cNvCxnSpPr/>
          <p:nvPr/>
        </p:nvCxnSpPr>
        <p:spPr>
          <a:xfrm>
            <a:off x="381000" y="4697311"/>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23850" y="80339"/>
            <a:ext cx="7103110" cy="4611796"/>
          </a:xfrm>
          <a:prstGeom prst="rect">
            <a:avLst/>
          </a:prstGeom>
        </p:spPr>
        <p:txBody>
          <a:bodyPr wrap="square" lIns="101874" tIns="50937" rIns="101874" bIns="50937">
            <a:spAutoFit/>
          </a:bodyPr>
          <a:lstStyle/>
          <a:p>
            <a:r>
              <a:rPr lang="es-GT" sz="1800" b="1" dirty="0" smtClean="0">
                <a:latin typeface="Helvetica" panose="020B0604020202020204" pitchFamily="34" charset="0"/>
                <a:cs typeface="Helvetica" pitchFamily="34" charset="0"/>
              </a:rPr>
              <a:t>19. Lee el siguiente párrafo.               </a:t>
            </a:r>
          </a:p>
          <a:p>
            <a:pPr algn="r"/>
            <a:r>
              <a:rPr lang="es-GT" sz="1100" dirty="0" smtClean="0">
                <a:latin typeface="Helvetica" panose="020B0604020202020204" pitchFamily="34" charset="0"/>
                <a:cs typeface="Helvetica" panose="020B0604020202020204" pitchFamily="34" charset="0"/>
              </a:rPr>
              <a:t> L.4.3.a, L.4.6, Lenguaje, Uso de palabras precisas,  Objetivo 8  </a:t>
            </a:r>
          </a:p>
          <a:p>
            <a:endParaRPr lang="es-GT" sz="1100" dirty="0" smtClean="0">
              <a:latin typeface="Helvetica" panose="020B0604020202020204" pitchFamily="34" charset="0"/>
              <a:cs typeface="Helvetica" panose="020B0604020202020204" pitchFamily="34" charset="0"/>
            </a:endParaRPr>
          </a:p>
          <a:p>
            <a:r>
              <a:rPr lang="es-419" sz="1600" i="1" dirty="0">
                <a:latin typeface="Helvetica" panose="020B0604020202020204" pitchFamily="34" charset="0"/>
                <a:cs typeface="Helvetica" panose="020B0604020202020204" pitchFamily="34" charset="0"/>
              </a:rPr>
              <a:t>Estaba tan </a:t>
            </a:r>
            <a:r>
              <a:rPr lang="es-419" sz="1600" b="1" i="1" u="sng" dirty="0">
                <a:latin typeface="Helvetica" panose="020B0604020202020204" pitchFamily="34" charset="0"/>
                <a:cs typeface="Helvetica" panose="020B0604020202020204" pitchFamily="34" charset="0"/>
              </a:rPr>
              <a:t>absorta</a:t>
            </a:r>
            <a:r>
              <a:rPr lang="es-419" sz="1600" i="1" dirty="0">
                <a:latin typeface="Helvetica" panose="020B0604020202020204" pitchFamily="34" charset="0"/>
                <a:cs typeface="Helvetica" panose="020B0604020202020204" pitchFamily="34" charset="0"/>
              </a:rPr>
              <a:t> que se olvidó del tiempo, y se sorprendió al escuchar el anuncio: “Son las cuatro en punto. El último ferry sale en cinco minutos</a:t>
            </a:r>
            <a:r>
              <a:rPr lang="es-419" sz="1600" i="1" dirty="0" smtClean="0">
                <a:latin typeface="Helvetica" panose="020B0604020202020204" pitchFamily="34" charset="0"/>
                <a:cs typeface="Helvetica" panose="020B0604020202020204" pitchFamily="34" charset="0"/>
              </a:rPr>
              <a:t>.” </a:t>
            </a:r>
            <a:r>
              <a:rPr lang="es-419" sz="1600" i="1" dirty="0">
                <a:latin typeface="Helvetica" panose="020B0604020202020204" pitchFamily="34" charset="0"/>
                <a:cs typeface="Helvetica" panose="020B0604020202020204" pitchFamily="34" charset="0"/>
              </a:rPr>
              <a:t>Emily miró alrededor y vio que la sala estaba casi vacía. Su familia no estaba por ninguna parte.  Corrió por el pasillo, mirando en las salas de exposición, los baños y el guardarropa.</a:t>
            </a:r>
          </a:p>
          <a:p>
            <a:endParaRPr lang="es-GT" sz="900" dirty="0" smtClean="0"/>
          </a:p>
          <a:p>
            <a:r>
              <a:rPr lang="es-GT" sz="1500" b="1" dirty="0" smtClean="0">
                <a:latin typeface="Helvetica" panose="020B0604020202020204" pitchFamily="34" charset="0"/>
                <a:cs typeface="Helvetica" panose="020B0604020202020204" pitchFamily="34" charset="0"/>
              </a:rPr>
              <a:t>Escoge una palabra para sustituir “</a:t>
            </a:r>
            <a:r>
              <a:rPr lang="es-GT" sz="1500" b="1" u="sng" dirty="0" smtClean="0">
                <a:latin typeface="Helvetica" panose="020B0604020202020204" pitchFamily="34" charset="0"/>
                <a:cs typeface="Helvetica" panose="020B0604020202020204" pitchFamily="34" charset="0"/>
              </a:rPr>
              <a:t>absorta</a:t>
            </a:r>
            <a:r>
              <a:rPr lang="es-GT" sz="1500" b="1" dirty="0" smtClean="0">
                <a:latin typeface="Helvetica" panose="020B0604020202020204" pitchFamily="34" charset="0"/>
                <a:cs typeface="Helvetica" panose="020B0604020202020204" pitchFamily="34" charset="0"/>
              </a:rPr>
              <a:t>”, que también podría usarse en el texto.  </a:t>
            </a:r>
            <a:endParaRPr lang="es-GT" sz="1500" b="1" dirty="0" smtClean="0">
              <a:solidFill>
                <a:srgbClr val="FF0000"/>
              </a:solidFill>
              <a:latin typeface="Helvetica" pitchFamily="34" charset="0"/>
              <a:cs typeface="Helvetica" pitchFamily="34" charset="0"/>
            </a:endParaRPr>
          </a:p>
          <a:p>
            <a:pPr marL="844917" indent="-361390">
              <a:buFont typeface="+mj-lt"/>
              <a:buAutoNum type="alphaUcPeriod"/>
            </a:pPr>
            <a:endParaRPr lang="es-GT" sz="800" dirty="0" smtClean="0">
              <a:latin typeface="Helvetica" pitchFamily="34" charset="0"/>
              <a:cs typeface="Helvetica" pitchFamily="34" charset="0"/>
            </a:endParaRPr>
          </a:p>
          <a:p>
            <a:pPr marL="844917" indent="-361390">
              <a:buFont typeface="+mj-lt"/>
              <a:buAutoNum type="alphaUcPeriod"/>
            </a:pPr>
            <a:r>
              <a:rPr lang="es-GT" sz="1800" dirty="0" smtClean="0">
                <a:latin typeface="Helvetica" pitchFamily="34" charset="0"/>
                <a:cs typeface="Helvetica" pitchFamily="34" charset="0"/>
              </a:rPr>
              <a:t>aburrida</a:t>
            </a:r>
          </a:p>
          <a:p>
            <a:pPr marL="844917" indent="-361390">
              <a:buFont typeface="+mj-lt"/>
              <a:buAutoNum type="alphaUcPeriod"/>
            </a:pPr>
            <a:endParaRPr lang="es-GT" sz="1800" dirty="0" smtClean="0">
              <a:latin typeface="Helvetica" pitchFamily="34" charset="0"/>
              <a:cs typeface="Helvetica" pitchFamily="34" charset="0"/>
            </a:endParaRPr>
          </a:p>
          <a:p>
            <a:pPr marL="844917" indent="-361390">
              <a:buFont typeface="+mj-lt"/>
              <a:buAutoNum type="alphaUcPeriod"/>
            </a:pPr>
            <a:r>
              <a:rPr lang="es-GT" sz="1800" dirty="0">
                <a:latin typeface="Helvetica" pitchFamily="34" charset="0"/>
                <a:cs typeface="Helvetica" pitchFamily="34" charset="0"/>
              </a:rPr>
              <a:t>f</a:t>
            </a:r>
            <a:r>
              <a:rPr lang="es-GT" sz="1800" dirty="0" smtClean="0">
                <a:latin typeface="Helvetica" pitchFamily="34" charset="0"/>
                <a:cs typeface="Helvetica" pitchFamily="34" charset="0"/>
              </a:rPr>
              <a:t>ascinada</a:t>
            </a:r>
          </a:p>
          <a:p>
            <a:pPr marL="844917" indent="-361390">
              <a:buFont typeface="+mj-lt"/>
              <a:buAutoNum type="alphaUcPeriod"/>
            </a:pPr>
            <a:endParaRPr lang="es-GT" sz="1800" dirty="0" smtClean="0">
              <a:latin typeface="Helvetica" pitchFamily="34" charset="0"/>
              <a:cs typeface="Helvetica" pitchFamily="34" charset="0"/>
            </a:endParaRPr>
          </a:p>
          <a:p>
            <a:pPr marL="844917" indent="-361390">
              <a:buFont typeface="+mj-lt"/>
              <a:buAutoNum type="alphaUcPeriod"/>
            </a:pPr>
            <a:r>
              <a:rPr lang="es-GT" sz="1800" dirty="0" smtClean="0">
                <a:latin typeface="Helvetica" pitchFamily="34" charset="0"/>
                <a:cs typeface="Helvetica" pitchFamily="34" charset="0"/>
              </a:rPr>
              <a:t>disgustada </a:t>
            </a:r>
          </a:p>
          <a:p>
            <a:pPr marL="844917" indent="-361390">
              <a:buFont typeface="+mj-lt"/>
              <a:buAutoNum type="alphaUcPeriod"/>
            </a:pPr>
            <a:endParaRPr lang="es-GT" sz="1800" dirty="0" smtClean="0">
              <a:latin typeface="Helvetica" pitchFamily="34" charset="0"/>
              <a:cs typeface="Helvetica" pitchFamily="34" charset="0"/>
            </a:endParaRPr>
          </a:p>
          <a:p>
            <a:pPr marL="844917" indent="-361390">
              <a:buFont typeface="+mj-lt"/>
              <a:buAutoNum type="alphaUcPeriod"/>
            </a:pPr>
            <a:r>
              <a:rPr lang="es-GT" sz="1800" dirty="0">
                <a:latin typeface="Helvetica" pitchFamily="34" charset="0"/>
                <a:cs typeface="Helvetica" pitchFamily="34" charset="0"/>
              </a:rPr>
              <a:t>f</a:t>
            </a:r>
            <a:r>
              <a:rPr lang="es-GT" sz="1800" dirty="0" smtClean="0">
                <a:latin typeface="Helvetica" pitchFamily="34" charset="0"/>
                <a:cs typeface="Helvetica" pitchFamily="34" charset="0"/>
              </a:rPr>
              <a:t>eliz</a:t>
            </a:r>
            <a:endParaRPr lang="es-GT" sz="1800" dirty="0">
              <a:latin typeface="Helvetica" pitchFamily="34" charset="0"/>
              <a:cs typeface="Helvetica" pitchFamily="34" charset="0"/>
            </a:endParaRPr>
          </a:p>
        </p:txBody>
      </p:sp>
      <p:grpSp>
        <p:nvGrpSpPr>
          <p:cNvPr id="8" name="Group 7"/>
          <p:cNvGrpSpPr/>
          <p:nvPr/>
        </p:nvGrpSpPr>
        <p:grpSpPr>
          <a:xfrm>
            <a:off x="578814" y="2694011"/>
            <a:ext cx="248536" cy="1876201"/>
            <a:chOff x="578814" y="2876468"/>
            <a:chExt cx="248536" cy="1876201"/>
          </a:xfrm>
        </p:grpSpPr>
        <p:sp>
          <p:nvSpPr>
            <p:cNvPr id="15" name="Oval 14"/>
            <p:cNvSpPr/>
            <p:nvPr/>
          </p:nvSpPr>
          <p:spPr>
            <a:xfrm>
              <a:off x="582166" y="344652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84462" y="287646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81240" y="399675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r>
                <a:rPr lang="en-US" dirty="0" smtClean="0"/>
                <a:t>\		`</a:t>
              </a:r>
              <a:endParaRPr lang="en-US" dirty="0"/>
            </a:p>
          </p:txBody>
        </p:sp>
        <p:sp>
          <p:nvSpPr>
            <p:cNvPr id="18" name="Oval 17"/>
            <p:cNvSpPr/>
            <p:nvPr/>
          </p:nvSpPr>
          <p:spPr>
            <a:xfrm>
              <a:off x="578814" y="451318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grpSp>
        <p:nvGrpSpPr>
          <p:cNvPr id="9" name="Group 8"/>
          <p:cNvGrpSpPr/>
          <p:nvPr/>
        </p:nvGrpSpPr>
        <p:grpSpPr>
          <a:xfrm>
            <a:off x="578814" y="7543800"/>
            <a:ext cx="242888" cy="1778851"/>
            <a:chOff x="578814" y="8005557"/>
            <a:chExt cx="242888" cy="1778851"/>
          </a:xfrm>
        </p:grpSpPr>
        <p:sp>
          <p:nvSpPr>
            <p:cNvPr id="11" name="Oval 10"/>
            <p:cNvSpPr/>
            <p:nvPr/>
          </p:nvSpPr>
          <p:spPr>
            <a:xfrm>
              <a:off x="578814" y="846902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2" name="Oval 11"/>
            <p:cNvSpPr/>
            <p:nvPr/>
          </p:nvSpPr>
          <p:spPr>
            <a:xfrm>
              <a:off x="578814" y="800555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578814" y="902056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r>
                <a:rPr lang="en-US" dirty="0" smtClean="0"/>
                <a:t>\		`</a:t>
              </a:r>
              <a:endParaRPr lang="en-US" dirty="0"/>
            </a:p>
          </p:txBody>
        </p:sp>
        <p:sp>
          <p:nvSpPr>
            <p:cNvPr id="14" name="Oval 13"/>
            <p:cNvSpPr/>
            <p:nvPr/>
          </p:nvSpPr>
          <p:spPr>
            <a:xfrm>
              <a:off x="578814" y="954492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6" name="Footer Placeholder 5"/>
          <p:cNvSpPr>
            <a:spLocks noGrp="1"/>
          </p:cNvSpPr>
          <p:nvPr>
            <p:ph type="ftr" sz="quarter" idx="11"/>
          </p:nvPr>
        </p:nvSpPr>
        <p:spPr/>
        <p:txBody>
          <a:bodyPr/>
          <a:lstStyle/>
          <a:p>
            <a:r>
              <a:rPr lang="en-US" smtClean="0"/>
              <a:t>Rev. Control: 07/04/15 - OSP and S. Richmond </a:t>
            </a:r>
            <a:endParaRPr lang="en-US" dirty="0"/>
          </a:p>
        </p:txBody>
      </p:sp>
    </p:spTree>
    <p:extLst>
      <p:ext uri="{BB962C8B-B14F-4D97-AF65-F5344CB8AC3E}">
        <p14:creationId xmlns:p14="http://schemas.microsoft.com/office/powerpoint/2010/main" val="10585630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5"/>
            <a:ext cx="4691594" cy="4550228"/>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pic>
        <p:nvPicPr>
          <p:cNvPr id="5"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20872"/>
          <a:stretch/>
        </p:blipFill>
        <p:spPr bwMode="auto">
          <a:xfrm>
            <a:off x="688975" y="1447800"/>
            <a:ext cx="6016625"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58576" y="6629400"/>
            <a:ext cx="6396038" cy="989861"/>
          </a:xfrm>
          <a:prstGeom prst="rect">
            <a:avLst/>
          </a:prstGeom>
          <a:noFill/>
        </p:spPr>
        <p:txBody>
          <a:bodyPr wrap="square" lIns="96367" tIns="48184" rIns="96367" bIns="48184" rtlCol="0">
            <a:spAutoFit/>
          </a:bodyPr>
          <a:lstStyle/>
          <a:p>
            <a:pPr algn="ctr"/>
            <a:r>
              <a:rPr lang="es-GT" sz="3800" b="1" dirty="0" smtClean="0">
                <a:effectLst>
                  <a:outerShdw blurRad="38100" dist="38100" dir="2700000" algn="tl">
                    <a:srgbClr val="000000">
                      <a:alpha val="43137"/>
                    </a:srgbClr>
                  </a:outerShdw>
                </a:effectLst>
              </a:rPr>
              <a:t>ALTO</a:t>
            </a:r>
          </a:p>
          <a:p>
            <a:pPr algn="ctr"/>
            <a:r>
              <a:rPr lang="es-GT" dirty="0" smtClean="0"/>
              <a:t>¡Cierra tu libro y espera las instrucciones! </a:t>
            </a:r>
            <a:endParaRPr lang="es-GT" dirty="0"/>
          </a:p>
        </p:txBody>
      </p:sp>
      <p:sp>
        <p:nvSpPr>
          <p:cNvPr id="2" name="Footer Placeholder 1"/>
          <p:cNvSpPr>
            <a:spLocks noGrp="1"/>
          </p:cNvSpPr>
          <p:nvPr>
            <p:ph type="ftr" sz="quarter" idx="11"/>
          </p:nvPr>
        </p:nvSpPr>
        <p:spPr/>
        <p:txBody>
          <a:bodyPr/>
          <a:lstStyle/>
          <a:p>
            <a:r>
              <a:rPr lang="en-US" smtClean="0"/>
              <a:t>Rev. Control: 07/04/15 - OSP and S. Richmond </a:t>
            </a:r>
            <a:endParaRPr lang="en-US" dirty="0"/>
          </a:p>
        </p:txBody>
      </p:sp>
    </p:spTree>
    <p:extLst>
      <p:ext uri="{BB962C8B-B14F-4D97-AF65-F5344CB8AC3E}">
        <p14:creationId xmlns:p14="http://schemas.microsoft.com/office/powerpoint/2010/main" val="7240912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609475" y="9284935"/>
            <a:ext cx="1953490" cy="535516"/>
          </a:xfrm>
        </p:spPr>
        <p:txBody>
          <a:bodyPr/>
          <a:lstStyle/>
          <a:p>
            <a:fld id="{F177B04D-AEB5-43ED-B9BA-B3D1EC9C9067}" type="slidenum">
              <a:rPr lang="en-US" smtClean="0"/>
              <a:pPr/>
              <a:t>29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62545011"/>
              </p:ext>
            </p:extLst>
          </p:nvPr>
        </p:nvGraphicFramePr>
        <p:xfrm>
          <a:off x="304800" y="3810000"/>
          <a:ext cx="7162800" cy="4038600"/>
        </p:xfrm>
        <a:graphic>
          <a:graphicData uri="http://schemas.openxmlformats.org/drawingml/2006/table">
            <a:tbl>
              <a:tblPr firstRow="1" bandRow="1">
                <a:tableStyleId>{5940675A-B579-460E-94D1-54222C63F5DA}</a:tableStyleId>
              </a:tblPr>
              <a:tblGrid>
                <a:gridCol w="457201"/>
                <a:gridCol w="4572000"/>
                <a:gridCol w="533400"/>
                <a:gridCol w="533400"/>
                <a:gridCol w="533400"/>
                <a:gridCol w="533399"/>
              </a:tblGrid>
              <a:tr h="280199">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200" b="1" dirty="0" smtClean="0"/>
                        <a:t>Texto</a:t>
                      </a:r>
                      <a:r>
                        <a:rPr lang="es-GT" sz="1200" b="1" baseline="0" dirty="0" smtClean="0"/>
                        <a:t> informativo </a:t>
                      </a:r>
                      <a:r>
                        <a:rPr lang="es-GT" sz="1200" b="1" dirty="0" smtClean="0"/>
                        <a:t>                 </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431075">
                <a:tc>
                  <a:txBody>
                    <a:bodyPr/>
                    <a:lstStyle/>
                    <a:p>
                      <a:pPr algn="ctr">
                        <a:lnSpc>
                          <a:spcPct val="100000"/>
                        </a:lnSpc>
                        <a:spcAft>
                          <a:spcPts val="0"/>
                        </a:spcAft>
                      </a:pPr>
                      <a:r>
                        <a:rPr lang="es-GT" sz="1100" b="1" dirty="0" smtClean="0"/>
                        <a:t>9 </a:t>
                      </a:r>
                      <a:endParaRPr lang="es-GT"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419" sz="1100" b="0" dirty="0" smtClean="0">
                          <a:latin typeface="+mj-lt"/>
                          <a:cs typeface="Helvetica" pitchFamily="34" charset="0"/>
                        </a:rPr>
                        <a:t>¿Qué detalle mejor resume por qué la autora tenía un espacio en blanco en su árbol genealógico? </a:t>
                      </a:r>
                      <a:r>
                        <a:rPr kumimoji="0" lang="es-GT" sz="1100" b="0" i="0" u="none" strike="noStrike" kern="1200" cap="none" spc="0" normalizeH="0" baseline="0" noProof="0" dirty="0" smtClean="0">
                          <a:ln>
                            <a:noFill/>
                          </a:ln>
                          <a:solidFill>
                            <a:prstClr val="black"/>
                          </a:solidFill>
                          <a:effectLst/>
                          <a:uLnTx/>
                          <a:uFillTx/>
                          <a:latin typeface="+mj-lt"/>
                          <a:ea typeface="+mn-ea"/>
                          <a:cs typeface="+mn-cs"/>
                        </a:rPr>
                        <a:t>RI.4.1</a:t>
                      </a:r>
                      <a:endParaRPr kumimoji="0" lang="es-GT" sz="1100" b="0" i="0" u="none" strike="noStrike" kern="1200" cap="none" spc="0" normalizeH="0" baseline="0" noProof="0" dirty="0" smtClean="0">
                        <a:ln>
                          <a:noFill/>
                        </a:ln>
                        <a:solidFill>
                          <a:prstClr val="black"/>
                        </a:solidFill>
                        <a:effectLst/>
                        <a:uLnTx/>
                        <a:uFillTx/>
                        <a:latin typeface="+mj-lt"/>
                        <a:ea typeface="+mn-ea"/>
                        <a:cs typeface="+mn-cs"/>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i="1"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s-GT" sz="1100" b="1" dirty="0" smtClean="0"/>
                        <a:t>10</a:t>
                      </a:r>
                      <a:endParaRPr lang="es-GT"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419" sz="1100" b="0" dirty="0" smtClean="0">
                          <a:latin typeface="+mj-lt"/>
                          <a:cs typeface="Helvetica" pitchFamily="34" charset="0"/>
                        </a:rPr>
                        <a:t>¿Qué información mejor apoya la razón del porqué </a:t>
                      </a:r>
                      <a:r>
                        <a:rPr lang="es-419" sz="1100" b="0" dirty="0" smtClean="0">
                          <a:latin typeface="+mj-lt"/>
                          <a:cs typeface="Helvetica" pitchFamily="34" charset="0"/>
                        </a:rPr>
                        <a:t>la autora </a:t>
                      </a:r>
                      <a:r>
                        <a:rPr lang="es-419" sz="1100" b="0" dirty="0" smtClean="0">
                          <a:latin typeface="+mj-lt"/>
                          <a:cs typeface="Helvetica" pitchFamily="34" charset="0"/>
                        </a:rPr>
                        <a:t>dijo que parece que estarían haciendo otro viaje a la Republica Checa? </a:t>
                      </a:r>
                      <a:r>
                        <a:rPr kumimoji="0" lang="es-GT" sz="1100" b="0" i="0" u="none" strike="noStrike" kern="1200" cap="none" spc="0" normalizeH="0" baseline="0" noProof="0" dirty="0" smtClean="0">
                          <a:ln>
                            <a:noFill/>
                          </a:ln>
                          <a:solidFill>
                            <a:prstClr val="black"/>
                          </a:solidFill>
                          <a:effectLst/>
                          <a:uLnTx/>
                          <a:uFillTx/>
                          <a:latin typeface="+mj-lt"/>
                          <a:ea typeface="+mn-ea"/>
                          <a:cs typeface="+mn-cs"/>
                        </a:rPr>
                        <a:t>RI.4.1</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i="1"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s-GT" sz="1100" b="1" dirty="0" smtClean="0"/>
                        <a:t>11</a:t>
                      </a:r>
                      <a:endParaRPr lang="es-GT"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419" sz="1100" b="0" dirty="0" smtClean="0">
                          <a:latin typeface="+mj-lt"/>
                          <a:cs typeface="Helvetica" pitchFamily="34" charset="0"/>
                        </a:rPr>
                        <a:t>¿Por qué </a:t>
                      </a:r>
                      <a:r>
                        <a:rPr lang="es-419" sz="1100" b="0" dirty="0" smtClean="0">
                          <a:latin typeface="+mj-lt"/>
                          <a:cs typeface="Helvetica" pitchFamily="34" charset="0"/>
                        </a:rPr>
                        <a:t>la autora </a:t>
                      </a:r>
                      <a:r>
                        <a:rPr lang="es-419" sz="1100" b="0" dirty="0" smtClean="0">
                          <a:latin typeface="+mj-lt"/>
                          <a:cs typeface="Helvetica" pitchFamily="34" charset="0"/>
                        </a:rPr>
                        <a:t>probablemente dijo, “Me imaginé que estas cosas hacían más fácil ser un extranjero en una tierra desconocida y nueva.”?  </a:t>
                      </a:r>
                      <a:r>
                        <a:rPr kumimoji="0" lang="es-GT" sz="1100" b="0" i="0" u="none" strike="noStrike" kern="1200" cap="none" spc="0" normalizeH="0" baseline="0" noProof="0" dirty="0" smtClean="0">
                          <a:ln>
                            <a:noFill/>
                          </a:ln>
                          <a:solidFill>
                            <a:prstClr val="black"/>
                          </a:solidFill>
                          <a:effectLst/>
                          <a:uLnTx/>
                          <a:uFillTx/>
                          <a:latin typeface="+mj-lt"/>
                          <a:ea typeface="+mn-ea"/>
                          <a:cs typeface="+mn-cs"/>
                        </a:rPr>
                        <a:t>RI.4.2</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i="1"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s-GT" sz="1100" b="1" dirty="0" smtClean="0"/>
                        <a:t>12</a:t>
                      </a:r>
                      <a:endParaRPr lang="es-GT"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GT" sz="1100" b="0" dirty="0" smtClean="0">
                          <a:latin typeface="+mj-lt"/>
                          <a:cs typeface="Helvetica" pitchFamily="34" charset="0"/>
                        </a:rPr>
                        <a:t>¿Qué pistas ayudan a identificar por qué algunos de los inmigrantes en las fotografías estaban tristes?     </a:t>
                      </a:r>
                      <a:r>
                        <a:rPr kumimoji="0" lang="es-GT" sz="1100" b="0" i="0" u="none" strike="noStrike" kern="1200" cap="none" spc="0" normalizeH="0" baseline="0" noProof="0" dirty="0" smtClean="0">
                          <a:ln>
                            <a:noFill/>
                          </a:ln>
                          <a:solidFill>
                            <a:prstClr val="black"/>
                          </a:solidFill>
                          <a:effectLst/>
                          <a:uLnTx/>
                          <a:uFillTx/>
                          <a:latin typeface="+mj-lt"/>
                          <a:ea typeface="+mn-ea"/>
                          <a:cs typeface="+mn-cs"/>
                        </a:rPr>
                        <a:t>RI.4.2</a:t>
                      </a:r>
                      <a:endParaRPr kumimoji="0" lang="es-GT" sz="1100" b="0" i="0" u="none" strike="noStrike" kern="1200" cap="none" spc="0" normalizeH="0" baseline="0" noProof="0" dirty="0" smtClean="0">
                        <a:ln>
                          <a:noFill/>
                        </a:ln>
                        <a:solidFill>
                          <a:prstClr val="black"/>
                        </a:solidFill>
                        <a:effectLst/>
                        <a:uLnTx/>
                        <a:uFillTx/>
                        <a:latin typeface="+mj-lt"/>
                        <a:ea typeface="+mn-ea"/>
                        <a:cs typeface="Helvetica" pitchFamily="34" charset="0"/>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i="1" dirty="0"/>
                    </a:p>
                  </a:txBody>
                  <a:tcPr marL="97155" marR="97155" marT="47897" marB="47897">
                    <a:solidFill>
                      <a:schemeClr val="bg1"/>
                    </a:solidFill>
                  </a:tcPr>
                </a:tc>
                <a:tc hMerge="1">
                  <a:txBody>
                    <a:bodyPr/>
                    <a:lstStyle/>
                    <a:p>
                      <a:endParaRPr lang="en-US"/>
                    </a:p>
                  </a:txBody>
                  <a:tcPr/>
                </a:tc>
              </a:tr>
              <a:tr h="598715">
                <a:tc>
                  <a:txBody>
                    <a:bodyPr/>
                    <a:lstStyle/>
                    <a:p>
                      <a:pPr algn="ctr">
                        <a:lnSpc>
                          <a:spcPct val="100000"/>
                        </a:lnSpc>
                        <a:spcAft>
                          <a:spcPts val="0"/>
                        </a:spcAft>
                      </a:pPr>
                      <a:r>
                        <a:rPr lang="es-GT" sz="1100" b="1" dirty="0" smtClean="0"/>
                        <a:t>13</a:t>
                      </a:r>
                      <a:endParaRPr lang="es-GT"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419" sz="1100" b="0" dirty="0" smtClean="0">
                          <a:latin typeface="+mj-lt"/>
                          <a:cs typeface="Helvetica" panose="020B0604020202020204" pitchFamily="34" charset="0"/>
                        </a:rPr>
                        <a:t>¿Por qué era importante que </a:t>
                      </a:r>
                      <a:r>
                        <a:rPr lang="es-419" sz="1100" b="0" dirty="0" smtClean="0">
                          <a:latin typeface="+mj-lt"/>
                          <a:cs typeface="Helvetica" panose="020B0604020202020204" pitchFamily="34" charset="0"/>
                        </a:rPr>
                        <a:t>la autora </a:t>
                      </a:r>
                      <a:r>
                        <a:rPr lang="es-419" sz="1100" b="0" dirty="0" smtClean="0">
                          <a:latin typeface="+mj-lt"/>
                          <a:cs typeface="Helvetica" panose="020B0604020202020204" pitchFamily="34" charset="0"/>
                        </a:rPr>
                        <a:t>de </a:t>
                      </a:r>
                      <a:r>
                        <a:rPr lang="es-419" sz="1100" b="1" i="1" u="sng" dirty="0" smtClean="0">
                          <a:latin typeface="+mj-lt"/>
                          <a:cs typeface="Helvetica" panose="020B0604020202020204" pitchFamily="34" charset="0"/>
                        </a:rPr>
                        <a:t>Isla Ellis: La búsqueda de </a:t>
                      </a:r>
                      <a:r>
                        <a:rPr lang="es-419" sz="1100" b="1" i="1" u="sng" dirty="0" err="1" smtClean="0">
                          <a:latin typeface="+mj-lt"/>
                          <a:cs typeface="Helvetica" panose="020B0604020202020204" pitchFamily="34" charset="0"/>
                        </a:rPr>
                        <a:t>Alois</a:t>
                      </a:r>
                      <a:r>
                        <a:rPr lang="es-419" sz="1100" b="1" i="1" u="sng" dirty="0" smtClean="0">
                          <a:latin typeface="+mj-lt"/>
                          <a:cs typeface="Helvetica" panose="020B0604020202020204" pitchFamily="34" charset="0"/>
                        </a:rPr>
                        <a:t> </a:t>
                      </a:r>
                      <a:r>
                        <a:rPr lang="es-419" sz="1100" b="1" i="1" u="sng" dirty="0" err="1" smtClean="0">
                          <a:latin typeface="+mj-lt"/>
                          <a:cs typeface="Helvetica" panose="020B0604020202020204" pitchFamily="34" charset="0"/>
                        </a:rPr>
                        <a:t>Hanousek</a:t>
                      </a:r>
                      <a:r>
                        <a:rPr lang="es-419" sz="1100" b="0" dirty="0" smtClean="0">
                          <a:latin typeface="+mj-lt"/>
                          <a:cs typeface="Helvetica" panose="020B0604020202020204" pitchFamily="34" charset="0"/>
                        </a:rPr>
                        <a:t> buscó otros nombres cuando estaba buscando el apellido del bisabuelo? </a:t>
                      </a:r>
                    </a:p>
                    <a:p>
                      <a:pPr marL="0" marR="0" lvl="0" indent="0" algn="l" defTabSz="966612" rtl="0" eaLnBrk="1" fontAlgn="auto" latinLnBrk="0" hangingPunct="1">
                        <a:lnSpc>
                          <a:spcPct val="100000"/>
                        </a:lnSpc>
                        <a:spcBef>
                          <a:spcPts val="0"/>
                        </a:spcBef>
                        <a:spcAft>
                          <a:spcPts val="0"/>
                        </a:spcAft>
                        <a:buClrTx/>
                        <a:buSzTx/>
                        <a:buFontTx/>
                        <a:buNone/>
                        <a:tabLst/>
                        <a:defRPr/>
                      </a:pPr>
                      <a:r>
                        <a:rPr kumimoji="0" lang="es-GT" sz="1100" b="0" i="0" u="none" strike="noStrike" kern="1200" cap="none" spc="0" normalizeH="0" baseline="0" noProof="0" dirty="0" smtClean="0">
                          <a:ln>
                            <a:noFill/>
                          </a:ln>
                          <a:solidFill>
                            <a:schemeClr val="tx1"/>
                          </a:solidFill>
                          <a:effectLst/>
                          <a:uLnTx/>
                          <a:uFillTx/>
                          <a:latin typeface="+mj-lt"/>
                        </a:rPr>
                        <a:t>RI.4.3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i="1"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s-GT" sz="1100" b="1" dirty="0" smtClean="0"/>
                        <a:t>14</a:t>
                      </a:r>
                      <a:endParaRPr lang="es-GT"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419" sz="1100" b="0" dirty="0" smtClean="0">
                          <a:latin typeface="+mj-lt"/>
                          <a:cs typeface="Helvetica" panose="020B0604020202020204" pitchFamily="34" charset="0"/>
                        </a:rPr>
                        <a:t>¿Qué causó que </a:t>
                      </a:r>
                      <a:r>
                        <a:rPr lang="es-419" sz="1100" b="0" dirty="0" smtClean="0">
                          <a:latin typeface="+mj-lt"/>
                          <a:cs typeface="Helvetica" panose="020B0604020202020204" pitchFamily="34" charset="0"/>
                        </a:rPr>
                        <a:t>la autora </a:t>
                      </a:r>
                      <a:r>
                        <a:rPr lang="es-419" sz="1100" b="0" dirty="0" smtClean="0">
                          <a:latin typeface="+mj-lt"/>
                          <a:cs typeface="Helvetica" panose="020B0604020202020204" pitchFamily="34" charset="0"/>
                        </a:rPr>
                        <a:t>de </a:t>
                      </a:r>
                      <a:r>
                        <a:rPr lang="es-419" sz="1100" b="1" i="1" u="sng" kern="1200" dirty="0" smtClean="0">
                          <a:solidFill>
                            <a:schemeClr val="tx1"/>
                          </a:solidFill>
                          <a:latin typeface="+mj-lt"/>
                          <a:ea typeface="+mn-ea"/>
                          <a:cs typeface="Helvetica" panose="020B0604020202020204" pitchFamily="34" charset="0"/>
                        </a:rPr>
                        <a:t>Isla Ellis: La búsqueda de </a:t>
                      </a:r>
                      <a:r>
                        <a:rPr lang="es-419" sz="1100" b="1" i="1" u="sng" kern="1200" dirty="0" err="1" smtClean="0">
                          <a:solidFill>
                            <a:schemeClr val="tx1"/>
                          </a:solidFill>
                          <a:latin typeface="+mj-lt"/>
                          <a:ea typeface="+mn-ea"/>
                          <a:cs typeface="Helvetica" panose="020B0604020202020204" pitchFamily="34" charset="0"/>
                        </a:rPr>
                        <a:t>Alois</a:t>
                      </a:r>
                      <a:r>
                        <a:rPr lang="es-419" sz="1100" b="1" i="1" u="sng" kern="1200" dirty="0" smtClean="0">
                          <a:solidFill>
                            <a:schemeClr val="tx1"/>
                          </a:solidFill>
                          <a:latin typeface="+mj-lt"/>
                          <a:ea typeface="+mn-ea"/>
                          <a:cs typeface="Helvetica" panose="020B0604020202020204" pitchFamily="34" charset="0"/>
                        </a:rPr>
                        <a:t> </a:t>
                      </a:r>
                      <a:r>
                        <a:rPr lang="es-419" sz="1100" b="1" i="1" u="sng" kern="1200" dirty="0" err="1" smtClean="0">
                          <a:solidFill>
                            <a:schemeClr val="tx1"/>
                          </a:solidFill>
                          <a:latin typeface="+mj-lt"/>
                          <a:ea typeface="+mn-ea"/>
                          <a:cs typeface="Helvetica" panose="020B0604020202020204" pitchFamily="34" charset="0"/>
                        </a:rPr>
                        <a:t>Hanousek</a:t>
                      </a:r>
                      <a:r>
                        <a:rPr lang="es-419" sz="1100" b="1" i="1" u="sng" kern="1200" dirty="0" smtClean="0">
                          <a:solidFill>
                            <a:schemeClr val="tx1"/>
                          </a:solidFill>
                          <a:latin typeface="+mj-lt"/>
                          <a:ea typeface="+mn-ea"/>
                          <a:cs typeface="Helvetica" panose="020B0604020202020204" pitchFamily="34" charset="0"/>
                        </a:rPr>
                        <a:t> </a:t>
                      </a:r>
                      <a:r>
                        <a:rPr lang="es-419" sz="1100" b="0" dirty="0" smtClean="0">
                          <a:latin typeface="+mj-lt"/>
                          <a:cs typeface="Helvetica" panose="020B0604020202020204" pitchFamily="34" charset="0"/>
                        </a:rPr>
                        <a:t>viajara a la Isla Ellis? </a:t>
                      </a:r>
                      <a:r>
                        <a:rPr kumimoji="0" lang="es-GT" sz="1100" b="0" i="0" u="none" strike="noStrike" kern="1200" cap="none" spc="0" normalizeH="0" baseline="0" noProof="0" dirty="0" smtClean="0">
                          <a:ln>
                            <a:noFill/>
                          </a:ln>
                          <a:solidFill>
                            <a:schemeClr val="tx1"/>
                          </a:solidFill>
                          <a:effectLst/>
                          <a:uLnTx/>
                          <a:uFillTx/>
                          <a:latin typeface="+mj-lt"/>
                        </a:rPr>
                        <a:t>RI.4.3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i="1"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s-GT" sz="1100" b="1" dirty="0" smtClean="0"/>
                        <a:t>15</a:t>
                      </a:r>
                      <a:endParaRPr lang="es-GT" sz="11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100" b="0" kern="1200" dirty="0" smtClean="0">
                          <a:solidFill>
                            <a:schemeClr val="tx1"/>
                          </a:solidFill>
                          <a:effectLst/>
                          <a:latin typeface="+mj-lt"/>
                          <a:ea typeface="+mn-ea"/>
                          <a:cs typeface="+mn-cs"/>
                        </a:rPr>
                        <a:t>¿Cuál es la idea principal del texto </a:t>
                      </a:r>
                      <a:r>
                        <a:rPr lang="es-419" sz="1100" b="1" i="1" u="sng" kern="1200" dirty="0" smtClean="0">
                          <a:solidFill>
                            <a:schemeClr val="tx1"/>
                          </a:solidFill>
                          <a:latin typeface="+mj-lt"/>
                          <a:ea typeface="+mn-ea"/>
                          <a:cs typeface="Helvetica" panose="020B0604020202020204" pitchFamily="34" charset="0"/>
                        </a:rPr>
                        <a:t>Isla Ellis: La búsqueda de </a:t>
                      </a:r>
                      <a:r>
                        <a:rPr lang="es-419" sz="1100" b="1" i="1" u="sng" kern="1200" dirty="0" err="1" smtClean="0">
                          <a:solidFill>
                            <a:schemeClr val="tx1"/>
                          </a:solidFill>
                          <a:latin typeface="+mj-lt"/>
                          <a:ea typeface="+mn-ea"/>
                          <a:cs typeface="Helvetica" panose="020B0604020202020204" pitchFamily="34" charset="0"/>
                        </a:rPr>
                        <a:t>Alois</a:t>
                      </a:r>
                      <a:r>
                        <a:rPr lang="es-419" sz="1100" b="1" i="1" u="sng" kern="1200" dirty="0" smtClean="0">
                          <a:solidFill>
                            <a:schemeClr val="tx1"/>
                          </a:solidFill>
                          <a:latin typeface="+mj-lt"/>
                          <a:ea typeface="+mn-ea"/>
                          <a:cs typeface="Helvetica" panose="020B0604020202020204" pitchFamily="34" charset="0"/>
                        </a:rPr>
                        <a:t> </a:t>
                      </a:r>
                      <a:r>
                        <a:rPr lang="es-419" sz="1100" b="1" i="1" u="sng" kern="1200" dirty="0" err="1" smtClean="0">
                          <a:solidFill>
                            <a:schemeClr val="tx1"/>
                          </a:solidFill>
                          <a:latin typeface="+mj-lt"/>
                          <a:ea typeface="+mn-ea"/>
                          <a:cs typeface="Helvetica" panose="020B0604020202020204" pitchFamily="34" charset="0"/>
                        </a:rPr>
                        <a:t>Hanousek</a:t>
                      </a:r>
                      <a:r>
                        <a:rPr lang="es-419" sz="1100" b="0" kern="1200" dirty="0" smtClean="0">
                          <a:solidFill>
                            <a:schemeClr val="tx1"/>
                          </a:solidFill>
                          <a:effectLst/>
                          <a:latin typeface="+mj-lt"/>
                          <a:ea typeface="+mn-ea"/>
                          <a:cs typeface="+mn-cs"/>
                        </a:rPr>
                        <a:t>? Utiliza detalles clave del texto para apoyar tu respuesta. </a:t>
                      </a:r>
                      <a:r>
                        <a:rPr lang="es-GT" sz="1100" b="0" dirty="0" smtClean="0">
                          <a:solidFill>
                            <a:schemeClr val="tx1"/>
                          </a:solidFill>
                          <a:latin typeface="+mj-lt"/>
                          <a:ea typeface="Calibri"/>
                          <a:cs typeface="Times New Roman"/>
                        </a:rPr>
                        <a:t>RI.4.2</a:t>
                      </a:r>
                    </a:p>
                  </a:txBody>
                  <a:tcPr marL="97155" marR="97155" marT="47897" marB="47897" anchor="ctr">
                    <a:solidFill>
                      <a:schemeClr val="bg1"/>
                    </a:solidFill>
                  </a:tcPr>
                </a:tc>
                <a:tc hMerge="1">
                  <a:txBody>
                    <a:bodyPr/>
                    <a:lstStyle/>
                    <a:p>
                      <a:endParaRPr lang="en-US"/>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1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s-GT" sz="1100" b="1" i="0" dirty="0" smtClean="0">
                          <a:effectLst>
                            <a:outerShdw blurRad="38100" dist="38100" dir="2700000" algn="tl">
                              <a:srgbClr val="000000">
                                <a:alpha val="43137"/>
                              </a:srgbClr>
                            </a:outerShdw>
                          </a:effectLst>
                        </a:rPr>
                        <a:t>1</a:t>
                      </a:r>
                      <a:endParaRPr lang="es-GT"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s-GT" sz="1100" b="1" i="0" dirty="0" smtClean="0">
                          <a:effectLst>
                            <a:outerShdw blurRad="38100" dist="38100" dir="2700000" algn="tl">
                              <a:srgbClr val="000000">
                                <a:alpha val="43137"/>
                              </a:srgbClr>
                            </a:outerShdw>
                          </a:effectLst>
                        </a:rPr>
                        <a:t>0</a:t>
                      </a:r>
                      <a:endParaRPr lang="es-GT"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573236">
                <a:tc>
                  <a:txBody>
                    <a:bodyPr/>
                    <a:lstStyle/>
                    <a:p>
                      <a:pPr algn="ctr">
                        <a:lnSpc>
                          <a:spcPct val="100000"/>
                        </a:lnSpc>
                        <a:spcAft>
                          <a:spcPts val="0"/>
                        </a:spcAft>
                      </a:pPr>
                      <a:r>
                        <a:rPr lang="es-GT" sz="1100" b="1" dirty="0" smtClean="0"/>
                        <a:t>16</a:t>
                      </a:r>
                      <a:endParaRPr lang="es-GT" sz="11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100" b="0" baseline="0" dirty="0" smtClean="0">
                          <a:solidFill>
                            <a:schemeClr val="tx1"/>
                          </a:solidFill>
                          <a:latin typeface="+mj-lt"/>
                        </a:rPr>
                        <a:t>¿Qué pistas ayudó </a:t>
                      </a:r>
                      <a:r>
                        <a:rPr lang="es-419" sz="1100" b="0" baseline="0" dirty="0" smtClean="0">
                          <a:solidFill>
                            <a:schemeClr val="tx1"/>
                          </a:solidFill>
                          <a:latin typeface="+mj-lt"/>
                        </a:rPr>
                        <a:t>a la narradora </a:t>
                      </a:r>
                      <a:r>
                        <a:rPr lang="es-419" sz="1100" b="0" baseline="0" dirty="0" smtClean="0">
                          <a:solidFill>
                            <a:schemeClr val="tx1"/>
                          </a:solidFill>
                          <a:latin typeface="+mj-lt"/>
                        </a:rPr>
                        <a:t>a imaginar cómo hubiera sido ser un inmigrante?   R</a:t>
                      </a:r>
                      <a:r>
                        <a:rPr lang="es-GT" sz="1100" b="0" dirty="0" smtClean="0">
                          <a:solidFill>
                            <a:schemeClr val="tx1"/>
                          </a:solidFill>
                          <a:latin typeface="+mj-lt"/>
                          <a:ea typeface="Calibri"/>
                          <a:cs typeface="Times New Roman"/>
                        </a:rPr>
                        <a:t>I.4.3 </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100" b="1" dirty="0" smtClean="0">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r>
                        <a:rPr lang="es-GT" sz="1100" b="1" dirty="0" smtClean="0">
                          <a:effectLst>
                            <a:outerShdw blurRad="38100" dist="38100" dir="2700000" algn="tl">
                              <a:srgbClr val="000000">
                                <a:alpha val="43137"/>
                              </a:srgbClr>
                            </a:outerShdw>
                          </a:effectLst>
                        </a:rPr>
                        <a:t>2</a:t>
                      </a:r>
                      <a:endParaRPr lang="es-GT" sz="11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s-GT" sz="1100" b="1" i="0" dirty="0" smtClean="0">
                          <a:effectLst>
                            <a:outerShdw blurRad="38100" dist="38100" dir="2700000" algn="tl">
                              <a:srgbClr val="000000">
                                <a:alpha val="43137"/>
                              </a:srgbClr>
                            </a:outerShdw>
                          </a:effectLst>
                        </a:rPr>
                        <a:t>1</a:t>
                      </a:r>
                      <a:endParaRPr lang="es-GT"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s-GT" sz="1100" b="1" i="0" dirty="0" smtClean="0">
                          <a:effectLst>
                            <a:outerShdw blurRad="38100" dist="38100" dir="2700000" algn="tl">
                              <a:srgbClr val="000000">
                                <a:alpha val="43137"/>
                              </a:srgbClr>
                            </a:outerShdw>
                          </a:effectLst>
                        </a:rPr>
                        <a:t>0</a:t>
                      </a:r>
                      <a:endParaRPr lang="es-GT"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583464300"/>
              </p:ext>
            </p:extLst>
          </p:nvPr>
        </p:nvGraphicFramePr>
        <p:xfrm>
          <a:off x="304800" y="257877"/>
          <a:ext cx="7162800" cy="3552123"/>
        </p:xfrm>
        <a:graphic>
          <a:graphicData uri="http://schemas.openxmlformats.org/drawingml/2006/table">
            <a:tbl>
              <a:tblPr firstRow="1" bandRow="1">
                <a:tableStyleId>{5940675A-B579-460E-94D1-54222C63F5DA}</a:tableStyleId>
              </a:tblPr>
              <a:tblGrid>
                <a:gridCol w="457200"/>
                <a:gridCol w="4572000"/>
                <a:gridCol w="533400"/>
                <a:gridCol w="533400"/>
                <a:gridCol w="533400"/>
                <a:gridCol w="533400"/>
              </a:tblGrid>
              <a:tr h="407274">
                <a:tc gridSpan="6">
                  <a:txBody>
                    <a:bodyPr/>
                    <a:lstStyle/>
                    <a:p>
                      <a:r>
                        <a:rPr lang="es-GT" sz="1000" u="sng" dirty="0" smtClean="0"/>
                        <a:t>Puntuación</a:t>
                      </a:r>
                      <a:r>
                        <a:rPr lang="es-GT" sz="1000" u="sng" baseline="0" dirty="0" smtClean="0"/>
                        <a:t> de comprensión del estudiante</a:t>
                      </a:r>
                      <a:endParaRPr lang="es-GT" sz="1000" u="sng" dirty="0" smtClean="0">
                        <a:solidFill>
                          <a:srgbClr val="FF0000"/>
                        </a:solidFill>
                      </a:endParaRPr>
                    </a:p>
                    <a:p>
                      <a:r>
                        <a:rPr lang="es-GT" sz="1000" dirty="0" smtClean="0"/>
                        <a:t>Colora la casilla de color verde si tu respuesta </a:t>
                      </a:r>
                      <a:r>
                        <a:rPr lang="es-GT" sz="1000" baseline="0" dirty="0" smtClean="0"/>
                        <a:t> está</a:t>
                      </a:r>
                      <a:r>
                        <a:rPr lang="es-GT" sz="1000" dirty="0" smtClean="0"/>
                        <a:t> correcta.  Colorea la casilla</a:t>
                      </a:r>
                      <a:r>
                        <a:rPr lang="es-GT" sz="1000" baseline="0" dirty="0" smtClean="0"/>
                        <a:t> de color rojo si tu respuesta está incorrecta. </a:t>
                      </a:r>
                      <a:endParaRPr lang="es-GT" sz="1000" b="1" dirty="0"/>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0199">
                <a:tc gridSpan="6">
                  <a:txBody>
                    <a:bodyPr/>
                    <a:lstStyle/>
                    <a:p>
                      <a:pPr algn="ctr">
                        <a:lnSpc>
                          <a:spcPct val="100000"/>
                        </a:lnSpc>
                        <a:spcAft>
                          <a:spcPts val="0"/>
                        </a:spcAft>
                      </a:pPr>
                      <a:r>
                        <a:rPr lang="es-GT" sz="1200" b="1" dirty="0" smtClean="0"/>
                        <a:t>Texto literario</a:t>
                      </a:r>
                      <a:endParaRPr lang="es-GT" sz="12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263435">
                <a:tc>
                  <a:txBody>
                    <a:bodyPr/>
                    <a:lstStyle/>
                    <a:p>
                      <a:pPr algn="ctr">
                        <a:lnSpc>
                          <a:spcPct val="100000"/>
                        </a:lnSpc>
                        <a:spcAft>
                          <a:spcPts val="0"/>
                        </a:spcAft>
                      </a:pPr>
                      <a:r>
                        <a:rPr lang="es-GT" sz="1100" b="1" dirty="0" smtClean="0"/>
                        <a:t>1</a:t>
                      </a:r>
                      <a:endParaRPr lang="es-GT" sz="11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0" dirty="0" smtClean="0">
                          <a:latin typeface="+mj-lt"/>
                          <a:cs typeface="Helvetica" pitchFamily="34" charset="0"/>
                        </a:rPr>
                        <a:t>¿Qué sala en la Isla Ellis le pareció interesante a Emily?   </a:t>
                      </a:r>
                      <a:r>
                        <a:rPr lang="es-GT" sz="1100" b="0" kern="1200" dirty="0" smtClean="0">
                          <a:solidFill>
                            <a:srgbClr val="000000"/>
                          </a:solidFill>
                          <a:effectLst/>
                          <a:latin typeface="+mj-lt"/>
                          <a:ea typeface="Times New Roman"/>
                          <a:cs typeface="Times New Roman"/>
                        </a:rPr>
                        <a:t>RL.4.1</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dirty="0" smtClean="0"/>
                    </a:p>
                  </a:txBody>
                  <a:tcPr marL="97155" marR="97155" marT="47897" marB="47897">
                    <a:solidFill>
                      <a:schemeClr val="bg1"/>
                    </a:solidFill>
                  </a:tcPr>
                </a:tc>
                <a:tc hMerge="1">
                  <a:txBody>
                    <a:bodyPr/>
                    <a:lstStyle/>
                    <a:p>
                      <a:endParaRPr lang="en-US"/>
                    </a:p>
                  </a:txBody>
                  <a:tcPr/>
                </a:tc>
              </a:tr>
              <a:tr h="268292">
                <a:tc>
                  <a:txBody>
                    <a:bodyPr/>
                    <a:lstStyle/>
                    <a:p>
                      <a:pPr algn="ctr">
                        <a:lnSpc>
                          <a:spcPct val="100000"/>
                        </a:lnSpc>
                        <a:spcAft>
                          <a:spcPts val="0"/>
                        </a:spcAft>
                      </a:pPr>
                      <a:r>
                        <a:rPr lang="es-GT" sz="1100" b="1" dirty="0" smtClean="0"/>
                        <a:t>2</a:t>
                      </a:r>
                      <a:endParaRPr lang="es-GT"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419" sz="1100" b="0" dirty="0" smtClean="0">
                          <a:latin typeface="+mj-lt"/>
                          <a:cs typeface="Helvetica" pitchFamily="34" charset="0"/>
                        </a:rPr>
                        <a:t>¿Por qué Emily salió de la Isla Ellis más interesada que cuando llegó? </a:t>
                      </a:r>
                      <a:r>
                        <a:rPr kumimoji="0" lang="es-GT" sz="1100" b="0" i="0" u="none" strike="noStrike" kern="1200" cap="none" spc="0" normalizeH="0" baseline="0" noProof="0" dirty="0" smtClean="0">
                          <a:ln>
                            <a:noFill/>
                          </a:ln>
                          <a:solidFill>
                            <a:prstClr val="black"/>
                          </a:solidFill>
                          <a:effectLst/>
                          <a:uLnTx/>
                          <a:uFillTx/>
                          <a:latin typeface="+mj-lt"/>
                          <a:ea typeface="+mn-ea"/>
                          <a:cs typeface="+mn-cs"/>
                        </a:rPr>
                        <a:t>RL.4.1</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dirty="0" smtClean="0"/>
                    </a:p>
                  </a:txBody>
                  <a:tcPr marL="97155" marR="97155" marT="47897" marB="47897">
                    <a:solidFill>
                      <a:schemeClr val="bg1"/>
                    </a:solidFill>
                  </a:tcPr>
                </a:tc>
                <a:tc hMerge="1">
                  <a:txBody>
                    <a:bodyPr/>
                    <a:lstStyle/>
                    <a:p>
                      <a:endParaRPr lang="en-US"/>
                    </a:p>
                  </a:txBody>
                  <a:tcPr/>
                </a:tc>
              </a:tr>
              <a:tr h="263435">
                <a:tc>
                  <a:txBody>
                    <a:bodyPr/>
                    <a:lstStyle/>
                    <a:p>
                      <a:pPr algn="ctr">
                        <a:lnSpc>
                          <a:spcPct val="100000"/>
                        </a:lnSpc>
                        <a:spcAft>
                          <a:spcPts val="0"/>
                        </a:spcAft>
                      </a:pPr>
                      <a:r>
                        <a:rPr lang="es-GT" sz="1100" b="1" dirty="0" smtClean="0"/>
                        <a:t>3</a:t>
                      </a:r>
                      <a:endParaRPr lang="es-GT"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419" sz="1100" b="0" dirty="0" smtClean="0">
                          <a:latin typeface="+mj-lt"/>
                          <a:cs typeface="Helvetica" pitchFamily="34" charset="0"/>
                        </a:rPr>
                        <a:t>¿Cuál de las respuestas resume mejor la experiencia de Emily en la Isla Ellis? </a:t>
                      </a:r>
                      <a:r>
                        <a:rPr kumimoji="0" lang="es-GT" sz="1100" b="0" i="0" u="none" strike="noStrike" kern="1200" cap="none" spc="0" normalizeH="0" baseline="0" noProof="0" dirty="0" smtClean="0">
                          <a:ln>
                            <a:noFill/>
                          </a:ln>
                          <a:solidFill>
                            <a:prstClr val="black"/>
                          </a:solidFill>
                          <a:effectLst/>
                          <a:uLnTx/>
                          <a:uFillTx/>
                          <a:latin typeface="+mj-lt"/>
                          <a:ea typeface="+mn-ea"/>
                          <a:cs typeface="+mn-cs"/>
                        </a:rPr>
                        <a:t>RL.4.2</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dirty="0"/>
                    </a:p>
                  </a:txBody>
                  <a:tcPr marL="97155" marR="97155" marT="47897" marB="47897">
                    <a:solidFill>
                      <a:schemeClr val="bg1"/>
                    </a:solidFill>
                  </a:tcPr>
                </a:tc>
                <a:tc hMerge="1">
                  <a:txBody>
                    <a:bodyPr/>
                    <a:lstStyle/>
                    <a:p>
                      <a:endParaRPr lang="en-US"/>
                    </a:p>
                  </a:txBody>
                  <a:tcPr/>
                </a:tc>
              </a:tr>
              <a:tr h="263435">
                <a:tc>
                  <a:txBody>
                    <a:bodyPr/>
                    <a:lstStyle/>
                    <a:p>
                      <a:pPr algn="ctr">
                        <a:lnSpc>
                          <a:spcPct val="100000"/>
                        </a:lnSpc>
                        <a:spcAft>
                          <a:spcPts val="0"/>
                        </a:spcAft>
                      </a:pPr>
                      <a:r>
                        <a:rPr lang="es-GT" sz="1100" b="1" dirty="0" smtClean="0"/>
                        <a:t>4</a:t>
                      </a:r>
                      <a:endParaRPr lang="es-GT"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GT" sz="1100" b="0" dirty="0" smtClean="0">
                          <a:latin typeface="+mj-lt"/>
                          <a:cs typeface="Helvetica" pitchFamily="34" charset="0"/>
                        </a:rPr>
                        <a:t>¿Cuál es el tema de </a:t>
                      </a:r>
                      <a:r>
                        <a:rPr lang="es-GT" sz="1100" b="1" i="1" u="sng" dirty="0" smtClean="0">
                          <a:latin typeface="+mj-lt"/>
                          <a:cs typeface="Helvetica" pitchFamily="34" charset="0"/>
                        </a:rPr>
                        <a:t>Perdida en la Isla Ellis</a:t>
                      </a:r>
                      <a:r>
                        <a:rPr lang="es-GT" sz="1100" b="0" dirty="0" smtClean="0">
                          <a:latin typeface="+mj-lt"/>
                          <a:cs typeface="Helvetica" pitchFamily="34" charset="0"/>
                        </a:rPr>
                        <a:t>?     </a:t>
                      </a:r>
                      <a:r>
                        <a:rPr kumimoji="0" lang="es-GT" sz="1100" b="0" i="0" u="none" strike="noStrike" kern="1200" cap="none" spc="0" normalizeH="0" baseline="0" noProof="0" dirty="0" smtClean="0">
                          <a:ln>
                            <a:noFill/>
                          </a:ln>
                          <a:solidFill>
                            <a:schemeClr val="tx1"/>
                          </a:solidFill>
                          <a:effectLst/>
                          <a:uLnTx/>
                          <a:uFillTx/>
                          <a:latin typeface="+mj-lt"/>
                          <a:ea typeface="+mn-ea"/>
                          <a:cs typeface="+mn-cs"/>
                        </a:rPr>
                        <a:t>RL.4.2</a:t>
                      </a:r>
                      <a:endParaRPr kumimoji="0" lang="es-GT" sz="1100" b="0" i="0" u="none" strike="noStrike" kern="1200" cap="none" spc="0" normalizeH="0" baseline="0" noProof="0" dirty="0" smtClean="0">
                        <a:ln>
                          <a:noFill/>
                        </a:ln>
                        <a:solidFill>
                          <a:schemeClr val="tx1"/>
                        </a:solidFill>
                        <a:effectLst/>
                        <a:uLnTx/>
                        <a:uFillTx/>
                        <a:latin typeface="+mj-lt"/>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dirty="0" smtClean="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s-GT" sz="1100" b="1" dirty="0" smtClean="0"/>
                        <a:t>5</a:t>
                      </a:r>
                      <a:endParaRPr lang="es-GT"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419" sz="1100" b="0" dirty="0" smtClean="0">
                          <a:latin typeface="+mj-lt"/>
                          <a:cs typeface="Helvetica" pitchFamily="34" charset="0"/>
                        </a:rPr>
                        <a:t>¿Qué declaración apoya el sentimiento de Emily de que “sí existía tal cosa como demasiadas vacaciones familiares”? </a:t>
                      </a:r>
                      <a:r>
                        <a:rPr kumimoji="0" lang="es-GT" sz="1100" b="0" i="0" u="none" strike="noStrike" kern="1200" cap="none" spc="0" normalizeH="0" baseline="0" noProof="0" dirty="0" smtClean="0">
                          <a:ln>
                            <a:noFill/>
                          </a:ln>
                          <a:solidFill>
                            <a:schemeClr val="tx1"/>
                          </a:solidFill>
                          <a:effectLst/>
                          <a:uLnTx/>
                          <a:uFillTx/>
                          <a:latin typeface="+mj-lt"/>
                          <a:ea typeface="+mn-ea"/>
                          <a:cs typeface="+mn-cs"/>
                        </a:rPr>
                        <a:t>RL.4.3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s-GT" sz="1100" b="1" dirty="0" smtClean="0"/>
                        <a:t>6</a:t>
                      </a:r>
                      <a:endParaRPr lang="es-GT"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419" sz="1100" b="0" dirty="0" smtClean="0">
                          <a:latin typeface="+mj-lt"/>
                          <a:cs typeface="Helvetica" pitchFamily="34" charset="0"/>
                        </a:rPr>
                        <a:t>¿De qué manera el autor utiliza el diálogo para llevarnos a creer que la familia de Emily está frustrada con ella? </a:t>
                      </a:r>
                      <a:r>
                        <a:rPr kumimoji="0" lang="es-GT" sz="1100" b="0" i="0" u="none" strike="noStrike" kern="1200" cap="none" spc="0" normalizeH="0" baseline="0" noProof="0" dirty="0" smtClean="0">
                          <a:ln>
                            <a:noFill/>
                          </a:ln>
                          <a:solidFill>
                            <a:schemeClr val="tx1"/>
                          </a:solidFill>
                          <a:effectLst/>
                          <a:uLnTx/>
                          <a:uFillTx/>
                          <a:latin typeface="+mj-lt"/>
                          <a:ea typeface="+mn-ea"/>
                          <a:cs typeface="+mn-cs"/>
                        </a:rPr>
                        <a:t>RL.4.3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100" dirty="0" smtClean="0"/>
                    </a:p>
                  </a:txBody>
                  <a:tcPr marL="97155" marR="97155" marT="47897" marB="47897">
                    <a:solidFill>
                      <a:schemeClr val="bg1"/>
                    </a:solidFill>
                  </a:tcPr>
                </a:tc>
                <a:tc hMerge="1">
                  <a:txBody>
                    <a:bodyPr/>
                    <a:lstStyle/>
                    <a:p>
                      <a:endParaRPr lang="en-US"/>
                    </a:p>
                  </a:txBody>
                  <a:tcPr/>
                </a:tc>
              </a:tr>
              <a:tr h="439780">
                <a:tc>
                  <a:txBody>
                    <a:bodyPr/>
                    <a:lstStyle/>
                    <a:p>
                      <a:pPr algn="ctr">
                        <a:lnSpc>
                          <a:spcPct val="100000"/>
                        </a:lnSpc>
                        <a:spcAft>
                          <a:spcPts val="0"/>
                        </a:spcAft>
                      </a:pPr>
                      <a:r>
                        <a:rPr lang="es-GT" sz="1100" b="1" dirty="0" smtClean="0"/>
                        <a:t>7</a:t>
                      </a:r>
                      <a:endParaRPr lang="es-GT" sz="11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100" b="0" kern="1200" noProof="0" dirty="0" smtClean="0">
                          <a:solidFill>
                            <a:schemeClr val="tx1"/>
                          </a:solidFill>
                          <a:effectLst/>
                          <a:latin typeface="+mj-lt"/>
                          <a:ea typeface="Times New Roman"/>
                          <a:cs typeface="Arial"/>
                        </a:rPr>
                        <a:t>Encuentra detalles clave y explica cómo apoyan el tema de </a:t>
                      </a:r>
                      <a:r>
                        <a:rPr lang="es-419" sz="1100" b="1" i="1" u="sng" kern="1200" noProof="0" dirty="0" smtClean="0">
                          <a:solidFill>
                            <a:schemeClr val="tx1"/>
                          </a:solidFill>
                          <a:effectLst/>
                          <a:latin typeface="+mj-lt"/>
                          <a:ea typeface="Times New Roman"/>
                          <a:cs typeface="Arial"/>
                        </a:rPr>
                        <a:t>Perdida en la Isla Ellis</a:t>
                      </a:r>
                      <a:r>
                        <a:rPr lang="es-419" sz="1100" b="0" kern="1200" noProof="0" dirty="0" smtClean="0">
                          <a:solidFill>
                            <a:schemeClr val="tx1"/>
                          </a:solidFill>
                          <a:effectLst/>
                          <a:latin typeface="+mj-lt"/>
                          <a:ea typeface="Times New Roman"/>
                          <a:cs typeface="Arial"/>
                        </a:rPr>
                        <a:t>. </a:t>
                      </a:r>
                      <a:r>
                        <a:rPr lang="es-GT" sz="1100" b="0" i="0" dirty="0" smtClean="0">
                          <a:solidFill>
                            <a:schemeClr val="tx1"/>
                          </a:solidFill>
                          <a:effectLst/>
                          <a:latin typeface="+mj-lt"/>
                          <a:ea typeface="Calibri"/>
                          <a:cs typeface="Times New Roman"/>
                        </a:rPr>
                        <a:t>RL.4.2</a:t>
                      </a:r>
                    </a:p>
                  </a:txBody>
                  <a:tcPr marL="97155" marR="97155" marT="47897" marB="47897"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i="0"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1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s-GT" sz="1100" b="1" i="0" dirty="0" smtClean="0">
                          <a:effectLst>
                            <a:outerShdw blurRad="38100" dist="38100" dir="2700000" algn="tl">
                              <a:srgbClr val="000000">
                                <a:alpha val="43137"/>
                              </a:srgbClr>
                            </a:outerShdw>
                          </a:effectLst>
                        </a:rPr>
                        <a:t>1</a:t>
                      </a:r>
                      <a:endParaRPr lang="es-GT"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s-GT" sz="1100" b="1" i="0" dirty="0" smtClean="0">
                          <a:effectLst>
                            <a:outerShdw blurRad="38100" dist="38100" dir="2700000" algn="tl">
                              <a:srgbClr val="000000">
                                <a:alpha val="43137"/>
                              </a:srgbClr>
                            </a:outerShdw>
                          </a:effectLst>
                        </a:rPr>
                        <a:t>0</a:t>
                      </a:r>
                      <a:endParaRPr lang="es-GT"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504123">
                <a:tc>
                  <a:txBody>
                    <a:bodyPr/>
                    <a:lstStyle/>
                    <a:p>
                      <a:pPr algn="ctr">
                        <a:lnSpc>
                          <a:spcPct val="100000"/>
                        </a:lnSpc>
                        <a:spcAft>
                          <a:spcPts val="0"/>
                        </a:spcAft>
                      </a:pPr>
                      <a:r>
                        <a:rPr lang="es-GT" sz="1100" b="1" dirty="0" smtClean="0"/>
                        <a:t>8</a:t>
                      </a:r>
                      <a:endParaRPr lang="es-GT" sz="11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100" b="0" kern="1200" noProof="0" dirty="0" smtClean="0">
                          <a:solidFill>
                            <a:srgbClr val="000000"/>
                          </a:solidFill>
                          <a:effectLst/>
                          <a:latin typeface="+mj-lt"/>
                          <a:ea typeface="Times New Roman"/>
                          <a:cs typeface="Times New Roman"/>
                        </a:rPr>
                        <a:t>Describe las acciones de Emily en la Isla Ellis que la llevaron a disfrutar del museo.  Utiliza detalles específicos del texto para apoyar tu respuesta. </a:t>
                      </a:r>
                      <a:r>
                        <a:rPr lang="es-GT" sz="1100" b="0" i="0" dirty="0" smtClean="0">
                          <a:solidFill>
                            <a:schemeClr val="tx1"/>
                          </a:solidFill>
                          <a:latin typeface="+mj-lt"/>
                          <a:ea typeface="Calibri"/>
                          <a:cs typeface="Times New Roman"/>
                        </a:rPr>
                        <a:t>RL.4.3</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100" b="1" i="0" dirty="0" smtClean="0">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1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s-GT" sz="1100" b="1" i="0" dirty="0" smtClean="0">
                          <a:effectLst>
                            <a:outerShdw blurRad="38100" dist="38100" dir="2700000" algn="tl">
                              <a:srgbClr val="000000">
                                <a:alpha val="43137"/>
                              </a:srgbClr>
                            </a:outerShdw>
                          </a:effectLst>
                        </a:rPr>
                        <a:t>1</a:t>
                      </a:r>
                      <a:endParaRPr lang="es-GT"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s-GT" sz="1100" b="1" i="0" dirty="0" smtClean="0">
                          <a:effectLst>
                            <a:outerShdw blurRad="38100" dist="38100" dir="2700000" algn="tl">
                              <a:srgbClr val="000000">
                                <a:alpha val="43137"/>
                              </a:srgbClr>
                            </a:outerShdw>
                          </a:effectLst>
                        </a:rPr>
                        <a:t>0</a:t>
                      </a:r>
                      <a:endParaRPr lang="es-GT"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9" name="Curved Down Arrow 8"/>
          <p:cNvSpPr/>
          <p:nvPr/>
        </p:nvSpPr>
        <p:spPr>
          <a:xfrm rot="548412">
            <a:off x="6195816" y="686097"/>
            <a:ext cx="999012" cy="30328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dirty="0">
              <a:solidFill>
                <a:schemeClr val="tx1"/>
              </a:solidFill>
            </a:endParaRPr>
          </a:p>
        </p:txBody>
      </p:sp>
      <p:sp>
        <p:nvSpPr>
          <p:cNvPr id="11" name="Curved Down Arrow 10"/>
          <p:cNvSpPr/>
          <p:nvPr/>
        </p:nvSpPr>
        <p:spPr>
          <a:xfrm rot="756057">
            <a:off x="6081755" y="3875848"/>
            <a:ext cx="1056467" cy="35660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solidFill>
                  <a:schemeClr val="tx1"/>
                </a:solidFill>
              </a:rPr>
              <a:t>                                                 </a:t>
            </a:r>
            <a:endParaRPr lang="en-US"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280699546"/>
              </p:ext>
            </p:extLst>
          </p:nvPr>
        </p:nvGraphicFramePr>
        <p:xfrm>
          <a:off x="304800" y="7848600"/>
          <a:ext cx="7162800" cy="1563128"/>
        </p:xfrm>
        <a:graphic>
          <a:graphicData uri="http://schemas.openxmlformats.org/drawingml/2006/table">
            <a:tbl>
              <a:tblPr firstRow="1" bandRow="1">
                <a:tableStyleId>{5940675A-B579-460E-94D1-54222C63F5DA}</a:tableStyleId>
              </a:tblPr>
              <a:tblGrid>
                <a:gridCol w="475338"/>
                <a:gridCol w="4559633"/>
                <a:gridCol w="531957"/>
                <a:gridCol w="531957"/>
                <a:gridCol w="531957"/>
                <a:gridCol w="531958"/>
              </a:tblGrid>
              <a:tr h="263435">
                <a:tc gridSpan="6">
                  <a:txBody>
                    <a:bodyPr/>
                    <a:lstStyle/>
                    <a:p>
                      <a:pPr algn="ctr">
                        <a:lnSpc>
                          <a:spcPct val="100000"/>
                        </a:lnSpc>
                        <a:spcAft>
                          <a:spcPts val="0"/>
                        </a:spcAft>
                      </a:pPr>
                      <a:r>
                        <a:rPr lang="es-GT" sz="1100" b="1" noProof="0" dirty="0" smtClean="0">
                          <a:latin typeface="+mj-lt"/>
                        </a:rPr>
                        <a:t>Escritura</a:t>
                      </a:r>
                      <a:endParaRPr lang="es-GT" sz="1100" b="1" noProof="0" dirty="0">
                        <a:latin typeface="+mj-lt"/>
                      </a:endParaRP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263435">
                <a:tc>
                  <a:txBody>
                    <a:bodyPr/>
                    <a:lstStyle/>
                    <a:p>
                      <a:pPr algn="ctr">
                        <a:lnSpc>
                          <a:spcPct val="100000"/>
                        </a:lnSpc>
                        <a:spcAft>
                          <a:spcPts val="0"/>
                        </a:spcAft>
                      </a:pPr>
                      <a:r>
                        <a:rPr lang="es-GT" sz="1100" b="0" noProof="0" dirty="0" smtClean="0">
                          <a:latin typeface="+mj-lt"/>
                        </a:rPr>
                        <a:t>17</a:t>
                      </a:r>
                      <a:endParaRPr lang="es-GT" sz="1100" b="0" noProof="0" dirty="0">
                        <a:latin typeface="+mj-lt"/>
                      </a:endParaRPr>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0" noProof="0" dirty="0" smtClean="0">
                          <a:latin typeface="+mj-lt"/>
                          <a:ea typeface="Calibri"/>
                          <a:cs typeface="Times New Roman"/>
                        </a:rPr>
                        <a:t>Escritura</a:t>
                      </a:r>
                      <a:r>
                        <a:rPr lang="es-GT" sz="1100" b="0" baseline="0" noProof="0" dirty="0" smtClean="0">
                          <a:latin typeface="+mj-lt"/>
                          <a:ea typeface="Calibri"/>
                          <a:cs typeface="Times New Roman"/>
                        </a:rPr>
                        <a:t> breve.  </a:t>
                      </a:r>
                      <a:r>
                        <a:rPr lang="es-GT" sz="1100" b="0" noProof="0" dirty="0" smtClean="0">
                          <a:latin typeface="+mj-lt"/>
                          <a:ea typeface="Calibri"/>
                          <a:cs typeface="Times New Roman"/>
                        </a:rPr>
                        <a:t>W.1.4b</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100" b="1" noProof="0" dirty="0" smtClean="0">
                          <a:effectLst>
                            <a:outerShdw blurRad="38100" dist="38100" dir="2700000" algn="tl">
                              <a:srgbClr val="000000">
                                <a:alpha val="43137"/>
                              </a:srgbClr>
                            </a:outerShdw>
                          </a:effectLst>
                          <a:latin typeface="+mj-lt"/>
                          <a:ea typeface="Calibri"/>
                          <a:cs typeface="Times New Roman"/>
                        </a:rPr>
                        <a:t>3</a:t>
                      </a:r>
                    </a:p>
                  </a:txBody>
                  <a:tcPr marL="97155" marR="97155" marT="47897" marB="47897" anchor="ctr">
                    <a:solidFill>
                      <a:schemeClr val="bg1"/>
                    </a:solidFill>
                  </a:tcPr>
                </a:tc>
                <a:tc>
                  <a:txBody>
                    <a:bodyPr/>
                    <a:lstStyle/>
                    <a:p>
                      <a:pPr algn="ctr"/>
                      <a:r>
                        <a:rPr lang="es-GT" sz="1100" b="1" noProof="0" dirty="0" smtClean="0">
                          <a:effectLst>
                            <a:outerShdw blurRad="38100" dist="38100" dir="2700000" algn="tl">
                              <a:srgbClr val="000000">
                                <a:alpha val="43137"/>
                              </a:srgbClr>
                            </a:outerShdw>
                          </a:effectLst>
                          <a:latin typeface="+mj-lt"/>
                        </a:rPr>
                        <a:t>2</a:t>
                      </a:r>
                      <a:endParaRPr lang="es-GT" sz="1100" b="1" noProof="0" dirty="0">
                        <a:effectLst>
                          <a:outerShdw blurRad="38100" dist="38100" dir="2700000" algn="tl">
                            <a:srgbClr val="000000">
                              <a:alpha val="43137"/>
                            </a:srgbClr>
                          </a:outerShdw>
                        </a:effectLst>
                        <a:latin typeface="+mj-lt"/>
                      </a:endParaRPr>
                    </a:p>
                  </a:txBody>
                  <a:tcPr marL="97155" marR="97155" marT="47897" marB="47897" anchor="ctr">
                    <a:solidFill>
                      <a:schemeClr val="bg1"/>
                    </a:solidFill>
                  </a:tcPr>
                </a:tc>
                <a:tc>
                  <a:txBody>
                    <a:bodyPr/>
                    <a:lstStyle/>
                    <a:p>
                      <a:pPr algn="ctr">
                        <a:lnSpc>
                          <a:spcPct val="100000"/>
                        </a:lnSpc>
                        <a:spcAft>
                          <a:spcPts val="0"/>
                        </a:spcAft>
                      </a:pPr>
                      <a:r>
                        <a:rPr lang="es-GT" sz="1100" b="1" i="0" noProof="0" dirty="0" smtClean="0">
                          <a:effectLst>
                            <a:outerShdw blurRad="38100" dist="38100" dir="2700000" algn="tl">
                              <a:srgbClr val="000000">
                                <a:alpha val="43137"/>
                              </a:srgbClr>
                            </a:outerShdw>
                          </a:effectLst>
                          <a:latin typeface="+mj-lt"/>
                        </a:rPr>
                        <a:t>1</a:t>
                      </a:r>
                      <a:endParaRPr lang="es-GT" sz="1100" b="1" i="0" noProof="0" dirty="0">
                        <a:effectLst>
                          <a:outerShdw blurRad="38100" dist="38100" dir="2700000" algn="tl">
                            <a:srgbClr val="000000">
                              <a:alpha val="43137"/>
                            </a:srgbClr>
                          </a:outerShdw>
                        </a:effectLst>
                        <a:latin typeface="+mj-lt"/>
                      </a:endParaRPr>
                    </a:p>
                  </a:txBody>
                  <a:tcPr marL="97155" marR="97155" marT="47897" marB="47897" anchor="ctr">
                    <a:solidFill>
                      <a:schemeClr val="bg1"/>
                    </a:solidFill>
                  </a:tcPr>
                </a:tc>
                <a:tc>
                  <a:txBody>
                    <a:bodyPr/>
                    <a:lstStyle/>
                    <a:p>
                      <a:pPr algn="ctr"/>
                      <a:r>
                        <a:rPr lang="es-GT" sz="1100" b="1" i="0" noProof="0" dirty="0" smtClean="0">
                          <a:effectLst>
                            <a:outerShdw blurRad="38100" dist="38100" dir="2700000" algn="tl">
                              <a:srgbClr val="000000">
                                <a:alpha val="43137"/>
                              </a:srgbClr>
                            </a:outerShdw>
                          </a:effectLst>
                          <a:latin typeface="+mj-lt"/>
                        </a:rPr>
                        <a:t>0</a:t>
                      </a:r>
                      <a:endParaRPr lang="es-GT" sz="1100" b="1" i="0" noProof="0" dirty="0">
                        <a:effectLst>
                          <a:outerShdw blurRad="38100" dist="38100" dir="2700000" algn="tl">
                            <a:srgbClr val="000000">
                              <a:alpha val="43137"/>
                            </a:srgbClr>
                          </a:outerShdw>
                        </a:effectLst>
                        <a:latin typeface="+mj-lt"/>
                      </a:endParaRPr>
                    </a:p>
                  </a:txBody>
                  <a:tcPr marL="97155" marR="97155" marT="47897" marB="47897" anchor="ctr">
                    <a:solidFill>
                      <a:schemeClr val="bg1"/>
                    </a:solidFill>
                  </a:tcPr>
                </a:tc>
              </a:tr>
              <a:tr h="263435">
                <a:tc>
                  <a:txBody>
                    <a:bodyPr/>
                    <a:lstStyle/>
                    <a:p>
                      <a:pPr algn="ctr">
                        <a:lnSpc>
                          <a:spcPct val="100000"/>
                        </a:lnSpc>
                        <a:spcAft>
                          <a:spcPts val="0"/>
                        </a:spcAft>
                      </a:pPr>
                      <a:r>
                        <a:rPr lang="es-GT" sz="1100" b="0" noProof="0" dirty="0" smtClean="0">
                          <a:latin typeface="+mj-lt"/>
                        </a:rPr>
                        <a:t>18</a:t>
                      </a:r>
                      <a:endParaRPr lang="es-GT" sz="1100" b="0" noProof="0" dirty="0">
                        <a:latin typeface="+mj-lt"/>
                      </a:endParaRPr>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00" b="0" noProof="0" dirty="0" smtClean="0">
                          <a:latin typeface="+mj-lt"/>
                          <a:ea typeface="Calibri"/>
                          <a:cs typeface="Times New Roman"/>
                        </a:rPr>
                        <a:t>¿Cuál es la forma correcta para reordenar las oraciones?     W.4.1a</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s-GT" sz="1100" b="0" i="0" noProof="0" dirty="0">
                        <a:effectLst>
                          <a:outerShdw blurRad="38100" dist="38100" dir="2700000" algn="tl">
                            <a:srgbClr val="000000">
                              <a:alpha val="43137"/>
                            </a:srgbClr>
                          </a:outerShdw>
                        </a:effectLst>
                        <a:latin typeface="+mj-lt"/>
                      </a:endParaRPr>
                    </a:p>
                  </a:txBody>
                  <a:tcPr marL="97155" marR="97155" marT="47897" marB="47897" anchor="ctr">
                    <a:solidFill>
                      <a:schemeClr val="bg1"/>
                    </a:solidFill>
                  </a:tcPr>
                </a:tc>
                <a:tc hMerge="1">
                  <a:txBody>
                    <a:bodyPr/>
                    <a:lstStyle/>
                    <a:p>
                      <a:endParaRPr lang="en-US"/>
                    </a:p>
                  </a:txBody>
                  <a:tcPr/>
                </a:tc>
              </a:tr>
              <a:tr h="315623">
                <a:tc>
                  <a:txBody>
                    <a:bodyPr/>
                    <a:lstStyle/>
                    <a:p>
                      <a:pPr algn="ctr">
                        <a:lnSpc>
                          <a:spcPct val="100000"/>
                        </a:lnSpc>
                        <a:spcAft>
                          <a:spcPts val="0"/>
                        </a:spcAft>
                      </a:pPr>
                      <a:r>
                        <a:rPr lang="es-GT" sz="1100" b="0" noProof="0" dirty="0" smtClean="0">
                          <a:latin typeface="+mj-lt"/>
                        </a:rPr>
                        <a:t>19</a:t>
                      </a:r>
                      <a:endParaRPr lang="es-GT" sz="1100" b="0" noProof="0" dirty="0">
                        <a:latin typeface="+mj-lt"/>
                      </a:endParaRPr>
                    </a:p>
                  </a:txBody>
                  <a:tcPr marL="97155" marR="97155" marT="47897" marB="47897" anchor="ctr">
                    <a:solidFill>
                      <a:schemeClr val="bg1"/>
                    </a:solidFill>
                  </a:tcPr>
                </a:tc>
                <a:tc gridSpan="3">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419" sz="1100" b="0" noProof="0" dirty="0" smtClean="0">
                          <a:latin typeface="+mj-lt"/>
                          <a:cs typeface="Helvetica" panose="020B0604020202020204" pitchFamily="34" charset="0"/>
                        </a:rPr>
                        <a:t>Escoge una palabra para sustituir “</a:t>
                      </a:r>
                      <a:r>
                        <a:rPr lang="es-419" sz="1100" b="1" u="sng" noProof="0" dirty="0" smtClean="0">
                          <a:latin typeface="+mj-lt"/>
                          <a:cs typeface="Helvetica" panose="020B0604020202020204" pitchFamily="34" charset="0"/>
                        </a:rPr>
                        <a:t>absorta</a:t>
                      </a:r>
                      <a:r>
                        <a:rPr lang="es-419" sz="1100" b="0" noProof="0" dirty="0" smtClean="0">
                          <a:latin typeface="+mj-lt"/>
                          <a:cs typeface="Helvetica" panose="020B0604020202020204" pitchFamily="34" charset="0"/>
                        </a:rPr>
                        <a:t>”, que también podría usarse en el texto. </a:t>
                      </a:r>
                      <a:r>
                        <a:rPr lang="es-GT" sz="1100" b="0" noProof="0" dirty="0" smtClean="0">
                          <a:latin typeface="+mj-lt"/>
                        </a:rPr>
                        <a:t>L.4.3a, L.6</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s-GT" sz="1100" b="0" i="0" noProof="0" dirty="0">
                        <a:effectLst>
                          <a:outerShdw blurRad="38100" dist="38100" dir="2700000" algn="tl">
                            <a:srgbClr val="000000">
                              <a:alpha val="43137"/>
                            </a:srgbClr>
                          </a:outerShdw>
                        </a:effectLst>
                        <a:latin typeface="+mj-lt"/>
                      </a:endParaRPr>
                    </a:p>
                  </a:txBody>
                  <a:tcPr marL="97155" marR="97155" marT="47897" marB="47897" anchor="ctr">
                    <a:solidFill>
                      <a:schemeClr val="bg1"/>
                    </a:solidFill>
                  </a:tcPr>
                </a:tc>
                <a:tc hMerge="1">
                  <a:txBody>
                    <a:bodyPr/>
                    <a:lstStyle/>
                    <a:p>
                      <a:endParaRPr lang="en-US"/>
                    </a:p>
                  </a:txBody>
                  <a:tcPr/>
                </a:tc>
              </a:tr>
              <a:tr h="457200">
                <a:tc>
                  <a:txBody>
                    <a:bodyPr/>
                    <a:lstStyle/>
                    <a:p>
                      <a:pPr algn="ctr">
                        <a:lnSpc>
                          <a:spcPct val="100000"/>
                        </a:lnSpc>
                        <a:spcAft>
                          <a:spcPts val="0"/>
                        </a:spcAft>
                      </a:pPr>
                      <a:r>
                        <a:rPr lang="es-GT" sz="1100" b="0" noProof="0" dirty="0" smtClean="0">
                          <a:latin typeface="+mj-lt"/>
                        </a:rPr>
                        <a:t>20</a:t>
                      </a:r>
                      <a:endParaRPr lang="es-GT" sz="1100" b="0" noProof="0" dirty="0">
                        <a:latin typeface="+mj-lt"/>
                      </a:endParaRPr>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100" b="0" noProof="0" dirty="0" smtClean="0">
                          <a:latin typeface="+mj-lt"/>
                          <a:cs typeface="Helvetica" panose="020B0604020202020204" pitchFamily="34" charset="0"/>
                        </a:rPr>
                        <a:t>Escoge la respuesta que utiliza correctamente una coma y una conjunción para combinar estas dos oraciones en una oración compuesta. </a:t>
                      </a:r>
                      <a:r>
                        <a:rPr lang="es-GT" sz="1100" b="0" noProof="0" dirty="0" smtClean="0">
                          <a:latin typeface="+mj-lt"/>
                        </a:rPr>
                        <a:t>L.4.2c</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s-GT" sz="1100" b="0" i="0" noProof="0" dirty="0">
                        <a:effectLst>
                          <a:outerShdw blurRad="38100" dist="38100" dir="2700000" algn="tl">
                            <a:srgbClr val="000000">
                              <a:alpha val="43137"/>
                            </a:srgbClr>
                          </a:outerShdw>
                        </a:effectLst>
                        <a:latin typeface="+mj-lt"/>
                      </a:endParaRPr>
                    </a:p>
                  </a:txBody>
                  <a:tcPr marL="97155" marR="97155" marT="47897" marB="47897" anchor="ctr">
                    <a:solidFill>
                      <a:schemeClr val="bg1"/>
                    </a:solidFill>
                  </a:tcPr>
                </a:tc>
                <a:tc hMerge="1">
                  <a:txBody>
                    <a:bodyPr/>
                    <a:lstStyle/>
                    <a:p>
                      <a:endParaRPr lang="en-US"/>
                    </a:p>
                  </a:txBody>
                  <a:tcPr/>
                </a:tc>
              </a:tr>
            </a:tbl>
          </a:graphicData>
        </a:graphic>
      </p:graphicFrame>
      <p:sp>
        <p:nvSpPr>
          <p:cNvPr id="3" name="Footer Placeholder 2"/>
          <p:cNvSpPr>
            <a:spLocks noGrp="1"/>
          </p:cNvSpPr>
          <p:nvPr>
            <p:ph type="ftr" sz="quarter" idx="11"/>
          </p:nvPr>
        </p:nvSpPr>
        <p:spPr>
          <a:xfrm>
            <a:off x="2570957" y="9322651"/>
            <a:ext cx="2651167" cy="535516"/>
          </a:xfrm>
        </p:spPr>
        <p:txBody>
          <a:bodyPr/>
          <a:lstStyle/>
          <a:p>
            <a:r>
              <a:rPr lang="en-US" smtClean="0"/>
              <a:t>Rev. Control: 07/04/15 - OSP and S. Richmond </a:t>
            </a:r>
            <a:endParaRPr lang="en-US" dirty="0"/>
          </a:p>
        </p:txBody>
      </p:sp>
    </p:spTree>
    <p:extLst>
      <p:ext uri="{BB962C8B-B14F-4D97-AF65-F5344CB8AC3E}">
        <p14:creationId xmlns:p14="http://schemas.microsoft.com/office/powerpoint/2010/main" val="2137457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7287" y="922020"/>
            <a:ext cx="6822440" cy="7981957"/>
          </a:xfrm>
          <a:prstGeom prst="rect">
            <a:avLst/>
          </a:prstGeom>
        </p:spPr>
        <p:txBody>
          <a:bodyPr wrap="square" lIns="101882" tIns="50941" rIns="101882" bIns="50941">
            <a:spAutoFit/>
          </a:bodyPr>
          <a:lstStyle/>
          <a:p>
            <a:pPr algn="ctr"/>
            <a:r>
              <a:rPr lang="es-GT" b="1" dirty="0" smtClean="0"/>
              <a:t>Acerca de esta Evaluación</a:t>
            </a:r>
          </a:p>
          <a:p>
            <a:pPr algn="ctr"/>
            <a:endParaRPr lang="es-GT" sz="1200" b="1" dirty="0" smtClean="0"/>
          </a:p>
          <a:p>
            <a:endParaRPr lang="es-GT" sz="1200" b="1" dirty="0" smtClean="0"/>
          </a:p>
          <a:p>
            <a:pPr lvl="0"/>
            <a:r>
              <a:rPr lang="es-MX" sz="1200" b="1" dirty="0" smtClean="0">
                <a:solidFill>
                  <a:prstClr val="black"/>
                </a:solidFill>
              </a:rPr>
              <a:t>Las </a:t>
            </a:r>
            <a:r>
              <a:rPr lang="es-MX" sz="1200" b="1" dirty="0">
                <a:solidFill>
                  <a:prstClr val="black"/>
                </a:solidFill>
              </a:rPr>
              <a:t>evaluaciones SBAC </a:t>
            </a:r>
            <a:r>
              <a:rPr lang="es-MX" sz="1200" dirty="0">
                <a:solidFill>
                  <a:prstClr val="black"/>
                </a:solidFill>
              </a:rPr>
              <a:t>están compuestas por </a:t>
            </a:r>
            <a:r>
              <a:rPr lang="es-MX" sz="1200" b="1" dirty="0">
                <a:solidFill>
                  <a:prstClr val="black"/>
                </a:solidFill>
              </a:rPr>
              <a:t>4 tipos de elementos:  </a:t>
            </a:r>
            <a:r>
              <a:rPr lang="es-MX" sz="1200" dirty="0">
                <a:solidFill>
                  <a:prstClr val="black"/>
                </a:solidFill>
              </a:rPr>
              <a:t>Respuesta de selección múltiple, Respuesta construida, Elementos de tecnología</a:t>
            </a:r>
            <a:r>
              <a:rPr lang="es-MX" sz="1200" dirty="0">
                <a:solidFill>
                  <a:srgbClr val="FF6D6D"/>
                </a:solidFill>
              </a:rPr>
              <a:t> </a:t>
            </a:r>
            <a:r>
              <a:rPr lang="es-MX" sz="1200" dirty="0">
                <a:solidFill>
                  <a:prstClr val="black"/>
                </a:solidFill>
              </a:rPr>
              <a:t>y Tarea de rendimiento.  Las evaluaciones  del Trimestre uno de HSD consisten de 20 preguntas, que </a:t>
            </a:r>
            <a:r>
              <a:rPr lang="es-MX" sz="1200" b="1" i="1" dirty="0">
                <a:solidFill>
                  <a:prstClr val="black"/>
                </a:solidFill>
              </a:rPr>
              <a:t>ahora incluyen </a:t>
            </a:r>
            <a:r>
              <a:rPr lang="es-MX" sz="1200" dirty="0">
                <a:solidFill>
                  <a:prstClr val="black"/>
                </a:solidFill>
              </a:rPr>
              <a:t>elementos de </a:t>
            </a:r>
            <a:r>
              <a:rPr lang="es-MX" sz="1200" b="1" dirty="0">
                <a:solidFill>
                  <a:prstClr val="black"/>
                </a:solidFill>
              </a:rPr>
              <a:t>escritura</a:t>
            </a:r>
            <a:r>
              <a:rPr lang="es-MX" sz="1200" dirty="0">
                <a:solidFill>
                  <a:prstClr val="black"/>
                </a:solidFill>
              </a:rPr>
              <a:t> en el puntaje de la evaluación.  </a:t>
            </a:r>
          </a:p>
          <a:p>
            <a:pPr lvl="0"/>
            <a:endParaRPr lang="es-MX" sz="1200" b="1" dirty="0">
              <a:solidFill>
                <a:prstClr val="black"/>
              </a:solidFill>
            </a:endParaRPr>
          </a:p>
          <a:p>
            <a:pPr lvl="0"/>
            <a:r>
              <a:rPr lang="es-MX" sz="1200" b="1" dirty="0">
                <a:solidFill>
                  <a:prstClr val="black"/>
                </a:solidFill>
              </a:rPr>
              <a:t>No hay Tareas de rendimiento (</a:t>
            </a:r>
            <a:r>
              <a:rPr lang="es-MX" sz="1050" b="1" i="1" dirty="0">
                <a:solidFill>
                  <a:prstClr val="black"/>
                </a:solidFill>
              </a:rPr>
              <a:t>Performance </a:t>
            </a:r>
            <a:r>
              <a:rPr lang="es-MX" sz="1050" b="1" i="1" dirty="0" err="1">
                <a:solidFill>
                  <a:prstClr val="black"/>
                </a:solidFill>
              </a:rPr>
              <a:t>Tasks</a:t>
            </a:r>
            <a:r>
              <a:rPr lang="es-MX" sz="1050" b="1" i="1" dirty="0">
                <a:solidFill>
                  <a:prstClr val="black"/>
                </a:solidFill>
              </a:rPr>
              <a:t> - PT</a:t>
            </a:r>
            <a:r>
              <a:rPr lang="es-MX" sz="1200" b="1" dirty="0">
                <a:solidFill>
                  <a:prstClr val="black"/>
                </a:solidFill>
              </a:rPr>
              <a:t>) en las evaluaciones del trimestre 1.</a:t>
            </a:r>
          </a:p>
          <a:p>
            <a:pPr lvl="0"/>
            <a:r>
              <a:rPr lang="es-MX" sz="1200" i="1" dirty="0">
                <a:solidFill>
                  <a:prstClr val="black"/>
                </a:solidFill>
              </a:rPr>
              <a:t>Las Tareas de rendimiento en Artes del lenguaje inglés (ELA) se enfocan en lectura, escritura, expresión oral, destreza auditiva y declaraciones investigativas. Estas miden capacidades tales como: profundidad de la comprensión, habilidad interpretativa y analítica, recordar información básica, síntesis, e investigación. </a:t>
            </a:r>
          </a:p>
          <a:p>
            <a:pPr lvl="0"/>
            <a:endParaRPr lang="es-MX" sz="1200" i="1" dirty="0">
              <a:solidFill>
                <a:prstClr val="black"/>
              </a:solidFill>
            </a:endParaRPr>
          </a:p>
          <a:p>
            <a:pPr lvl="0"/>
            <a:r>
              <a:rPr lang="es-MX" sz="1200" b="1" dirty="0">
                <a:solidFill>
                  <a:prstClr val="black"/>
                </a:solidFill>
              </a:rPr>
              <a:t>No hay preguntas/elementos de tecnología (TE).  Nota:  Es </a:t>
            </a:r>
            <a:r>
              <a:rPr lang="es-MX" sz="1200" b="1" u="sng" dirty="0">
                <a:solidFill>
                  <a:prstClr val="black"/>
                </a:solidFill>
              </a:rPr>
              <a:t>muy recomendable</a:t>
            </a:r>
            <a:r>
              <a:rPr lang="es-MX" sz="1200" b="1" dirty="0">
                <a:solidFill>
                  <a:prstClr val="black"/>
                </a:solidFill>
              </a:rPr>
              <a:t> que los estudiantes tengan experiencias con los siguientes tipos de tareas en varios lugares de prácticas educativas en el Internet, ya que estos no están en las evaluaciones de primaria de HSD: </a:t>
            </a:r>
            <a:r>
              <a:rPr lang="es-MX" sz="1200" i="1" dirty="0">
                <a:solidFill>
                  <a:prstClr val="black"/>
                </a:solidFill>
              </a:rPr>
              <a:t>reordenar texto, seleccionar y cambiar texto, seleccionar texto, seleccionar de un menú desplegable (</a:t>
            </a:r>
            <a:r>
              <a:rPr lang="es-MX" sz="1050" i="1" dirty="0" err="1">
                <a:solidFill>
                  <a:prstClr val="black"/>
                </a:solidFill>
              </a:rPr>
              <a:t>drop-down</a:t>
            </a:r>
            <a:r>
              <a:rPr lang="es-MX" sz="1200" i="1" dirty="0">
                <a:solidFill>
                  <a:prstClr val="black"/>
                </a:solidFill>
              </a:rPr>
              <a:t>).</a:t>
            </a:r>
          </a:p>
          <a:p>
            <a:endParaRPr lang="es-MX" sz="1200" i="1" dirty="0"/>
          </a:p>
          <a:p>
            <a:r>
              <a:rPr lang="es-MX" sz="1200" b="1" u="sng" dirty="0"/>
              <a:t>Nota importante:</a:t>
            </a:r>
          </a:p>
          <a:p>
            <a:endParaRPr lang="es-MX" sz="1200" u="sng" dirty="0"/>
          </a:p>
          <a:p>
            <a:r>
              <a:rPr lang="es-MX" sz="1200" dirty="0"/>
              <a:t>Si los estudiantes </a:t>
            </a:r>
            <a:r>
              <a:rPr lang="es-MX" sz="1200" b="1" dirty="0"/>
              <a:t>no están </a:t>
            </a:r>
            <a:r>
              <a:rPr lang="es-MX" sz="1200" dirty="0"/>
              <a:t>leyendo al nivel de grado y no pueden leer el texto, </a:t>
            </a:r>
            <a:r>
              <a:rPr lang="es-MX" sz="1200" b="1" dirty="0"/>
              <a:t>por favor </a:t>
            </a:r>
            <a:r>
              <a:rPr lang="es-MX" sz="1200" b="1" dirty="0" smtClean="0"/>
              <a:t>lea </a:t>
            </a:r>
            <a:r>
              <a:rPr lang="es-MX" sz="1200" b="1" dirty="0"/>
              <a:t>los cuentos</a:t>
            </a:r>
            <a:r>
              <a:rPr lang="es-MX" sz="1200" dirty="0"/>
              <a:t> y haga las preguntas.  Favor de anotar en algún lugar, el nivel de diferenciación que el estudiante necesitó.  Desarrolle progresivamente a los estudiantes a lo largo del año, hasta que estos estén leyendo y estén haciendo la evaluación del modo más independiente que ellos puedan ser capaces de hacerlo.</a:t>
            </a:r>
          </a:p>
          <a:p>
            <a:endParaRPr lang="es-MX" sz="1200" b="1" u="sng" dirty="0">
              <a:cs typeface="Helvetica" pitchFamily="34" charset="0"/>
            </a:endParaRPr>
          </a:p>
          <a:p>
            <a:pPr lvl="0"/>
            <a:r>
              <a:rPr lang="es-MX" sz="1200" b="1" u="sng" dirty="0">
                <a:solidFill>
                  <a:prstClr val="black"/>
                </a:solidFill>
                <a:effectLst>
                  <a:outerShdw blurRad="38100" dist="38100" dir="2700000" algn="tl">
                    <a:srgbClr val="000000">
                      <a:alpha val="43137"/>
                    </a:srgbClr>
                  </a:outerShdw>
                </a:effectLst>
                <a:cs typeface="Helvetica" pitchFamily="34" charset="0"/>
              </a:rPr>
              <a:t>Nota:</a:t>
            </a:r>
            <a:r>
              <a:rPr lang="es-MX" sz="1200" dirty="0">
                <a:solidFill>
                  <a:prstClr val="black"/>
                </a:solidFill>
                <a:cs typeface="Helvetica" pitchFamily="34" charset="0"/>
              </a:rPr>
              <a:t>  Las preguntas de respuesta construida </a:t>
            </a:r>
            <a:r>
              <a:rPr lang="es-MX" sz="1200" b="1" dirty="0">
                <a:solidFill>
                  <a:prstClr val="black"/>
                </a:solidFill>
                <a:cs typeface="Helvetica" pitchFamily="34" charset="0"/>
              </a:rPr>
              <a:t>NO</a:t>
            </a:r>
            <a:r>
              <a:rPr lang="es-MX" sz="1200" dirty="0">
                <a:solidFill>
                  <a:prstClr val="black"/>
                </a:solidFill>
                <a:cs typeface="Helvetica" pitchFamily="34" charset="0"/>
              </a:rPr>
              <a:t> evalúan las habilidades o dominio en </a:t>
            </a:r>
            <a:r>
              <a:rPr lang="es-MX" sz="1200" dirty="0" smtClean="0">
                <a:solidFill>
                  <a:prstClr val="black"/>
                </a:solidFill>
                <a:cs typeface="Helvetica" pitchFamily="34" charset="0"/>
              </a:rPr>
              <a:t>escritura, y </a:t>
            </a:r>
            <a:r>
              <a:rPr lang="es-MX" sz="1200" dirty="0">
                <a:solidFill>
                  <a:prstClr val="black"/>
                </a:solidFill>
                <a:cs typeface="Helvetica" pitchFamily="34" charset="0"/>
              </a:rPr>
              <a:t>no deben ser calificadas como tal.  Estas respuestas construidas son evidencia de la comprensión de lectura.  </a:t>
            </a:r>
          </a:p>
          <a:p>
            <a:pPr lvl="0"/>
            <a:endParaRPr lang="es-MX" sz="1200" dirty="0">
              <a:solidFill>
                <a:prstClr val="black"/>
              </a:solidFill>
              <a:cs typeface="Helvetica" pitchFamily="34" charset="0"/>
            </a:endParaRPr>
          </a:p>
          <a:p>
            <a:pPr lvl="0"/>
            <a:r>
              <a:rPr lang="es-MX" sz="1200" b="1" dirty="0">
                <a:solidFill>
                  <a:prstClr val="black"/>
                </a:solidFill>
                <a:cs typeface="Helvetica" pitchFamily="34" charset="0"/>
              </a:rPr>
              <a:t>Hay disponible una </a:t>
            </a:r>
            <a:r>
              <a:rPr lang="es-MX" sz="1200" b="1" u="sng" dirty="0">
                <a:solidFill>
                  <a:prstClr val="black"/>
                </a:solidFill>
                <a:cs typeface="Helvetica" pitchFamily="34" charset="0"/>
              </a:rPr>
              <a:t>HOJA OPCIONAL PARA REGISTRAR LA PUNTUACIÓN </a:t>
            </a:r>
            <a:r>
              <a:rPr lang="es-MX" sz="1200" b="1" dirty="0">
                <a:solidFill>
                  <a:prstClr val="black"/>
                </a:solidFill>
                <a:cs typeface="Helvetica" pitchFamily="34" charset="0"/>
              </a:rPr>
              <a:t>…(</a:t>
            </a:r>
            <a:r>
              <a:rPr lang="es-MX" sz="1200" b="1" i="1" dirty="0">
                <a:solidFill>
                  <a:prstClr val="black"/>
                </a:solidFill>
                <a:cs typeface="Helvetica" pitchFamily="34" charset="0"/>
              </a:rPr>
              <a:t>Hoja de resumen de la evaluación de la clase</a:t>
            </a:r>
            <a:r>
              <a:rPr lang="es-MX" sz="1200" b="1" dirty="0">
                <a:solidFill>
                  <a:prstClr val="black"/>
                </a:solidFill>
                <a:cs typeface="Helvetica" pitchFamily="34" charset="0"/>
              </a:rPr>
              <a:t>)</a:t>
            </a:r>
          </a:p>
          <a:p>
            <a:pPr lvl="0"/>
            <a:endParaRPr lang="es-MX" sz="1200" b="1" dirty="0">
              <a:solidFill>
                <a:prstClr val="black"/>
              </a:solidFill>
              <a:cs typeface="Helvetica" pitchFamily="34" charset="0"/>
            </a:endParaRPr>
          </a:p>
          <a:p>
            <a:pPr marL="344488" lvl="0" indent="-171450">
              <a:buFont typeface="Arial" pitchFamily="34" charset="0"/>
              <a:buChar char="•"/>
            </a:pPr>
            <a:r>
              <a:rPr lang="es-MX" sz="1200" dirty="0">
                <a:solidFill>
                  <a:prstClr val="black"/>
                </a:solidFill>
                <a:cs typeface="Helvetica" pitchFamily="34" charset="0"/>
              </a:rPr>
              <a:t>Cuando los estudiantes hayan terminado la evaluación, usted puede registrar el número total de respuestas de selección múltiple y respuestas construidas correctas en la </a:t>
            </a:r>
            <a:r>
              <a:rPr lang="es-MX" sz="1200" i="1" dirty="0">
                <a:solidFill>
                  <a:prstClr val="black"/>
                </a:solidFill>
                <a:cs typeface="Helvetica" pitchFamily="34" charset="0"/>
              </a:rPr>
              <a:t>Hoja de resumen de la evaluación de la clase</a:t>
            </a:r>
            <a:r>
              <a:rPr lang="es-MX" sz="1200" dirty="0">
                <a:solidFill>
                  <a:prstClr val="black"/>
                </a:solidFill>
                <a:cs typeface="Helvetica" pitchFamily="34" charset="0"/>
              </a:rPr>
              <a:t>, si lo desea. </a:t>
            </a:r>
          </a:p>
          <a:p>
            <a:pPr marL="173038" lvl="0"/>
            <a:endParaRPr lang="es-MX" sz="1200" dirty="0">
              <a:solidFill>
                <a:prstClr val="black"/>
              </a:solidFill>
              <a:cs typeface="Helvetica" pitchFamily="34" charset="0"/>
            </a:endParaRPr>
          </a:p>
          <a:p>
            <a:pPr marL="344488" lvl="0" indent="-171450">
              <a:buFont typeface="Arial" pitchFamily="34" charset="0"/>
              <a:buChar char="•"/>
            </a:pPr>
            <a:r>
              <a:rPr lang="es-MX" sz="1200" dirty="0">
                <a:solidFill>
                  <a:prstClr val="black"/>
                </a:solidFill>
                <a:cs typeface="Helvetica" pitchFamily="34" charset="0"/>
              </a:rPr>
              <a:t>Regrese el folleto de evaluación corregido a los estudiantes. Ellos registran sus respuestas como correctas o incorrectas.</a:t>
            </a:r>
          </a:p>
          <a:p>
            <a:pPr marL="383829" indent="-191030">
              <a:buFont typeface="Arial" pitchFamily="34" charset="0"/>
              <a:buChar char="•"/>
            </a:pPr>
            <a:endParaRPr lang="es-GT" sz="1200" dirty="0" smtClean="0">
              <a:cs typeface="Helvetica" pitchFamily="34" charset="0"/>
            </a:endParaRPr>
          </a:p>
          <a:p>
            <a:pPr marL="383829" indent="-191030">
              <a:buFont typeface="Arial" pitchFamily="34" charset="0"/>
              <a:buChar char="•"/>
            </a:pPr>
            <a:r>
              <a:rPr lang="es-GT" sz="1200" dirty="0" smtClean="0">
                <a:cs typeface="Helvetica" pitchFamily="34" charset="0"/>
              </a:rPr>
              <a:t>La última página en el folleto del estudiante es una página de reflexión del estudiante. Esta última actividad es muy valiosa para la comprensión de cómo diferenciar las necesidades de instrucción de los estudiantes</a:t>
            </a:r>
            <a:endParaRPr lang="es-GT" sz="1200" dirty="0" smtClean="0">
              <a:solidFill>
                <a:srgbClr val="C00000"/>
              </a:solidFill>
              <a:cs typeface="Helvetica" pitchFamily="34" charset="0"/>
            </a:endParaRPr>
          </a:p>
          <a:p>
            <a:endParaRPr lang="es-GT" sz="1200" i="1" dirty="0">
              <a:solidFill>
                <a:srgbClr val="C00000"/>
              </a:solidFill>
            </a:endParaRPr>
          </a:p>
        </p:txBody>
      </p:sp>
      <p:sp>
        <p:nvSpPr>
          <p:cNvPr id="6" name="Rectangle 5"/>
          <p:cNvSpPr/>
          <p:nvPr/>
        </p:nvSpPr>
        <p:spPr>
          <a:xfrm>
            <a:off x="4953000" y="228600"/>
            <a:ext cx="2660968"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7384" tIns="53692" rIns="107384" bIns="53692" rtlCol="0" anchor="t"/>
          <a:lstStyle/>
          <a:p>
            <a:r>
              <a:rPr lang="en-US" sz="1300" b="1" dirty="0">
                <a:solidFill>
                  <a:schemeClr val="tx1"/>
                </a:solidFill>
              </a:rPr>
              <a:t>Order at HSD Print Shop…</a:t>
            </a:r>
          </a:p>
          <a:p>
            <a:r>
              <a:rPr lang="en-US" sz="900" dirty="0">
                <a:solidFill>
                  <a:schemeClr val="tx1"/>
                </a:solidFill>
                <a:hlinkClick r:id="rId3"/>
              </a:rPr>
              <a:t>http://www.hsd.k12.or.us/Departments/PrintShop/WebSubmissionForms.aspx</a:t>
            </a:r>
            <a:endParaRPr lang="en-US" sz="900" dirty="0">
              <a:solidFill>
                <a:schemeClr val="tx1"/>
              </a:solidFill>
            </a:endParaRPr>
          </a:p>
          <a:p>
            <a:endParaRPr lang="en-US" sz="900" dirty="0">
              <a:solidFill>
                <a:schemeClr val="tx1"/>
              </a:solidFill>
            </a:endParaRPr>
          </a:p>
        </p:txBody>
      </p:sp>
      <p:sp>
        <p:nvSpPr>
          <p:cNvPr id="4" name="Slide Number Placeholder 3"/>
          <p:cNvSpPr>
            <a:spLocks noGrp="1"/>
          </p:cNvSpPr>
          <p:nvPr>
            <p:ph type="sldNum" sz="quarter" idx="12"/>
          </p:nvPr>
        </p:nvSpPr>
        <p:spPr>
          <a:xfrm>
            <a:off x="5570220" y="9322651"/>
            <a:ext cx="1813560" cy="535516"/>
          </a:xfrm>
        </p:spPr>
        <p:txBody>
          <a:bodyPr/>
          <a:lstStyle/>
          <a:p>
            <a:r>
              <a:rPr lang="en-US" dirty="0"/>
              <a:t>3</a:t>
            </a:r>
          </a:p>
        </p:txBody>
      </p:sp>
      <p:sp>
        <p:nvSpPr>
          <p:cNvPr id="3" name="Footer Placeholder 2"/>
          <p:cNvSpPr>
            <a:spLocks noGrp="1"/>
          </p:cNvSpPr>
          <p:nvPr>
            <p:ph type="ftr" sz="quarter" idx="11"/>
          </p:nvPr>
        </p:nvSpPr>
        <p:spPr/>
        <p:txBody>
          <a:bodyPr/>
          <a:lstStyle/>
          <a:p>
            <a:r>
              <a:rPr lang="en-US" smtClean="0"/>
              <a:t>Rev. Control: 07/04/15 - OSP and S. Richmond </a:t>
            </a:r>
            <a:endParaRPr lang="en-US" dirty="0"/>
          </a:p>
        </p:txBody>
      </p:sp>
    </p:spTree>
    <p:extLst>
      <p:ext uri="{BB962C8B-B14F-4D97-AF65-F5344CB8AC3E}">
        <p14:creationId xmlns:p14="http://schemas.microsoft.com/office/powerpoint/2010/main" val="15586387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grpSp>
        <p:nvGrpSpPr>
          <p:cNvPr id="10" name="Group 9"/>
          <p:cNvGrpSpPr/>
          <p:nvPr/>
        </p:nvGrpSpPr>
        <p:grpSpPr>
          <a:xfrm>
            <a:off x="172721" y="41114"/>
            <a:ext cx="7371079" cy="9682006"/>
            <a:chOff x="152400" y="37376"/>
            <a:chExt cx="6589222" cy="8801824"/>
          </a:xfrm>
        </p:grpSpPr>
        <p:grpSp>
          <p:nvGrpSpPr>
            <p:cNvPr id="6" name="Group 5"/>
            <p:cNvGrpSpPr/>
            <p:nvPr/>
          </p:nvGrpSpPr>
          <p:grpSpPr>
            <a:xfrm>
              <a:off x="152400" y="457200"/>
              <a:ext cx="6589222" cy="8382000"/>
              <a:chOff x="152400" y="457200"/>
              <a:chExt cx="6589222" cy="8382000"/>
            </a:xfrm>
          </p:grpSpPr>
          <p:sp>
            <p:nvSpPr>
              <p:cNvPr id="3" name="Rounded Rectangle 2"/>
              <p:cNvSpPr/>
              <p:nvPr/>
            </p:nvSpPr>
            <p:spPr>
              <a:xfrm>
                <a:off x="152400" y="457200"/>
                <a:ext cx="6553200" cy="24384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GT" b="1" dirty="0">
                    <a:solidFill>
                      <a:schemeClr val="tx1"/>
                    </a:solidFill>
                  </a:rPr>
                  <a:t>1</a:t>
                </a:r>
                <a:r>
                  <a:rPr lang="es-GT" b="1" baseline="30000" dirty="0">
                    <a:solidFill>
                      <a:schemeClr val="tx1"/>
                    </a:solidFill>
                  </a:rPr>
                  <a:t>er</a:t>
                </a:r>
                <a:r>
                  <a:rPr lang="es-GT" b="1" dirty="0">
                    <a:solidFill>
                      <a:schemeClr val="tx1"/>
                    </a:solidFill>
                  </a:rPr>
                  <a:t>  Minuto</a:t>
                </a:r>
              </a:p>
              <a:p>
                <a:r>
                  <a:rPr lang="es-GT" b="1" dirty="0">
                    <a:solidFill>
                      <a:schemeClr val="tx1"/>
                    </a:solidFill>
                  </a:rPr>
                  <a:t>Algo que hice bien fue…</a:t>
                </a:r>
              </a:p>
            </p:txBody>
          </p:sp>
          <p:sp>
            <p:nvSpPr>
              <p:cNvPr id="7" name="Rounded Rectangle 6"/>
              <p:cNvSpPr/>
              <p:nvPr/>
            </p:nvSpPr>
            <p:spPr>
              <a:xfrm>
                <a:off x="170411" y="3048000"/>
                <a:ext cx="6553200" cy="24384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GT" b="1" dirty="0">
                    <a:solidFill>
                      <a:schemeClr val="tx1"/>
                    </a:solidFill>
                  </a:rPr>
                  <a:t>2</a:t>
                </a:r>
                <a:r>
                  <a:rPr lang="es-GT" b="1" baseline="30000" dirty="0">
                    <a:solidFill>
                      <a:schemeClr val="tx1"/>
                    </a:solidFill>
                  </a:rPr>
                  <a:t>do</a:t>
                </a:r>
                <a:r>
                  <a:rPr lang="es-GT" b="1" dirty="0">
                    <a:solidFill>
                      <a:schemeClr val="tx1"/>
                    </a:solidFill>
                  </a:rPr>
                  <a:t> Minuto</a:t>
                </a:r>
              </a:p>
              <a:p>
                <a:r>
                  <a:rPr lang="es-GT" b="1" dirty="0">
                    <a:solidFill>
                      <a:schemeClr val="tx1"/>
                    </a:solidFill>
                  </a:rPr>
                  <a:t>Algo que era nuevo para mí o que necesito practicar más es…</a:t>
                </a:r>
              </a:p>
            </p:txBody>
          </p:sp>
          <p:sp>
            <p:nvSpPr>
              <p:cNvPr id="8" name="Rounded Rectangle 7"/>
              <p:cNvSpPr/>
              <p:nvPr/>
            </p:nvSpPr>
            <p:spPr>
              <a:xfrm>
                <a:off x="188422" y="5638800"/>
                <a:ext cx="6553200" cy="32004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GT" b="1" dirty="0">
                    <a:solidFill>
                      <a:schemeClr val="tx1"/>
                    </a:solidFill>
                  </a:rPr>
                  <a:t>3</a:t>
                </a:r>
                <a:r>
                  <a:rPr lang="es-GT" b="1" baseline="30000" dirty="0">
                    <a:solidFill>
                      <a:schemeClr val="tx1"/>
                    </a:solidFill>
                  </a:rPr>
                  <a:t>er</a:t>
                </a:r>
                <a:r>
                  <a:rPr lang="es-GT" b="1" dirty="0">
                    <a:solidFill>
                      <a:schemeClr val="tx1"/>
                    </a:solidFill>
                  </a:rPr>
                  <a:t> Minuto</a:t>
                </a:r>
              </a:p>
              <a:p>
                <a:r>
                  <a:rPr lang="es-GT" b="1" dirty="0">
                    <a:solidFill>
                      <a:schemeClr val="tx1"/>
                    </a:solidFill>
                  </a:rPr>
                  <a:t>Algo que no entiendo fue…</a:t>
                </a:r>
              </a:p>
            </p:txBody>
          </p:sp>
        </p:grpSp>
        <p:sp>
          <p:nvSpPr>
            <p:cNvPr id="9" name="TextBox 8"/>
            <p:cNvSpPr txBox="1"/>
            <p:nvPr/>
          </p:nvSpPr>
          <p:spPr>
            <a:xfrm>
              <a:off x="685800" y="37376"/>
              <a:ext cx="5181600" cy="369332"/>
            </a:xfrm>
            <a:prstGeom prst="rect">
              <a:avLst/>
            </a:prstGeom>
            <a:noFill/>
          </p:spPr>
          <p:txBody>
            <a:bodyPr wrap="square" rtlCol="0">
              <a:spAutoFit/>
            </a:bodyPr>
            <a:lstStyle/>
            <a:p>
              <a:pPr algn="ctr"/>
              <a:r>
                <a:rPr lang="es-GT" b="1" i="1" dirty="0"/>
                <a:t>Página de Reflexión</a:t>
              </a:r>
            </a:p>
          </p:txBody>
        </p:sp>
      </p:grpSp>
      <p:sp>
        <p:nvSpPr>
          <p:cNvPr id="2" name="Footer Placeholder 1"/>
          <p:cNvSpPr>
            <a:spLocks noGrp="1"/>
          </p:cNvSpPr>
          <p:nvPr>
            <p:ph type="ftr" sz="quarter" idx="11"/>
          </p:nvPr>
        </p:nvSpPr>
        <p:spPr/>
        <p:txBody>
          <a:bodyPr/>
          <a:lstStyle/>
          <a:p>
            <a:r>
              <a:rPr lang="en-US" smtClean="0"/>
              <a:t>Rev. Control: 07/04/15 - OSP and S. Richmond </a:t>
            </a:r>
            <a:endParaRPr lang="en-US" dirty="0"/>
          </a:p>
        </p:txBody>
      </p:sp>
    </p:spTree>
    <p:extLst>
      <p:ext uri="{BB962C8B-B14F-4D97-AF65-F5344CB8AC3E}">
        <p14:creationId xmlns:p14="http://schemas.microsoft.com/office/powerpoint/2010/main" val="1702367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4</a:t>
            </a:fld>
            <a:endParaRPr lang="en-US" dirty="0"/>
          </a:p>
        </p:txBody>
      </p:sp>
      <p:sp>
        <p:nvSpPr>
          <p:cNvPr id="3" name="TextBox 2"/>
          <p:cNvSpPr txBox="1"/>
          <p:nvPr/>
        </p:nvSpPr>
        <p:spPr>
          <a:xfrm>
            <a:off x="410136" y="443753"/>
            <a:ext cx="6870774" cy="8124060"/>
          </a:xfrm>
          <a:prstGeom prst="rect">
            <a:avLst/>
          </a:prstGeom>
          <a:noFill/>
        </p:spPr>
        <p:txBody>
          <a:bodyPr wrap="square" lIns="93069" tIns="46534" rIns="93069" bIns="46534" rtlCol="0">
            <a:spAutoFit/>
          </a:bodyPr>
          <a:lstStyle/>
          <a:p>
            <a:pPr algn="ctr"/>
            <a:r>
              <a:rPr lang="es-419" sz="1461" b="1" dirty="0"/>
              <a:t>Determinando textos a nivel de grado</a:t>
            </a:r>
          </a:p>
          <a:p>
            <a:pPr algn="ctr"/>
            <a:endParaRPr lang="es-419" sz="777" b="1" dirty="0"/>
          </a:p>
          <a:p>
            <a:r>
              <a:rPr lang="es-419" sz="1461" dirty="0"/>
              <a:t>Un texto a nivel de grado se determina utilizando una combinación tanto de las nuevas escalas cuantitativas como de las medidas cualitativas de los CCSS.</a:t>
            </a:r>
          </a:p>
          <a:p>
            <a:endParaRPr lang="es-419" sz="1461" dirty="0"/>
          </a:p>
          <a:p>
            <a:r>
              <a:rPr lang="es-419" sz="1461" b="1" dirty="0"/>
              <a:t>Ejemplo</a:t>
            </a:r>
            <a:r>
              <a:rPr lang="es-419" sz="1461" dirty="0"/>
              <a:t>:  Si el grado equivalente de un texto es </a:t>
            </a:r>
            <a:r>
              <a:rPr lang="es-419" sz="1736" b="1" dirty="0">
                <a:solidFill>
                  <a:srgbClr val="0070C0"/>
                </a:solidFill>
              </a:rPr>
              <a:t>6.8</a:t>
            </a:r>
            <a:r>
              <a:rPr lang="es-419" sz="1461" dirty="0"/>
              <a:t> y tiene una medida </a:t>
            </a:r>
            <a:r>
              <a:rPr lang="es-419" sz="1461" i="1" dirty="0" err="1"/>
              <a:t>lexile</a:t>
            </a:r>
            <a:r>
              <a:rPr lang="es-419" sz="1461" dirty="0"/>
              <a:t> de </a:t>
            </a:r>
            <a:r>
              <a:rPr lang="es-419" sz="1736" b="1" dirty="0">
                <a:solidFill>
                  <a:srgbClr val="0070C0"/>
                </a:solidFill>
              </a:rPr>
              <a:t>970</a:t>
            </a:r>
            <a:r>
              <a:rPr lang="es-419" sz="1461" dirty="0"/>
              <a:t>, los datos cuantitativos muestran que la ubicación debe ser </a:t>
            </a:r>
            <a:r>
              <a:rPr lang="es-419" sz="1461" b="1" dirty="0"/>
              <a:t>entre los grados  4 y 8.</a:t>
            </a:r>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r>
              <a:rPr lang="es-419" sz="1461" b="1" dirty="0"/>
              <a:t>Cuatro medidas </a:t>
            </a:r>
            <a:r>
              <a:rPr lang="es-419" sz="1461" dirty="0"/>
              <a:t>cualitativas pueden examinarse desde la banda inferior de 4</a:t>
            </a:r>
            <a:r>
              <a:rPr lang="es-419" sz="1461" baseline="30000" dirty="0"/>
              <a:t>to</a:t>
            </a:r>
            <a:r>
              <a:rPr lang="es-419" sz="1461" dirty="0"/>
              <a:t> grado  hasta la banda superior de 8</a:t>
            </a:r>
            <a:r>
              <a:rPr lang="es-419" sz="1461" baseline="30000" dirty="0"/>
              <a:t>vo</a:t>
            </a:r>
            <a:r>
              <a:rPr lang="es-419" sz="1461" dirty="0"/>
              <a:t> grado para determinar la legibilidad a nivel de grado.</a:t>
            </a:r>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endParaRPr lang="es-419" sz="1461" dirty="0"/>
          </a:p>
          <a:p>
            <a:r>
              <a:rPr lang="es-419" sz="1461" dirty="0"/>
              <a:t>La combinación de la escala </a:t>
            </a:r>
            <a:r>
              <a:rPr lang="es-419" sz="1461" b="1" dirty="0"/>
              <a:t>cuantitativa</a:t>
            </a:r>
            <a:r>
              <a:rPr lang="es-419" sz="1461" dirty="0"/>
              <a:t> y las medidas </a:t>
            </a:r>
            <a:r>
              <a:rPr lang="es-419" sz="1461" b="1" dirty="0"/>
              <a:t>cualitativas</a:t>
            </a:r>
            <a:r>
              <a:rPr lang="es-419" sz="1461" dirty="0"/>
              <a:t>, para este texto en particular, muestra que el mejor nivel de legibilidad para este texto sería 6</a:t>
            </a:r>
            <a:r>
              <a:rPr lang="es-419" sz="1461" baseline="30000" dirty="0"/>
              <a:t>to </a:t>
            </a:r>
            <a:r>
              <a:rPr lang="es-419" sz="1461" dirty="0"/>
              <a:t>grado.</a:t>
            </a:r>
          </a:p>
          <a:p>
            <a:endParaRPr lang="es-419" sz="1461" dirty="0"/>
          </a:p>
        </p:txBody>
      </p:sp>
      <p:graphicFrame>
        <p:nvGraphicFramePr>
          <p:cNvPr id="10" name="Table 9"/>
          <p:cNvGraphicFramePr>
            <a:graphicFrameLocks noGrp="1"/>
          </p:cNvGraphicFramePr>
          <p:nvPr>
            <p:extLst/>
          </p:nvPr>
        </p:nvGraphicFramePr>
        <p:xfrm>
          <a:off x="632013" y="2027920"/>
          <a:ext cx="5837815" cy="1853614"/>
        </p:xfrm>
        <a:graphic>
          <a:graphicData uri="http://schemas.openxmlformats.org/drawingml/2006/table">
            <a:tbl>
              <a:tblPr/>
              <a:tblGrid>
                <a:gridCol w="2062300"/>
                <a:gridCol w="1887428"/>
                <a:gridCol w="1888087"/>
              </a:tblGrid>
              <a:tr h="466433">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Band</a:t>
                      </a:r>
                    </a:p>
                    <a:p>
                      <a:pPr marL="0" marR="0" algn="ctr" defTabSz="1018809" rtl="0" eaLnBrk="1" fontAlgn="ctr" latinLnBrk="0" hangingPunct="1">
                        <a:lnSpc>
                          <a:spcPct val="107000"/>
                        </a:lnSpc>
                        <a:spcBef>
                          <a:spcPts val="0"/>
                        </a:spcBef>
                        <a:spcAft>
                          <a:spcPts val="0"/>
                        </a:spcAft>
                      </a:pP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9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Bandas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basadas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en</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los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Estándares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Fundamentales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9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Comunes</a:t>
                      </a:r>
                      <a:r>
                        <a:rPr lang="en-US" sz="9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900" b="1" i="0" kern="1200" baseline="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9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Prueba</a:t>
                      </a: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de </a:t>
                      </a:r>
                      <a:r>
                        <a:rPr lang="en-US" sz="9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legibilidad</a:t>
                      </a: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9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(Sistema Lexile)</a:t>
                      </a:r>
                      <a:endParaRPr lang="en-US" sz="900" i="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292877">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221">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77564">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907">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612">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CCR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231" marR="7231"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1" name="Group 10"/>
          <p:cNvGrpSpPr/>
          <p:nvPr/>
        </p:nvGrpSpPr>
        <p:grpSpPr>
          <a:xfrm>
            <a:off x="3112098" y="2790979"/>
            <a:ext cx="3155577" cy="535984"/>
            <a:chOff x="3088640" y="2723154"/>
            <a:chExt cx="3251200" cy="552226"/>
          </a:xfrm>
        </p:grpSpPr>
        <p:sp>
          <p:nvSpPr>
            <p:cNvPr id="12" name="Rectangle 11"/>
            <p:cNvSpPr/>
            <p:nvPr/>
          </p:nvSpPr>
          <p:spPr>
            <a:xfrm>
              <a:off x="308864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sp>
          <p:nvSpPr>
            <p:cNvPr id="13" name="Rectangle 12"/>
            <p:cNvSpPr/>
            <p:nvPr/>
          </p:nvSpPr>
          <p:spPr>
            <a:xfrm>
              <a:off x="503936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grpSp>
      <p:graphicFrame>
        <p:nvGraphicFramePr>
          <p:cNvPr id="14" name="Table 13"/>
          <p:cNvGraphicFramePr>
            <a:graphicFrameLocks noGrp="1"/>
          </p:cNvGraphicFramePr>
          <p:nvPr>
            <p:extLst/>
          </p:nvPr>
        </p:nvGraphicFramePr>
        <p:xfrm>
          <a:off x="360830" y="4598759"/>
          <a:ext cx="6705601" cy="3049461"/>
        </p:xfrm>
        <a:graphic>
          <a:graphicData uri="http://schemas.openxmlformats.org/drawingml/2006/table">
            <a:tbl>
              <a:tblPr firstRow="1" bandRow="1">
                <a:tableStyleId>{5940675A-B579-460E-94D1-54222C63F5DA}</a:tableStyleId>
              </a:tblPr>
              <a:tblGrid>
                <a:gridCol w="1341120"/>
                <a:gridCol w="1408408"/>
                <a:gridCol w="1352722"/>
                <a:gridCol w="1025563"/>
                <a:gridCol w="838200"/>
                <a:gridCol w="739588"/>
              </a:tblGrid>
              <a:tr h="306277">
                <a:tc rowSpan="2">
                  <a:txBody>
                    <a:bodyPr/>
                    <a:lstStyle/>
                    <a:p>
                      <a:pPr algn="ctr"/>
                      <a:endParaRPr lang="es-419" sz="900" noProof="0" dirty="0" smtClean="0">
                        <a:solidFill>
                          <a:srgbClr val="002060"/>
                        </a:solidFill>
                      </a:endParaRPr>
                    </a:p>
                    <a:p>
                      <a:pPr algn="ctr"/>
                      <a:r>
                        <a:rPr lang="es-419" sz="900" b="1" u="sng" noProof="0" dirty="0" smtClean="0">
                          <a:solidFill>
                            <a:srgbClr val="002060"/>
                          </a:solidFill>
                          <a:effectLst>
                            <a:outerShdw blurRad="38100" dist="38100" dir="2700000" algn="tl">
                              <a:srgbClr val="000000">
                                <a:alpha val="43137"/>
                              </a:srgbClr>
                            </a:outerShdw>
                          </a:effectLst>
                        </a:rPr>
                        <a:t>4 factores cualitativos</a:t>
                      </a:r>
                      <a:endParaRPr lang="es-419" sz="900" b="1" u="sng" noProof="0" dirty="0">
                        <a:solidFill>
                          <a:srgbClr val="002060"/>
                        </a:solidFill>
                        <a:effectLst>
                          <a:outerShdw blurRad="38100" dist="38100" dir="2700000" algn="tl">
                            <a:srgbClr val="000000">
                              <a:alpha val="43137"/>
                            </a:srgbClr>
                          </a:outerShdw>
                        </a:effectLst>
                      </a:endParaRPr>
                    </a:p>
                  </a:txBody>
                  <a:tcPr marL="94668" marR="94668" marT="45943" marB="45943" anchor="ctr"/>
                </a:tc>
                <a:tc gridSpan="5">
                  <a:txBody>
                    <a:bodyPr/>
                    <a:lstStyle/>
                    <a:p>
                      <a:pPr algn="ctr"/>
                      <a:r>
                        <a:rPr lang="es-419" sz="1300" b="1" noProof="0" dirty="0" smtClean="0">
                          <a:solidFill>
                            <a:srgbClr val="002060"/>
                          </a:solidFill>
                        </a:rPr>
                        <a:t>Clasifica el texto desde más</a:t>
                      </a:r>
                      <a:r>
                        <a:rPr lang="es-419" sz="1300" b="1" baseline="0" noProof="0" dirty="0" smtClean="0">
                          <a:solidFill>
                            <a:srgbClr val="002060"/>
                          </a:solidFill>
                        </a:rPr>
                        <a:t> fácil hasta más difícil, </a:t>
                      </a:r>
                      <a:r>
                        <a:rPr lang="es-419" sz="1300" b="1" u="sng" baseline="0" noProof="0" dirty="0" smtClean="0">
                          <a:solidFill>
                            <a:srgbClr val="002060"/>
                          </a:solidFill>
                        </a:rPr>
                        <a:t>entre las bandas</a:t>
                      </a:r>
                      <a:r>
                        <a:rPr lang="es-419" sz="1300" b="1" baseline="0" noProof="0" dirty="0" smtClean="0">
                          <a:solidFill>
                            <a:srgbClr val="002060"/>
                          </a:solidFill>
                        </a:rPr>
                        <a:t>.</a:t>
                      </a:r>
                      <a:endParaRPr lang="es-419" sz="1300" b="1" noProof="0" dirty="0">
                        <a:solidFill>
                          <a:srgbClr val="002060"/>
                        </a:solidFill>
                      </a:endParaRPr>
                    </a:p>
                  </a:txBody>
                  <a:tcPr marL="94668" marR="94668" marT="45943" marB="45943"/>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3554">
                <a:tc vMerge="1">
                  <a:txBody>
                    <a:bodyPr/>
                    <a:lstStyle/>
                    <a:p>
                      <a:endParaRPr lang="en-US" sz="1400" dirty="0"/>
                    </a:p>
                  </a:txBody>
                  <a:tcPr/>
                </a:tc>
                <a:tc>
                  <a:txBody>
                    <a:bodyPr/>
                    <a:lstStyle/>
                    <a:p>
                      <a:pPr algn="ctr"/>
                      <a:r>
                        <a:rPr lang="es-419" sz="900" b="1" noProof="0" dirty="0" smtClean="0">
                          <a:solidFill>
                            <a:srgbClr val="002060"/>
                          </a:solidFill>
                        </a:rPr>
                        <a:t>Principio del grado inferior  (banda)</a:t>
                      </a:r>
                      <a:endParaRPr lang="es-419" sz="900" b="1" noProof="0" dirty="0">
                        <a:solidFill>
                          <a:srgbClr val="002060"/>
                        </a:solidFill>
                      </a:endParaRPr>
                    </a:p>
                  </a:txBody>
                  <a:tcPr marL="94668" marR="94668" marT="45943" marB="45943" anchor="ctr">
                    <a:solidFill>
                      <a:schemeClr val="bg1">
                        <a:lumMod val="95000"/>
                      </a:schemeClr>
                    </a:solidFill>
                  </a:tcPr>
                </a:tc>
                <a:tc>
                  <a:txBody>
                    <a:bodyPr/>
                    <a:lstStyle/>
                    <a:p>
                      <a:pPr algn="ctr"/>
                      <a:r>
                        <a:rPr lang="es-419" sz="900" b="1" noProof="0" dirty="0" smtClean="0">
                          <a:solidFill>
                            <a:srgbClr val="002060"/>
                          </a:solidFill>
                        </a:rPr>
                        <a:t>Fin del grado inferior (banda) </a:t>
                      </a:r>
                      <a:endParaRPr lang="es-419" sz="900" b="1" noProof="0" dirty="0">
                        <a:solidFill>
                          <a:srgbClr val="002060"/>
                        </a:solidFill>
                      </a:endParaRPr>
                    </a:p>
                  </a:txBody>
                  <a:tcPr marL="94668" marR="94668" marT="45943" marB="45943" anchor="ctr">
                    <a:solidFill>
                      <a:schemeClr val="bg1">
                        <a:lumMod val="85000"/>
                      </a:schemeClr>
                    </a:solidFill>
                  </a:tcPr>
                </a:tc>
                <a:tc>
                  <a:txBody>
                    <a:bodyPr/>
                    <a:lstStyle/>
                    <a:p>
                      <a:pPr algn="ctr"/>
                      <a:r>
                        <a:rPr lang="es-419" sz="900" b="1" noProof="0" dirty="0" smtClean="0">
                          <a:solidFill>
                            <a:srgbClr val="002060"/>
                          </a:solidFill>
                        </a:rPr>
                        <a:t>Principio de un grado</a:t>
                      </a:r>
                      <a:r>
                        <a:rPr lang="es-419" sz="900" b="1" baseline="0" noProof="0" dirty="0" smtClean="0">
                          <a:solidFill>
                            <a:srgbClr val="002060"/>
                          </a:solidFill>
                        </a:rPr>
                        <a:t> </a:t>
                      </a:r>
                      <a:r>
                        <a:rPr lang="es-419" sz="900" b="1" noProof="0" dirty="0" smtClean="0">
                          <a:solidFill>
                            <a:srgbClr val="002060"/>
                          </a:solidFill>
                        </a:rPr>
                        <a:t>más alto (banda) hasta la mitad </a:t>
                      </a:r>
                      <a:endParaRPr lang="es-419" sz="900" b="1" noProof="0" dirty="0">
                        <a:solidFill>
                          <a:srgbClr val="002060"/>
                        </a:solidFill>
                      </a:endParaRPr>
                    </a:p>
                  </a:txBody>
                  <a:tcPr marL="94668" marR="94668" marT="45943" marB="45943" anchor="ctr">
                    <a:solidFill>
                      <a:schemeClr val="accent1">
                        <a:lumMod val="20000"/>
                        <a:lumOff val="80000"/>
                      </a:schemeClr>
                    </a:solidFill>
                  </a:tcPr>
                </a:tc>
                <a:tc>
                  <a:txBody>
                    <a:bodyPr/>
                    <a:lstStyle/>
                    <a:p>
                      <a:pPr algn="ctr"/>
                      <a:r>
                        <a:rPr lang="es-419" sz="900" b="1" noProof="0" dirty="0" smtClean="0">
                          <a:solidFill>
                            <a:srgbClr val="002060"/>
                          </a:solidFill>
                        </a:rPr>
                        <a:t>Fin de un   grado (banda) más alto</a:t>
                      </a:r>
                      <a:endParaRPr lang="es-419" sz="900" b="1" noProof="0" dirty="0">
                        <a:solidFill>
                          <a:srgbClr val="002060"/>
                        </a:solidFill>
                      </a:endParaRPr>
                    </a:p>
                  </a:txBody>
                  <a:tcPr marL="94668" marR="94668" marT="45943" marB="45943" anchor="ctr">
                    <a:solidFill>
                      <a:schemeClr val="accent1">
                        <a:lumMod val="40000"/>
                        <a:lumOff val="60000"/>
                      </a:schemeClr>
                    </a:solidFill>
                  </a:tcPr>
                </a:tc>
                <a:tc>
                  <a:txBody>
                    <a:bodyPr/>
                    <a:lstStyle/>
                    <a:p>
                      <a:pPr algn="ctr"/>
                      <a:r>
                        <a:rPr lang="es-419" sz="900" b="1" noProof="0" dirty="0" smtClean="0">
                          <a:solidFill>
                            <a:srgbClr val="002060"/>
                          </a:solidFill>
                        </a:rPr>
                        <a:t>No es adecuado</a:t>
                      </a:r>
                      <a:r>
                        <a:rPr lang="es-419" sz="900" b="1" baseline="0" noProof="0" dirty="0" smtClean="0">
                          <a:solidFill>
                            <a:srgbClr val="002060"/>
                          </a:solidFill>
                        </a:rPr>
                        <a:t> para banda</a:t>
                      </a:r>
                      <a:endParaRPr lang="es-419" sz="900" b="1" noProof="0" dirty="0">
                        <a:solidFill>
                          <a:srgbClr val="002060"/>
                        </a:solidFill>
                      </a:endParaRPr>
                    </a:p>
                  </a:txBody>
                  <a:tcPr marL="94668" marR="94668" marT="45943" marB="45943" anchor="ctr">
                    <a:solidFill>
                      <a:schemeClr val="accent6">
                        <a:lumMod val="20000"/>
                        <a:lumOff val="80000"/>
                      </a:schemeClr>
                    </a:solidFill>
                  </a:tcPr>
                </a:tc>
              </a:tr>
              <a:tr h="410401">
                <a:tc>
                  <a:txBody>
                    <a:bodyPr/>
                    <a:lstStyle/>
                    <a:p>
                      <a:r>
                        <a:rPr lang="es-419" sz="900" noProof="0" dirty="0" smtClean="0">
                          <a:solidFill>
                            <a:srgbClr val="002060"/>
                          </a:solidFill>
                        </a:rPr>
                        <a:t>Propósito/significado</a:t>
                      </a:r>
                      <a:endParaRPr lang="es-419" sz="900" noProof="0" dirty="0">
                        <a:solidFill>
                          <a:srgbClr val="002060"/>
                        </a:solidFill>
                      </a:endParaRPr>
                    </a:p>
                  </a:txBody>
                  <a:tcPr marL="94668" marR="94668" marT="45943" marB="45943"/>
                </a:tc>
                <a:tc gridSpan="5">
                  <a:txBody>
                    <a:bodyPr/>
                    <a:lstStyle/>
                    <a:p>
                      <a:endParaRPr lang="es-419" sz="2100" noProof="0" dirty="0">
                        <a:solidFill>
                          <a:srgbClr val="002060"/>
                        </a:solidFill>
                      </a:endParaRPr>
                    </a:p>
                  </a:txBody>
                  <a:tcPr marL="94668" marR="94668" marT="45943" marB="45943"/>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401">
                <a:tc>
                  <a:txBody>
                    <a:bodyPr/>
                    <a:lstStyle/>
                    <a:p>
                      <a:r>
                        <a:rPr lang="es-419" sz="900" noProof="0" dirty="0" smtClean="0">
                          <a:solidFill>
                            <a:srgbClr val="002060"/>
                          </a:solidFill>
                        </a:rPr>
                        <a:t>Estructura</a:t>
                      </a:r>
                      <a:endParaRPr lang="es-419" sz="900" noProof="0" dirty="0">
                        <a:solidFill>
                          <a:srgbClr val="002060"/>
                        </a:solidFill>
                      </a:endParaRPr>
                    </a:p>
                  </a:txBody>
                  <a:tcPr marL="94668" marR="94668" marT="45943" marB="45943"/>
                </a:tc>
                <a:tc gridSpan="5">
                  <a:txBody>
                    <a:bodyPr/>
                    <a:lstStyle/>
                    <a:p>
                      <a:endParaRPr lang="es-419" sz="2100" noProof="0" dirty="0">
                        <a:solidFill>
                          <a:srgbClr val="002060"/>
                        </a:solidFill>
                      </a:endParaRPr>
                    </a:p>
                  </a:txBody>
                  <a:tcPr marL="94668" marR="94668" marT="45943" marB="45943"/>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401">
                <a:tc>
                  <a:txBody>
                    <a:bodyPr/>
                    <a:lstStyle/>
                    <a:p>
                      <a:r>
                        <a:rPr lang="es-419" sz="900" noProof="0" dirty="0" smtClean="0">
                          <a:solidFill>
                            <a:srgbClr val="002060"/>
                          </a:solidFill>
                        </a:rPr>
                        <a:t>Claridad del lenguaje</a:t>
                      </a:r>
                      <a:endParaRPr lang="es-419" sz="900" noProof="0" dirty="0">
                        <a:solidFill>
                          <a:srgbClr val="002060"/>
                        </a:solidFill>
                      </a:endParaRPr>
                    </a:p>
                  </a:txBody>
                  <a:tcPr marL="94668" marR="94668" marT="45943" marB="45943"/>
                </a:tc>
                <a:tc gridSpan="5">
                  <a:txBody>
                    <a:bodyPr/>
                    <a:lstStyle/>
                    <a:p>
                      <a:endParaRPr lang="es-419" sz="2100" noProof="0" dirty="0">
                        <a:solidFill>
                          <a:srgbClr val="002060"/>
                        </a:solidFill>
                      </a:endParaRPr>
                    </a:p>
                  </a:txBody>
                  <a:tcPr marL="94668" marR="94668" marT="45943" marB="45943"/>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401">
                <a:tc>
                  <a:txBody>
                    <a:bodyPr/>
                    <a:lstStyle/>
                    <a:p>
                      <a:r>
                        <a:rPr lang="es-419" sz="900" noProof="0" dirty="0" smtClean="0">
                          <a:solidFill>
                            <a:srgbClr val="002060"/>
                          </a:solidFill>
                        </a:rPr>
                        <a:t>Lenguaje </a:t>
                      </a:r>
                      <a:endParaRPr lang="es-419" sz="900" noProof="0" dirty="0">
                        <a:solidFill>
                          <a:srgbClr val="002060"/>
                        </a:solidFill>
                      </a:endParaRPr>
                    </a:p>
                  </a:txBody>
                  <a:tcPr marL="94668" marR="94668" marT="45943" marB="45943"/>
                </a:tc>
                <a:tc gridSpan="5">
                  <a:txBody>
                    <a:bodyPr/>
                    <a:lstStyle/>
                    <a:p>
                      <a:endParaRPr lang="es-419" sz="2100" noProof="0" dirty="0">
                        <a:solidFill>
                          <a:srgbClr val="002060"/>
                        </a:solidFill>
                      </a:endParaRPr>
                    </a:p>
                  </a:txBody>
                  <a:tcPr marL="94668" marR="94668" marT="45943" marB="45943"/>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0401">
                <a:tc>
                  <a:txBody>
                    <a:bodyPr/>
                    <a:lstStyle/>
                    <a:p>
                      <a:r>
                        <a:rPr lang="es-419" sz="900" noProof="0" dirty="0" smtClean="0">
                          <a:solidFill>
                            <a:srgbClr val="002060"/>
                          </a:solidFill>
                        </a:rPr>
                        <a:t>Ubicación general</a:t>
                      </a:r>
                      <a:endParaRPr lang="es-419" sz="900" noProof="0" dirty="0">
                        <a:solidFill>
                          <a:srgbClr val="002060"/>
                        </a:solidFill>
                      </a:endParaRPr>
                    </a:p>
                  </a:txBody>
                  <a:tcPr marL="94668" marR="94668" marT="45943" marB="45943"/>
                </a:tc>
                <a:tc gridSpan="5">
                  <a:txBody>
                    <a:bodyPr/>
                    <a:lstStyle/>
                    <a:p>
                      <a:endParaRPr lang="es-419" sz="2100" noProof="0" dirty="0">
                        <a:solidFill>
                          <a:srgbClr val="002060"/>
                        </a:solidFill>
                      </a:endParaRPr>
                    </a:p>
                  </a:txBody>
                  <a:tcPr marL="94668" marR="94668" marT="45943" marB="45943"/>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15" name="Group 14"/>
          <p:cNvGrpSpPr/>
          <p:nvPr/>
        </p:nvGrpSpPr>
        <p:grpSpPr>
          <a:xfrm>
            <a:off x="1968203" y="5694832"/>
            <a:ext cx="4733364" cy="1764568"/>
            <a:chOff x="1752600" y="5922580"/>
            <a:chExt cx="4572000" cy="1756063"/>
          </a:xfrm>
        </p:grpSpPr>
        <p:grpSp>
          <p:nvGrpSpPr>
            <p:cNvPr id="16" name="Group 15"/>
            <p:cNvGrpSpPr/>
            <p:nvPr/>
          </p:nvGrpSpPr>
          <p:grpSpPr>
            <a:xfrm>
              <a:off x="1752600" y="6019800"/>
              <a:ext cx="4572000" cy="1544543"/>
              <a:chOff x="3657600" y="4426548"/>
              <a:chExt cx="3581400" cy="1544543"/>
            </a:xfrm>
          </p:grpSpPr>
          <p:cxnSp>
            <p:nvCxnSpPr>
              <p:cNvPr id="22" name="Straight Arrow Connector 21"/>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sp>
          <p:nvSpPr>
            <p:cNvPr id="18" name="Oval 17"/>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sp>
          <p:nvSpPr>
            <p:cNvPr id="19" name="Oval 18"/>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sp>
          <p:nvSpPr>
            <p:cNvPr id="20" name="Oval 19"/>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sp>
          <p:nvSpPr>
            <p:cNvPr id="21" name="Oval 20"/>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36"/>
            </a:p>
          </p:txBody>
        </p:sp>
      </p:grpSp>
      <p:sp>
        <p:nvSpPr>
          <p:cNvPr id="27" name="Rectangle 26"/>
          <p:cNvSpPr/>
          <p:nvPr/>
        </p:nvSpPr>
        <p:spPr>
          <a:xfrm>
            <a:off x="3547625" y="9531250"/>
            <a:ext cx="2905032" cy="226665"/>
          </a:xfrm>
          <a:prstGeom prst="rect">
            <a:avLst/>
          </a:prstGeom>
        </p:spPr>
        <p:txBody>
          <a:bodyPr wrap="square">
            <a:spAutoFit/>
          </a:bodyPr>
          <a:lstStyle/>
          <a:p>
            <a:r>
              <a:rPr lang="en-US" sz="873" dirty="0"/>
              <a:t>Rev. Control:  07/01/15 – OSP and S. Richmond</a:t>
            </a:r>
          </a:p>
        </p:txBody>
      </p:sp>
      <p:sp>
        <p:nvSpPr>
          <p:cNvPr id="28" name="Rectangle 27"/>
          <p:cNvSpPr/>
          <p:nvPr/>
        </p:nvSpPr>
        <p:spPr>
          <a:xfrm>
            <a:off x="222773" y="8675290"/>
            <a:ext cx="7040880" cy="430887"/>
          </a:xfrm>
          <a:prstGeom prst="rect">
            <a:avLst/>
          </a:prstGeom>
        </p:spPr>
        <p:txBody>
          <a:bodyPr wrap="square">
            <a:spAutoFit/>
          </a:bodyPr>
          <a:lstStyle/>
          <a:p>
            <a:pPr algn="ctr"/>
            <a:r>
              <a:rPr lang="es-419" sz="1100" b="1" dirty="0">
                <a:solidFill>
                  <a:schemeClr val="tx2"/>
                </a:solidFill>
              </a:rPr>
              <a:t>Para ver más detalles sobre cada una de las medidas cualitativas, favor de ir a la diapositiva 6 de:</a:t>
            </a:r>
          </a:p>
          <a:p>
            <a:pPr algn="ctr"/>
            <a:r>
              <a:rPr lang="es-419" sz="1100" dirty="0"/>
              <a:t> </a:t>
            </a:r>
            <a:r>
              <a:rPr lang="es-419" sz="1100" b="1" dirty="0">
                <a:solidFill>
                  <a:srgbClr val="002060"/>
                </a:solidFill>
                <a:hlinkClick r:id="rId2"/>
              </a:rPr>
              <a:t>http://www.corestandards.org/assets/Appendix_A.pdf</a:t>
            </a:r>
            <a:endParaRPr lang="es-419" sz="1100" dirty="0"/>
          </a:p>
        </p:txBody>
      </p:sp>
    </p:spTree>
    <p:extLst>
      <p:ext uri="{BB962C8B-B14F-4D97-AF65-F5344CB8AC3E}">
        <p14:creationId xmlns:p14="http://schemas.microsoft.com/office/powerpoint/2010/main" val="1167042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270311164"/>
              </p:ext>
            </p:extLst>
          </p:nvPr>
        </p:nvGraphicFramePr>
        <p:xfrm>
          <a:off x="528405" y="922020"/>
          <a:ext cx="6553115" cy="6530439"/>
        </p:xfrm>
        <a:graphic>
          <a:graphicData uri="http://schemas.openxmlformats.org/drawingml/2006/table">
            <a:tbl>
              <a:tblPr firstRow="1" firstCol="1" bandRow="1"/>
              <a:tblGrid>
                <a:gridCol w="680634"/>
                <a:gridCol w="5872481"/>
              </a:tblGrid>
              <a:tr h="1115535">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s-419" sz="1200" b="0" i="1" u="none" strike="noStrike" kern="1200" cap="none" spc="0" normalizeH="0" baseline="0" noProof="0" dirty="0" smtClean="0">
                          <a:ln>
                            <a:noFill/>
                          </a:ln>
                          <a:solidFill>
                            <a:prstClr val="black"/>
                          </a:solidFill>
                          <a:effectLst/>
                          <a:uLnTx/>
                          <a:uFillTx/>
                          <a:latin typeface="+mn-lt"/>
                        </a:rPr>
                        <a:t>Una nota sobre las respuestas construidas:  Las respuestas construidas no están escritas “en piedra.” No hay una manera perfecta en la que el estudiante debe responder. Busque la intención general de la pregunta y  la respuesta del estudiante y siga la rúbrica a continuación en la medida que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 </a:t>
                      </a: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43807">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419" sz="1400" b="1" dirty="0" smtClean="0">
                          <a:effectLst>
                            <a:outerShdw blurRad="38100" dist="38100" dir="2700000" algn="tl">
                              <a:srgbClr val="000000">
                                <a:alpha val="43137"/>
                              </a:srgbClr>
                            </a:outerShdw>
                          </a:effectLst>
                        </a:rPr>
                        <a:t>CFA  Trimestre 1: Clave para la </a:t>
                      </a:r>
                      <a:r>
                        <a:rPr lang="es-419" sz="1400" b="1" u="none" dirty="0" smtClean="0">
                          <a:effectLst>
                            <a:outerShdw blurRad="38100" dist="38100" dir="2700000" algn="tl">
                              <a:srgbClr val="000000">
                                <a:alpha val="43137"/>
                              </a:srgbClr>
                            </a:outerShdw>
                          </a:effectLst>
                        </a:rPr>
                        <a:t>Respuesta construida</a:t>
                      </a: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43807">
                <a:tc gridSpan="2">
                  <a:txBody>
                    <a:bodyPr/>
                    <a:lstStyle/>
                    <a:p>
                      <a:pPr marL="0" marR="0" algn="ctr">
                        <a:lnSpc>
                          <a:spcPct val="100000"/>
                        </a:lnSpc>
                        <a:spcBef>
                          <a:spcPts val="0"/>
                        </a:spcBef>
                        <a:spcAft>
                          <a:spcPts val="0"/>
                        </a:spcAft>
                      </a:pPr>
                      <a:r>
                        <a:rPr lang="es-419" sz="1500" b="1" kern="1200" dirty="0" smtClean="0">
                          <a:solidFill>
                            <a:schemeClr val="tx1"/>
                          </a:solidFill>
                          <a:effectLst/>
                          <a:latin typeface="+mn-lt"/>
                          <a:ea typeface="Times New Roman"/>
                          <a:cs typeface="Arial"/>
                        </a:rPr>
                        <a:t>Estándar RL.4.2:   Rúbrica de 2 puntos: Respuesta Construida – Lectura Corta</a:t>
                      </a: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22831">
                <a:tc gridSpan="2">
                  <a:txBody>
                    <a:bodyPr/>
                    <a:lstStyle/>
                    <a:p>
                      <a:pPr marL="1201738" marR="0" indent="-1201738" algn="l">
                        <a:lnSpc>
                          <a:spcPct val="100000"/>
                        </a:lnSpc>
                        <a:spcBef>
                          <a:spcPts val="0"/>
                        </a:spcBef>
                        <a:spcAft>
                          <a:spcPts val="0"/>
                        </a:spcAft>
                      </a:pPr>
                      <a:r>
                        <a:rPr lang="es-GT" sz="1600" b="1" kern="1200" dirty="0" smtClean="0">
                          <a:solidFill>
                            <a:schemeClr val="tx1"/>
                          </a:solidFill>
                          <a:effectLst/>
                          <a:latin typeface="+mj-lt"/>
                          <a:ea typeface="Times New Roman"/>
                          <a:cs typeface="Arial"/>
                        </a:rPr>
                        <a:t>Pregunta #7:   </a:t>
                      </a:r>
                      <a:r>
                        <a:rPr lang="es-419" sz="1600" b="1" kern="1200" noProof="0" dirty="0" smtClean="0">
                          <a:solidFill>
                            <a:schemeClr val="tx1"/>
                          </a:solidFill>
                          <a:effectLst/>
                          <a:latin typeface="+mj-lt"/>
                          <a:ea typeface="Times New Roman"/>
                          <a:cs typeface="Arial"/>
                        </a:rPr>
                        <a:t>Encuentra detalles clave y explica cómo apoyan el tema de </a:t>
                      </a:r>
                      <a:r>
                        <a:rPr lang="es-419" sz="1600" b="1" i="1" u="sng" kern="1200" noProof="0" dirty="0" smtClean="0">
                          <a:solidFill>
                            <a:schemeClr val="tx1"/>
                          </a:solidFill>
                          <a:effectLst/>
                          <a:latin typeface="+mj-lt"/>
                          <a:ea typeface="Times New Roman"/>
                          <a:cs typeface="Arial"/>
                        </a:rPr>
                        <a:t>Perdida en la Isla Ellis</a:t>
                      </a:r>
                      <a:r>
                        <a:rPr lang="es-419" sz="1600" b="1" kern="1200" noProof="0" dirty="0" smtClean="0">
                          <a:solidFill>
                            <a:schemeClr val="tx1"/>
                          </a:solidFill>
                          <a:effectLst/>
                          <a:latin typeface="+mj-lt"/>
                          <a:ea typeface="Times New Roman"/>
                          <a:cs typeface="Arial"/>
                        </a:rPr>
                        <a:t>. </a:t>
                      </a:r>
                      <a:endParaRPr lang="es-GT" sz="1600" b="1" dirty="0">
                        <a:solidFill>
                          <a:schemeClr val="tx1"/>
                        </a:solidFill>
                        <a:effectLst/>
                        <a:latin typeface="+mj-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68747">
                <a:tc gridSpan="2">
                  <a:txBody>
                    <a:bodyPr/>
                    <a:lstStyle/>
                    <a:p>
                      <a:pPr lvl="0" algn="l">
                        <a:defRPr sz="1800" b="0" i="0"/>
                      </a:pPr>
                      <a:r>
                        <a:rPr lang="es-GT" sz="1200" b="1" u="sng" noProof="0" dirty="0" smtClean="0"/>
                        <a:t>Lenguaje del maestro y notas para</a:t>
                      </a:r>
                      <a:r>
                        <a:rPr lang="es-GT" sz="1200" b="1" u="sng" baseline="0" noProof="0" dirty="0" smtClean="0"/>
                        <a:t> calificar</a:t>
                      </a:r>
                      <a:r>
                        <a:rPr lang="es-GT" sz="1200" b="1" u="none" noProof="0" dirty="0" smtClean="0"/>
                        <a:t>:</a:t>
                      </a:r>
                      <a:endParaRPr lang="es-GT" sz="1200" b="1" noProof="0" dirty="0" smtClean="0"/>
                    </a:p>
                    <a:p>
                      <a:pPr marL="0" marR="0" algn="l">
                        <a:lnSpc>
                          <a:spcPct val="100000"/>
                        </a:lnSpc>
                        <a:spcBef>
                          <a:spcPts val="0"/>
                        </a:spcBef>
                        <a:spcAft>
                          <a:spcPts val="0"/>
                        </a:spcAft>
                      </a:pPr>
                      <a:r>
                        <a:rPr lang="es-GT" sz="1200" kern="1200" dirty="0" smtClean="0">
                          <a:solidFill>
                            <a:schemeClr val="tx1"/>
                          </a:solidFill>
                          <a:effectLst/>
                          <a:latin typeface="+mn-lt"/>
                          <a:ea typeface="Times New Roman"/>
                          <a:cs typeface="Arial"/>
                        </a:rPr>
                        <a:t>El tema de este pasaje es que nunca se sabe qué cosas interesantes descubrirás cuando mantienes tu mente abierta. En el pasaje, Emily estaba de mal humor por estar en otro museo más.  "Ellos </a:t>
                      </a:r>
                      <a:r>
                        <a:rPr lang="es-GT" sz="1200" dirty="0" smtClean="0"/>
                        <a:t>no habían hecho nada más que caminar, caminar, caminar y visitar más museos que</a:t>
                      </a:r>
                      <a:r>
                        <a:rPr lang="es-GT" sz="1200" baseline="0" dirty="0" smtClean="0"/>
                        <a:t> los </a:t>
                      </a:r>
                      <a:r>
                        <a:rPr lang="es-GT" sz="1200" dirty="0" smtClean="0"/>
                        <a:t>que ella podía contar.” </a:t>
                      </a:r>
                      <a:r>
                        <a:rPr lang="es-GT" sz="1200" kern="1200" dirty="0" smtClean="0">
                          <a:solidFill>
                            <a:schemeClr val="tx1"/>
                          </a:solidFill>
                          <a:effectLst/>
                          <a:latin typeface="+mn-lt"/>
                          <a:ea typeface="Times New Roman"/>
                          <a:cs typeface="Arial"/>
                        </a:rPr>
                        <a:t>(</a:t>
                      </a:r>
                      <a:r>
                        <a:rPr lang="es-GT" sz="1200" b="1" kern="1200" dirty="0" smtClean="0">
                          <a:solidFill>
                            <a:schemeClr val="tx1"/>
                          </a:solidFill>
                          <a:effectLst/>
                          <a:latin typeface="+mn-lt"/>
                          <a:ea typeface="Times New Roman"/>
                          <a:cs typeface="Arial"/>
                        </a:rPr>
                        <a:t>Estos son detalles específicos</a:t>
                      </a:r>
                      <a:r>
                        <a:rPr lang="es-GT" sz="1200" kern="1200" dirty="0" smtClean="0">
                          <a:solidFill>
                            <a:schemeClr val="tx1"/>
                          </a:solidFill>
                          <a:effectLst/>
                          <a:latin typeface="+mn-lt"/>
                          <a:ea typeface="Times New Roman"/>
                          <a:cs typeface="Arial"/>
                        </a:rPr>
                        <a:t>). Ella quería estar en la Estatua de la Libertad en vez de la Isla Ellis. Después de que se separó de su familia, una máquina en la Sala</a:t>
                      </a:r>
                      <a:r>
                        <a:rPr lang="es-GT" sz="1200" kern="1200" baseline="0" dirty="0" smtClean="0">
                          <a:solidFill>
                            <a:schemeClr val="tx1"/>
                          </a:solidFill>
                          <a:effectLst/>
                          <a:latin typeface="+mn-lt"/>
                          <a:ea typeface="Times New Roman"/>
                          <a:cs typeface="Arial"/>
                        </a:rPr>
                        <a:t> de Archivos Familiares </a:t>
                      </a:r>
                      <a:r>
                        <a:rPr lang="es-GT" sz="1200" kern="1200" dirty="0" smtClean="0">
                          <a:solidFill>
                            <a:schemeClr val="tx1"/>
                          </a:solidFill>
                          <a:effectLst/>
                          <a:latin typeface="+mn-lt"/>
                          <a:ea typeface="Times New Roman"/>
                          <a:cs typeface="Arial"/>
                        </a:rPr>
                        <a:t>le llamó la atención </a:t>
                      </a:r>
                      <a:r>
                        <a:rPr lang="es-GT" sz="1200" kern="1200" baseline="0" dirty="0" smtClean="0">
                          <a:solidFill>
                            <a:schemeClr val="tx1"/>
                          </a:solidFill>
                          <a:effectLst/>
                          <a:latin typeface="+mn-lt"/>
                          <a:ea typeface="Times New Roman"/>
                          <a:cs typeface="Arial"/>
                        </a:rPr>
                        <a:t>e</a:t>
                      </a:r>
                      <a:r>
                        <a:rPr lang="es-GT" sz="1200" kern="1200" dirty="0" smtClean="0">
                          <a:solidFill>
                            <a:schemeClr val="tx1"/>
                          </a:solidFill>
                          <a:effectLst/>
                          <a:latin typeface="+mn-lt"/>
                          <a:ea typeface="Times New Roman"/>
                          <a:cs typeface="Arial"/>
                        </a:rPr>
                        <a:t> "</a:t>
                      </a:r>
                      <a:r>
                        <a:rPr lang="es-GT" sz="1200" dirty="0" smtClean="0"/>
                        <a:t>hizo que algo despertara</a:t>
                      </a:r>
                      <a:r>
                        <a:rPr lang="es-GT" sz="1200" baseline="0" dirty="0" smtClean="0"/>
                        <a:t> </a:t>
                      </a:r>
                      <a:r>
                        <a:rPr lang="es-GT" sz="1200" dirty="0" smtClean="0"/>
                        <a:t>dentro del cerebro de Emily</a:t>
                      </a:r>
                      <a:r>
                        <a:rPr lang="es-GT" sz="1200" kern="1200" dirty="0" smtClean="0">
                          <a:solidFill>
                            <a:schemeClr val="tx1"/>
                          </a:solidFill>
                          <a:effectLst/>
                          <a:latin typeface="+mn-lt"/>
                          <a:ea typeface="Times New Roman"/>
                          <a:cs typeface="Arial"/>
                        </a:rPr>
                        <a:t>". Ella</a:t>
                      </a:r>
                      <a:r>
                        <a:rPr lang="es-GT" sz="1200" kern="1200" baseline="0" dirty="0" smtClean="0">
                          <a:solidFill>
                            <a:schemeClr val="tx1"/>
                          </a:solidFill>
                          <a:effectLst/>
                          <a:latin typeface="+mn-lt"/>
                          <a:ea typeface="Times New Roman"/>
                          <a:cs typeface="Arial"/>
                        </a:rPr>
                        <a:t> s</a:t>
                      </a:r>
                      <a:r>
                        <a:rPr lang="es-GT" sz="1200" kern="1200" dirty="0" smtClean="0">
                          <a:solidFill>
                            <a:schemeClr val="tx1"/>
                          </a:solidFill>
                          <a:effectLst/>
                          <a:latin typeface="+mn-lt"/>
                          <a:ea typeface="Times New Roman"/>
                          <a:cs typeface="Arial"/>
                        </a:rPr>
                        <a:t>e permitió sentirse emocionada</a:t>
                      </a:r>
                      <a:r>
                        <a:rPr lang="es-GT" sz="1200" kern="1200" baseline="0" dirty="0" smtClean="0">
                          <a:solidFill>
                            <a:schemeClr val="tx1"/>
                          </a:solidFill>
                          <a:effectLst/>
                          <a:latin typeface="+mn-lt"/>
                          <a:ea typeface="Times New Roman"/>
                          <a:cs typeface="Arial"/>
                        </a:rPr>
                        <a:t> mientras </a:t>
                      </a:r>
                      <a:r>
                        <a:rPr lang="es-GT" sz="1200" kern="1200" dirty="0" smtClean="0">
                          <a:solidFill>
                            <a:schemeClr val="tx1"/>
                          </a:solidFill>
                          <a:effectLst/>
                          <a:latin typeface="+mn-lt"/>
                          <a:ea typeface="Times New Roman"/>
                          <a:cs typeface="Arial"/>
                        </a:rPr>
                        <a:t>escribía el nombre de su abuelo. “</a:t>
                      </a:r>
                      <a:r>
                        <a:rPr lang="es-GT" sz="1200" dirty="0" smtClean="0"/>
                        <a:t>Emily leyó todo lo que pudo sobre la familia </a:t>
                      </a:r>
                      <a:r>
                        <a:rPr lang="es-GT" sz="1200" dirty="0" err="1" smtClean="0"/>
                        <a:t>Dombrowski</a:t>
                      </a:r>
                      <a:r>
                        <a:rPr lang="es-GT" sz="1200" dirty="0" smtClean="0"/>
                        <a:t>, y luego comenzó a investigar</a:t>
                      </a:r>
                      <a:r>
                        <a:rPr lang="es-GT" sz="1200" baseline="0" dirty="0" smtClean="0"/>
                        <a:t> sobre </a:t>
                      </a:r>
                      <a:r>
                        <a:rPr lang="es-GT" sz="1200" dirty="0" smtClean="0"/>
                        <a:t>otras personas</a:t>
                      </a:r>
                      <a:r>
                        <a:rPr lang="es-GT" sz="1200" kern="1200" dirty="0" smtClean="0">
                          <a:solidFill>
                            <a:schemeClr val="tx1"/>
                          </a:solidFill>
                          <a:effectLst/>
                          <a:latin typeface="+mn-lt"/>
                          <a:ea typeface="Times New Roman"/>
                          <a:cs typeface="Arial"/>
                        </a:rPr>
                        <a:t>" (esto es </a:t>
                      </a:r>
                      <a:r>
                        <a:rPr lang="es-GT" sz="1200" b="1" kern="1200" dirty="0" smtClean="0">
                          <a:solidFill>
                            <a:schemeClr val="tx1"/>
                          </a:solidFill>
                          <a:effectLst/>
                          <a:latin typeface="+mn-lt"/>
                          <a:ea typeface="Times New Roman"/>
                          <a:cs typeface="Arial"/>
                        </a:rPr>
                        <a:t>evidencia o datos suficientes </a:t>
                      </a:r>
                      <a:r>
                        <a:rPr lang="es-GT" sz="1200" kern="1200" dirty="0" smtClean="0">
                          <a:solidFill>
                            <a:schemeClr val="tx1"/>
                          </a:solidFill>
                          <a:effectLst/>
                          <a:latin typeface="+mn-lt"/>
                          <a:ea typeface="Times New Roman"/>
                          <a:cs typeface="Arial"/>
                        </a:rPr>
                        <a:t>que </a:t>
                      </a:r>
                      <a:r>
                        <a:rPr lang="es-GT" sz="1200" b="1" kern="1200" dirty="0" smtClean="0">
                          <a:solidFill>
                            <a:schemeClr val="tx1"/>
                          </a:solidFill>
                          <a:effectLst/>
                          <a:latin typeface="+mn-lt"/>
                          <a:ea typeface="Times New Roman"/>
                          <a:cs typeface="Arial"/>
                        </a:rPr>
                        <a:t>apoyan</a:t>
                      </a:r>
                      <a:r>
                        <a:rPr lang="es-GT" sz="1200" kern="1200" dirty="0" smtClean="0">
                          <a:solidFill>
                            <a:schemeClr val="tx1"/>
                          </a:solidFill>
                          <a:effectLst/>
                          <a:latin typeface="+mn-lt"/>
                          <a:ea typeface="Times New Roman"/>
                          <a:cs typeface="Arial"/>
                        </a:rPr>
                        <a:t> la respuesta).</a:t>
                      </a:r>
                      <a:endParaRPr lang="es-GT" sz="1200" dirty="0" smtClean="0">
                        <a:solidFill>
                          <a:schemeClr val="tx1"/>
                        </a:solidFill>
                        <a:effectLst/>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298613">
                <a:tc>
                  <a:txBody>
                    <a:bodyPr/>
                    <a:lstStyle/>
                    <a:p>
                      <a:pPr marL="0" marR="0" algn="ctr">
                        <a:lnSpc>
                          <a:spcPct val="100000"/>
                        </a:lnSpc>
                        <a:spcBef>
                          <a:spcPts val="0"/>
                        </a:spcBef>
                        <a:spcAft>
                          <a:spcPts val="0"/>
                        </a:spcAft>
                      </a:pPr>
                      <a:r>
                        <a:rPr lang="es-GT" sz="2600" b="1" dirty="0" smtClean="0">
                          <a:effectLst/>
                          <a:latin typeface="+mn-lt"/>
                          <a:ea typeface="Calibri"/>
                          <a:cs typeface="Times New Roman"/>
                        </a:rPr>
                        <a:t>2</a:t>
                      </a:r>
                      <a:endParaRPr lang="es-GT"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GT" sz="1000" b="0" i="1" u="none" strike="noStrike" kern="1200" cap="none" spc="0" normalizeH="0" baseline="0" noProof="0" dirty="0" smtClean="0">
                          <a:ln>
                            <a:noFill/>
                          </a:ln>
                          <a:solidFill>
                            <a:prstClr val="black"/>
                          </a:solidFill>
                          <a:effectLst/>
                          <a:uLnTx/>
                          <a:uFillTx/>
                          <a:latin typeface="+mn-lt"/>
                          <a:ea typeface="Calibri"/>
                          <a:cs typeface="Verdana"/>
                        </a:rPr>
                        <a:t>El estudiante ofrece una respuesta competente, proporcionando evidencia de cómo los detalles apoyan el tema de "</a:t>
                      </a:r>
                      <a:r>
                        <a:rPr kumimoji="0" lang="es-GT" sz="1000" b="1" i="1" u="sng" strike="noStrike" kern="1200" cap="none" spc="0" normalizeH="0" baseline="0" noProof="0" dirty="0" smtClean="0">
                          <a:ln>
                            <a:noFill/>
                          </a:ln>
                          <a:solidFill>
                            <a:prstClr val="black"/>
                          </a:solidFill>
                          <a:effectLst/>
                          <a:uLnTx/>
                          <a:uFillTx/>
                          <a:latin typeface="+mn-lt"/>
                          <a:ea typeface="Calibri"/>
                          <a:cs typeface="Verdana"/>
                        </a:rPr>
                        <a:t>Perdida en la Isla Ellis</a:t>
                      </a:r>
                      <a:r>
                        <a:rPr kumimoji="0" lang="es-GT" sz="1000" b="0" i="1" u="none" strike="noStrike" kern="1200" cap="none" spc="0" normalizeH="0" baseline="0" noProof="0" dirty="0" smtClean="0">
                          <a:ln>
                            <a:noFill/>
                          </a:ln>
                          <a:solidFill>
                            <a:prstClr val="black"/>
                          </a:solidFill>
                          <a:effectLst/>
                          <a:uLnTx/>
                          <a:uFillTx/>
                          <a:latin typeface="+mn-lt"/>
                          <a:ea typeface="Calibri"/>
                          <a:cs typeface="Verdana"/>
                        </a:rPr>
                        <a:t>," y utiliza ejemplos concretos del texto, así como detalles (apoyo) sobre cada ejemplo.</a:t>
                      </a:r>
                    </a:p>
                    <a:p>
                      <a:pPr marL="0" marR="0" lvl="0" indent="0" algn="l" defTabSz="914400" rtl="0" eaLnBrk="1" fontAlgn="auto" latinLnBrk="0" hangingPunct="1">
                        <a:lnSpc>
                          <a:spcPct val="100000"/>
                        </a:lnSpc>
                        <a:spcBef>
                          <a:spcPts val="0"/>
                        </a:spcBef>
                        <a:spcAft>
                          <a:spcPts val="0"/>
                        </a:spcAft>
                        <a:buClrTx/>
                        <a:buSzTx/>
                        <a:buFontTx/>
                        <a:buNone/>
                        <a:tabLst/>
                        <a:defRPr/>
                      </a:pPr>
                      <a:r>
                        <a:rPr lang="es-GT" sz="1200" kern="1200" dirty="0" smtClean="0">
                          <a:solidFill>
                            <a:srgbClr val="000000"/>
                          </a:solidFill>
                          <a:effectLst/>
                          <a:latin typeface="+mn-lt"/>
                          <a:ea typeface="Times New Roman"/>
                          <a:cs typeface="Arial"/>
                        </a:rPr>
                        <a:t>Cuando leí </a:t>
                      </a:r>
                      <a:r>
                        <a:rPr lang="es-GT" sz="1200" b="1" i="1" u="sng" kern="1200" dirty="0" smtClean="0">
                          <a:solidFill>
                            <a:srgbClr val="000000"/>
                          </a:solidFill>
                          <a:effectLst/>
                          <a:latin typeface="+mn-lt"/>
                          <a:ea typeface="Times New Roman"/>
                          <a:cs typeface="Arial"/>
                        </a:rPr>
                        <a:t>Perdida en la Isla Ellis</a:t>
                      </a:r>
                      <a:r>
                        <a:rPr lang="es-GT" sz="1200" kern="1200" dirty="0" smtClean="0">
                          <a:solidFill>
                            <a:srgbClr val="000000"/>
                          </a:solidFill>
                          <a:effectLst/>
                          <a:latin typeface="+mn-lt"/>
                          <a:ea typeface="Times New Roman"/>
                          <a:cs typeface="Arial"/>
                        </a:rPr>
                        <a:t>, vi que al principio Emily no estaba contenta de visitar tantos museos. Ella quería ir a la Estatua de la Libertad, pero luego empezó a buscar información acerca de su abuelo y se entusiasmó cuando lo encontró. Se dio cuenta de que podía divertirse en los museos.</a:t>
                      </a:r>
                      <a:endParaRPr lang="es-GT" sz="1200" dirty="0" smtClean="0">
                        <a:effectLst/>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62000">
                <a:tc>
                  <a:txBody>
                    <a:bodyPr/>
                    <a:lstStyle/>
                    <a:p>
                      <a:pPr marL="0" marR="0" algn="ctr">
                        <a:lnSpc>
                          <a:spcPct val="100000"/>
                        </a:lnSpc>
                        <a:spcBef>
                          <a:spcPts val="0"/>
                        </a:spcBef>
                        <a:spcAft>
                          <a:spcPts val="0"/>
                        </a:spcAft>
                      </a:pPr>
                      <a:r>
                        <a:rPr lang="es-GT" sz="2600" b="1" dirty="0" smtClean="0">
                          <a:effectLst/>
                          <a:latin typeface="+mn-lt"/>
                          <a:ea typeface="Calibri"/>
                          <a:cs typeface="Times New Roman"/>
                        </a:rPr>
                        <a:t>1</a:t>
                      </a:r>
                      <a:endParaRPr lang="es-GT"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GT" sz="1000" b="0" i="1" u="none" strike="noStrike" kern="1200" cap="none" spc="0" normalizeH="0" baseline="0" noProof="0" dirty="0" smtClean="0">
                          <a:ln>
                            <a:noFill/>
                          </a:ln>
                          <a:solidFill>
                            <a:prstClr val="black"/>
                          </a:solidFill>
                          <a:effectLst/>
                          <a:uLnTx/>
                          <a:uFillTx/>
                          <a:latin typeface="+mn-lt"/>
                          <a:ea typeface="Calibri"/>
                          <a:cs typeface="Verdana"/>
                        </a:rPr>
                        <a:t>El estudiante ofrece una respuesta parcial, proporcionando </a:t>
                      </a:r>
                      <a:r>
                        <a:rPr kumimoji="0" lang="es-GT" sz="1000" b="0" i="1" u="sng" strike="noStrike" kern="1200" cap="none" spc="0" normalizeH="0" baseline="0" noProof="0" dirty="0" smtClean="0">
                          <a:ln>
                            <a:noFill/>
                          </a:ln>
                          <a:solidFill>
                            <a:prstClr val="black"/>
                          </a:solidFill>
                          <a:effectLst/>
                          <a:uLnTx/>
                          <a:uFillTx/>
                          <a:latin typeface="+mn-lt"/>
                          <a:ea typeface="Calibri"/>
                          <a:cs typeface="Verdana"/>
                        </a:rPr>
                        <a:t>alguna</a:t>
                      </a:r>
                      <a:r>
                        <a:rPr kumimoji="0" lang="es-GT" sz="1000" b="0" i="1" u="none" strike="noStrike" kern="1200" cap="none" spc="0" normalizeH="0" baseline="0" noProof="0" dirty="0" smtClean="0">
                          <a:ln>
                            <a:noFill/>
                          </a:ln>
                          <a:solidFill>
                            <a:prstClr val="black"/>
                          </a:solidFill>
                          <a:effectLst/>
                          <a:uLnTx/>
                          <a:uFillTx/>
                          <a:latin typeface="+mn-lt"/>
                          <a:ea typeface="Calibri"/>
                          <a:cs typeface="Verdana"/>
                        </a:rPr>
                        <a:t> evidencia de detalles clave que apoyan el tema de "</a:t>
                      </a:r>
                      <a:r>
                        <a:rPr kumimoji="0" lang="es-GT" sz="1000" b="1" i="1" u="sng" strike="noStrike" kern="1200" cap="none" spc="0" normalizeH="0" baseline="0" noProof="0" dirty="0" smtClean="0">
                          <a:ln>
                            <a:noFill/>
                          </a:ln>
                          <a:solidFill>
                            <a:prstClr val="black"/>
                          </a:solidFill>
                          <a:effectLst/>
                          <a:uLnTx/>
                          <a:uFillTx/>
                          <a:latin typeface="+mn-lt"/>
                          <a:ea typeface="Calibri"/>
                          <a:cs typeface="Verdana"/>
                        </a:rPr>
                        <a:t>Perdida en la Isla Ellis</a:t>
                      </a:r>
                      <a:r>
                        <a:rPr kumimoji="0" lang="es-GT" sz="1000" b="0" i="1" u="none" strike="noStrike" kern="1200" cap="none" spc="0" normalizeH="0" baseline="0" noProof="0" dirty="0" smtClean="0">
                          <a:ln>
                            <a:noFill/>
                          </a:ln>
                          <a:solidFill>
                            <a:prstClr val="black"/>
                          </a:solidFill>
                          <a:effectLst/>
                          <a:uLnTx/>
                          <a:uFillTx/>
                          <a:latin typeface="+mn-lt"/>
                          <a:ea typeface="Calibri"/>
                          <a:cs typeface="Verdana"/>
                        </a:rPr>
                        <a:t>," y algunos ejemplos específicos que apoyan el texto.</a:t>
                      </a:r>
                    </a:p>
                    <a:p>
                      <a:pPr marL="0" marR="0" lvl="0" indent="0" algn="l" defTabSz="914400" rtl="0" eaLnBrk="1" fontAlgn="auto" latinLnBrk="0" hangingPunct="1">
                        <a:lnSpc>
                          <a:spcPct val="100000"/>
                        </a:lnSpc>
                        <a:spcBef>
                          <a:spcPts val="0"/>
                        </a:spcBef>
                        <a:spcAft>
                          <a:spcPts val="0"/>
                        </a:spcAft>
                        <a:buClrTx/>
                        <a:buSzTx/>
                        <a:buFontTx/>
                        <a:buNone/>
                        <a:tabLst/>
                        <a:defRPr/>
                      </a:pPr>
                      <a:r>
                        <a:rPr lang="es-GT" sz="1200" kern="1200" dirty="0" smtClean="0">
                          <a:solidFill>
                            <a:srgbClr val="000000"/>
                          </a:solidFill>
                          <a:effectLst/>
                          <a:latin typeface="+mn-lt"/>
                          <a:ea typeface="Times New Roman"/>
                          <a:cs typeface="Arial"/>
                        </a:rPr>
                        <a:t>Emily no quería estar en la Isla Ellis, pero terminó divirtiéndose, porque ella aprendió algo sobre su abuelo.</a:t>
                      </a:r>
                      <a:endParaRPr lang="es-GT" sz="1200" dirty="0" smtClean="0">
                        <a:effectLst/>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5267">
                <a:tc>
                  <a:txBody>
                    <a:bodyPr/>
                    <a:lstStyle/>
                    <a:p>
                      <a:pPr marL="0" marR="0" algn="ctr">
                        <a:lnSpc>
                          <a:spcPct val="100000"/>
                        </a:lnSpc>
                        <a:spcBef>
                          <a:spcPts val="0"/>
                        </a:spcBef>
                        <a:spcAft>
                          <a:spcPts val="0"/>
                        </a:spcAft>
                      </a:pPr>
                      <a:r>
                        <a:rPr lang="es-GT" sz="2600" b="1" dirty="0" smtClean="0">
                          <a:effectLst/>
                          <a:latin typeface="+mn-lt"/>
                          <a:ea typeface="Calibri"/>
                          <a:cs typeface="Times New Roman"/>
                        </a:rPr>
                        <a:t>0</a:t>
                      </a:r>
                      <a:endParaRPr lang="es-GT"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GT" sz="1000" b="0" i="1" u="none" strike="noStrike" kern="1200" cap="none" spc="0" normalizeH="0" baseline="0" noProof="0" dirty="0" smtClean="0">
                          <a:ln>
                            <a:noFill/>
                          </a:ln>
                          <a:solidFill>
                            <a:prstClr val="black"/>
                          </a:solidFill>
                          <a:effectLst/>
                          <a:uLnTx/>
                          <a:uFillTx/>
                          <a:latin typeface="+mn-lt"/>
                          <a:ea typeface="Calibri"/>
                          <a:cs typeface="Verdana"/>
                        </a:rPr>
                        <a:t>El estudiante no ofrece ninguna evidencia </a:t>
                      </a:r>
                      <a:r>
                        <a:rPr kumimoji="0" lang="es-GT" sz="1000" b="0" i="1" u="none" strike="noStrike" kern="1200" cap="none" spc="0" normalizeH="0" baseline="0" noProof="0" dirty="0" smtClean="0">
                          <a:ln>
                            <a:noFill/>
                          </a:ln>
                          <a:solidFill>
                            <a:prstClr val="black"/>
                          </a:solidFill>
                          <a:effectLst/>
                          <a:uLnTx/>
                          <a:uFillTx/>
                          <a:latin typeface="+mn-lt"/>
                          <a:ea typeface="Calibri"/>
                          <a:cs typeface="Verdana"/>
                        </a:rPr>
                        <a:t>de detalles clave que apoyen el tema.</a:t>
                      </a:r>
                      <a:endParaRPr kumimoji="0" lang="es-GT" sz="1000" b="0" i="1" u="none" strike="noStrike" kern="1200" cap="none" spc="0" normalizeH="0" baseline="0" noProof="0" dirty="0" smtClean="0">
                        <a:ln>
                          <a:noFill/>
                        </a:ln>
                        <a:solidFill>
                          <a:prstClr val="black"/>
                        </a:solidFill>
                        <a:effectLst/>
                        <a:uLnTx/>
                        <a:uFillTx/>
                        <a:latin typeface="+mn-lt"/>
                        <a:ea typeface="Calibri"/>
                        <a:cs typeface="Verdan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GT" sz="1200" b="0" i="0" u="none" strike="noStrike" kern="1200" cap="none" spc="0" normalizeH="0" baseline="0" noProof="0" dirty="0" smtClean="0">
                          <a:ln>
                            <a:noFill/>
                          </a:ln>
                          <a:solidFill>
                            <a:prstClr val="black"/>
                          </a:solidFill>
                          <a:effectLst/>
                          <a:uLnTx/>
                          <a:uFillTx/>
                          <a:latin typeface="+mn-lt"/>
                          <a:ea typeface="Calibri"/>
                          <a:cs typeface="Verdana"/>
                        </a:rPr>
                        <a:t>La Isla Ellis parece enorme. </a:t>
                      </a:r>
                      <a:endParaRPr kumimoji="0" lang="es-GT" sz="1200" b="0" i="0" u="none" strike="noStrike" kern="1200" cap="none" spc="0" normalizeH="0" baseline="0" noProof="0" dirty="0">
                        <a:ln>
                          <a:noFill/>
                        </a:ln>
                        <a:solidFill>
                          <a:prstClr val="black"/>
                        </a:solidFill>
                        <a:effectLst/>
                        <a:uLnTx/>
                        <a:uFillTx/>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 name="Footer Placeholder 1"/>
          <p:cNvSpPr>
            <a:spLocks noGrp="1"/>
          </p:cNvSpPr>
          <p:nvPr>
            <p:ph type="ftr" sz="quarter" idx="11"/>
          </p:nvPr>
        </p:nvSpPr>
        <p:spPr/>
        <p:txBody>
          <a:bodyPr/>
          <a:lstStyle/>
          <a:p>
            <a:r>
              <a:rPr lang="en-US" smtClean="0"/>
              <a:t>Rev. Control: 07/04/15 - OSP and S. Richmond </a:t>
            </a:r>
            <a:endParaRPr lang="en-US" dirty="0"/>
          </a:p>
        </p:txBody>
      </p:sp>
      <p:sp>
        <p:nvSpPr>
          <p:cNvPr id="4" name="Slide Number Placeholder 3"/>
          <p:cNvSpPr>
            <a:spLocks noGrp="1"/>
          </p:cNvSpPr>
          <p:nvPr>
            <p:ph type="sldNum" sz="quarter" idx="12"/>
          </p:nvPr>
        </p:nvSpPr>
        <p:spPr/>
        <p:txBody>
          <a:bodyPr/>
          <a:lstStyle/>
          <a:p>
            <a:fld id="{AF8359E8-5B63-4AE7-A26F-FE183B9DDE83}" type="slidenum">
              <a:rPr lang="en-US" smtClean="0"/>
              <a:t>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50462971"/>
              </p:ext>
            </p:extLst>
          </p:nvPr>
        </p:nvGraphicFramePr>
        <p:xfrm>
          <a:off x="4953000" y="7924800"/>
          <a:ext cx="2072640" cy="685267"/>
        </p:xfrm>
        <a:graphic>
          <a:graphicData uri="http://schemas.openxmlformats.org/drawingml/2006/table">
            <a:tbl>
              <a:tblPr/>
              <a:tblGrid>
                <a:gridCol w="2072640"/>
              </a:tblGrid>
              <a:tr h="212065">
                <a:tc>
                  <a:txBody>
                    <a:bodyPr/>
                    <a:lstStyle/>
                    <a:p>
                      <a:pPr marL="0" marR="0" algn="l">
                        <a:lnSpc>
                          <a:spcPct val="115000"/>
                        </a:lnSpc>
                        <a:spcBef>
                          <a:spcPts val="0"/>
                        </a:spcBef>
                        <a:spcAft>
                          <a:spcPts val="0"/>
                        </a:spcAft>
                      </a:pPr>
                      <a:r>
                        <a:rPr lang="en-US" sz="900" b="1" i="1" dirty="0" err="1" smtClean="0">
                          <a:solidFill>
                            <a:srgbClr val="000000"/>
                          </a:solidFill>
                          <a:latin typeface="Calibri"/>
                          <a:ea typeface="Times New Roman"/>
                          <a:cs typeface="Times New Roman"/>
                        </a:rPr>
                        <a:t>Estándar</a:t>
                      </a:r>
                      <a:r>
                        <a:rPr lang="en-US" sz="900" b="1" i="1" dirty="0" smtClean="0">
                          <a:solidFill>
                            <a:srgbClr val="000000"/>
                          </a:solidFill>
                          <a:latin typeface="Calibri"/>
                          <a:ea typeface="Times New Roman"/>
                          <a:cs typeface="Times New Roman"/>
                        </a:rPr>
                        <a:t> RL.4.2</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462686">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419" sz="900" b="0" dirty="0" smtClean="0"/>
                        <a:t>Utilizando los detalles en el texto, definen el tema de un cuento, obra de teatro o poema; hacen un resumen del texto.</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66308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44855" y="2393093"/>
            <a:ext cx="205819" cy="410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2" tIns="50941" rIns="101882" bIns="50941"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400634586"/>
              </p:ext>
            </p:extLst>
          </p:nvPr>
        </p:nvGraphicFramePr>
        <p:xfrm>
          <a:off x="345440" y="922020"/>
          <a:ext cx="6995160" cy="6841780"/>
        </p:xfrm>
        <a:graphic>
          <a:graphicData uri="http://schemas.openxmlformats.org/drawingml/2006/table">
            <a:tbl>
              <a:tblPr firstRow="1" firstCol="1" bandRow="1"/>
              <a:tblGrid>
                <a:gridCol w="967413"/>
                <a:gridCol w="6027747"/>
              </a:tblGrid>
              <a:tr h="92202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s-419" sz="1200" b="0" i="1" u="none" strike="noStrike" kern="1200" cap="none" spc="0" normalizeH="0" baseline="0" noProof="0" dirty="0" smtClean="0">
                          <a:ln>
                            <a:noFill/>
                          </a:ln>
                          <a:solidFill>
                            <a:prstClr val="black"/>
                          </a:solidFill>
                          <a:effectLst/>
                          <a:uLnTx/>
                          <a:uFillTx/>
                          <a:latin typeface="+mn-lt"/>
                        </a:rPr>
                        <a:t>Una nota sobre las respuestas construidas:  Las respuestas construidas no están escritas “en piedra.” No hay una manera perfecta en la que el estudiante debe responder. Busque la intención general de la pregunta y  la respuesta del estudiante y siga la rúbrica a continuación en la medida que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 </a:t>
                      </a: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51459">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419" sz="1500" b="1" u="none" dirty="0" smtClean="0">
                          <a:effectLst>
                            <a:outerShdw blurRad="38100" dist="38100" dir="2700000" algn="tl">
                              <a:srgbClr val="000000">
                                <a:alpha val="43137"/>
                              </a:srgbClr>
                            </a:outerShdw>
                          </a:effectLst>
                        </a:rPr>
                        <a:t>CFA  Trimestre 1: Clave para la Respuesta construida</a:t>
                      </a: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51459">
                <a:tc gridSpan="2">
                  <a:txBody>
                    <a:bodyPr/>
                    <a:lstStyle/>
                    <a:p>
                      <a:pPr marL="0" marR="0" algn="ctr">
                        <a:lnSpc>
                          <a:spcPct val="100000"/>
                        </a:lnSpc>
                        <a:spcBef>
                          <a:spcPts val="0"/>
                        </a:spcBef>
                        <a:spcAft>
                          <a:spcPts val="0"/>
                        </a:spcAft>
                      </a:pPr>
                      <a:r>
                        <a:rPr lang="es-GT" sz="1200" b="1" kern="1200" dirty="0" smtClean="0">
                          <a:solidFill>
                            <a:schemeClr val="tx1"/>
                          </a:solidFill>
                          <a:effectLst/>
                          <a:latin typeface="+mn-lt"/>
                          <a:ea typeface="Times New Roman"/>
                          <a:cs typeface="Times New Roman"/>
                        </a:rPr>
                        <a:t>Estándar RL.4.3:   Rúbrica de 3 puntos: Respuesta Construida – Lectura </a:t>
                      </a: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5782">
                <a:tc gridSpan="2">
                  <a:txBody>
                    <a:bodyPr/>
                    <a:lstStyle/>
                    <a:p>
                      <a:pPr marL="1141413" marR="0" indent="-1141413" algn="l">
                        <a:lnSpc>
                          <a:spcPct val="100000"/>
                        </a:lnSpc>
                        <a:spcBef>
                          <a:spcPts val="0"/>
                        </a:spcBef>
                        <a:spcAft>
                          <a:spcPts val="0"/>
                        </a:spcAft>
                      </a:pPr>
                      <a:r>
                        <a:rPr lang="es-GT" sz="1500" b="1" kern="1200" dirty="0" smtClean="0">
                          <a:solidFill>
                            <a:schemeClr val="tx1"/>
                          </a:solidFill>
                          <a:effectLst/>
                          <a:latin typeface="+mn-lt"/>
                          <a:ea typeface="Times New Roman"/>
                          <a:cs typeface="Times New Roman"/>
                        </a:rPr>
                        <a:t>Pregunta #8:   </a:t>
                      </a:r>
                      <a:r>
                        <a:rPr lang="es-419" sz="1500" b="1" kern="1200" noProof="0" dirty="0" smtClean="0">
                          <a:solidFill>
                            <a:srgbClr val="000000"/>
                          </a:solidFill>
                          <a:effectLst/>
                          <a:latin typeface="+mn-lt"/>
                          <a:ea typeface="Times New Roman"/>
                          <a:cs typeface="Times New Roman"/>
                        </a:rPr>
                        <a:t>Describe las acciones de Emily en la Isla Ellis que la llevaron a disfrutar del museo.  Utiliza detalles específicos del texto para apoyar tu respuesta. </a:t>
                      </a:r>
                      <a:endParaRPr lang="es-GT" sz="1500" b="1" dirty="0">
                        <a:solidFill>
                          <a:schemeClr val="tx1"/>
                        </a:solidFill>
                        <a:effectLst/>
                        <a:latin typeface="+mn-lt"/>
                        <a:ea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636">
                <a:tc gridSpan="2">
                  <a:txBody>
                    <a:bodyPr/>
                    <a:lstStyle/>
                    <a:p>
                      <a:pPr lvl="0" algn="l">
                        <a:defRPr sz="1800" b="0" i="0"/>
                      </a:pPr>
                      <a:r>
                        <a:rPr lang="es-GT" sz="1200" b="1" u="sng" noProof="0" dirty="0" smtClean="0"/>
                        <a:t>Lenguaje del maestro y notas para calificar</a:t>
                      </a:r>
                      <a:r>
                        <a:rPr lang="es-GT" sz="1200" b="1" u="none" noProof="0" dirty="0" smtClean="0"/>
                        <a:t>:</a:t>
                      </a:r>
                      <a:endParaRPr lang="es-GT" sz="1200" b="1" noProof="0" dirty="0" smtClean="0"/>
                    </a:p>
                    <a:p>
                      <a:pPr marL="0" marR="0" algn="l">
                        <a:lnSpc>
                          <a:spcPct val="100000"/>
                        </a:lnSpc>
                      </a:pPr>
                      <a:r>
                        <a:rPr lang="es-GT" sz="1200" kern="1200" dirty="0" smtClean="0">
                          <a:solidFill>
                            <a:schemeClr val="tx1"/>
                          </a:solidFill>
                          <a:effectLst/>
                          <a:latin typeface="+mn-lt"/>
                          <a:ea typeface="Times New Roman"/>
                          <a:cs typeface="Times New Roman"/>
                        </a:rPr>
                        <a:t>Emily pasó de sentirse poco entusiasmada por estar en el museo,</a:t>
                      </a:r>
                      <a:r>
                        <a:rPr lang="es-GT" sz="1200" kern="1200" baseline="0" dirty="0" smtClean="0">
                          <a:solidFill>
                            <a:schemeClr val="tx1"/>
                          </a:solidFill>
                          <a:effectLst/>
                          <a:latin typeface="+mn-lt"/>
                          <a:ea typeface="Times New Roman"/>
                          <a:cs typeface="Times New Roman"/>
                        </a:rPr>
                        <a:t> </a:t>
                      </a:r>
                      <a:r>
                        <a:rPr lang="es-GT" sz="1200" kern="1200" dirty="0" smtClean="0">
                          <a:solidFill>
                            <a:schemeClr val="tx1"/>
                          </a:solidFill>
                          <a:effectLst/>
                          <a:latin typeface="+mn-lt"/>
                          <a:ea typeface="Times New Roman"/>
                          <a:cs typeface="Times New Roman"/>
                        </a:rPr>
                        <a:t>a disfrutar de su visita allí, tanto así que se separó de su familia (</a:t>
                      </a:r>
                      <a:r>
                        <a:rPr lang="es-GT" sz="1200" b="1" i="1" kern="1200" dirty="0" smtClean="0">
                          <a:solidFill>
                            <a:schemeClr val="tx1"/>
                          </a:solidFill>
                          <a:effectLst/>
                          <a:latin typeface="+mn-lt"/>
                          <a:ea typeface="Times New Roman"/>
                          <a:cs typeface="Times New Roman"/>
                        </a:rPr>
                        <a:t>evidencia suficiente</a:t>
                      </a:r>
                      <a:r>
                        <a:rPr lang="es-GT" sz="1200" kern="1200" dirty="0" smtClean="0">
                          <a:solidFill>
                            <a:schemeClr val="tx1"/>
                          </a:solidFill>
                          <a:effectLst/>
                          <a:latin typeface="+mn-lt"/>
                          <a:ea typeface="Times New Roman"/>
                          <a:cs typeface="Times New Roman"/>
                        </a:rPr>
                        <a:t>). Por su actitud gruñona, su padre la dejó ir por su cuenta. Con esto, "</a:t>
                      </a:r>
                      <a:r>
                        <a:rPr lang="es-GT" sz="1200" dirty="0" smtClean="0"/>
                        <a:t>Emily sintió que su pecho se relajaba ligeramente</a:t>
                      </a:r>
                      <a:r>
                        <a:rPr lang="es-GT" sz="1200" kern="1200" dirty="0" smtClean="0">
                          <a:solidFill>
                            <a:schemeClr val="tx1"/>
                          </a:solidFill>
                          <a:effectLst/>
                          <a:latin typeface="+mn-lt"/>
                          <a:ea typeface="Times New Roman"/>
                          <a:cs typeface="Times New Roman"/>
                        </a:rPr>
                        <a:t>... </a:t>
                      </a:r>
                      <a:r>
                        <a:rPr lang="es-GT" sz="1200" dirty="0" smtClean="0"/>
                        <a:t>Ahora que estaba sola, la Isla Ellis no era tan mala</a:t>
                      </a:r>
                      <a:r>
                        <a:rPr lang="es-GT" sz="1200" kern="1200" dirty="0" smtClean="0">
                          <a:solidFill>
                            <a:schemeClr val="tx1"/>
                          </a:solidFill>
                          <a:effectLst/>
                          <a:latin typeface="+mn-lt"/>
                          <a:ea typeface="Times New Roman"/>
                          <a:cs typeface="Times New Roman"/>
                        </a:rPr>
                        <a:t>." </a:t>
                      </a:r>
                      <a:r>
                        <a:rPr lang="es-GT" sz="1200" i="1" kern="1200" dirty="0" smtClean="0">
                          <a:solidFill>
                            <a:schemeClr val="tx1"/>
                          </a:solidFill>
                          <a:effectLst/>
                          <a:latin typeface="+mn-lt"/>
                          <a:ea typeface="Times New Roman"/>
                          <a:cs typeface="Times New Roman"/>
                        </a:rPr>
                        <a:t>(</a:t>
                      </a:r>
                      <a:r>
                        <a:rPr lang="es-GT" sz="1200" b="1" i="1" kern="1200" dirty="0" smtClean="0">
                          <a:solidFill>
                            <a:schemeClr val="tx1"/>
                          </a:solidFill>
                          <a:effectLst/>
                          <a:latin typeface="+mn-lt"/>
                          <a:ea typeface="Times New Roman"/>
                          <a:cs typeface="Times New Roman"/>
                        </a:rPr>
                        <a:t>Detalles que apoyan la respuesta</a:t>
                      </a:r>
                      <a:r>
                        <a:rPr lang="es-GT" sz="1200" kern="1200" dirty="0" smtClean="0">
                          <a:solidFill>
                            <a:schemeClr val="tx1"/>
                          </a:solidFill>
                          <a:effectLst/>
                          <a:latin typeface="+mn-lt"/>
                          <a:ea typeface="Times New Roman"/>
                          <a:cs typeface="Times New Roman"/>
                        </a:rPr>
                        <a:t>). </a:t>
                      </a:r>
                      <a:r>
                        <a:rPr lang="es-419" sz="1200" kern="1200" baseline="0" dirty="0" smtClean="0">
                          <a:solidFill>
                            <a:schemeClr val="tx1"/>
                          </a:solidFill>
                          <a:effectLst/>
                          <a:latin typeface="+mn-lt"/>
                          <a:ea typeface="Times New Roman"/>
                          <a:cs typeface="Times New Roman"/>
                        </a:rPr>
                        <a:t> “El letrero decía ‘Archivos Familiares’, e hizo que algo despertara dentro del cerebro de Emily”</a:t>
                      </a:r>
                      <a:r>
                        <a:rPr lang="es-GT" sz="1200" kern="1200" dirty="0" smtClean="0">
                          <a:solidFill>
                            <a:schemeClr val="tx1"/>
                          </a:solidFill>
                          <a:effectLst/>
                          <a:latin typeface="+mn-lt"/>
                          <a:ea typeface="Times New Roman"/>
                          <a:cs typeface="Times New Roman"/>
                        </a:rPr>
                        <a:t>, recordando así las historias de su abuelo cuando</a:t>
                      </a:r>
                      <a:r>
                        <a:rPr lang="es-GT" sz="1200" kern="1200" baseline="0" dirty="0" smtClean="0">
                          <a:solidFill>
                            <a:schemeClr val="tx1"/>
                          </a:solidFill>
                          <a:effectLst/>
                          <a:latin typeface="+mn-lt"/>
                          <a:ea typeface="Times New Roman"/>
                          <a:cs typeface="Times New Roman"/>
                        </a:rPr>
                        <a:t> emigró </a:t>
                      </a:r>
                      <a:r>
                        <a:rPr lang="es-GT" sz="1200" kern="1200" dirty="0" smtClean="0">
                          <a:solidFill>
                            <a:schemeClr val="tx1"/>
                          </a:solidFill>
                          <a:effectLst/>
                          <a:latin typeface="+mn-lt"/>
                          <a:ea typeface="Times New Roman"/>
                          <a:cs typeface="Times New Roman"/>
                        </a:rPr>
                        <a:t>a los Estados</a:t>
                      </a:r>
                      <a:r>
                        <a:rPr lang="es-GT" sz="1200" kern="1200" baseline="0" dirty="0" smtClean="0">
                          <a:solidFill>
                            <a:schemeClr val="tx1"/>
                          </a:solidFill>
                          <a:effectLst/>
                          <a:latin typeface="+mn-lt"/>
                          <a:ea typeface="Times New Roman"/>
                          <a:cs typeface="Times New Roman"/>
                        </a:rPr>
                        <a:t> Unidos</a:t>
                      </a:r>
                      <a:r>
                        <a:rPr lang="es-GT" sz="1200" kern="1200" dirty="0" smtClean="0">
                          <a:solidFill>
                            <a:schemeClr val="tx1"/>
                          </a:solidFill>
                          <a:effectLst/>
                          <a:latin typeface="+mn-lt"/>
                          <a:ea typeface="Times New Roman"/>
                          <a:cs typeface="Times New Roman"/>
                        </a:rPr>
                        <a:t> cuando</a:t>
                      </a:r>
                      <a:r>
                        <a:rPr lang="es-GT" sz="1200" kern="1200" baseline="0" dirty="0" smtClean="0">
                          <a:solidFill>
                            <a:schemeClr val="tx1"/>
                          </a:solidFill>
                          <a:effectLst/>
                          <a:latin typeface="+mn-lt"/>
                          <a:ea typeface="Times New Roman"/>
                          <a:cs typeface="Times New Roman"/>
                        </a:rPr>
                        <a:t> aún era</a:t>
                      </a:r>
                      <a:r>
                        <a:rPr lang="es-GT" sz="1200" kern="1200" dirty="0" smtClean="0">
                          <a:solidFill>
                            <a:schemeClr val="tx1"/>
                          </a:solidFill>
                          <a:effectLst/>
                          <a:latin typeface="+mn-lt"/>
                          <a:ea typeface="Times New Roman"/>
                          <a:cs typeface="Times New Roman"/>
                        </a:rPr>
                        <a:t> niño. “Ella comenzó a navegar" y encontró información interesante acerca de su abuelo. A partir de ahí se sintió fascinada investigando sobre otras personas. "Estaba tan absorta que se olvidó del tiempo." Al final, se dio cuenta que era agradable estar en la Isla Ellis.</a:t>
                      </a:r>
                      <a:endParaRPr lang="es-GT" sz="1200" dirty="0">
                        <a:solidFill>
                          <a:schemeClr val="tx1"/>
                        </a:solidFill>
                        <a:effectLst/>
                        <a:latin typeface="+mn-lt"/>
                        <a:ea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8600">
                <a:tc>
                  <a:txBody>
                    <a:bodyPr/>
                    <a:lstStyle/>
                    <a:p>
                      <a:pPr marL="0" marR="0" algn="ctr">
                        <a:lnSpc>
                          <a:spcPct val="100000"/>
                        </a:lnSpc>
                        <a:spcBef>
                          <a:spcPts val="0"/>
                        </a:spcBef>
                        <a:spcAft>
                          <a:spcPts val="0"/>
                        </a:spcAft>
                      </a:pPr>
                      <a:r>
                        <a:rPr lang="es-GT" sz="2600" b="1" dirty="0" smtClean="0">
                          <a:effectLst/>
                          <a:latin typeface="+mn-lt"/>
                          <a:ea typeface="Calibri"/>
                          <a:cs typeface="Times New Roman"/>
                        </a:rPr>
                        <a:t>3</a:t>
                      </a:r>
                      <a:endParaRPr lang="es-GT"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s-GT" sz="1000" i="1" kern="1200" dirty="0" smtClean="0">
                          <a:solidFill>
                            <a:schemeClr val="tx1"/>
                          </a:solidFill>
                          <a:effectLst/>
                          <a:latin typeface="+mn-lt"/>
                          <a:ea typeface="Calibri"/>
                          <a:cs typeface="Verdana"/>
                        </a:rPr>
                        <a:t>El estudiante ofrece una respuesta competente, proporcionando evidencia de cómo las acciones de Emily la llevaron a disfrutar del museo, y utiliza detalles específicos del texto para apoyar cada ejemplo.</a:t>
                      </a:r>
                    </a:p>
                    <a:p>
                      <a:pPr marL="0" marR="0">
                        <a:lnSpc>
                          <a:spcPct val="100000"/>
                        </a:lnSpc>
                        <a:spcBef>
                          <a:spcPts val="0"/>
                        </a:spcBef>
                        <a:spcAft>
                          <a:spcPts val="0"/>
                        </a:spcAft>
                      </a:pPr>
                      <a:r>
                        <a:rPr lang="es-GT" sz="1200" dirty="0" smtClean="0">
                          <a:solidFill>
                            <a:schemeClr val="tx1"/>
                          </a:solidFill>
                          <a:effectLst/>
                          <a:latin typeface="+mn-lt"/>
                          <a:ea typeface="Calibri"/>
                          <a:cs typeface="Verdana"/>
                        </a:rPr>
                        <a:t>En el cuento, </a:t>
                      </a:r>
                      <a:r>
                        <a:rPr lang="es-GT" sz="1200" b="1" i="1" u="sng" dirty="0" smtClean="0">
                          <a:solidFill>
                            <a:schemeClr val="tx1"/>
                          </a:solidFill>
                          <a:effectLst/>
                          <a:latin typeface="+mn-lt"/>
                          <a:ea typeface="Calibri"/>
                          <a:cs typeface="Verdana"/>
                        </a:rPr>
                        <a:t>Perdida en la Isla Ellis</a:t>
                      </a:r>
                      <a:r>
                        <a:rPr lang="es-GT" sz="1200" dirty="0" smtClean="0">
                          <a:solidFill>
                            <a:schemeClr val="tx1"/>
                          </a:solidFill>
                          <a:effectLst/>
                          <a:latin typeface="+mn-lt"/>
                          <a:ea typeface="Calibri"/>
                          <a:cs typeface="Verdana"/>
                        </a:rPr>
                        <a:t>, las acciones de Emily mostraron que a ella le gustó ir a la Isla Ellis. Yo sé esto porque ella estaba de mal humor al principio, pero al final dijo que había sido bueno. Ella también se sintió mejor alejada de su familia y explorando por su cuenta. Ella</a:t>
                      </a:r>
                      <a:r>
                        <a:rPr lang="es-GT" sz="1200" baseline="0" dirty="0" smtClean="0">
                          <a:solidFill>
                            <a:schemeClr val="tx1"/>
                          </a:solidFill>
                          <a:effectLst/>
                          <a:latin typeface="+mn-lt"/>
                          <a:ea typeface="Calibri"/>
                          <a:cs typeface="Verdana"/>
                        </a:rPr>
                        <a:t> e</a:t>
                      </a:r>
                      <a:r>
                        <a:rPr lang="es-GT" sz="1200" dirty="0" smtClean="0">
                          <a:solidFill>
                            <a:schemeClr val="tx1"/>
                          </a:solidFill>
                          <a:effectLst/>
                          <a:latin typeface="+mn-lt"/>
                          <a:ea typeface="Calibri"/>
                          <a:cs typeface="Verdana"/>
                        </a:rPr>
                        <a:t>staba entusiasmada por lo que encontró sobre su abuelo y otros.</a:t>
                      </a:r>
                      <a:endParaRPr lang="es-GT" sz="1200" dirty="0">
                        <a:solidFill>
                          <a:schemeClr val="tx1"/>
                        </a:solidFill>
                        <a:effectLst/>
                        <a:latin typeface="+mn-lt"/>
                        <a:ea typeface="Calibri"/>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2163">
                <a:tc>
                  <a:txBody>
                    <a:bodyPr/>
                    <a:lstStyle/>
                    <a:p>
                      <a:pPr marL="0" marR="0" algn="ctr">
                        <a:lnSpc>
                          <a:spcPct val="100000"/>
                        </a:lnSpc>
                        <a:spcBef>
                          <a:spcPts val="0"/>
                        </a:spcBef>
                        <a:spcAft>
                          <a:spcPts val="0"/>
                        </a:spcAft>
                      </a:pPr>
                      <a:r>
                        <a:rPr lang="es-GT" sz="2600" b="1" dirty="0" smtClean="0">
                          <a:effectLst/>
                          <a:latin typeface="+mn-lt"/>
                          <a:ea typeface="Calibri"/>
                          <a:cs typeface="Times New Roman"/>
                        </a:rPr>
                        <a:t>2</a:t>
                      </a:r>
                      <a:endParaRPr lang="es-GT"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s-GT" sz="1000" i="1" kern="1200" dirty="0" smtClean="0">
                          <a:solidFill>
                            <a:srgbClr val="000000"/>
                          </a:solidFill>
                          <a:effectLst/>
                          <a:latin typeface="+mn-lt"/>
                          <a:ea typeface="Calibri"/>
                          <a:cs typeface="Verdana"/>
                        </a:rPr>
                        <a:t>El estudiante</a:t>
                      </a:r>
                      <a:r>
                        <a:rPr lang="es-GT" sz="1000" i="1" kern="1200" baseline="0" dirty="0" smtClean="0">
                          <a:solidFill>
                            <a:srgbClr val="000000"/>
                          </a:solidFill>
                          <a:effectLst/>
                          <a:latin typeface="+mn-lt"/>
                          <a:ea typeface="Calibri"/>
                          <a:cs typeface="Verdana"/>
                        </a:rPr>
                        <a:t> </a:t>
                      </a:r>
                      <a:r>
                        <a:rPr lang="es-419" sz="1000" i="1" kern="1200" baseline="0" dirty="0" smtClean="0">
                          <a:solidFill>
                            <a:srgbClr val="000000"/>
                          </a:solidFill>
                          <a:effectLst/>
                          <a:latin typeface="+mn-lt"/>
                          <a:ea typeface="Calibri"/>
                          <a:cs typeface="Verdana"/>
                        </a:rPr>
                        <a:t>ofrece una respuesta competente, proporcionando </a:t>
                      </a:r>
                      <a:r>
                        <a:rPr lang="es-GT" sz="1000" i="1" kern="1200" dirty="0" smtClean="0">
                          <a:solidFill>
                            <a:srgbClr val="000000"/>
                          </a:solidFill>
                          <a:effectLst/>
                          <a:latin typeface="+mn-lt"/>
                          <a:ea typeface="Calibri"/>
                          <a:cs typeface="Verdana"/>
                        </a:rPr>
                        <a:t>alguna evidencia de cómo las acciones de Emily la llevaron a disfrutar del museo, y algunos detalles específicos del texto para apoyar cada ejemplo.</a:t>
                      </a:r>
                      <a:endParaRPr lang="es-GT" sz="1000" dirty="0" smtClean="0">
                        <a:effectLst/>
                        <a:latin typeface="+mn-lt"/>
                        <a:ea typeface="Calibri"/>
                        <a:cs typeface="Times New Roman"/>
                      </a:endParaRPr>
                    </a:p>
                    <a:p>
                      <a:pPr marL="0" marR="0" algn="l">
                        <a:lnSpc>
                          <a:spcPct val="100000"/>
                        </a:lnSpc>
                        <a:spcBef>
                          <a:spcPts val="0"/>
                        </a:spcBef>
                        <a:spcAft>
                          <a:spcPts val="0"/>
                        </a:spcAft>
                      </a:pPr>
                      <a:r>
                        <a:rPr lang="es-GT" sz="1200" dirty="0" smtClean="0">
                          <a:effectLst/>
                          <a:latin typeface="+mn-lt"/>
                          <a:ea typeface="Calibri"/>
                          <a:cs typeface="Verdana"/>
                        </a:rPr>
                        <a:t>En el</a:t>
                      </a:r>
                      <a:r>
                        <a:rPr lang="es-GT" sz="1200" baseline="0" dirty="0" smtClean="0">
                          <a:effectLst/>
                          <a:latin typeface="+mn-lt"/>
                          <a:ea typeface="Calibri"/>
                          <a:cs typeface="Verdana"/>
                        </a:rPr>
                        <a:t> cuento</a:t>
                      </a:r>
                      <a:r>
                        <a:rPr lang="es-GT" sz="1200" dirty="0" smtClean="0">
                          <a:effectLst/>
                          <a:latin typeface="+mn-lt"/>
                          <a:ea typeface="Calibri"/>
                          <a:cs typeface="Verdana"/>
                        </a:rPr>
                        <a:t>, Emily disfrutó la Isla Ellis. Ella se fue por su cuenta en el museo. Ella fue a la Sala de Archivos Familiares y encontró información sobre su abuelo.</a:t>
                      </a:r>
                      <a:endParaRPr lang="es-GT" sz="1200" dirty="0">
                        <a:effectLst/>
                        <a:latin typeface="+mn-lt"/>
                        <a:ea typeface="Calibri"/>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7703">
                <a:tc>
                  <a:txBody>
                    <a:bodyPr/>
                    <a:lstStyle/>
                    <a:p>
                      <a:pPr marL="0" marR="0" algn="ctr">
                        <a:lnSpc>
                          <a:spcPct val="100000"/>
                        </a:lnSpc>
                        <a:spcBef>
                          <a:spcPts val="0"/>
                        </a:spcBef>
                        <a:spcAft>
                          <a:spcPts val="0"/>
                        </a:spcAft>
                      </a:pPr>
                      <a:r>
                        <a:rPr lang="es-GT" sz="2600" b="1" dirty="0" smtClean="0">
                          <a:effectLst/>
                          <a:latin typeface="+mn-lt"/>
                          <a:ea typeface="Calibri"/>
                          <a:cs typeface="Times New Roman"/>
                        </a:rPr>
                        <a:t>1</a:t>
                      </a:r>
                      <a:endParaRPr lang="es-GT"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s-GT" sz="1000" i="1" kern="1200" dirty="0" smtClean="0">
                          <a:solidFill>
                            <a:srgbClr val="000000"/>
                          </a:solidFill>
                          <a:effectLst/>
                          <a:latin typeface="+mn-lt"/>
                          <a:ea typeface="Calibri"/>
                          <a:cs typeface="Verdana"/>
                        </a:rPr>
                        <a:t>El estudiante ofrece</a:t>
                      </a:r>
                      <a:r>
                        <a:rPr lang="es-GT" sz="1000" i="1" kern="1200" baseline="0" dirty="0" smtClean="0">
                          <a:solidFill>
                            <a:srgbClr val="000000"/>
                          </a:solidFill>
                          <a:effectLst/>
                          <a:latin typeface="+mn-lt"/>
                          <a:ea typeface="Calibri"/>
                          <a:cs typeface="Verdana"/>
                        </a:rPr>
                        <a:t> </a:t>
                      </a:r>
                      <a:r>
                        <a:rPr lang="es-GT" sz="1000" i="1" kern="1200" dirty="0" smtClean="0">
                          <a:solidFill>
                            <a:srgbClr val="000000"/>
                          </a:solidFill>
                          <a:effectLst/>
                          <a:latin typeface="+mn-lt"/>
                          <a:ea typeface="Calibri"/>
                          <a:cs typeface="Verdana"/>
                        </a:rPr>
                        <a:t>una respuesta mínima, proporcionando evidencia limitada de cómo las acciones de Emily la llevaron a disfrutar</a:t>
                      </a:r>
                      <a:r>
                        <a:rPr lang="es-GT" sz="1000" i="1" kern="1200" baseline="0" dirty="0" smtClean="0">
                          <a:solidFill>
                            <a:srgbClr val="000000"/>
                          </a:solidFill>
                          <a:effectLst/>
                          <a:latin typeface="+mn-lt"/>
                          <a:ea typeface="Calibri"/>
                          <a:cs typeface="Verdana"/>
                        </a:rPr>
                        <a:t> d</a:t>
                      </a:r>
                      <a:r>
                        <a:rPr lang="es-GT" sz="1000" i="1" kern="1200" dirty="0" smtClean="0">
                          <a:solidFill>
                            <a:srgbClr val="000000"/>
                          </a:solidFill>
                          <a:effectLst/>
                          <a:latin typeface="+mn-lt"/>
                          <a:ea typeface="Calibri"/>
                          <a:cs typeface="Verdana"/>
                        </a:rPr>
                        <a:t>el museo con algunos detalles específicos del texto.</a:t>
                      </a:r>
                    </a:p>
                    <a:p>
                      <a:pPr marL="0" marR="0">
                        <a:lnSpc>
                          <a:spcPct val="100000"/>
                        </a:lnSpc>
                        <a:spcBef>
                          <a:spcPts val="0"/>
                        </a:spcBef>
                        <a:spcAft>
                          <a:spcPts val="0"/>
                        </a:spcAft>
                      </a:pPr>
                      <a:r>
                        <a:rPr lang="es-GT" sz="1200" dirty="0" smtClean="0">
                          <a:effectLst/>
                          <a:latin typeface="+mn-lt"/>
                          <a:ea typeface="Calibri"/>
                          <a:cs typeface="Verdana"/>
                        </a:rPr>
                        <a:t>Emily se divirtió en la Isla Ellis.  Aprendió mucho sobre su abuelo.</a:t>
                      </a:r>
                      <a:endParaRPr lang="es-GT" sz="1200" dirty="0">
                        <a:effectLst/>
                        <a:latin typeface="+mn-lt"/>
                        <a:ea typeface="Calibri"/>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156">
                <a:tc>
                  <a:txBody>
                    <a:bodyPr/>
                    <a:lstStyle/>
                    <a:p>
                      <a:pPr marL="0" marR="0" algn="ctr">
                        <a:lnSpc>
                          <a:spcPct val="100000"/>
                        </a:lnSpc>
                        <a:spcBef>
                          <a:spcPts val="0"/>
                        </a:spcBef>
                        <a:spcAft>
                          <a:spcPts val="0"/>
                        </a:spcAft>
                      </a:pPr>
                      <a:r>
                        <a:rPr lang="es-GT" sz="2600" b="1" dirty="0" smtClean="0">
                          <a:effectLst/>
                          <a:latin typeface="+mn-lt"/>
                          <a:ea typeface="Calibri"/>
                          <a:cs typeface="Times New Roman"/>
                        </a:rPr>
                        <a:t>0</a:t>
                      </a:r>
                      <a:endParaRPr lang="es-GT"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s-GT" sz="1000" i="1" kern="1200" dirty="0" smtClean="0">
                          <a:solidFill>
                            <a:srgbClr val="000000"/>
                          </a:solidFill>
                          <a:effectLst/>
                          <a:latin typeface="+mn-lt"/>
                          <a:ea typeface="Calibri"/>
                          <a:cs typeface="Verdana"/>
                        </a:rPr>
                        <a:t>El estudiante no proporciona ninguna evidencia acerca de cómo las acciones de Emily la llevaron a disfrutar</a:t>
                      </a:r>
                      <a:r>
                        <a:rPr lang="es-GT" sz="1000" i="1" kern="1200" baseline="0" dirty="0" smtClean="0">
                          <a:solidFill>
                            <a:srgbClr val="000000"/>
                          </a:solidFill>
                          <a:effectLst/>
                          <a:latin typeface="+mn-lt"/>
                          <a:ea typeface="Calibri"/>
                          <a:cs typeface="Verdana"/>
                        </a:rPr>
                        <a:t> del </a:t>
                      </a:r>
                      <a:r>
                        <a:rPr lang="es-GT" sz="1000" i="1" kern="1200" baseline="0" dirty="0" smtClean="0">
                          <a:solidFill>
                            <a:srgbClr val="000000"/>
                          </a:solidFill>
                          <a:effectLst/>
                          <a:latin typeface="+mn-lt"/>
                          <a:ea typeface="Calibri"/>
                          <a:cs typeface="Verdana"/>
                        </a:rPr>
                        <a:t>museo</a:t>
                      </a:r>
                      <a:r>
                        <a:rPr lang="es-GT" sz="1000" i="1" kern="1200" dirty="0" smtClean="0">
                          <a:solidFill>
                            <a:srgbClr val="000000"/>
                          </a:solidFill>
                          <a:effectLst/>
                          <a:latin typeface="+mn-lt"/>
                          <a:ea typeface="Calibri"/>
                          <a:cs typeface="Verdana"/>
                        </a:rPr>
                        <a:t>.</a:t>
                      </a:r>
                      <a:endParaRPr lang="es-GT" sz="1000" i="1" kern="1200" dirty="0" smtClean="0">
                        <a:solidFill>
                          <a:srgbClr val="000000"/>
                        </a:solidFill>
                        <a:effectLst/>
                        <a:latin typeface="+mn-lt"/>
                        <a:ea typeface="Calibri"/>
                        <a:cs typeface="Verdana"/>
                      </a:endParaRPr>
                    </a:p>
                    <a:p>
                      <a:pPr marL="0" marR="0">
                        <a:lnSpc>
                          <a:spcPct val="100000"/>
                        </a:lnSpc>
                        <a:spcBef>
                          <a:spcPts val="0"/>
                        </a:spcBef>
                        <a:spcAft>
                          <a:spcPts val="0"/>
                        </a:spcAft>
                      </a:pPr>
                      <a:r>
                        <a:rPr lang="es-GT" sz="1200" i="0" kern="1200" dirty="0" smtClean="0">
                          <a:solidFill>
                            <a:srgbClr val="000000"/>
                          </a:solidFill>
                          <a:effectLst/>
                          <a:latin typeface="+mn-lt"/>
                          <a:ea typeface="Calibri"/>
                          <a:cs typeface="Verdana"/>
                        </a:rPr>
                        <a:t>Emily es</a:t>
                      </a:r>
                      <a:r>
                        <a:rPr lang="es-GT" sz="1200" i="0" kern="1200" baseline="0" dirty="0" smtClean="0">
                          <a:solidFill>
                            <a:srgbClr val="000000"/>
                          </a:solidFill>
                          <a:effectLst/>
                          <a:latin typeface="+mn-lt"/>
                          <a:ea typeface="Calibri"/>
                          <a:cs typeface="Verdana"/>
                        </a:rPr>
                        <a:t> una niña en la historia sobre la Isla Ellis. </a:t>
                      </a:r>
                      <a:endParaRPr lang="es-GT" sz="1200" i="0" dirty="0">
                        <a:effectLst/>
                        <a:latin typeface="+mn-lt"/>
                        <a:ea typeface="Calibri"/>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Footer Placeholder 1"/>
          <p:cNvSpPr>
            <a:spLocks noGrp="1"/>
          </p:cNvSpPr>
          <p:nvPr>
            <p:ph type="ftr" sz="quarter" idx="11"/>
          </p:nvPr>
        </p:nvSpPr>
        <p:spPr/>
        <p:txBody>
          <a:bodyPr/>
          <a:lstStyle/>
          <a:p>
            <a:r>
              <a:rPr lang="en-US" smtClean="0"/>
              <a:t>Rev. Control: 07/04/15 - OSP and S. Richmond </a:t>
            </a:r>
            <a:endParaRPr lang="en-US" dirty="0"/>
          </a:p>
        </p:txBody>
      </p:sp>
      <p:sp>
        <p:nvSpPr>
          <p:cNvPr id="5" name="Slide Number Placeholder 4"/>
          <p:cNvSpPr>
            <a:spLocks noGrp="1"/>
          </p:cNvSpPr>
          <p:nvPr>
            <p:ph type="sldNum" sz="quarter" idx="12"/>
          </p:nvPr>
        </p:nvSpPr>
        <p:spPr/>
        <p:txBody>
          <a:bodyPr/>
          <a:lstStyle/>
          <a:p>
            <a:fld id="{AF8359E8-5B63-4AE7-A26F-FE183B9DDE83}" type="slidenum">
              <a:rPr lang="en-US" smtClean="0"/>
              <a:t>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515431316"/>
              </p:ext>
            </p:extLst>
          </p:nvPr>
        </p:nvGraphicFramePr>
        <p:xfrm>
          <a:off x="4624939" y="8153400"/>
          <a:ext cx="2758440" cy="788670"/>
        </p:xfrm>
        <a:graphic>
          <a:graphicData uri="http://schemas.openxmlformats.org/drawingml/2006/table">
            <a:tbl>
              <a:tblPr/>
              <a:tblGrid>
                <a:gridCol w="2758440"/>
              </a:tblGrid>
              <a:tr h="152400">
                <a:tc>
                  <a:txBody>
                    <a:bodyPr/>
                    <a:lstStyle/>
                    <a:p>
                      <a:pPr marL="0" marR="0" algn="l">
                        <a:lnSpc>
                          <a:spcPct val="115000"/>
                        </a:lnSpc>
                        <a:spcBef>
                          <a:spcPts val="0"/>
                        </a:spcBef>
                        <a:spcAft>
                          <a:spcPts val="0"/>
                        </a:spcAft>
                      </a:pPr>
                      <a:r>
                        <a:rPr lang="en-US" sz="900" b="1" i="1" dirty="0" err="1" smtClean="0">
                          <a:solidFill>
                            <a:srgbClr val="000000"/>
                          </a:solidFill>
                          <a:latin typeface="Calibri"/>
                          <a:ea typeface="Times New Roman"/>
                          <a:cs typeface="Times New Roman"/>
                        </a:rPr>
                        <a:t>Estándar</a:t>
                      </a:r>
                      <a:r>
                        <a:rPr lang="en-US" sz="900" b="1" i="1" dirty="0" smtClean="0">
                          <a:solidFill>
                            <a:srgbClr val="000000"/>
                          </a:solidFill>
                          <a:latin typeface="Calibri"/>
                          <a:ea typeface="Times New Roman"/>
                          <a:cs typeface="Times New Roman"/>
                        </a:rPr>
                        <a:t> RL.4.3</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616915">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419" sz="900" b="0" dirty="0" smtClean="0"/>
                        <a:t>Describen en profundidad un personaje, escenario o acontecimiento en un cuento u obra de teatro, basándose en detalles específicos del texto (ejemplo: los pensamientos, palabras o acciones de un personaje).</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17130373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945057874"/>
              </p:ext>
            </p:extLst>
          </p:nvPr>
        </p:nvGraphicFramePr>
        <p:xfrm>
          <a:off x="609600" y="381000"/>
          <a:ext cx="6553115" cy="8472143"/>
        </p:xfrm>
        <a:graphic>
          <a:graphicData uri="http://schemas.openxmlformats.org/drawingml/2006/table">
            <a:tbl>
              <a:tblPr firstRow="1" firstCol="1" bandRow="1"/>
              <a:tblGrid>
                <a:gridCol w="680634"/>
                <a:gridCol w="5872481"/>
              </a:tblGrid>
              <a:tr h="1121745">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s-419" sz="1200" b="0" i="1" u="none" strike="noStrike" kern="1200" cap="none" spc="0" normalizeH="0" baseline="0" noProof="0" dirty="0" smtClean="0">
                          <a:ln>
                            <a:noFill/>
                          </a:ln>
                          <a:solidFill>
                            <a:prstClr val="black"/>
                          </a:solidFill>
                          <a:effectLst/>
                          <a:uLnTx/>
                          <a:uFillTx/>
                          <a:latin typeface="+mn-lt"/>
                        </a:rPr>
                        <a:t>Una nota sobre las respuestas construidas:  Las respuestas construidas no están escritas “en piedra.” No hay una manera perfecta en la que el estudiante debe responder. Busque la intención general de la pregunta y  la respuesta del estudiante y siga la rúbrica a continuación en la medida que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 </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85009">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419" sz="1800" b="1" u="none" dirty="0" smtClean="0">
                          <a:effectLst>
                            <a:outerShdw blurRad="38100" dist="38100" dir="2700000" algn="tl">
                              <a:srgbClr val="000000">
                                <a:alpha val="43137"/>
                              </a:srgbClr>
                            </a:outerShdw>
                          </a:effectLst>
                        </a:rPr>
                        <a:t>CFA  Trimestre 1: Clave para la Respuesta construida</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45164">
                <a:tc gridSpan="2">
                  <a:txBody>
                    <a:bodyPr/>
                    <a:lstStyle/>
                    <a:p>
                      <a:pPr marL="0" marR="0" algn="ctr">
                        <a:lnSpc>
                          <a:spcPct val="100000"/>
                        </a:lnSpc>
                        <a:spcBef>
                          <a:spcPts val="0"/>
                        </a:spcBef>
                        <a:spcAft>
                          <a:spcPts val="0"/>
                        </a:spcAft>
                      </a:pPr>
                      <a:r>
                        <a:rPr lang="es-GT" sz="1500" b="1" kern="1200" dirty="0" smtClean="0">
                          <a:solidFill>
                            <a:srgbClr val="000000"/>
                          </a:solidFill>
                          <a:effectLst/>
                          <a:latin typeface="+mn-lt"/>
                          <a:ea typeface="Times New Roman"/>
                          <a:cs typeface="Arial"/>
                        </a:rPr>
                        <a:t>Estándar RI.4.2:   Rúbrica de 2 puntos: Respuesta Construida – Lectura Corta</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98780">
                <a:tc gridSpan="2">
                  <a:txBody>
                    <a:bodyPr/>
                    <a:lstStyle/>
                    <a:p>
                      <a:pPr marL="1141413" marR="0" indent="-1141413" algn="l" defTabSz="1018824" rtl="0" eaLnBrk="1" fontAlgn="auto" latinLnBrk="0" hangingPunct="1">
                        <a:lnSpc>
                          <a:spcPct val="100000"/>
                        </a:lnSpc>
                        <a:spcBef>
                          <a:spcPts val="0"/>
                        </a:spcBef>
                        <a:spcAft>
                          <a:spcPts val="0"/>
                        </a:spcAft>
                        <a:buClrTx/>
                        <a:buSzTx/>
                        <a:buFontTx/>
                        <a:buNone/>
                        <a:tabLst/>
                        <a:defRPr/>
                      </a:pPr>
                      <a:r>
                        <a:rPr lang="es-GT" sz="1500" b="1" kern="1200" dirty="0" smtClean="0">
                          <a:solidFill>
                            <a:schemeClr val="tx1"/>
                          </a:solidFill>
                          <a:effectLst/>
                          <a:latin typeface="+mn-lt"/>
                          <a:ea typeface="Times New Roman"/>
                          <a:cs typeface="Arial"/>
                        </a:rPr>
                        <a:t>Pregunta #15: </a:t>
                      </a:r>
                      <a:r>
                        <a:rPr lang="es-419" sz="1500" b="1" kern="1200" dirty="0" smtClean="0">
                          <a:solidFill>
                            <a:schemeClr val="tx1"/>
                          </a:solidFill>
                          <a:effectLst/>
                          <a:latin typeface="+mn-lt"/>
                          <a:ea typeface="+mn-ea"/>
                          <a:cs typeface="+mn-cs"/>
                        </a:rPr>
                        <a:t>¿Cuál es la idea principal del texto </a:t>
                      </a:r>
                      <a:r>
                        <a:rPr lang="es-419" sz="1500" b="1" i="1" u="sng" kern="1200" dirty="0" smtClean="0">
                          <a:solidFill>
                            <a:schemeClr val="tx1"/>
                          </a:solidFill>
                          <a:effectLst/>
                          <a:latin typeface="+mn-lt"/>
                          <a:ea typeface="+mn-ea"/>
                          <a:cs typeface="+mn-cs"/>
                        </a:rPr>
                        <a:t>Isla Ellis: La búsqueda de </a:t>
                      </a:r>
                      <a:r>
                        <a:rPr lang="es-419" sz="1500" b="1" i="1" u="sng" kern="1200" dirty="0" err="1" smtClean="0">
                          <a:solidFill>
                            <a:schemeClr val="tx1"/>
                          </a:solidFill>
                          <a:effectLst/>
                          <a:latin typeface="+mn-lt"/>
                          <a:ea typeface="+mn-ea"/>
                          <a:cs typeface="+mn-cs"/>
                        </a:rPr>
                        <a:t>Alois</a:t>
                      </a:r>
                      <a:r>
                        <a:rPr lang="es-419" sz="1500" b="1" i="1" u="sng" kern="1200" dirty="0" smtClean="0">
                          <a:solidFill>
                            <a:schemeClr val="tx1"/>
                          </a:solidFill>
                          <a:effectLst/>
                          <a:latin typeface="+mn-lt"/>
                          <a:ea typeface="+mn-ea"/>
                          <a:cs typeface="+mn-cs"/>
                        </a:rPr>
                        <a:t> </a:t>
                      </a:r>
                      <a:r>
                        <a:rPr lang="es-419" sz="1500" b="1" i="1" u="sng" kern="1200" dirty="0" err="1" smtClean="0">
                          <a:solidFill>
                            <a:schemeClr val="tx1"/>
                          </a:solidFill>
                          <a:effectLst/>
                          <a:latin typeface="+mn-lt"/>
                          <a:ea typeface="+mn-ea"/>
                          <a:cs typeface="+mn-cs"/>
                        </a:rPr>
                        <a:t>Hanousek</a:t>
                      </a:r>
                      <a:r>
                        <a:rPr lang="es-419" sz="1500" b="1" kern="1200" dirty="0" smtClean="0">
                          <a:solidFill>
                            <a:schemeClr val="tx1"/>
                          </a:solidFill>
                          <a:effectLst/>
                          <a:latin typeface="+mn-lt"/>
                          <a:ea typeface="+mn-ea"/>
                          <a:cs typeface="+mn-cs"/>
                        </a:rPr>
                        <a:t>? Utiliza detalles clave del texto para apoyar tu respuesta.</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976052">
                <a:tc gridSpan="2">
                  <a:txBody>
                    <a:bodyPr/>
                    <a:lstStyle/>
                    <a:p>
                      <a:pPr lvl="0" algn="l">
                        <a:defRPr sz="1800" b="0" i="0"/>
                      </a:pPr>
                      <a:r>
                        <a:rPr lang="es-GT" sz="1200" b="1" i="0" u="sng" noProof="0" dirty="0" smtClean="0"/>
                        <a:t>Lenguaje del maestro y notas para</a:t>
                      </a:r>
                      <a:r>
                        <a:rPr lang="es-GT" sz="1200" b="1" i="0" u="sng" baseline="0" noProof="0" dirty="0" smtClean="0"/>
                        <a:t> calificar:</a:t>
                      </a:r>
                      <a:endParaRPr lang="es-GT" sz="1200" b="1" i="0" u="sng" noProof="0" dirty="0" smtClean="0"/>
                    </a:p>
                    <a:p>
                      <a:pPr marL="0" marR="0" algn="l">
                        <a:lnSpc>
                          <a:spcPct val="100000"/>
                        </a:lnSpc>
                        <a:spcBef>
                          <a:spcPts val="0"/>
                        </a:spcBef>
                        <a:spcAft>
                          <a:spcPts val="0"/>
                        </a:spcAft>
                      </a:pPr>
                      <a:r>
                        <a:rPr lang="es-GT" sz="1200" b="1" u="sng" kern="1200" dirty="0" smtClean="0">
                          <a:solidFill>
                            <a:schemeClr val="tx1"/>
                          </a:solidFill>
                          <a:effectLst/>
                          <a:latin typeface="+mn-lt"/>
                          <a:ea typeface="Times New Roman"/>
                          <a:cs typeface="Arial"/>
                        </a:rPr>
                        <a:t>Evidencia Suficiente</a:t>
                      </a:r>
                      <a:r>
                        <a:rPr lang="es-GT" sz="1200" b="1" u="none" kern="1200" dirty="0" smtClean="0">
                          <a:solidFill>
                            <a:schemeClr val="tx1"/>
                          </a:solidFill>
                          <a:effectLst/>
                          <a:latin typeface="+mn-lt"/>
                          <a:ea typeface="Times New Roman"/>
                          <a:cs typeface="Arial"/>
                        </a:rPr>
                        <a:t>: </a:t>
                      </a:r>
                      <a:r>
                        <a:rPr lang="es-GT" sz="1200" b="0" u="none" kern="1200" dirty="0" smtClean="0">
                          <a:solidFill>
                            <a:schemeClr val="tx1"/>
                          </a:solidFill>
                          <a:effectLst/>
                          <a:latin typeface="+mn-lt"/>
                          <a:ea typeface="Times New Roman"/>
                          <a:cs typeface="Arial"/>
                        </a:rPr>
                        <a:t>La idea principal del texto es cómo las dos hermanas encontraron información sobre su bisabuelo </a:t>
                      </a:r>
                      <a:r>
                        <a:rPr lang="es-GT" sz="1200" b="0" u="none" kern="1200" dirty="0" err="1" smtClean="0">
                          <a:solidFill>
                            <a:schemeClr val="tx1"/>
                          </a:solidFill>
                          <a:effectLst/>
                          <a:latin typeface="+mn-lt"/>
                          <a:ea typeface="Times New Roman"/>
                          <a:cs typeface="Arial"/>
                        </a:rPr>
                        <a:t>Alois</a:t>
                      </a:r>
                      <a:r>
                        <a:rPr lang="es-GT" sz="1200" b="0" u="none" kern="1200" dirty="0" smtClean="0">
                          <a:solidFill>
                            <a:schemeClr val="tx1"/>
                          </a:solidFill>
                          <a:effectLst/>
                          <a:latin typeface="+mn-lt"/>
                          <a:ea typeface="Times New Roman"/>
                          <a:cs typeface="Arial"/>
                        </a:rPr>
                        <a:t> </a:t>
                      </a:r>
                      <a:r>
                        <a:rPr lang="es-GT" sz="1200" b="0" u="none" kern="1200" dirty="0" err="1" smtClean="0">
                          <a:solidFill>
                            <a:schemeClr val="tx1"/>
                          </a:solidFill>
                          <a:effectLst/>
                          <a:latin typeface="+mn-lt"/>
                          <a:ea typeface="Times New Roman"/>
                          <a:cs typeface="Arial"/>
                        </a:rPr>
                        <a:t>Hanousek</a:t>
                      </a:r>
                      <a:r>
                        <a:rPr lang="es-GT" sz="1200" b="0" u="none" kern="1200" dirty="0" smtClean="0">
                          <a:solidFill>
                            <a:schemeClr val="tx1"/>
                          </a:solidFill>
                          <a:effectLst/>
                          <a:latin typeface="+mn-lt"/>
                          <a:ea typeface="Times New Roman"/>
                          <a:cs typeface="Arial"/>
                        </a:rPr>
                        <a:t>.  </a:t>
                      </a:r>
                    </a:p>
                    <a:p>
                      <a:pPr marL="0" marR="0" algn="l">
                        <a:lnSpc>
                          <a:spcPct val="100000"/>
                        </a:lnSpc>
                        <a:spcBef>
                          <a:spcPts val="0"/>
                        </a:spcBef>
                        <a:spcAft>
                          <a:spcPts val="0"/>
                        </a:spcAft>
                      </a:pPr>
                      <a:r>
                        <a:rPr lang="es-GT" sz="1200" b="1" u="sng" kern="1200" dirty="0" smtClean="0">
                          <a:solidFill>
                            <a:schemeClr val="tx1"/>
                          </a:solidFill>
                          <a:effectLst/>
                          <a:latin typeface="+mn-lt"/>
                          <a:ea typeface="Times New Roman"/>
                          <a:cs typeface="Arial"/>
                        </a:rPr>
                        <a:t>Las identificaciones específicas</a:t>
                      </a:r>
                      <a:r>
                        <a:rPr lang="es-GT" sz="1200" b="1" u="none" kern="1200" dirty="0" smtClean="0">
                          <a:solidFill>
                            <a:schemeClr val="tx1"/>
                          </a:solidFill>
                          <a:effectLst/>
                          <a:latin typeface="+mn-lt"/>
                          <a:ea typeface="Times New Roman"/>
                          <a:cs typeface="Arial"/>
                        </a:rPr>
                        <a:t> </a:t>
                      </a:r>
                      <a:r>
                        <a:rPr lang="es-GT" sz="1200" b="0" u="none" kern="1200" dirty="0" smtClean="0">
                          <a:solidFill>
                            <a:schemeClr val="tx1"/>
                          </a:solidFill>
                          <a:effectLst/>
                          <a:latin typeface="+mn-lt"/>
                          <a:ea typeface="Times New Roman"/>
                          <a:cs typeface="Arial"/>
                        </a:rPr>
                        <a:t>podrían incluir detalles que apoyan la idea principal en un estilo secuencial. Los detalles podrían incluir:</a:t>
                      </a:r>
                      <a:r>
                        <a:rPr lang="es-GT" sz="1200" b="0" u="none" kern="1200" baseline="0" dirty="0" smtClean="0">
                          <a:solidFill>
                            <a:schemeClr val="tx1"/>
                          </a:solidFill>
                          <a:effectLst/>
                          <a:latin typeface="+mn-lt"/>
                          <a:ea typeface="Times New Roman"/>
                          <a:cs typeface="Arial"/>
                        </a:rPr>
                        <a:t> </a:t>
                      </a:r>
                      <a:r>
                        <a:rPr lang="es-GT" sz="1200" b="0" u="none" kern="1200" dirty="0" smtClean="0">
                          <a:solidFill>
                            <a:schemeClr val="tx1"/>
                          </a:solidFill>
                          <a:effectLst/>
                          <a:latin typeface="+mn-lt"/>
                          <a:ea typeface="Times New Roman"/>
                          <a:cs typeface="Arial"/>
                        </a:rPr>
                        <a:t>(1) las hermanas fueron a la </a:t>
                      </a:r>
                      <a:r>
                        <a:rPr lang="es-GT" sz="1200" b="0" i="0" u="none" kern="1200" dirty="0" smtClean="0">
                          <a:solidFill>
                            <a:schemeClr val="tx1"/>
                          </a:solidFill>
                          <a:effectLst/>
                          <a:latin typeface="+mn-lt"/>
                          <a:ea typeface="Times New Roman"/>
                          <a:cs typeface="Arial"/>
                        </a:rPr>
                        <a:t>I</a:t>
                      </a:r>
                      <a:r>
                        <a:rPr lang="es-GT" sz="1200" b="0" u="none" kern="1200" dirty="0" smtClean="0">
                          <a:solidFill>
                            <a:schemeClr val="tx1"/>
                          </a:solidFill>
                          <a:effectLst/>
                          <a:latin typeface="+mn-lt"/>
                          <a:ea typeface="Times New Roman"/>
                          <a:cs typeface="Arial"/>
                        </a:rPr>
                        <a:t>sla Ellis, (2) su bisabuelo probablemente pasó por la Isla Ellis, (3) la Isla Ellis mantuvo archivos de los inmigrantes y (4) ellas encontraron archivos sobre </a:t>
                      </a:r>
                      <a:r>
                        <a:rPr lang="es-GT" sz="1200" b="0" u="none" kern="1200" dirty="0" err="1" smtClean="0">
                          <a:solidFill>
                            <a:schemeClr val="tx1"/>
                          </a:solidFill>
                          <a:effectLst/>
                          <a:latin typeface="+mn-lt"/>
                          <a:ea typeface="Times New Roman"/>
                          <a:cs typeface="Arial"/>
                        </a:rPr>
                        <a:t>Alois</a:t>
                      </a:r>
                      <a:r>
                        <a:rPr lang="es-GT" sz="1200" b="0" u="none" kern="1200" dirty="0" smtClean="0">
                          <a:solidFill>
                            <a:schemeClr val="tx1"/>
                          </a:solidFill>
                          <a:effectLst/>
                          <a:latin typeface="+mn-lt"/>
                          <a:ea typeface="Times New Roman"/>
                          <a:cs typeface="Arial"/>
                        </a:rPr>
                        <a:t> </a:t>
                      </a:r>
                      <a:r>
                        <a:rPr lang="es-GT" sz="1200" b="0" u="none" kern="1200" dirty="0" err="1" smtClean="0">
                          <a:solidFill>
                            <a:schemeClr val="tx1"/>
                          </a:solidFill>
                          <a:effectLst/>
                          <a:latin typeface="+mn-lt"/>
                          <a:ea typeface="Times New Roman"/>
                          <a:cs typeface="Arial"/>
                        </a:rPr>
                        <a:t>Hanousek</a:t>
                      </a:r>
                      <a:r>
                        <a:rPr lang="es-GT" sz="1200" b="0" u="none" kern="1200" dirty="0" smtClean="0">
                          <a:solidFill>
                            <a:schemeClr val="tx1"/>
                          </a:solidFill>
                          <a:effectLst/>
                          <a:latin typeface="+mn-lt"/>
                          <a:ea typeface="Times New Roman"/>
                          <a:cs typeface="Arial"/>
                        </a:rPr>
                        <a:t>.</a:t>
                      </a:r>
                    </a:p>
                    <a:p>
                      <a:pPr marL="0" marR="0" algn="l">
                        <a:lnSpc>
                          <a:spcPct val="100000"/>
                        </a:lnSpc>
                        <a:spcBef>
                          <a:spcPts val="0"/>
                        </a:spcBef>
                        <a:spcAft>
                          <a:spcPts val="0"/>
                        </a:spcAft>
                      </a:pPr>
                      <a:r>
                        <a:rPr lang="es-GT" sz="1200" b="0" u="none" kern="1200" dirty="0" smtClean="0">
                          <a:solidFill>
                            <a:schemeClr val="tx1"/>
                          </a:solidFill>
                          <a:effectLst/>
                          <a:latin typeface="+mn-lt"/>
                          <a:ea typeface="Times New Roman"/>
                          <a:cs typeface="Arial"/>
                        </a:rPr>
                        <a:t>Un</a:t>
                      </a:r>
                      <a:r>
                        <a:rPr lang="es-GT" sz="1200" b="0" u="none" kern="1200" baseline="0" dirty="0" smtClean="0">
                          <a:solidFill>
                            <a:schemeClr val="tx1"/>
                          </a:solidFill>
                          <a:effectLst/>
                          <a:latin typeface="+mn-lt"/>
                          <a:ea typeface="Times New Roman"/>
                          <a:cs typeface="Arial"/>
                        </a:rPr>
                        <a:t> </a:t>
                      </a:r>
                      <a:r>
                        <a:rPr lang="es-GT" sz="1200" b="1" u="sng" kern="1200" baseline="0" dirty="0" smtClean="0">
                          <a:solidFill>
                            <a:schemeClr val="tx1"/>
                          </a:solidFill>
                          <a:effectLst/>
                          <a:latin typeface="+mn-lt"/>
                          <a:ea typeface="Times New Roman"/>
                          <a:cs typeface="Arial"/>
                        </a:rPr>
                        <a:t>respaldo total </a:t>
                      </a:r>
                      <a:r>
                        <a:rPr lang="es-GT" sz="1200" b="0" u="none" kern="1200" dirty="0" smtClean="0">
                          <a:solidFill>
                            <a:schemeClr val="tx1"/>
                          </a:solidFill>
                          <a:effectLst/>
                          <a:latin typeface="+mn-lt"/>
                          <a:ea typeface="Times New Roman"/>
                          <a:cs typeface="Arial"/>
                        </a:rPr>
                        <a:t>son los ejemplos que se dan alrededor o sobre cada detalle. El primer detalle (las hermanas fueron a la Isla Ellis) se apoya en el ejemplo de que las hermanas tomaron un ferry desde </a:t>
                      </a:r>
                      <a:r>
                        <a:rPr lang="es-GT" sz="1200" b="0" u="none" kern="1200" dirty="0" err="1" smtClean="0">
                          <a:solidFill>
                            <a:schemeClr val="tx1"/>
                          </a:solidFill>
                          <a:effectLst/>
                          <a:latin typeface="+mn-lt"/>
                          <a:ea typeface="Times New Roman"/>
                          <a:cs typeface="Arial"/>
                        </a:rPr>
                        <a:t>Battery</a:t>
                      </a:r>
                      <a:r>
                        <a:rPr lang="es-GT" sz="1200" b="0" u="none" kern="1200" dirty="0" smtClean="0">
                          <a:solidFill>
                            <a:schemeClr val="tx1"/>
                          </a:solidFill>
                          <a:effectLst/>
                          <a:latin typeface="+mn-lt"/>
                          <a:ea typeface="Times New Roman"/>
                          <a:cs typeface="Arial"/>
                        </a:rPr>
                        <a:t> Park, en el extremo sur de Manhattan y pasaron por la Estatua de la Libertad para llegar a la Isla Ellis. El segundo detalle (su abuelo probablemente pasó por la Isla Ellis) es apoyado por el ejemplo de que la mayoría de los inmigrantes llegaron allí desde 1892 a 1954. El tercer detalle (la Isla Ellis mantenía los archivos de los inmigrantes) se apoya en el ejemplo de que las hermanas llegaron al centro de investigación y comenzaron a buscar en una</a:t>
                      </a:r>
                      <a:r>
                        <a:rPr lang="es-GT" sz="1200" b="0" u="none" kern="1200" baseline="0" dirty="0" smtClean="0">
                          <a:solidFill>
                            <a:schemeClr val="tx1"/>
                          </a:solidFill>
                          <a:effectLst/>
                          <a:latin typeface="+mn-lt"/>
                          <a:ea typeface="Times New Roman"/>
                          <a:cs typeface="Arial"/>
                        </a:rPr>
                        <a:t> computadora</a:t>
                      </a:r>
                      <a:r>
                        <a:rPr lang="es-GT" sz="1200" b="0" u="none" kern="1200" dirty="0" smtClean="0">
                          <a:solidFill>
                            <a:schemeClr val="tx1"/>
                          </a:solidFill>
                          <a:effectLst/>
                          <a:latin typeface="+mn-lt"/>
                          <a:ea typeface="Times New Roman"/>
                          <a:cs typeface="Arial"/>
                        </a:rPr>
                        <a:t>.  El cuarto detalle (la búsqueda de los archivos</a:t>
                      </a:r>
                      <a:r>
                        <a:rPr lang="es-GT" sz="1200" b="0" u="none" kern="1200" baseline="0" dirty="0" smtClean="0">
                          <a:solidFill>
                            <a:schemeClr val="tx1"/>
                          </a:solidFill>
                          <a:effectLst/>
                          <a:latin typeface="+mn-lt"/>
                          <a:ea typeface="Times New Roman"/>
                          <a:cs typeface="Arial"/>
                        </a:rPr>
                        <a:t> </a:t>
                      </a:r>
                      <a:r>
                        <a:rPr lang="es-GT" sz="1200" b="0" u="none" kern="1200" dirty="0" smtClean="0">
                          <a:solidFill>
                            <a:schemeClr val="tx1"/>
                          </a:solidFill>
                          <a:effectLst/>
                          <a:latin typeface="+mn-lt"/>
                          <a:ea typeface="Times New Roman"/>
                          <a:cs typeface="Arial"/>
                        </a:rPr>
                        <a:t>de </a:t>
                      </a:r>
                      <a:r>
                        <a:rPr lang="es-GT" sz="1200" b="0" u="none" kern="1200" dirty="0" err="1" smtClean="0">
                          <a:solidFill>
                            <a:schemeClr val="tx1"/>
                          </a:solidFill>
                          <a:effectLst/>
                          <a:latin typeface="+mn-lt"/>
                          <a:ea typeface="Times New Roman"/>
                          <a:cs typeface="Arial"/>
                        </a:rPr>
                        <a:t>Alois</a:t>
                      </a:r>
                      <a:r>
                        <a:rPr lang="es-GT" sz="1200" b="0" u="none" kern="1200" dirty="0" smtClean="0">
                          <a:solidFill>
                            <a:schemeClr val="tx1"/>
                          </a:solidFill>
                          <a:effectLst/>
                          <a:latin typeface="+mn-lt"/>
                          <a:ea typeface="Times New Roman"/>
                          <a:cs typeface="Arial"/>
                        </a:rPr>
                        <a:t>) se apoya en el ejemplo “</a:t>
                      </a:r>
                      <a:r>
                        <a:rPr lang="es-GT" sz="1200" kern="1200" dirty="0" smtClean="0">
                          <a:solidFill>
                            <a:schemeClr val="tx1"/>
                          </a:solidFill>
                          <a:latin typeface="+mn-lt"/>
                          <a:ea typeface="+mn-ea"/>
                          <a:cs typeface="+mn-cs"/>
                        </a:rPr>
                        <a:t>El nombre de mi bisabuelo fue escrito como "</a:t>
                      </a:r>
                      <a:r>
                        <a:rPr lang="es-GT" sz="1200" kern="1200" dirty="0" err="1" smtClean="0">
                          <a:solidFill>
                            <a:schemeClr val="tx1"/>
                          </a:solidFill>
                          <a:latin typeface="+mn-lt"/>
                          <a:ea typeface="+mn-ea"/>
                          <a:cs typeface="+mn-cs"/>
                        </a:rPr>
                        <a:t>Canousek</a:t>
                      </a:r>
                      <a:r>
                        <a:rPr lang="es-GT" sz="1200" kern="1200" dirty="0" smtClean="0">
                          <a:solidFill>
                            <a:schemeClr val="tx1"/>
                          </a:solidFill>
                          <a:latin typeface="+mn-lt"/>
                          <a:ea typeface="+mn-ea"/>
                          <a:cs typeface="+mn-cs"/>
                        </a:rPr>
                        <a:t>”. Había sido mal escrito en la Isla Ellis.</a:t>
                      </a:r>
                      <a:r>
                        <a:rPr lang="es-GT" sz="1200" b="0" u="none" kern="1200" dirty="0" smtClean="0">
                          <a:solidFill>
                            <a:schemeClr val="tx1"/>
                          </a:solidFill>
                          <a:effectLst/>
                          <a:latin typeface="+mn-lt"/>
                          <a:ea typeface="Times New Roman"/>
                          <a:cs typeface="Arial"/>
                        </a:rPr>
                        <a:t>", y la información que aprendieron acerca de su bisabuelo.</a:t>
                      </a:r>
                      <a:endParaRPr lang="es-GT" sz="1200" b="0" u="none" dirty="0" smtClean="0">
                        <a:solidFill>
                          <a:schemeClr val="tx1"/>
                        </a:solidFill>
                        <a:effectLst/>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0608">
                <a:tc>
                  <a:txBody>
                    <a:bodyPr/>
                    <a:lstStyle/>
                    <a:p>
                      <a:pPr marL="0" marR="0" algn="ctr">
                        <a:lnSpc>
                          <a:spcPct val="100000"/>
                        </a:lnSpc>
                        <a:spcBef>
                          <a:spcPts val="0"/>
                        </a:spcBef>
                        <a:spcAft>
                          <a:spcPts val="0"/>
                        </a:spcAft>
                      </a:pPr>
                      <a:r>
                        <a:rPr lang="es-GT" sz="2600" b="1" dirty="0" smtClean="0">
                          <a:solidFill>
                            <a:schemeClr val="tx1"/>
                          </a:solidFill>
                          <a:effectLst/>
                          <a:latin typeface="+mn-lt"/>
                          <a:ea typeface="Calibri"/>
                          <a:cs typeface="Times New Roman"/>
                        </a:rPr>
                        <a:t>2</a:t>
                      </a:r>
                      <a:endParaRPr lang="es-GT" sz="2600" b="1" dirty="0">
                        <a:solidFill>
                          <a:schemeClr val="tx1"/>
                        </a:solidFill>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GT" sz="1000" b="0" i="1" u="none" strike="noStrike" kern="1200" cap="none" spc="0" normalizeH="0" baseline="0" noProof="0" dirty="0" smtClean="0">
                          <a:ln>
                            <a:noFill/>
                          </a:ln>
                          <a:solidFill>
                            <a:schemeClr val="tx1"/>
                          </a:solidFill>
                          <a:effectLst/>
                          <a:uLnTx/>
                          <a:uFillTx/>
                          <a:latin typeface="+mn-lt"/>
                          <a:ea typeface="Calibri"/>
                          <a:cs typeface="Verdana"/>
                        </a:rPr>
                        <a:t>El estudiante ofrece una respuesta competente, proporcionando evidencia de la idea principal y utiliza ejemplos concretos del texto, así como detalles (apoyo) sobre cada ejemplo.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GT" sz="1200" b="0" i="0" u="none" strike="noStrike" kern="1200" cap="none" spc="0" normalizeH="0" baseline="0" noProof="0" dirty="0" smtClean="0">
                          <a:ln>
                            <a:noFill/>
                          </a:ln>
                          <a:solidFill>
                            <a:schemeClr val="tx1"/>
                          </a:solidFill>
                          <a:effectLst/>
                          <a:uLnTx/>
                          <a:uFillTx/>
                          <a:latin typeface="+mn-lt"/>
                          <a:ea typeface="Calibri"/>
                          <a:cs typeface="Verdana"/>
                        </a:rPr>
                        <a:t>En el texto sobre </a:t>
                      </a:r>
                      <a:r>
                        <a:rPr kumimoji="0" lang="es-GT" sz="1200" b="0" i="0" u="none" strike="noStrike" kern="1200" cap="none" spc="0" normalizeH="0" baseline="0" noProof="0" dirty="0" err="1" smtClean="0">
                          <a:ln>
                            <a:noFill/>
                          </a:ln>
                          <a:solidFill>
                            <a:schemeClr val="tx1"/>
                          </a:solidFill>
                          <a:effectLst/>
                          <a:uLnTx/>
                          <a:uFillTx/>
                          <a:latin typeface="+mn-lt"/>
                          <a:ea typeface="Calibri"/>
                          <a:cs typeface="Verdana"/>
                        </a:rPr>
                        <a:t>Alois</a:t>
                      </a:r>
                      <a:r>
                        <a:rPr kumimoji="0" lang="es-GT" sz="1200" b="0" i="0" u="none" strike="noStrike" kern="1200" cap="none" spc="0" normalizeH="0" baseline="0" noProof="0" dirty="0" smtClean="0">
                          <a:ln>
                            <a:noFill/>
                          </a:ln>
                          <a:solidFill>
                            <a:schemeClr val="tx1"/>
                          </a:solidFill>
                          <a:effectLst/>
                          <a:uLnTx/>
                          <a:uFillTx/>
                          <a:latin typeface="+mn-lt"/>
                          <a:ea typeface="Calibri"/>
                          <a:cs typeface="Verdana"/>
                        </a:rPr>
                        <a:t> </a:t>
                      </a:r>
                      <a:r>
                        <a:rPr kumimoji="0" lang="es-GT" sz="1200" b="0" i="0" u="none" strike="noStrike" kern="1200" cap="none" spc="0" normalizeH="0" baseline="0" noProof="0" dirty="0" err="1" smtClean="0">
                          <a:ln>
                            <a:noFill/>
                          </a:ln>
                          <a:solidFill>
                            <a:schemeClr val="tx1"/>
                          </a:solidFill>
                          <a:effectLst/>
                          <a:uLnTx/>
                          <a:uFillTx/>
                          <a:latin typeface="+mn-lt"/>
                          <a:ea typeface="Calibri"/>
                          <a:cs typeface="Verdana"/>
                        </a:rPr>
                        <a:t>Hanousek</a:t>
                      </a:r>
                      <a:r>
                        <a:rPr kumimoji="0" lang="es-GT" sz="1200" b="0" i="0" u="none" strike="noStrike" kern="1200" cap="none" spc="0" normalizeH="0" baseline="0" noProof="0" dirty="0" smtClean="0">
                          <a:ln>
                            <a:noFill/>
                          </a:ln>
                          <a:solidFill>
                            <a:schemeClr val="tx1"/>
                          </a:solidFill>
                          <a:effectLst/>
                          <a:uLnTx/>
                          <a:uFillTx/>
                          <a:latin typeface="+mn-lt"/>
                          <a:ea typeface="Calibri"/>
                          <a:cs typeface="Verdana"/>
                        </a:rPr>
                        <a:t>, la idea principal es que dos hermanas querían aprender más acerca de su bisabuelo y cómo fue que aprendieron más. Las hermanas fueron a la Isla Ellis en un ferry.  Ellas pasaron la Estatua de la Libertad. Cuando llegaron estaban sorprendidas de lo grande que era. También leyeron que la mayoría de los inmigrantes habían pasado por allí desde 1892 a 1954. Las niñas fueron al centro de investigación donde se guardaban los archivos de los inmigrantes. Se dieron cuenta de que su bisabuelo había pasado por la Isla Ellis, pero su nombre se escribió como </a:t>
                      </a:r>
                      <a:r>
                        <a:rPr kumimoji="0" lang="es-GT" sz="1200" b="0" i="0" u="none" strike="noStrike" kern="1200" cap="none" spc="0" normalizeH="0" baseline="0" noProof="0" dirty="0" err="1" smtClean="0">
                          <a:ln>
                            <a:noFill/>
                          </a:ln>
                          <a:solidFill>
                            <a:schemeClr val="tx1"/>
                          </a:solidFill>
                          <a:effectLst/>
                          <a:uLnTx/>
                          <a:uFillTx/>
                          <a:latin typeface="+mn-lt"/>
                          <a:ea typeface="Calibri"/>
                          <a:cs typeface="Verdana"/>
                        </a:rPr>
                        <a:t>Canousek</a:t>
                      </a:r>
                      <a:r>
                        <a:rPr kumimoji="0" lang="es-GT" sz="1200" b="0" i="0" u="none" strike="noStrike" kern="1200" cap="none" spc="0" normalizeH="0" baseline="0" noProof="0" dirty="0" smtClean="0">
                          <a:ln>
                            <a:noFill/>
                          </a:ln>
                          <a:solidFill>
                            <a:schemeClr val="tx1"/>
                          </a:solidFill>
                          <a:effectLst/>
                          <a:uLnTx/>
                          <a:uFillTx/>
                          <a:latin typeface="+mn-lt"/>
                          <a:ea typeface="Calibri"/>
                          <a:cs typeface="Verdana"/>
                        </a:rPr>
                        <a:t> en vez de </a:t>
                      </a:r>
                      <a:r>
                        <a:rPr kumimoji="0" lang="es-GT" sz="1200" b="0" i="0" u="none" strike="noStrike" kern="1200" cap="none" spc="0" normalizeH="0" baseline="0" noProof="0" dirty="0" err="1" smtClean="0">
                          <a:ln>
                            <a:noFill/>
                          </a:ln>
                          <a:solidFill>
                            <a:schemeClr val="tx1"/>
                          </a:solidFill>
                          <a:effectLst/>
                          <a:uLnTx/>
                          <a:uFillTx/>
                          <a:latin typeface="+mn-lt"/>
                          <a:ea typeface="Calibri"/>
                          <a:cs typeface="Verdana"/>
                        </a:rPr>
                        <a:t>Hanousek</a:t>
                      </a:r>
                      <a:r>
                        <a:rPr kumimoji="0" lang="es-GT" sz="1200" b="0" i="0" u="none" strike="noStrike" kern="1200" cap="none" spc="0" normalizeH="0" baseline="0" noProof="0" dirty="0" smtClean="0">
                          <a:ln>
                            <a:noFill/>
                          </a:ln>
                          <a:solidFill>
                            <a:schemeClr val="tx1"/>
                          </a:solidFill>
                          <a:effectLst/>
                          <a:uLnTx/>
                          <a:uFillTx/>
                          <a:latin typeface="+mn-lt"/>
                          <a:ea typeface="Calibri"/>
                          <a:cs typeface="Verdana"/>
                        </a:rPr>
                        <a:t>. Su viaje fue un éxito.</a:t>
                      </a:r>
                      <a:endParaRPr kumimoji="0" lang="es-GT" sz="1200" b="0" i="0" u="none" strike="noStrike" kern="1200" cap="none" spc="0" normalizeH="0" baseline="0" noProof="0" dirty="0" smtClean="0">
                        <a:ln>
                          <a:noFill/>
                        </a:ln>
                        <a:solidFill>
                          <a:schemeClr val="tx1"/>
                        </a:solidFill>
                        <a:effectLst/>
                        <a:uLnTx/>
                        <a:uFillTx/>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68885">
                <a:tc>
                  <a:txBody>
                    <a:bodyPr/>
                    <a:lstStyle/>
                    <a:p>
                      <a:pPr marL="0" marR="0" algn="ctr">
                        <a:lnSpc>
                          <a:spcPct val="100000"/>
                        </a:lnSpc>
                        <a:spcBef>
                          <a:spcPts val="0"/>
                        </a:spcBef>
                        <a:spcAft>
                          <a:spcPts val="0"/>
                        </a:spcAft>
                      </a:pPr>
                      <a:r>
                        <a:rPr lang="es-GT" sz="2600" b="1" dirty="0" smtClean="0">
                          <a:effectLst/>
                          <a:latin typeface="+mn-lt"/>
                          <a:ea typeface="Calibri"/>
                          <a:cs typeface="Times New Roman"/>
                        </a:rPr>
                        <a:t>1</a:t>
                      </a:r>
                      <a:endParaRPr lang="es-GT"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GT" sz="1000" b="0" i="1" u="none" strike="noStrike" kern="1200" cap="none" spc="0" normalizeH="0" baseline="0" noProof="0" dirty="0" smtClean="0">
                          <a:ln>
                            <a:noFill/>
                          </a:ln>
                          <a:solidFill>
                            <a:prstClr val="black"/>
                          </a:solidFill>
                          <a:effectLst/>
                          <a:uLnTx/>
                          <a:uFillTx/>
                          <a:latin typeface="+mn-lt"/>
                          <a:ea typeface="Calibri"/>
                          <a:cs typeface="Verdana"/>
                        </a:rPr>
                        <a:t>El estudiante </a:t>
                      </a:r>
                      <a:r>
                        <a:rPr kumimoji="0" lang="es-419" sz="1000" b="0" i="1" u="none" strike="noStrike" kern="1200" cap="none" spc="0" normalizeH="0" baseline="0" noProof="0" dirty="0" smtClean="0">
                          <a:ln>
                            <a:noFill/>
                          </a:ln>
                          <a:solidFill>
                            <a:prstClr val="black"/>
                          </a:solidFill>
                          <a:effectLst/>
                          <a:uLnTx/>
                          <a:uFillTx/>
                          <a:latin typeface="+mn-lt"/>
                          <a:ea typeface="Calibri"/>
                          <a:cs typeface="Verdana"/>
                        </a:rPr>
                        <a:t>ofrece una respuesta parcial, proporcionando </a:t>
                      </a:r>
                      <a:r>
                        <a:rPr kumimoji="0" lang="es-GT" sz="1000" b="0" i="1" u="sng" strike="noStrike" kern="1200" cap="none" spc="0" normalizeH="0" baseline="0" noProof="0" dirty="0" smtClean="0">
                          <a:ln>
                            <a:noFill/>
                          </a:ln>
                          <a:solidFill>
                            <a:prstClr val="black"/>
                          </a:solidFill>
                          <a:effectLst/>
                          <a:uLnTx/>
                          <a:uFillTx/>
                          <a:latin typeface="+mn-lt"/>
                          <a:ea typeface="Calibri"/>
                          <a:cs typeface="Verdana"/>
                        </a:rPr>
                        <a:t>alguna</a:t>
                      </a:r>
                      <a:r>
                        <a:rPr kumimoji="0" lang="es-GT" sz="1000" b="0" i="1" u="none" strike="noStrike" kern="1200" cap="none" spc="0" normalizeH="0" baseline="0" noProof="0" dirty="0" smtClean="0">
                          <a:ln>
                            <a:noFill/>
                          </a:ln>
                          <a:solidFill>
                            <a:prstClr val="black"/>
                          </a:solidFill>
                          <a:effectLst/>
                          <a:uLnTx/>
                          <a:uFillTx/>
                          <a:latin typeface="+mn-lt"/>
                          <a:ea typeface="Calibri"/>
                          <a:cs typeface="Verdana"/>
                        </a:rPr>
                        <a:t> evidencia de la idea principal y algunos ejemplos específicos que hacen referencia al texto, así como detalles acerca de cada ejemplo.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GT" sz="1200" b="0" i="0" u="none" strike="noStrike" kern="1200" cap="none" spc="0" normalizeH="0" baseline="0" noProof="0" dirty="0" smtClean="0">
                          <a:ln>
                            <a:noFill/>
                          </a:ln>
                          <a:solidFill>
                            <a:prstClr val="black"/>
                          </a:solidFill>
                          <a:effectLst/>
                          <a:uLnTx/>
                          <a:uFillTx/>
                          <a:latin typeface="+mn-lt"/>
                          <a:ea typeface="Calibri"/>
                          <a:cs typeface="Verdana"/>
                        </a:rPr>
                        <a:t>Dos hermanas querían aprender acerca de su bisabuelo porque nadie sabía mucho sobre él. Ellas planearon un viaje a la Isla Ellis para aprender más y ¡lo hicieron! Aprendieron sobre su edad y salud.</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9557">
                <a:tc>
                  <a:txBody>
                    <a:bodyPr/>
                    <a:lstStyle/>
                    <a:p>
                      <a:pPr marL="0" marR="0" algn="ctr">
                        <a:lnSpc>
                          <a:spcPct val="100000"/>
                        </a:lnSpc>
                        <a:spcBef>
                          <a:spcPts val="0"/>
                        </a:spcBef>
                        <a:spcAft>
                          <a:spcPts val="0"/>
                        </a:spcAft>
                      </a:pPr>
                      <a:r>
                        <a:rPr lang="es-GT" sz="2600" b="1" dirty="0" smtClean="0">
                          <a:effectLst/>
                          <a:latin typeface="+mn-lt"/>
                          <a:ea typeface="Calibri"/>
                          <a:cs typeface="Times New Roman"/>
                        </a:rPr>
                        <a:t>0</a:t>
                      </a:r>
                      <a:endParaRPr lang="es-GT"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GT" sz="1000" b="0" i="1" u="none" strike="noStrike" kern="1200" cap="none" spc="0" normalizeH="0" baseline="0" noProof="0" dirty="0" smtClean="0">
                          <a:ln>
                            <a:noFill/>
                          </a:ln>
                          <a:solidFill>
                            <a:prstClr val="black"/>
                          </a:solidFill>
                          <a:effectLst/>
                          <a:uLnTx/>
                          <a:uFillTx/>
                          <a:latin typeface="+mn-lt"/>
                          <a:ea typeface="Calibri"/>
                          <a:cs typeface="Verdana"/>
                        </a:rPr>
                        <a:t>El estudiante no proporciona ninguna evidencia sobre la idea principal, ni información o ejemplos relevantes del texto.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GT" sz="1200" b="0" i="0" u="none" strike="noStrike" kern="1200" cap="none" spc="0" normalizeH="0" baseline="0" noProof="0" dirty="0" smtClean="0">
                          <a:ln>
                            <a:noFill/>
                          </a:ln>
                          <a:solidFill>
                            <a:prstClr val="black"/>
                          </a:solidFill>
                          <a:effectLst/>
                          <a:uLnTx/>
                          <a:uFillTx/>
                          <a:latin typeface="+mn-lt"/>
                          <a:ea typeface="Calibri"/>
                          <a:cs typeface="Verdana"/>
                        </a:rPr>
                        <a:t>¡Creo que ver la Estatua de la Libertad fue realmente bueno para los inmigrantes!</a:t>
                      </a:r>
                      <a:endParaRPr kumimoji="0" lang="es-GT" sz="1200" b="0" i="0" u="none" strike="noStrike" kern="1200" cap="none" spc="0" normalizeH="0" baseline="0" noProof="0" dirty="0">
                        <a:ln>
                          <a:noFill/>
                        </a:ln>
                        <a:solidFill>
                          <a:prstClr val="black"/>
                        </a:solidFill>
                        <a:effectLst/>
                        <a:uLnTx/>
                        <a:uFillTx/>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 name="Footer Placeholder 1"/>
          <p:cNvSpPr>
            <a:spLocks noGrp="1"/>
          </p:cNvSpPr>
          <p:nvPr>
            <p:ph type="ftr" sz="quarter" idx="11"/>
          </p:nvPr>
        </p:nvSpPr>
        <p:spPr/>
        <p:txBody>
          <a:bodyPr/>
          <a:lstStyle/>
          <a:p>
            <a:r>
              <a:rPr lang="en-US" smtClean="0"/>
              <a:t>Rev. Control: 07/04/15 - OSP and S. Richmond </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074865736"/>
              </p:ext>
            </p:extLst>
          </p:nvPr>
        </p:nvGraphicFramePr>
        <p:xfrm>
          <a:off x="4800600" y="8915400"/>
          <a:ext cx="2362201" cy="613684"/>
        </p:xfrm>
        <a:graphic>
          <a:graphicData uri="http://schemas.openxmlformats.org/drawingml/2006/table">
            <a:tbl>
              <a:tblPr/>
              <a:tblGrid>
                <a:gridCol w="2362201"/>
              </a:tblGrid>
              <a:tr h="136124">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RI.4.2</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7347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900" dirty="0" smtClean="0"/>
                        <a:t>Determinan la idea principal de un texto y explican la forma en que los detalles clave apoyan dicha idea; hacen un resumen del texto.</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942685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73371619"/>
              </p:ext>
            </p:extLst>
          </p:nvPr>
        </p:nvGraphicFramePr>
        <p:xfrm>
          <a:off x="228600" y="218867"/>
          <a:ext cx="7315200" cy="8580709"/>
        </p:xfrm>
        <a:graphic>
          <a:graphicData uri="http://schemas.openxmlformats.org/drawingml/2006/table">
            <a:tbl>
              <a:tblPr firstRow="1" firstCol="1" bandRow="1"/>
              <a:tblGrid>
                <a:gridCol w="527901"/>
                <a:gridCol w="6787299"/>
              </a:tblGrid>
              <a:tr h="92202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s-419" sz="1100" b="0" i="1" u="none" strike="noStrike" kern="1200" cap="none" spc="0" normalizeH="0" baseline="0" noProof="0" dirty="0" smtClean="0">
                          <a:ln>
                            <a:noFill/>
                          </a:ln>
                          <a:solidFill>
                            <a:prstClr val="black"/>
                          </a:solidFill>
                          <a:effectLst/>
                          <a:uLnTx/>
                          <a:uFillTx/>
                          <a:latin typeface="+mn-lt"/>
                        </a:rPr>
                        <a:t>Una nota sobre las respuestas construidas:  Las respuestas construidas no están escritas “en piedra.” No hay una manera perfecta en la que el estudiante debe responder. Busque la intención general de la pregunta y  la respuesta del estudiante y siga la rúbrica a continuación en la medida que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 </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34696">
                <a:tc gridSpan="2">
                  <a:txBody>
                    <a:bodyPr/>
                    <a:lstStyle/>
                    <a:p>
                      <a:pPr algn="ctr"/>
                      <a:r>
                        <a:rPr lang="es-419" sz="1500" b="1" u="none" dirty="0" smtClean="0">
                          <a:effectLst>
                            <a:outerShdw blurRad="38100" dist="38100" dir="2700000" algn="tl">
                              <a:srgbClr val="000000">
                                <a:alpha val="43137"/>
                              </a:srgbClr>
                            </a:outerShdw>
                          </a:effectLst>
                        </a:rPr>
                        <a:t>CFA  Trimestre 1: Clave para la Respuesta construida</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34696">
                <a:tc gridSpan="2">
                  <a:txBody>
                    <a:bodyPr/>
                    <a:lstStyle/>
                    <a:p>
                      <a:pPr marL="0" marR="0" algn="ctr">
                        <a:lnSpc>
                          <a:spcPct val="100000"/>
                        </a:lnSpc>
                        <a:spcBef>
                          <a:spcPts val="0"/>
                        </a:spcBef>
                        <a:spcAft>
                          <a:spcPts val="0"/>
                        </a:spcAft>
                      </a:pPr>
                      <a:r>
                        <a:rPr lang="es-GT" sz="1500" b="1" kern="1200" dirty="0" smtClean="0">
                          <a:solidFill>
                            <a:schemeClr val="tx1"/>
                          </a:solidFill>
                          <a:effectLst/>
                          <a:latin typeface="+mn-lt"/>
                          <a:ea typeface="Times New Roman"/>
                          <a:cs typeface="Times New Roman"/>
                        </a:rPr>
                        <a:t>Estándar RI.4.3:   Rúbrica de 3 puntos: Respuesta Construida – Lectura </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4088">
                <a:tc gridSpan="2">
                  <a:txBody>
                    <a:bodyPr/>
                    <a:lstStyle/>
                    <a:p>
                      <a:pPr marL="1141413" marR="0" indent="-1141413" algn="l">
                        <a:lnSpc>
                          <a:spcPct val="100000"/>
                        </a:lnSpc>
                        <a:spcBef>
                          <a:spcPts val="0"/>
                        </a:spcBef>
                        <a:spcAft>
                          <a:spcPts val="0"/>
                        </a:spcAft>
                      </a:pPr>
                      <a:r>
                        <a:rPr lang="es-GT" sz="1500" b="1" kern="1200" dirty="0" smtClean="0">
                          <a:solidFill>
                            <a:schemeClr val="tx1"/>
                          </a:solidFill>
                          <a:effectLst/>
                          <a:latin typeface="+mn-lt"/>
                          <a:ea typeface="Times New Roman"/>
                          <a:cs typeface="Times New Roman"/>
                        </a:rPr>
                        <a:t>Pregunta #16: </a:t>
                      </a:r>
                      <a:r>
                        <a:rPr lang="es-419" sz="1500" b="1" baseline="0" dirty="0" smtClean="0">
                          <a:solidFill>
                            <a:schemeClr val="tx1"/>
                          </a:solidFill>
                        </a:rPr>
                        <a:t>¿Qué pistas ayudó </a:t>
                      </a:r>
                      <a:r>
                        <a:rPr lang="es-419" sz="1500" b="1" baseline="0" dirty="0" smtClean="0">
                          <a:solidFill>
                            <a:schemeClr val="tx1"/>
                          </a:solidFill>
                        </a:rPr>
                        <a:t>a la narradora </a:t>
                      </a:r>
                      <a:r>
                        <a:rPr lang="es-419" sz="1500" b="1" baseline="0" dirty="0" smtClean="0">
                          <a:solidFill>
                            <a:schemeClr val="tx1"/>
                          </a:solidFill>
                        </a:rPr>
                        <a:t>a imaginar cómo hubiera sido ser un inmigrante? Apoya tu respuesta con detalles o ejemplos del texto </a:t>
                      </a:r>
                      <a:r>
                        <a:rPr lang="es-419" sz="1500" b="1" i="1" u="sng" baseline="0" dirty="0" smtClean="0">
                          <a:solidFill>
                            <a:schemeClr val="tx1"/>
                          </a:solidFill>
                        </a:rPr>
                        <a:t>Isla Ellis: La búsqueda de </a:t>
                      </a:r>
                      <a:r>
                        <a:rPr lang="es-419" sz="1500" b="1" i="1" u="sng" baseline="0" dirty="0" err="1" smtClean="0">
                          <a:solidFill>
                            <a:schemeClr val="tx1"/>
                          </a:solidFill>
                        </a:rPr>
                        <a:t>Alois</a:t>
                      </a:r>
                      <a:r>
                        <a:rPr lang="es-419" sz="1500" b="1" i="1" u="sng" baseline="0" dirty="0" smtClean="0">
                          <a:solidFill>
                            <a:schemeClr val="tx1"/>
                          </a:solidFill>
                        </a:rPr>
                        <a:t> </a:t>
                      </a:r>
                      <a:r>
                        <a:rPr lang="es-419" sz="1500" b="1" i="1" u="sng" baseline="0" dirty="0" err="1" smtClean="0">
                          <a:solidFill>
                            <a:schemeClr val="tx1"/>
                          </a:solidFill>
                        </a:rPr>
                        <a:t>Hanousek</a:t>
                      </a:r>
                      <a:r>
                        <a:rPr lang="es-GT" sz="1500" b="1" baseline="0" dirty="0" smtClean="0">
                          <a:solidFill>
                            <a:schemeClr val="tx1"/>
                          </a:solidFill>
                        </a:rPr>
                        <a:t>.</a:t>
                      </a:r>
                      <a:endParaRPr lang="es-GT" sz="1500" dirty="0">
                        <a:solidFill>
                          <a:schemeClr val="tx1"/>
                        </a:solidFill>
                        <a:effectLst/>
                        <a:latin typeface="+mn-lt"/>
                        <a:ea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3700">
                <a:tc gridSpan="2">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s-GT" sz="1200" b="1" i="0" u="sng" noProof="0" dirty="0" smtClean="0"/>
                        <a:t>Lenguaje del maestro y notas para calificar:</a:t>
                      </a:r>
                      <a:r>
                        <a:rPr lang="es-GT" sz="1200" b="1" i="0" u="none" noProof="0" dirty="0" smtClean="0"/>
                        <a:t>  </a:t>
                      </a:r>
                      <a:r>
                        <a:rPr lang="es-GT" sz="1200" b="1" u="none" kern="1200" dirty="0" smtClean="0">
                          <a:solidFill>
                            <a:schemeClr val="tx1"/>
                          </a:solidFill>
                          <a:effectLst/>
                          <a:latin typeface="+mn-lt"/>
                          <a:ea typeface="Times New Roman"/>
                          <a:cs typeface="Times New Roman"/>
                        </a:rPr>
                        <a:t> </a:t>
                      </a:r>
                      <a:r>
                        <a:rPr lang="es-GT" sz="1200" kern="1200" dirty="0" smtClean="0">
                          <a:solidFill>
                            <a:schemeClr val="tx1"/>
                          </a:solidFill>
                          <a:effectLst/>
                          <a:latin typeface="+mn-lt"/>
                          <a:ea typeface="Times New Roman"/>
                          <a:cs typeface="Times New Roman"/>
                        </a:rPr>
                        <a:t>Los estudiantes</a:t>
                      </a:r>
                      <a:r>
                        <a:rPr lang="es-GT" sz="1200" kern="1200" baseline="0" dirty="0" smtClean="0">
                          <a:solidFill>
                            <a:schemeClr val="tx1"/>
                          </a:solidFill>
                          <a:effectLst/>
                          <a:latin typeface="+mn-lt"/>
                          <a:ea typeface="Times New Roman"/>
                          <a:cs typeface="Times New Roman"/>
                        </a:rPr>
                        <a:t> tendrán que hacer inferencias. </a:t>
                      </a:r>
                      <a:endParaRPr lang="es-GT" sz="1200" b="1" kern="1200" dirty="0" smtClean="0">
                        <a:solidFill>
                          <a:schemeClr val="tx1"/>
                        </a:solidFill>
                        <a:effectLst/>
                        <a:latin typeface="+mn-lt"/>
                        <a:ea typeface="Times New Roman"/>
                        <a:cs typeface="Times New Roman"/>
                      </a:endParaRPr>
                    </a:p>
                    <a:p>
                      <a:pPr marL="0" marR="0" algn="l">
                        <a:lnSpc>
                          <a:spcPct val="100000"/>
                        </a:lnSpc>
                      </a:pPr>
                      <a:r>
                        <a:rPr lang="es-GT" sz="1200" b="1" u="sng" kern="1200" dirty="0" smtClean="0">
                          <a:solidFill>
                            <a:schemeClr val="tx1"/>
                          </a:solidFill>
                          <a:effectLst/>
                          <a:latin typeface="+mn-lt"/>
                          <a:ea typeface="Times New Roman"/>
                          <a:cs typeface="Times New Roman"/>
                        </a:rPr>
                        <a:t>Evidencia Suficiente </a:t>
                      </a:r>
                      <a:r>
                        <a:rPr lang="es-GT" sz="1200" b="0" kern="1200" dirty="0" smtClean="0">
                          <a:solidFill>
                            <a:schemeClr val="tx1"/>
                          </a:solidFill>
                          <a:effectLst/>
                          <a:latin typeface="+mn-lt"/>
                          <a:ea typeface="Times New Roman"/>
                          <a:cs typeface="Times New Roman"/>
                        </a:rPr>
                        <a:t>incluiría todos los detalles y/o ejemplos proporcionados en la respuesta del estudiante que apoya lo que la hermana (la narradora) aprendió acerca de lo que es ser un inmigrante, y que está</a:t>
                      </a:r>
                      <a:r>
                        <a:rPr lang="es-GT" sz="1200" b="0" kern="1200" baseline="0" dirty="0" smtClean="0">
                          <a:solidFill>
                            <a:schemeClr val="tx1"/>
                          </a:solidFill>
                          <a:effectLst/>
                          <a:latin typeface="+mn-lt"/>
                          <a:ea typeface="Times New Roman"/>
                          <a:cs typeface="Times New Roman"/>
                        </a:rPr>
                        <a:t> </a:t>
                      </a:r>
                      <a:r>
                        <a:rPr lang="es-GT" sz="1200" b="0" kern="1200" dirty="0" smtClean="0">
                          <a:solidFill>
                            <a:schemeClr val="tx1"/>
                          </a:solidFill>
                          <a:effectLst/>
                          <a:latin typeface="+mn-lt"/>
                          <a:ea typeface="Times New Roman"/>
                          <a:cs typeface="Times New Roman"/>
                        </a:rPr>
                        <a:t>explícitamente indicado en el texto (</a:t>
                      </a:r>
                      <a:r>
                        <a:rPr lang="es-GT" sz="1200" b="1" i="1" u="sng" kern="1200" dirty="0" smtClean="0">
                          <a:solidFill>
                            <a:schemeClr val="tx1"/>
                          </a:solidFill>
                          <a:effectLst/>
                          <a:latin typeface="+mn-lt"/>
                          <a:ea typeface="Times New Roman"/>
                          <a:cs typeface="Times New Roman"/>
                        </a:rPr>
                        <a:t>Isla Ellis:  Una búsqueda por </a:t>
                      </a:r>
                      <a:r>
                        <a:rPr lang="es-GT" sz="1200" b="1" i="1" u="sng" kern="1200" dirty="0" err="1" smtClean="0">
                          <a:solidFill>
                            <a:schemeClr val="tx1"/>
                          </a:solidFill>
                          <a:effectLst/>
                          <a:latin typeface="+mn-lt"/>
                          <a:ea typeface="Times New Roman"/>
                          <a:cs typeface="Times New Roman"/>
                        </a:rPr>
                        <a:t>Alois</a:t>
                      </a:r>
                      <a:r>
                        <a:rPr lang="es-GT" sz="1200" b="1" i="1" u="sng" kern="1200" dirty="0" smtClean="0">
                          <a:solidFill>
                            <a:schemeClr val="tx1"/>
                          </a:solidFill>
                          <a:effectLst/>
                          <a:latin typeface="+mn-lt"/>
                          <a:ea typeface="Times New Roman"/>
                          <a:cs typeface="Times New Roman"/>
                        </a:rPr>
                        <a:t> </a:t>
                      </a:r>
                      <a:r>
                        <a:rPr lang="es-GT" sz="1200" b="1" i="1" u="sng" kern="1200" dirty="0" err="1" smtClean="0">
                          <a:solidFill>
                            <a:schemeClr val="tx1"/>
                          </a:solidFill>
                          <a:effectLst/>
                          <a:latin typeface="+mn-lt"/>
                          <a:ea typeface="Times New Roman"/>
                          <a:cs typeface="Times New Roman"/>
                        </a:rPr>
                        <a:t>Hanousek</a:t>
                      </a:r>
                      <a:r>
                        <a:rPr lang="es-GT" sz="1200" b="0" kern="1200" dirty="0" smtClean="0">
                          <a:solidFill>
                            <a:schemeClr val="tx1"/>
                          </a:solidFill>
                          <a:effectLst/>
                          <a:latin typeface="+mn-lt"/>
                          <a:ea typeface="Times New Roman"/>
                          <a:cs typeface="Times New Roman"/>
                        </a:rPr>
                        <a:t>).</a:t>
                      </a:r>
                    </a:p>
                    <a:p>
                      <a:pPr marL="0" marR="0" algn="l">
                        <a:lnSpc>
                          <a:spcPct val="100000"/>
                        </a:lnSpc>
                      </a:pPr>
                      <a:r>
                        <a:rPr lang="es-GT" sz="1200" b="1" u="sng" kern="1200" dirty="0" smtClean="0">
                          <a:solidFill>
                            <a:schemeClr val="tx1"/>
                          </a:solidFill>
                          <a:effectLst/>
                          <a:latin typeface="+mn-lt"/>
                          <a:ea typeface="Times New Roman"/>
                          <a:cs typeface="Times New Roman"/>
                        </a:rPr>
                        <a:t>Las inferencias específicas </a:t>
                      </a:r>
                      <a:r>
                        <a:rPr lang="es-GT" sz="1200" b="0" kern="1200" dirty="0" smtClean="0">
                          <a:solidFill>
                            <a:schemeClr val="tx1"/>
                          </a:solidFill>
                          <a:effectLst/>
                          <a:latin typeface="+mn-lt"/>
                          <a:ea typeface="Times New Roman"/>
                          <a:cs typeface="Times New Roman"/>
                        </a:rPr>
                        <a:t>podrían incluir: (1) inferencias</a:t>
                      </a:r>
                      <a:r>
                        <a:rPr lang="es-GT" sz="1200" b="0" kern="1200" baseline="0" dirty="0" smtClean="0">
                          <a:solidFill>
                            <a:schemeClr val="tx1"/>
                          </a:solidFill>
                          <a:effectLst/>
                          <a:latin typeface="+mn-lt"/>
                          <a:ea typeface="Times New Roman"/>
                          <a:cs typeface="Times New Roman"/>
                        </a:rPr>
                        <a:t> sobre</a:t>
                      </a:r>
                      <a:r>
                        <a:rPr lang="es-GT" sz="1200" b="0" kern="1200" dirty="0" smtClean="0">
                          <a:solidFill>
                            <a:schemeClr val="tx1"/>
                          </a:solidFill>
                          <a:effectLst/>
                          <a:latin typeface="+mn-lt"/>
                          <a:ea typeface="Times New Roman"/>
                          <a:cs typeface="Times New Roman"/>
                        </a:rPr>
                        <a:t> cómo los inmigrantes se sintieron cuando vieron por primera vez la Estatua de la Libertad, (2) inferencias sobre cómo los inmigrantes se sentían</a:t>
                      </a:r>
                      <a:r>
                        <a:rPr lang="es-GT" sz="1200" b="0" kern="1200" baseline="0" dirty="0" smtClean="0">
                          <a:solidFill>
                            <a:schemeClr val="tx1"/>
                          </a:solidFill>
                          <a:effectLst/>
                          <a:latin typeface="+mn-lt"/>
                          <a:ea typeface="Times New Roman"/>
                          <a:cs typeface="Times New Roman"/>
                        </a:rPr>
                        <a:t> </a:t>
                      </a:r>
                      <a:r>
                        <a:rPr lang="es-GT" sz="1200" b="0" kern="1200" dirty="0" smtClean="0">
                          <a:solidFill>
                            <a:schemeClr val="tx1"/>
                          </a:solidFill>
                          <a:effectLst/>
                          <a:latin typeface="+mn-lt"/>
                          <a:ea typeface="Times New Roman"/>
                          <a:cs typeface="Times New Roman"/>
                        </a:rPr>
                        <a:t>en las fotografías en el museo, (3) inferencias sobre cómo los tesoros de las familias hacían que fuera más fácil ser un extranjero en un nuevo país, e (4) inferencias sobre cómo los inmigrantes se sentían si eran separados. </a:t>
                      </a:r>
                    </a:p>
                    <a:p>
                      <a:pPr marL="0" marR="0" algn="l">
                        <a:lnSpc>
                          <a:spcPct val="100000"/>
                        </a:lnSpc>
                      </a:pPr>
                      <a:r>
                        <a:rPr lang="es-GT" sz="1200" b="0" kern="1200" dirty="0" smtClean="0">
                          <a:solidFill>
                            <a:schemeClr val="tx1"/>
                          </a:solidFill>
                          <a:effectLst/>
                          <a:latin typeface="+mn-lt"/>
                          <a:ea typeface="Times New Roman"/>
                          <a:cs typeface="Times New Roman"/>
                        </a:rPr>
                        <a:t>Un </a:t>
                      </a:r>
                      <a:r>
                        <a:rPr lang="es-GT" sz="1200" b="1" u="sng" kern="1200" dirty="0" smtClean="0">
                          <a:solidFill>
                            <a:schemeClr val="tx1"/>
                          </a:solidFill>
                          <a:effectLst/>
                          <a:latin typeface="+mn-lt"/>
                          <a:ea typeface="Times New Roman"/>
                          <a:cs typeface="Times New Roman"/>
                        </a:rPr>
                        <a:t>respaldo total</a:t>
                      </a:r>
                      <a:r>
                        <a:rPr lang="es-GT" sz="1200" b="0" kern="1200" dirty="0" smtClean="0">
                          <a:solidFill>
                            <a:schemeClr val="tx1"/>
                          </a:solidFill>
                          <a:effectLst/>
                          <a:latin typeface="+mn-lt"/>
                          <a:ea typeface="Times New Roman"/>
                          <a:cs typeface="Times New Roman"/>
                        </a:rPr>
                        <a:t> de las inferencias podrían ser los ejemplos de: (1) “</a:t>
                      </a:r>
                      <a:r>
                        <a:rPr lang="es-419" sz="1200" kern="1200" dirty="0" smtClean="0">
                          <a:solidFill>
                            <a:schemeClr val="tx1"/>
                          </a:solidFill>
                          <a:latin typeface="+mn-lt"/>
                          <a:ea typeface="+mn-ea"/>
                          <a:cs typeface="+mn-cs"/>
                        </a:rPr>
                        <a:t>Me imaginaba cómo mi bisabuelo se debió haber sentido cuando vio por primera vez a la señora </a:t>
                      </a:r>
                      <a:r>
                        <a:rPr lang="es-419" sz="1200" b="1" u="sng" kern="1200" dirty="0" smtClean="0">
                          <a:solidFill>
                            <a:schemeClr val="tx1"/>
                          </a:solidFill>
                          <a:latin typeface="+mn-lt"/>
                          <a:ea typeface="+mn-ea"/>
                          <a:cs typeface="+mn-cs"/>
                        </a:rPr>
                        <a:t>majestuosa</a:t>
                      </a:r>
                      <a:r>
                        <a:rPr lang="es-419" sz="1200" kern="1200" dirty="0" smtClean="0">
                          <a:solidFill>
                            <a:schemeClr val="tx1"/>
                          </a:solidFill>
                          <a:latin typeface="+mn-lt"/>
                          <a:ea typeface="+mn-ea"/>
                          <a:cs typeface="+mn-cs"/>
                        </a:rPr>
                        <a:t> con la antorcha dorada.”</a:t>
                      </a:r>
                      <a:r>
                        <a:rPr lang="es-GT" sz="1200" b="0" kern="1200" dirty="0" smtClean="0">
                          <a:solidFill>
                            <a:schemeClr val="tx1"/>
                          </a:solidFill>
                          <a:effectLst/>
                          <a:latin typeface="+mn-lt"/>
                          <a:ea typeface="Times New Roman"/>
                          <a:cs typeface="Times New Roman"/>
                        </a:rPr>
                        <a:t>, (2) “</a:t>
                      </a:r>
                      <a:r>
                        <a:rPr lang="es-419" sz="1200" kern="1200" dirty="0" smtClean="0">
                          <a:solidFill>
                            <a:schemeClr val="tx1"/>
                          </a:solidFill>
                          <a:latin typeface="+mn-lt"/>
                          <a:ea typeface="+mn-ea"/>
                          <a:cs typeface="+mn-cs"/>
                        </a:rPr>
                        <a:t>El museo tenía fotografías de inmigrantes de todo el mundo. Algunos parecían </a:t>
                      </a:r>
                      <a:r>
                        <a:rPr lang="es-419" sz="1200" b="1" u="sng" kern="1200" dirty="0" smtClean="0">
                          <a:solidFill>
                            <a:schemeClr val="tx1"/>
                          </a:solidFill>
                          <a:latin typeface="+mn-lt"/>
                          <a:ea typeface="+mn-ea"/>
                          <a:cs typeface="+mn-cs"/>
                        </a:rPr>
                        <a:t>agotados</a:t>
                      </a:r>
                      <a:r>
                        <a:rPr lang="es-419" sz="1200" kern="1200" dirty="0" smtClean="0">
                          <a:solidFill>
                            <a:schemeClr val="tx1"/>
                          </a:solidFill>
                          <a:latin typeface="+mn-lt"/>
                          <a:ea typeface="+mn-ea"/>
                          <a:cs typeface="+mn-cs"/>
                        </a:rPr>
                        <a:t> ​​de su largo viaje. Otros se veían emocionados. Y otros parecían tristes.”,</a:t>
                      </a:r>
                      <a:r>
                        <a:rPr lang="es-GT" sz="1200" b="0" kern="1200" dirty="0" smtClean="0">
                          <a:solidFill>
                            <a:schemeClr val="tx1"/>
                          </a:solidFill>
                          <a:effectLst/>
                          <a:latin typeface="+mn-lt"/>
                          <a:ea typeface="Times New Roman"/>
                          <a:cs typeface="Times New Roman"/>
                        </a:rPr>
                        <a:t> (3) “</a:t>
                      </a:r>
                      <a:r>
                        <a:rPr lang="es-419" sz="1200" kern="1200" dirty="0" smtClean="0">
                          <a:solidFill>
                            <a:schemeClr val="tx1"/>
                          </a:solidFill>
                          <a:latin typeface="+mn-lt"/>
                          <a:ea typeface="+mn-ea"/>
                          <a:cs typeface="+mn-cs"/>
                        </a:rPr>
                        <a:t>Mientras caminábamos por el edificio, se podían ver todas las cosas que la gente traía con ellos. Había ropa colorida de todas partes del mundo. También había artículos religiosos y tesoros de familia, tales como instrumentos musicales. Me imaginé que estas cosas hacían  más fácil ser un extranjero en una tierra desconocida y nueva.”</a:t>
                      </a:r>
                      <a:r>
                        <a:rPr lang="es-GT" sz="1200" b="0" kern="1200" dirty="0" smtClean="0">
                          <a:solidFill>
                            <a:schemeClr val="tx1"/>
                          </a:solidFill>
                          <a:effectLst/>
                          <a:latin typeface="+mn-lt"/>
                          <a:ea typeface="Times New Roman"/>
                          <a:cs typeface="Times New Roman"/>
                        </a:rPr>
                        <a:t>, y (4) “</a:t>
                      </a:r>
                      <a:r>
                        <a:rPr lang="es-419" sz="1200" kern="1200" dirty="0" smtClean="0">
                          <a:solidFill>
                            <a:schemeClr val="tx1"/>
                          </a:solidFill>
                          <a:latin typeface="+mn-lt"/>
                          <a:ea typeface="+mn-ea"/>
                          <a:cs typeface="+mn-cs"/>
                        </a:rPr>
                        <a:t>Algunas familias se separaron, y entre lágrimas tuvieron que decirse adiós.</a:t>
                      </a:r>
                      <a:r>
                        <a:rPr lang="es-GT" sz="1200" b="0" kern="1200" dirty="0" smtClean="0">
                          <a:solidFill>
                            <a:schemeClr val="tx1"/>
                          </a:solidFill>
                          <a:effectLst/>
                          <a:latin typeface="+mn-lt"/>
                          <a:ea typeface="+mn-ea"/>
                          <a:cs typeface="Times New Roman"/>
                        </a:rPr>
                        <a:t>”</a:t>
                      </a:r>
                      <a:endParaRPr lang="es-GT" sz="1200" b="0" kern="1200" dirty="0" smtClean="0">
                        <a:solidFill>
                          <a:schemeClr val="tx1"/>
                        </a:solidFill>
                        <a:effectLst/>
                        <a:latin typeface="+mn-lt"/>
                        <a:ea typeface="Times New Roman"/>
                        <a:cs typeface="Times New Roman"/>
                      </a:endParaRPr>
                    </a:p>
                    <a:p>
                      <a:pPr marL="0" marR="0" algn="l">
                        <a:lnSpc>
                          <a:spcPct val="100000"/>
                        </a:lnSpc>
                      </a:pPr>
                      <a:r>
                        <a:rPr lang="es-GT" altLang="en-US" sz="1100" i="1" dirty="0" smtClean="0">
                          <a:latin typeface="Calibri" pitchFamily="34" charset="0"/>
                          <a:ea typeface="Calibri" pitchFamily="34" charset="0"/>
                        </a:rPr>
                        <a:t>Otros ejemplos son aceptables si son adecuadamente</a:t>
                      </a:r>
                      <a:r>
                        <a:rPr lang="es-GT" altLang="en-US" sz="1100" i="1" baseline="0" dirty="0" smtClean="0">
                          <a:latin typeface="Calibri" pitchFamily="34" charset="0"/>
                          <a:ea typeface="Calibri" pitchFamily="34" charset="0"/>
                        </a:rPr>
                        <a:t> apoyados </a:t>
                      </a:r>
                      <a:r>
                        <a:rPr lang="es-GT" altLang="en-US" sz="1100" i="1" dirty="0" smtClean="0">
                          <a:latin typeface="Calibri" pitchFamily="34" charset="0"/>
                          <a:ea typeface="Calibri" pitchFamily="34" charset="0"/>
                        </a:rPr>
                        <a:t>por los detalles sobre lo que las hermanas pudieron</a:t>
                      </a:r>
                      <a:r>
                        <a:rPr lang="es-GT" altLang="en-US" sz="1100" i="1" baseline="0" dirty="0" smtClean="0">
                          <a:latin typeface="Calibri" pitchFamily="34" charset="0"/>
                          <a:ea typeface="Calibri" pitchFamily="34" charset="0"/>
                        </a:rPr>
                        <a:t> aprender </a:t>
                      </a:r>
                      <a:r>
                        <a:rPr lang="es-GT" altLang="en-US" sz="1100" i="1" dirty="0" smtClean="0">
                          <a:latin typeface="Calibri" pitchFamily="34" charset="0"/>
                          <a:ea typeface="Calibri" pitchFamily="34" charset="0"/>
                        </a:rPr>
                        <a:t> acerca de ser un inmigrante.</a:t>
                      </a:r>
                      <a:endParaRPr lang="es-GT" altLang="en-US" sz="1200" dirty="0" smtClean="0">
                        <a:latin typeface="Calibri" pitchFamily="34" charset="0"/>
                        <a:ea typeface="Calibri" pitchFamily="34" charset="0"/>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0873">
                <a:tc>
                  <a:txBody>
                    <a:bodyPr/>
                    <a:lstStyle/>
                    <a:p>
                      <a:pPr marL="0" marR="0" algn="ctr">
                        <a:lnSpc>
                          <a:spcPct val="100000"/>
                        </a:lnSpc>
                        <a:spcBef>
                          <a:spcPts val="0"/>
                        </a:spcBef>
                        <a:spcAft>
                          <a:spcPts val="0"/>
                        </a:spcAft>
                      </a:pPr>
                      <a:r>
                        <a:rPr lang="es-GT" sz="2600" b="1" dirty="0" smtClean="0">
                          <a:effectLst/>
                          <a:latin typeface="+mn-lt"/>
                          <a:ea typeface="Calibri"/>
                          <a:cs typeface="Times New Roman"/>
                        </a:rPr>
                        <a:t>3</a:t>
                      </a:r>
                      <a:endParaRPr lang="es-GT"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s-GT" sz="1000" i="1" kern="1200" dirty="0" smtClean="0">
                          <a:solidFill>
                            <a:srgbClr val="000000"/>
                          </a:solidFill>
                          <a:effectLst/>
                          <a:latin typeface="+mn-lt"/>
                          <a:ea typeface="Calibri"/>
                          <a:cs typeface="Verdana"/>
                        </a:rPr>
                        <a:t>El estudiante proporciona una respuesta competente, proporcionando evidencia de cómo el narrador aprendió lo que era ser un inmigrante al visitar la Isla Ellis, y utiliza ejemplos concretos del texto, así como detalles (apoyo) sobre cada ejemplo.</a:t>
                      </a:r>
                    </a:p>
                    <a:p>
                      <a:pPr marL="0" marR="0">
                        <a:lnSpc>
                          <a:spcPct val="100000"/>
                        </a:lnSpc>
                        <a:spcBef>
                          <a:spcPts val="0"/>
                        </a:spcBef>
                        <a:spcAft>
                          <a:spcPts val="0"/>
                        </a:spcAft>
                      </a:pPr>
                      <a:r>
                        <a:rPr lang="es-GT" sz="1100" i="0" kern="1200" dirty="0" smtClean="0">
                          <a:solidFill>
                            <a:srgbClr val="000000"/>
                          </a:solidFill>
                          <a:effectLst/>
                          <a:latin typeface="+mn-lt"/>
                          <a:ea typeface="Calibri"/>
                          <a:cs typeface="Verdana"/>
                        </a:rPr>
                        <a:t>Las hermanas fueron a la Isla Ellis para aprender sobre su bisabuelo, pero una de ellas también aprendió acerca de cómo hubiera sido ser un inmigrante llegando a la Isla Ellis. Ella</a:t>
                      </a:r>
                      <a:r>
                        <a:rPr lang="es-GT" sz="1100" i="0" kern="1200" baseline="0" dirty="0" smtClean="0">
                          <a:solidFill>
                            <a:srgbClr val="000000"/>
                          </a:solidFill>
                          <a:effectLst/>
                          <a:latin typeface="+mn-lt"/>
                          <a:ea typeface="Calibri"/>
                          <a:cs typeface="Verdana"/>
                        </a:rPr>
                        <a:t> se</a:t>
                      </a:r>
                      <a:r>
                        <a:rPr lang="es-GT" sz="1100" i="0" kern="1200" dirty="0" smtClean="0">
                          <a:solidFill>
                            <a:srgbClr val="000000"/>
                          </a:solidFill>
                          <a:effectLst/>
                          <a:latin typeface="+mn-lt"/>
                          <a:ea typeface="Calibri"/>
                          <a:cs typeface="Verdana"/>
                        </a:rPr>
                        <a:t> imaginó lo que tuvo que pasar un inmigrante porque ellas</a:t>
                      </a:r>
                      <a:r>
                        <a:rPr lang="es-GT" sz="1100" i="0" kern="1200" baseline="0" dirty="0" smtClean="0">
                          <a:solidFill>
                            <a:srgbClr val="000000"/>
                          </a:solidFill>
                          <a:effectLst/>
                          <a:latin typeface="+mn-lt"/>
                          <a:ea typeface="Calibri"/>
                          <a:cs typeface="Verdana"/>
                        </a:rPr>
                        <a:t> estaban en el </a:t>
                      </a:r>
                      <a:r>
                        <a:rPr lang="es-GT" sz="1100" i="0" kern="1200" dirty="0" smtClean="0">
                          <a:solidFill>
                            <a:srgbClr val="000000"/>
                          </a:solidFill>
                          <a:effectLst/>
                          <a:latin typeface="+mn-lt"/>
                          <a:ea typeface="Calibri"/>
                          <a:cs typeface="Verdana"/>
                        </a:rPr>
                        <a:t>mismo lugar donde los inmigrantes llegaban. ¡Era casi era como retroceder el tiempo! Ellas pasaron la Estatua de la Libertad al igual que los inmigrantes y se imaginaba cómo su bisabuelo se</a:t>
                      </a:r>
                      <a:r>
                        <a:rPr lang="es-GT" sz="1100" i="0" kern="1200" baseline="0" dirty="0" smtClean="0">
                          <a:solidFill>
                            <a:srgbClr val="000000"/>
                          </a:solidFill>
                          <a:effectLst/>
                          <a:latin typeface="+mn-lt"/>
                          <a:ea typeface="Calibri"/>
                          <a:cs typeface="Verdana"/>
                        </a:rPr>
                        <a:t> debió haber sentido </a:t>
                      </a:r>
                      <a:r>
                        <a:rPr lang="es-GT" sz="1100" i="0" kern="1200" dirty="0" smtClean="0">
                          <a:solidFill>
                            <a:srgbClr val="000000"/>
                          </a:solidFill>
                          <a:effectLst/>
                          <a:latin typeface="+mn-lt"/>
                          <a:ea typeface="Calibri"/>
                          <a:cs typeface="Verdana"/>
                        </a:rPr>
                        <a:t>cuando la vio. Viendo las fotografías en el museo ella pudo imaginar cómo los inmigrantes se sintieron y lo que debieron</a:t>
                      </a:r>
                      <a:r>
                        <a:rPr lang="es-GT" sz="1100" i="0" kern="1200" baseline="0" dirty="0" smtClean="0">
                          <a:solidFill>
                            <a:srgbClr val="000000"/>
                          </a:solidFill>
                          <a:effectLst/>
                          <a:latin typeface="+mn-lt"/>
                          <a:ea typeface="Calibri"/>
                          <a:cs typeface="Verdana"/>
                        </a:rPr>
                        <a:t> haber pasado debido a sus </a:t>
                      </a:r>
                      <a:r>
                        <a:rPr lang="es-GT" sz="1100" i="0" kern="1200" dirty="0" smtClean="0">
                          <a:solidFill>
                            <a:srgbClr val="000000"/>
                          </a:solidFill>
                          <a:effectLst/>
                          <a:latin typeface="+mn-lt"/>
                          <a:ea typeface="Calibri"/>
                          <a:cs typeface="Verdana"/>
                        </a:rPr>
                        <a:t>caras tristes.  Ella pudo imaginar cómo los tesoros que trajeron con ellos a Estados Unidos les ayudaron a llegar a una nueva tierra.</a:t>
                      </a:r>
                      <a:endParaRPr lang="es-GT" sz="1100" i="0" dirty="0" smtClean="0">
                        <a:effectLst/>
                        <a:latin typeface="+mn-lt"/>
                        <a:ea typeface="Calibri"/>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0">
                <a:tc>
                  <a:txBody>
                    <a:bodyPr/>
                    <a:lstStyle/>
                    <a:p>
                      <a:pPr marL="0" marR="0" algn="ctr">
                        <a:lnSpc>
                          <a:spcPct val="100000"/>
                        </a:lnSpc>
                        <a:spcBef>
                          <a:spcPts val="0"/>
                        </a:spcBef>
                        <a:spcAft>
                          <a:spcPts val="0"/>
                        </a:spcAft>
                      </a:pPr>
                      <a:r>
                        <a:rPr lang="es-GT" sz="2600" b="1" dirty="0" smtClean="0">
                          <a:effectLst/>
                          <a:latin typeface="+mn-lt"/>
                          <a:ea typeface="Calibri"/>
                          <a:cs typeface="Times New Roman"/>
                        </a:rPr>
                        <a:t>2</a:t>
                      </a:r>
                      <a:endParaRPr lang="es-GT"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s-GT" sz="1000" i="1" kern="1200" dirty="0" smtClean="0">
                          <a:solidFill>
                            <a:srgbClr val="000000"/>
                          </a:solidFill>
                          <a:effectLst/>
                          <a:latin typeface="+mn-lt"/>
                          <a:ea typeface="Calibri"/>
                          <a:cs typeface="Verdana"/>
                        </a:rPr>
                        <a:t>El estudiante proporciona una respuesta parcial,</a:t>
                      </a:r>
                      <a:r>
                        <a:rPr lang="es-GT" sz="1000" i="1" kern="1200" baseline="0" dirty="0" smtClean="0">
                          <a:solidFill>
                            <a:srgbClr val="000000"/>
                          </a:solidFill>
                          <a:effectLst/>
                          <a:latin typeface="+mn-lt"/>
                          <a:ea typeface="Calibri"/>
                          <a:cs typeface="Verdana"/>
                        </a:rPr>
                        <a:t> </a:t>
                      </a:r>
                      <a:r>
                        <a:rPr lang="es-GT" sz="1000" i="1" kern="1200" dirty="0" smtClean="0">
                          <a:solidFill>
                            <a:srgbClr val="000000"/>
                          </a:solidFill>
                          <a:effectLst/>
                          <a:latin typeface="+mn-lt"/>
                          <a:ea typeface="Calibri"/>
                          <a:cs typeface="Verdana"/>
                        </a:rPr>
                        <a:t>proporcionando alguna evidencia de cómo el narrador aprendió lo que era ser un inmigrante al visitar la Isla Ellis, y algunos ejemplos concretos del texto, así como detalles (apoyo) sobre cada ejemplo.</a:t>
                      </a:r>
                    </a:p>
                    <a:p>
                      <a:pPr marL="0" marR="0">
                        <a:lnSpc>
                          <a:spcPct val="100000"/>
                        </a:lnSpc>
                        <a:spcBef>
                          <a:spcPts val="0"/>
                        </a:spcBef>
                        <a:spcAft>
                          <a:spcPts val="0"/>
                        </a:spcAft>
                      </a:pPr>
                      <a:r>
                        <a:rPr lang="es-GT" sz="1100" i="0" kern="1200" dirty="0" smtClean="0">
                          <a:solidFill>
                            <a:srgbClr val="000000"/>
                          </a:solidFill>
                          <a:effectLst/>
                          <a:latin typeface="+mn-lt"/>
                          <a:ea typeface="Calibri"/>
                          <a:cs typeface="Verdana"/>
                        </a:rPr>
                        <a:t>Dos hermanas fueron a la Isla Ellis para aprender más acerca de su bisabuelo. Una de ellas comenzó a pensar en cómo debe haber sido ser un inmigrante. Ella era la hermana de </a:t>
                      </a:r>
                      <a:r>
                        <a:rPr lang="es-GT" sz="1100" i="0" kern="1200" dirty="0" err="1" smtClean="0">
                          <a:solidFill>
                            <a:srgbClr val="000000"/>
                          </a:solidFill>
                          <a:effectLst/>
                          <a:latin typeface="+mn-lt"/>
                          <a:ea typeface="Calibri"/>
                          <a:cs typeface="Verdana"/>
                        </a:rPr>
                        <a:t>Rebekah</a:t>
                      </a:r>
                      <a:r>
                        <a:rPr lang="es-GT" sz="1100" i="0" kern="1200" dirty="0" smtClean="0">
                          <a:solidFill>
                            <a:srgbClr val="000000"/>
                          </a:solidFill>
                          <a:effectLst/>
                          <a:latin typeface="+mn-lt"/>
                          <a:ea typeface="Calibri"/>
                          <a:cs typeface="Verdana"/>
                        </a:rPr>
                        <a:t> y está contando la historia, pero no mencionan su nombre. Ella vio fotos de inmigrantes tristes y supo que se debieron haber sentido tristes y asustados.  </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
                <a:tc>
                  <a:txBody>
                    <a:bodyPr/>
                    <a:lstStyle/>
                    <a:p>
                      <a:pPr marL="0" marR="0" algn="ctr">
                        <a:lnSpc>
                          <a:spcPct val="100000"/>
                        </a:lnSpc>
                        <a:spcBef>
                          <a:spcPts val="0"/>
                        </a:spcBef>
                        <a:spcAft>
                          <a:spcPts val="0"/>
                        </a:spcAft>
                      </a:pPr>
                      <a:r>
                        <a:rPr lang="es-GT" sz="2600" b="1" dirty="0" smtClean="0">
                          <a:effectLst/>
                          <a:latin typeface="+mn-lt"/>
                          <a:ea typeface="Calibri"/>
                          <a:cs typeface="Times New Roman"/>
                        </a:rPr>
                        <a:t>1</a:t>
                      </a:r>
                      <a:endParaRPr lang="es-GT"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s-GT" sz="1000" i="1" kern="1200" dirty="0" smtClean="0">
                          <a:solidFill>
                            <a:srgbClr val="000000"/>
                          </a:solidFill>
                          <a:effectLst/>
                          <a:latin typeface="+mn-lt"/>
                          <a:ea typeface="Calibri"/>
                          <a:cs typeface="Verdana"/>
                        </a:rPr>
                        <a:t>El estudiante proporciona una respuesta mínima y evidencia limitada de cómo el narrador aprendió lo que era ser un inmigrante al</a:t>
                      </a:r>
                      <a:r>
                        <a:rPr lang="es-GT" sz="1000" i="1" kern="1200" baseline="0" dirty="0" smtClean="0">
                          <a:solidFill>
                            <a:srgbClr val="000000"/>
                          </a:solidFill>
                          <a:effectLst/>
                          <a:latin typeface="+mn-lt"/>
                          <a:ea typeface="Calibri"/>
                          <a:cs typeface="Verdana"/>
                        </a:rPr>
                        <a:t> visitar </a:t>
                      </a:r>
                      <a:r>
                        <a:rPr lang="es-GT" sz="1000" i="1" kern="1200" dirty="0" smtClean="0">
                          <a:solidFill>
                            <a:srgbClr val="000000"/>
                          </a:solidFill>
                          <a:effectLst/>
                          <a:latin typeface="+mn-lt"/>
                          <a:ea typeface="Calibri"/>
                          <a:cs typeface="Verdana"/>
                        </a:rPr>
                        <a:t>la Isla Ellis y ejemplos o detalles limitados del texto.</a:t>
                      </a:r>
                    </a:p>
                    <a:p>
                      <a:pPr marL="0" marR="0">
                        <a:lnSpc>
                          <a:spcPct val="100000"/>
                        </a:lnSpc>
                        <a:spcBef>
                          <a:spcPts val="0"/>
                        </a:spcBef>
                        <a:spcAft>
                          <a:spcPts val="0"/>
                        </a:spcAft>
                      </a:pPr>
                      <a:r>
                        <a:rPr lang="es-GT" sz="1100" i="0" kern="1200" dirty="0" smtClean="0">
                          <a:solidFill>
                            <a:srgbClr val="000000"/>
                          </a:solidFill>
                          <a:effectLst/>
                          <a:latin typeface="+mn-lt"/>
                          <a:ea typeface="Calibri"/>
                          <a:cs typeface="Verdana"/>
                        </a:rPr>
                        <a:t>Una niña quiso saber acerca de su bisabuelo así que fue a la Isla Ellis y aprendió acerca de otros inmigrantes también.</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336">
                <a:tc>
                  <a:txBody>
                    <a:bodyPr/>
                    <a:lstStyle/>
                    <a:p>
                      <a:pPr marL="0" marR="0" algn="ctr">
                        <a:lnSpc>
                          <a:spcPct val="100000"/>
                        </a:lnSpc>
                        <a:spcBef>
                          <a:spcPts val="0"/>
                        </a:spcBef>
                        <a:spcAft>
                          <a:spcPts val="0"/>
                        </a:spcAft>
                      </a:pPr>
                      <a:r>
                        <a:rPr lang="es-GT" sz="2600" b="1" dirty="0" smtClean="0">
                          <a:effectLst/>
                          <a:latin typeface="+mn-lt"/>
                          <a:ea typeface="Calibri"/>
                          <a:cs typeface="Times New Roman"/>
                        </a:rPr>
                        <a:t>0</a:t>
                      </a:r>
                      <a:endParaRPr lang="es-GT"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s-GT" sz="1000" i="1" kern="1200" dirty="0" smtClean="0">
                          <a:solidFill>
                            <a:srgbClr val="000000"/>
                          </a:solidFill>
                          <a:effectLst/>
                          <a:latin typeface="+mn-lt"/>
                          <a:ea typeface="Calibri"/>
                          <a:cs typeface="Verdana"/>
                        </a:rPr>
                        <a:t>El estudiante no proporciona evidencia, detalles o apoyo</a:t>
                      </a:r>
                      <a:r>
                        <a:rPr lang="es-GT" sz="1000" i="1" kern="1200" baseline="0" dirty="0" smtClean="0">
                          <a:solidFill>
                            <a:srgbClr val="000000"/>
                          </a:solidFill>
                          <a:effectLst/>
                          <a:latin typeface="+mn-lt"/>
                          <a:ea typeface="Calibri"/>
                          <a:cs typeface="Verdana"/>
                        </a:rPr>
                        <a:t> </a:t>
                      </a:r>
                      <a:r>
                        <a:rPr lang="es-GT" sz="1000" i="1" kern="1200" dirty="0" smtClean="0">
                          <a:solidFill>
                            <a:srgbClr val="000000"/>
                          </a:solidFill>
                          <a:effectLst/>
                          <a:latin typeface="+mn-lt"/>
                          <a:ea typeface="Calibri"/>
                          <a:cs typeface="Verdana"/>
                        </a:rPr>
                        <a:t>para los ejemplos en su respuesta a la pregunta.</a:t>
                      </a:r>
                    </a:p>
                    <a:p>
                      <a:pPr marL="0" marR="0">
                        <a:lnSpc>
                          <a:spcPct val="100000"/>
                        </a:lnSpc>
                        <a:spcBef>
                          <a:spcPts val="0"/>
                        </a:spcBef>
                        <a:spcAft>
                          <a:spcPts val="0"/>
                        </a:spcAft>
                      </a:pPr>
                      <a:r>
                        <a:rPr lang="es-GT" sz="1100" i="0" kern="1200" baseline="0" dirty="0" smtClean="0">
                          <a:solidFill>
                            <a:srgbClr val="000000"/>
                          </a:solidFill>
                          <a:effectLst/>
                          <a:latin typeface="+mn-lt"/>
                          <a:ea typeface="Calibri"/>
                          <a:cs typeface="Verdana"/>
                        </a:rPr>
                        <a:t>Los inmigrantes eran personas que llegaron a los Estados Unidos hace mucho tiempo.</a:t>
                      </a:r>
                      <a:endParaRPr lang="es-GT" sz="1100" i="0" kern="1200" dirty="0" smtClean="0">
                        <a:solidFill>
                          <a:srgbClr val="000000"/>
                        </a:solidFill>
                        <a:effectLst/>
                        <a:latin typeface="+mn-lt"/>
                        <a:ea typeface="Calibri"/>
                        <a:cs typeface="Verdana"/>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Footer Placeholder 1"/>
          <p:cNvSpPr>
            <a:spLocks noGrp="1"/>
          </p:cNvSpPr>
          <p:nvPr>
            <p:ph type="ftr" sz="quarter" idx="11"/>
          </p:nvPr>
        </p:nvSpPr>
        <p:spPr/>
        <p:txBody>
          <a:bodyPr/>
          <a:lstStyle/>
          <a:p>
            <a:r>
              <a:rPr lang="en-US" smtClean="0"/>
              <a:t>Rev. Control: 07/04/15 - OSP and S. Richmond </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369030152"/>
              </p:ext>
            </p:extLst>
          </p:nvPr>
        </p:nvGraphicFramePr>
        <p:xfrm>
          <a:off x="4876800" y="8839200"/>
          <a:ext cx="2274570" cy="627888"/>
        </p:xfrm>
        <a:graphic>
          <a:graphicData uri="http://schemas.openxmlformats.org/drawingml/2006/table">
            <a:tbl>
              <a:tblPr/>
              <a:tblGrid>
                <a:gridCol w="2274570"/>
              </a:tblGrid>
              <a:tr h="140208">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RI.4.3</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876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800" dirty="0" smtClean="0"/>
                        <a:t>Explican los acontecimientos, procedimientos, ideas o conceptos de un texto histórico, científico o técnico, incluyendo lo que sucedió y por qué, basándose en la información específica del texto.</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729539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64724680"/>
              </p:ext>
            </p:extLst>
          </p:nvPr>
        </p:nvGraphicFramePr>
        <p:xfrm>
          <a:off x="388620" y="413372"/>
          <a:ext cx="6995160" cy="8644918"/>
        </p:xfrm>
        <a:graphic>
          <a:graphicData uri="http://schemas.openxmlformats.org/drawingml/2006/table">
            <a:tbl>
              <a:tblPr firstRow="1" firstCol="1" bandRow="1"/>
              <a:tblGrid>
                <a:gridCol w="561340"/>
                <a:gridCol w="6433820"/>
              </a:tblGrid>
              <a:tr h="501028">
                <a:tc gridSpan="2">
                  <a:txBody>
                    <a:bodyPr/>
                    <a:lstStyle/>
                    <a:p>
                      <a:pPr marL="0" marR="0" algn="ctr">
                        <a:lnSpc>
                          <a:spcPct val="100000"/>
                        </a:lnSpc>
                        <a:spcBef>
                          <a:spcPts val="0"/>
                        </a:spcBef>
                        <a:spcAft>
                          <a:spcPts val="0"/>
                        </a:spcAft>
                      </a:pPr>
                      <a:r>
                        <a:rPr lang="es-GT" sz="1400" b="1" u="none" kern="1200" noProof="0" dirty="0" smtClean="0">
                          <a:solidFill>
                            <a:schemeClr val="tx1"/>
                          </a:solidFill>
                          <a:effectLst/>
                          <a:latin typeface="Calibri"/>
                          <a:ea typeface="Times New Roman"/>
                          <a:cs typeface="Times New Roman"/>
                        </a:rPr>
                        <a:t>Clave para la rúbrica</a:t>
                      </a:r>
                      <a:r>
                        <a:rPr lang="es-GT" sz="1400" b="1" u="none" kern="1200" baseline="0" noProof="0" dirty="0" smtClean="0">
                          <a:solidFill>
                            <a:schemeClr val="tx1"/>
                          </a:solidFill>
                          <a:effectLst/>
                          <a:latin typeface="Calibri"/>
                          <a:ea typeface="Times New Roman"/>
                          <a:cs typeface="Times New Roman"/>
                        </a:rPr>
                        <a:t> del </a:t>
                      </a:r>
                      <a:r>
                        <a:rPr lang="es-GT" sz="1400" b="1" u="sng" kern="1200" baseline="0" noProof="0" dirty="0" smtClean="0">
                          <a:solidFill>
                            <a:schemeClr val="tx1"/>
                          </a:solidFill>
                          <a:effectLst/>
                          <a:latin typeface="Calibri"/>
                          <a:ea typeface="Times New Roman"/>
                          <a:cs typeface="Times New Roman"/>
                        </a:rPr>
                        <a:t>Escrito breve</a:t>
                      </a:r>
                      <a:endParaRPr lang="es-GT" sz="1400" b="1" noProof="0" dirty="0" smtClean="0">
                        <a:solidFill>
                          <a:schemeClr val="tx1"/>
                        </a:solidFill>
                        <a:effectLst/>
                        <a:latin typeface="Calibri"/>
                        <a:ea typeface="Calibri"/>
                        <a:cs typeface="Times New Roman"/>
                      </a:endParaRPr>
                    </a:p>
                    <a:p>
                      <a:pPr marL="0" marR="0" algn="ctr">
                        <a:lnSpc>
                          <a:spcPct val="100000"/>
                        </a:lnSpc>
                        <a:spcBef>
                          <a:spcPts val="0"/>
                        </a:spcBef>
                        <a:spcAft>
                          <a:spcPts val="0"/>
                        </a:spcAft>
                      </a:pPr>
                      <a:r>
                        <a:rPr lang="es-419" sz="1400" b="1" kern="1200" noProof="0" dirty="0" smtClean="0">
                          <a:solidFill>
                            <a:schemeClr val="tx1"/>
                          </a:solidFill>
                          <a:effectLst/>
                          <a:latin typeface="+mn-lt"/>
                          <a:ea typeface="Times New Roman"/>
                          <a:cs typeface="Times New Roman"/>
                        </a:rPr>
                        <a:t>Estándar de escritura  W.4.1b   Escribir una opinión - Objetivo</a:t>
                      </a:r>
                      <a:r>
                        <a:rPr lang="es-GT" sz="1400" b="1" kern="1200" noProof="0" dirty="0" smtClean="0">
                          <a:solidFill>
                            <a:schemeClr val="tx1"/>
                          </a:solidFill>
                          <a:effectLst/>
                          <a:latin typeface="Calibri"/>
                          <a:ea typeface="Times New Roman"/>
                          <a:cs typeface="Times New Roman"/>
                        </a:rPr>
                        <a:t> 6a</a:t>
                      </a:r>
                      <a:endParaRPr lang="es-GT" sz="1400" b="1" noProof="0" dirty="0">
                        <a:solidFill>
                          <a:schemeClr val="tx1"/>
                        </a:solidFill>
                        <a:effectLst/>
                        <a:latin typeface="Calibri"/>
                        <a:ea typeface="Calibri"/>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713425">
                <a:tc gridSpan="2">
                  <a:txBody>
                    <a:bodyPr/>
                    <a:lstStyle/>
                    <a:p>
                      <a:pPr marL="1201738" marR="0" lvl="0" indent="-1201738" algn="l" defTabSz="914400" rtl="0" eaLnBrk="1" fontAlgn="auto" latinLnBrk="0" hangingPunct="1">
                        <a:lnSpc>
                          <a:spcPct val="100000"/>
                        </a:lnSpc>
                        <a:spcBef>
                          <a:spcPts val="0"/>
                        </a:spcBef>
                        <a:spcAft>
                          <a:spcPts val="0"/>
                        </a:spcAft>
                        <a:buClrTx/>
                        <a:buSzTx/>
                        <a:buFontTx/>
                        <a:buNone/>
                        <a:tabLst/>
                        <a:defRPr/>
                      </a:pPr>
                      <a:r>
                        <a:rPr lang="es-GT" sz="1500" b="1" u="none" kern="1200" noProof="0" dirty="0" smtClean="0">
                          <a:solidFill>
                            <a:schemeClr val="tx1"/>
                          </a:solidFill>
                          <a:effectLst/>
                          <a:latin typeface="Calibri"/>
                          <a:ea typeface="Times New Roman"/>
                          <a:cs typeface="Times New Roman"/>
                        </a:rPr>
                        <a:t>Pregunta #17</a:t>
                      </a:r>
                      <a:r>
                        <a:rPr lang="es-GT" sz="1500" u="none" kern="1200" noProof="0" dirty="0" smtClean="0">
                          <a:solidFill>
                            <a:schemeClr val="tx1"/>
                          </a:solidFill>
                          <a:effectLst/>
                          <a:latin typeface="Calibri"/>
                          <a:ea typeface="Times New Roman"/>
                          <a:cs typeface="Times New Roman"/>
                        </a:rPr>
                        <a:t>:  </a:t>
                      </a:r>
                      <a:r>
                        <a:rPr lang="es-GT" sz="1500" b="1" i="0" kern="1200" noProof="0" dirty="0" smtClean="0">
                          <a:solidFill>
                            <a:srgbClr val="000000"/>
                          </a:solidFill>
                          <a:effectLst/>
                          <a:latin typeface="+mn-lt"/>
                          <a:ea typeface="Times New Roman"/>
                          <a:cs typeface="Times New Roman"/>
                        </a:rPr>
                        <a:t>Escribe un párrafo breve apoyando la opinión de que es importante investigar acerca de tus antepasados y sobre cómo hacerlo. Utiliza detalles y ejemplos de ambos pasajes como fuentes</a:t>
                      </a:r>
                      <a:r>
                        <a:rPr lang="es-GT" sz="1500" b="1" i="0" kern="1200" baseline="0" noProof="0" dirty="0" smtClean="0">
                          <a:solidFill>
                            <a:srgbClr val="000000"/>
                          </a:solidFill>
                          <a:effectLst/>
                          <a:latin typeface="+mn-lt"/>
                          <a:ea typeface="Times New Roman"/>
                          <a:cs typeface="Times New Roman"/>
                        </a:rPr>
                        <a:t> para apoyar tu opinión.</a:t>
                      </a:r>
                      <a:r>
                        <a:rPr lang="es-GT" sz="1500" b="1" i="0" kern="1200" noProof="0" dirty="0" smtClean="0">
                          <a:solidFill>
                            <a:srgbClr val="000000"/>
                          </a:solidFill>
                          <a:effectLst/>
                          <a:latin typeface="+mn-lt"/>
                          <a:ea typeface="Times New Roman"/>
                          <a:cs typeface="Times New Roman"/>
                        </a:rPr>
                        <a:t> </a:t>
                      </a:r>
                      <a:endParaRPr kumimoji="0" lang="es-GT" sz="1500" b="0" i="0" u="none" strike="noStrike" kern="1200" cap="none" spc="0" normalizeH="0" baseline="0" noProof="0" dirty="0" smtClean="0">
                        <a:ln>
                          <a:noFill/>
                        </a:ln>
                        <a:solidFill>
                          <a:schemeClr val="tx1"/>
                        </a:solidFill>
                        <a:effectLst/>
                        <a:uLnTx/>
                        <a:uFillTx/>
                        <a:latin typeface="+mn-lt"/>
                        <a:ea typeface="Calibri"/>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1484569">
                <a:tc gridSpan="2">
                  <a:txBody>
                    <a:bodyPr/>
                    <a:lstStyle/>
                    <a:p>
                      <a:pPr marL="0" marR="0" algn="l">
                        <a:lnSpc>
                          <a:spcPct val="100000"/>
                        </a:lnSpc>
                        <a:spcBef>
                          <a:spcPts val="0"/>
                        </a:spcBef>
                        <a:spcAft>
                          <a:spcPts val="0"/>
                        </a:spcAft>
                      </a:pPr>
                      <a:r>
                        <a:rPr lang="es-GT" sz="1200" b="1" i="1" u="sng" kern="1200" noProof="0" dirty="0" smtClean="0">
                          <a:solidFill>
                            <a:srgbClr val="000000"/>
                          </a:solidFill>
                          <a:effectLst/>
                          <a:latin typeface="Calibri"/>
                          <a:ea typeface="Times New Roman"/>
                          <a:cs typeface="Arial"/>
                        </a:rPr>
                        <a:t>Notas para calificar:</a:t>
                      </a:r>
                      <a:endParaRPr lang="es-GT" sz="1200" b="0" noProof="0" dirty="0" smtClean="0">
                        <a:effectLst/>
                        <a:latin typeface="Calibri"/>
                        <a:ea typeface="Calibri"/>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s-GT" sz="1200" b="1" kern="1200" noProof="0" dirty="0" smtClean="0">
                          <a:solidFill>
                            <a:srgbClr val="000000"/>
                          </a:solidFill>
                          <a:effectLst/>
                          <a:latin typeface="+mn-lt"/>
                          <a:ea typeface="Times New Roman"/>
                          <a:cs typeface="Times New Roman"/>
                        </a:rPr>
                        <a:t>Los elementos esenciales </a:t>
                      </a:r>
                      <a:r>
                        <a:rPr lang="es-GT" sz="1200" b="0" kern="1200" noProof="0" dirty="0" smtClean="0">
                          <a:solidFill>
                            <a:srgbClr val="000000"/>
                          </a:solidFill>
                          <a:effectLst/>
                          <a:latin typeface="+mn-lt"/>
                          <a:ea typeface="Times New Roman"/>
                          <a:cs typeface="Times New Roman"/>
                        </a:rPr>
                        <a:t>de una interpretación completa de la pregunta sería una opinión favorable definida indicando que es importante investigar acerca de los antepasados.</a:t>
                      </a:r>
                    </a:p>
                    <a:p>
                      <a:pPr marL="171450" marR="0" indent="-171450" algn="l">
                        <a:lnSpc>
                          <a:spcPct val="100000"/>
                        </a:lnSpc>
                        <a:spcBef>
                          <a:spcPts val="0"/>
                        </a:spcBef>
                        <a:spcAft>
                          <a:spcPts val="0"/>
                        </a:spcAft>
                        <a:buFont typeface="Arial" panose="020B0604020202020204" pitchFamily="34" charset="0"/>
                        <a:buChar char="•"/>
                      </a:pPr>
                      <a:r>
                        <a:rPr lang="es-GT" sz="1200" b="1" kern="1200" noProof="0" dirty="0" smtClean="0">
                          <a:solidFill>
                            <a:srgbClr val="000000"/>
                          </a:solidFill>
                          <a:effectLst/>
                          <a:latin typeface="+mn-lt"/>
                          <a:ea typeface="Times New Roman"/>
                          <a:cs typeface="Times New Roman"/>
                        </a:rPr>
                        <a:t>Los aspectos de la tarea </a:t>
                      </a:r>
                      <a:r>
                        <a:rPr lang="es-GT" sz="1200" b="0" kern="1200" noProof="0" dirty="0" smtClean="0">
                          <a:solidFill>
                            <a:srgbClr val="000000"/>
                          </a:solidFill>
                          <a:effectLst/>
                          <a:latin typeface="+mn-lt"/>
                          <a:ea typeface="Times New Roman"/>
                          <a:cs typeface="Times New Roman"/>
                        </a:rPr>
                        <a:t>y suficiente</a:t>
                      </a:r>
                      <a:r>
                        <a:rPr lang="es-GT" sz="1200" b="0" kern="1200" baseline="0" noProof="0" dirty="0" smtClean="0">
                          <a:solidFill>
                            <a:srgbClr val="000000"/>
                          </a:solidFill>
                          <a:effectLst/>
                          <a:latin typeface="+mn-lt"/>
                          <a:ea typeface="Times New Roman"/>
                          <a:cs typeface="Times New Roman"/>
                        </a:rPr>
                        <a:t> </a:t>
                      </a:r>
                      <a:r>
                        <a:rPr lang="es-GT" sz="1200" b="1" kern="1200" noProof="0" dirty="0" smtClean="0">
                          <a:solidFill>
                            <a:srgbClr val="000000"/>
                          </a:solidFill>
                          <a:effectLst/>
                          <a:latin typeface="+mn-lt"/>
                          <a:ea typeface="Times New Roman"/>
                          <a:cs typeface="Times New Roman"/>
                        </a:rPr>
                        <a:t>evidencia relevante </a:t>
                      </a:r>
                      <a:r>
                        <a:rPr lang="es-GT" sz="1200" b="0" kern="1200" noProof="0" dirty="0" smtClean="0">
                          <a:solidFill>
                            <a:srgbClr val="000000"/>
                          </a:solidFill>
                          <a:effectLst/>
                          <a:latin typeface="+mn-lt"/>
                          <a:ea typeface="Times New Roman"/>
                          <a:cs typeface="Times New Roman"/>
                        </a:rPr>
                        <a:t>para apoyar el desarrollo del párrafo incluiría detalles y ejemplos de ambos pasajes como fuentes para apoyar la opinión de que es importante investigar acerca de los antepasados.</a:t>
                      </a:r>
                    </a:p>
                    <a:p>
                      <a:pPr marL="171450" marR="0" indent="-171450" algn="l">
                        <a:lnSpc>
                          <a:spcPct val="100000"/>
                        </a:lnSpc>
                        <a:spcBef>
                          <a:spcPts val="0"/>
                        </a:spcBef>
                        <a:spcAft>
                          <a:spcPts val="0"/>
                        </a:spcAft>
                        <a:buFont typeface="Arial" panose="020B0604020202020204" pitchFamily="34" charset="0"/>
                        <a:buChar char="•"/>
                      </a:pPr>
                      <a:r>
                        <a:rPr lang="es-GT" sz="1200" b="1" kern="1200" noProof="0" dirty="0" smtClean="0">
                          <a:solidFill>
                            <a:srgbClr val="000000"/>
                          </a:solidFill>
                          <a:effectLst/>
                          <a:latin typeface="+mn-lt"/>
                          <a:ea typeface="Times New Roman"/>
                          <a:cs typeface="Times New Roman"/>
                        </a:rPr>
                        <a:t>Enfoque</a:t>
                      </a:r>
                      <a:r>
                        <a:rPr lang="es-GT" sz="1200" b="1" kern="1200" baseline="0" noProof="0" dirty="0" smtClean="0">
                          <a:solidFill>
                            <a:srgbClr val="000000"/>
                          </a:solidFill>
                          <a:effectLst/>
                          <a:latin typeface="+mn-lt"/>
                          <a:ea typeface="Times New Roman"/>
                          <a:cs typeface="Times New Roman"/>
                        </a:rPr>
                        <a:t> y organización</a:t>
                      </a:r>
                      <a:r>
                        <a:rPr lang="es-GT" sz="1200" b="0" kern="1200" baseline="0" noProof="0" dirty="0" smtClean="0">
                          <a:solidFill>
                            <a:srgbClr val="000000"/>
                          </a:solidFill>
                          <a:effectLst/>
                          <a:latin typeface="+mn-lt"/>
                          <a:ea typeface="Times New Roman"/>
                          <a:cs typeface="Times New Roman"/>
                        </a:rPr>
                        <a:t>-</a:t>
                      </a:r>
                      <a:r>
                        <a:rPr lang="es-GT" sz="1200" b="0" kern="1200" noProof="0" dirty="0" smtClean="0">
                          <a:solidFill>
                            <a:srgbClr val="000000"/>
                          </a:solidFill>
                          <a:effectLst/>
                          <a:latin typeface="+mn-lt"/>
                          <a:ea typeface="Times New Roman"/>
                          <a:cs typeface="Times New Roman"/>
                        </a:rPr>
                        <a:t> la respuesta del estudiante aborda constantemente el propósito, la audiencia y la tarea.</a:t>
                      </a:r>
                    </a:p>
                    <a:p>
                      <a:pPr marL="171450" marR="0" indent="-171450" algn="l">
                        <a:lnSpc>
                          <a:spcPct val="100000"/>
                        </a:lnSpc>
                        <a:spcBef>
                          <a:spcPts val="0"/>
                        </a:spcBef>
                        <a:spcAft>
                          <a:spcPts val="0"/>
                        </a:spcAft>
                        <a:buFont typeface="Arial" panose="020B0604020202020204" pitchFamily="34" charset="0"/>
                        <a:buChar char="•"/>
                      </a:pPr>
                      <a:r>
                        <a:rPr lang="es-GT" sz="1200" b="1" kern="1200" noProof="0" dirty="0" smtClean="0">
                          <a:solidFill>
                            <a:srgbClr val="000000"/>
                          </a:solidFill>
                          <a:effectLst/>
                          <a:latin typeface="+mn-lt"/>
                          <a:ea typeface="Times New Roman"/>
                          <a:cs typeface="Times New Roman"/>
                        </a:rPr>
                        <a:t>Las oraciones </a:t>
                      </a:r>
                      <a:r>
                        <a:rPr lang="es-GT" sz="1200" b="0" kern="1200" noProof="0" dirty="0" smtClean="0">
                          <a:solidFill>
                            <a:srgbClr val="000000"/>
                          </a:solidFill>
                          <a:effectLst/>
                          <a:latin typeface="+mn-lt"/>
                          <a:ea typeface="Times New Roman"/>
                          <a:cs typeface="Times New Roman"/>
                        </a:rPr>
                        <a:t>son de longitud y estructura variada.</a:t>
                      </a:r>
                      <a:endParaRPr lang="es-GT" sz="1100" b="0" noProof="0" dirty="0">
                        <a:effectLst/>
                        <a:latin typeface="Calibri"/>
                        <a:ea typeface="Calibri"/>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1987489">
                <a:tc>
                  <a:txBody>
                    <a:bodyPr/>
                    <a:lstStyle/>
                    <a:p>
                      <a:pPr marL="0" marR="0" algn="ctr">
                        <a:lnSpc>
                          <a:spcPct val="100000"/>
                        </a:lnSpc>
                        <a:spcBef>
                          <a:spcPts val="0"/>
                        </a:spcBef>
                        <a:spcAft>
                          <a:spcPts val="0"/>
                        </a:spcAft>
                      </a:pPr>
                      <a:r>
                        <a:rPr lang="es-GT" sz="2600" b="1" noProof="0" dirty="0" smtClean="0">
                          <a:effectLst/>
                          <a:latin typeface="Calibri"/>
                          <a:ea typeface="Calibri"/>
                          <a:cs typeface="Times New Roman"/>
                        </a:rPr>
                        <a:t>3</a:t>
                      </a:r>
                      <a:endParaRPr lang="es-GT" sz="2600" b="1" noProof="0" dirty="0">
                        <a:effectLst/>
                        <a:latin typeface="Calibri"/>
                        <a:ea typeface="Calibri"/>
                        <a:cs typeface="Times New Roman"/>
                      </a:endParaRPr>
                    </a:p>
                  </a:txBody>
                  <a:tcPr marL="69259" marR="69259" marT="93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GT" sz="1100" i="1" noProof="0" dirty="0" smtClean="0">
                          <a:effectLst/>
                          <a:latin typeface="+mn-lt"/>
                          <a:ea typeface="Calibri"/>
                          <a:cs typeface="Times New Roman"/>
                        </a:rPr>
                        <a:t>La respuesta del estudiante proporciona una declaración de opinión</a:t>
                      </a:r>
                      <a:r>
                        <a:rPr lang="es-GT" sz="1100" i="1" baseline="0" noProof="0" dirty="0" smtClean="0">
                          <a:effectLst/>
                          <a:latin typeface="+mn-lt"/>
                          <a:ea typeface="Calibri"/>
                          <a:cs typeface="Times New Roman"/>
                        </a:rPr>
                        <a:t> </a:t>
                      </a:r>
                      <a:r>
                        <a:rPr lang="es-GT" sz="1100" i="1" noProof="0" dirty="0" smtClean="0">
                          <a:effectLst/>
                          <a:latin typeface="+mn-lt"/>
                          <a:ea typeface="Calibri"/>
                          <a:cs typeface="Times New Roman"/>
                        </a:rPr>
                        <a:t>definida indicando que es importante investigar acerca de los antepasados. La declaración se apoya </a:t>
                      </a:r>
                      <a:r>
                        <a:rPr lang="es-GT" sz="1100" b="0" i="1" noProof="0" dirty="0" smtClean="0">
                          <a:effectLst/>
                          <a:latin typeface="+mn-lt"/>
                          <a:ea typeface="Calibri"/>
                          <a:cs typeface="Times New Roman"/>
                        </a:rPr>
                        <a:t>con</a:t>
                      </a:r>
                      <a:r>
                        <a:rPr lang="es-GT" sz="1100" b="1" i="1" baseline="0" noProof="0" dirty="0" smtClean="0">
                          <a:effectLst/>
                          <a:latin typeface="+mn-lt"/>
                          <a:ea typeface="Calibri"/>
                          <a:cs typeface="Times New Roman"/>
                        </a:rPr>
                        <a:t> suficientes </a:t>
                      </a:r>
                      <a:r>
                        <a:rPr lang="es-GT" sz="1100" b="1" i="1" noProof="0" dirty="0" smtClean="0">
                          <a:effectLst/>
                          <a:latin typeface="+mn-lt"/>
                          <a:ea typeface="Calibri"/>
                          <a:cs typeface="Times New Roman"/>
                        </a:rPr>
                        <a:t>detalles y ejemplos</a:t>
                      </a:r>
                      <a:r>
                        <a:rPr lang="es-GT" sz="1100" i="1" noProof="0" dirty="0" smtClean="0">
                          <a:effectLst/>
                          <a:latin typeface="+mn-lt"/>
                          <a:ea typeface="Calibri"/>
                          <a:cs typeface="Times New Roman"/>
                        </a:rPr>
                        <a:t> de ambos pasajes</a:t>
                      </a:r>
                      <a:r>
                        <a:rPr lang="es-GT" sz="1100" i="1" noProof="0" dirty="0" smtClean="0">
                          <a:effectLst/>
                          <a:latin typeface="Calibri"/>
                          <a:ea typeface="Calibri"/>
                          <a:cs typeface="Times New Roman"/>
                        </a:rPr>
                        <a:t>.</a:t>
                      </a:r>
                    </a:p>
                    <a:p>
                      <a:pPr marL="0" marR="0" algn="l">
                        <a:lnSpc>
                          <a:spcPct val="100000"/>
                        </a:lnSpc>
                        <a:spcBef>
                          <a:spcPts val="0"/>
                        </a:spcBef>
                        <a:spcAft>
                          <a:spcPts val="0"/>
                        </a:spcAft>
                      </a:pPr>
                      <a:r>
                        <a:rPr lang="es-GT" sz="1200" i="0" noProof="0" dirty="0" smtClean="0">
                          <a:effectLst/>
                          <a:latin typeface="+mn-lt"/>
                          <a:ea typeface="Calibri"/>
                          <a:cs typeface="Times New Roman"/>
                        </a:rPr>
                        <a:t>Es importante investigar y aprender sobre tus antepasados. A veces escuchamos historias de los abuelos u otros familiares que vinieron a Estados</a:t>
                      </a:r>
                      <a:r>
                        <a:rPr lang="es-GT" sz="1200" i="0" baseline="0" noProof="0" dirty="0" smtClean="0">
                          <a:effectLst/>
                          <a:latin typeface="+mn-lt"/>
                          <a:ea typeface="Calibri"/>
                          <a:cs typeface="Times New Roman"/>
                        </a:rPr>
                        <a:t> Unidos</a:t>
                      </a:r>
                      <a:r>
                        <a:rPr lang="es-GT" sz="1200" i="0" noProof="0" dirty="0" smtClean="0">
                          <a:effectLst/>
                          <a:latin typeface="+mn-lt"/>
                          <a:ea typeface="Calibri"/>
                          <a:cs typeface="Times New Roman"/>
                        </a:rPr>
                        <a:t>. La historia familiar pudo haberse perdido o nadie sabe realmente mucho sobre el miembro de la familia que emigró.  A veces no se puede saber mucho sobre tus </a:t>
                      </a:r>
                      <a:r>
                        <a:rPr lang="es-GT" sz="1200" i="0" baseline="0" noProof="0" dirty="0" smtClean="0">
                          <a:effectLst/>
                          <a:latin typeface="+mn-lt"/>
                          <a:ea typeface="Calibri"/>
                          <a:cs typeface="Times New Roman"/>
                        </a:rPr>
                        <a:t>antepasados</a:t>
                      </a:r>
                      <a:r>
                        <a:rPr lang="es-GT" sz="1200" i="0" noProof="0" dirty="0" smtClean="0">
                          <a:effectLst/>
                          <a:latin typeface="+mn-lt"/>
                          <a:ea typeface="Calibri"/>
                          <a:cs typeface="Times New Roman"/>
                        </a:rPr>
                        <a:t> porque los nombres fueron cambiados a nombres más estadounidenses, por lo que los archivos del historial pueden ser difíciles de encontrar. Si encuentras los archivos de tu familia, podrías</a:t>
                      </a:r>
                      <a:r>
                        <a:rPr lang="es-GT" sz="1200" i="0" baseline="0" noProof="0" dirty="0" smtClean="0">
                          <a:effectLst/>
                          <a:latin typeface="+mn-lt"/>
                          <a:ea typeface="Calibri"/>
                          <a:cs typeface="Times New Roman"/>
                        </a:rPr>
                        <a:t> </a:t>
                      </a:r>
                      <a:r>
                        <a:rPr lang="es-GT" sz="1200" i="0" noProof="0" dirty="0" smtClean="0">
                          <a:effectLst/>
                          <a:latin typeface="+mn-lt"/>
                          <a:ea typeface="Calibri"/>
                          <a:cs typeface="Times New Roman"/>
                        </a:rPr>
                        <a:t>aprender acerca de la edad y salud de tus antepasados, de dónde vinieron, por qué vinieron y tal vez más información sobre otros miembros de la familia. Si los abuelos han fallecido, ya no habría nadie para compartir la historia familiar. Es bueno saber dónde vivían porque es como una parte de ti que puedes</a:t>
                      </a:r>
                      <a:r>
                        <a:rPr lang="es-GT" sz="1200" i="0" baseline="0" noProof="0" dirty="0" smtClean="0">
                          <a:effectLst/>
                          <a:latin typeface="+mn-lt"/>
                          <a:ea typeface="Calibri"/>
                          <a:cs typeface="Times New Roman"/>
                        </a:rPr>
                        <a:t> dejar</a:t>
                      </a:r>
                      <a:r>
                        <a:rPr lang="es-GT" sz="1200" i="0" noProof="0" dirty="0" smtClean="0">
                          <a:effectLst/>
                          <a:latin typeface="+mn-lt"/>
                          <a:ea typeface="Calibri"/>
                          <a:cs typeface="Times New Roman"/>
                        </a:rPr>
                        <a:t> a tus hijos.</a:t>
                      </a:r>
                      <a:endParaRPr lang="es-GT" sz="1200" i="0" noProof="0" dirty="0">
                        <a:effectLst/>
                        <a:latin typeface="Calibri"/>
                        <a:ea typeface="Calibri"/>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34277">
                <a:tc>
                  <a:txBody>
                    <a:bodyPr/>
                    <a:lstStyle/>
                    <a:p>
                      <a:pPr marL="0" marR="0" algn="ctr">
                        <a:lnSpc>
                          <a:spcPct val="100000"/>
                        </a:lnSpc>
                        <a:spcBef>
                          <a:spcPts val="0"/>
                        </a:spcBef>
                        <a:spcAft>
                          <a:spcPts val="0"/>
                        </a:spcAft>
                      </a:pPr>
                      <a:r>
                        <a:rPr lang="es-GT" sz="2600" b="1" noProof="0" dirty="0" smtClean="0">
                          <a:effectLst/>
                          <a:latin typeface="Calibri"/>
                          <a:ea typeface="Calibri"/>
                          <a:cs typeface="Times New Roman"/>
                        </a:rPr>
                        <a:t>2</a:t>
                      </a:r>
                      <a:endParaRPr lang="es-GT" sz="2600" b="1" noProof="0" dirty="0">
                        <a:effectLst/>
                        <a:latin typeface="Calibri"/>
                        <a:ea typeface="Calibri"/>
                        <a:cs typeface="Times New Roman"/>
                      </a:endParaRPr>
                    </a:p>
                  </a:txBody>
                  <a:tcPr marL="69259" marR="69259" marT="93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GT" sz="1100" i="1" noProof="0" dirty="0" smtClean="0">
                          <a:effectLst/>
                          <a:latin typeface="+mn-lt"/>
                          <a:ea typeface="Calibri"/>
                          <a:cs typeface="Times New Roman"/>
                        </a:rPr>
                        <a:t>La respuesta del estudiante proporciona una declaración de opinión definida indicando que es importante investigar acerca de los antepasados. La declaración es apoyada por </a:t>
                      </a:r>
                      <a:r>
                        <a:rPr lang="es-GT" sz="1100" b="1" i="1" noProof="0" dirty="0" smtClean="0">
                          <a:effectLst/>
                          <a:latin typeface="+mn-lt"/>
                          <a:ea typeface="Calibri"/>
                          <a:cs typeface="Times New Roman"/>
                        </a:rPr>
                        <a:t>algunos detalles y ejemplos </a:t>
                      </a:r>
                      <a:r>
                        <a:rPr lang="es-GT" sz="1100" i="1" noProof="0" dirty="0" smtClean="0">
                          <a:effectLst/>
                          <a:latin typeface="+mn-lt"/>
                          <a:ea typeface="Calibri"/>
                          <a:cs typeface="Times New Roman"/>
                        </a:rPr>
                        <a:t>de ambos pasajes.</a:t>
                      </a:r>
                    </a:p>
                    <a:p>
                      <a:pPr marL="0" marR="0" algn="l">
                        <a:lnSpc>
                          <a:spcPct val="100000"/>
                        </a:lnSpc>
                        <a:spcBef>
                          <a:spcPts val="0"/>
                        </a:spcBef>
                        <a:spcAft>
                          <a:spcPts val="0"/>
                        </a:spcAft>
                      </a:pPr>
                      <a:r>
                        <a:rPr lang="es-GT" sz="1200" i="0" noProof="0" dirty="0" smtClean="0">
                          <a:effectLst/>
                          <a:latin typeface="+mn-lt"/>
                          <a:ea typeface="Calibri"/>
                          <a:cs typeface="Times New Roman"/>
                        </a:rPr>
                        <a:t>Si tu no sabes quiénes fueron tus antepasados tal vez podrías</a:t>
                      </a:r>
                      <a:r>
                        <a:rPr lang="es-GT" sz="1200" i="0" baseline="0" noProof="0" dirty="0" smtClean="0">
                          <a:effectLst/>
                          <a:latin typeface="+mn-lt"/>
                          <a:ea typeface="Calibri"/>
                          <a:cs typeface="Times New Roman"/>
                        </a:rPr>
                        <a:t> </a:t>
                      </a:r>
                      <a:r>
                        <a:rPr lang="es-GT" sz="1200" i="0" noProof="0" dirty="0" smtClean="0">
                          <a:effectLst/>
                          <a:latin typeface="+mn-lt"/>
                          <a:ea typeface="Calibri"/>
                          <a:cs typeface="Times New Roman"/>
                        </a:rPr>
                        <a:t>averiguarlo. Puede ser importante porque es historia familiar</a:t>
                      </a:r>
                      <a:r>
                        <a:rPr lang="es-GT" sz="1200" i="0" baseline="0" noProof="0" dirty="0" smtClean="0">
                          <a:effectLst/>
                          <a:latin typeface="+mn-lt"/>
                          <a:ea typeface="Calibri"/>
                          <a:cs typeface="Times New Roman"/>
                        </a:rPr>
                        <a:t> que </a:t>
                      </a:r>
                      <a:r>
                        <a:rPr lang="es-GT" sz="1200" i="0" noProof="0" dirty="0" smtClean="0">
                          <a:effectLst/>
                          <a:latin typeface="+mn-lt"/>
                          <a:ea typeface="Calibri"/>
                          <a:cs typeface="Times New Roman"/>
                        </a:rPr>
                        <a:t>puedes compartir con tus hermanos o hermanas, o incluso tus padres u otros familiares. A todos les gusta saber de dónde viene la familia y por qué. Podrías</a:t>
                      </a:r>
                      <a:r>
                        <a:rPr lang="es-GT" sz="1200" i="0" baseline="0" noProof="0" dirty="0" smtClean="0">
                          <a:effectLst/>
                          <a:latin typeface="+mn-lt"/>
                          <a:ea typeface="Calibri"/>
                          <a:cs typeface="Times New Roman"/>
                        </a:rPr>
                        <a:t> </a:t>
                      </a:r>
                      <a:r>
                        <a:rPr lang="es-GT" sz="1200" i="0" noProof="0" dirty="0" smtClean="0">
                          <a:effectLst/>
                          <a:latin typeface="+mn-lt"/>
                          <a:ea typeface="Calibri"/>
                          <a:cs typeface="Times New Roman"/>
                        </a:rPr>
                        <a:t>ir a la Isla Ellis para averiguar acerca de algunos antepasados si llegaron a la Isla Ellis. Tienen archivos de historia sobre millones de personas.</a:t>
                      </a: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249873">
                <a:tc>
                  <a:txBody>
                    <a:bodyPr/>
                    <a:lstStyle/>
                    <a:p>
                      <a:pPr marL="0" marR="0" algn="ctr">
                        <a:lnSpc>
                          <a:spcPct val="100000"/>
                        </a:lnSpc>
                        <a:spcBef>
                          <a:spcPts val="0"/>
                        </a:spcBef>
                        <a:spcAft>
                          <a:spcPts val="0"/>
                        </a:spcAft>
                      </a:pPr>
                      <a:r>
                        <a:rPr lang="es-GT" sz="2600" b="1" noProof="0" dirty="0" smtClean="0">
                          <a:effectLst/>
                          <a:latin typeface="Calibri"/>
                          <a:ea typeface="Calibri"/>
                          <a:cs typeface="Times New Roman"/>
                        </a:rPr>
                        <a:t>1</a:t>
                      </a:r>
                      <a:endParaRPr lang="es-GT" sz="2600" b="1" noProof="0" dirty="0">
                        <a:effectLst/>
                        <a:latin typeface="Calibri"/>
                        <a:ea typeface="Calibri"/>
                        <a:cs typeface="Times New Roman"/>
                      </a:endParaRPr>
                    </a:p>
                  </a:txBody>
                  <a:tcPr marL="69259" marR="69259" marT="93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GT" sz="1100" i="1" noProof="0" dirty="0" smtClean="0">
                          <a:effectLst/>
                          <a:latin typeface="+mn-lt"/>
                          <a:ea typeface="Calibri"/>
                          <a:cs typeface="Times New Roman"/>
                        </a:rPr>
                        <a:t>La respuesta del estudiante</a:t>
                      </a:r>
                      <a:r>
                        <a:rPr lang="es-GT" sz="1100" i="1" baseline="0" noProof="0" dirty="0" smtClean="0">
                          <a:effectLst/>
                          <a:latin typeface="+mn-lt"/>
                          <a:ea typeface="Calibri"/>
                          <a:cs typeface="Times New Roman"/>
                        </a:rPr>
                        <a:t> proporciona </a:t>
                      </a:r>
                      <a:r>
                        <a:rPr lang="es-GT" sz="1100" i="1" noProof="0" dirty="0" smtClean="0">
                          <a:effectLst/>
                          <a:latin typeface="+mn-lt"/>
                          <a:ea typeface="Calibri"/>
                          <a:cs typeface="Times New Roman"/>
                        </a:rPr>
                        <a:t>una vaga declaración de opinión indicando que es importante investigar acerca de los antepasados. La declaración </a:t>
                      </a:r>
                      <a:r>
                        <a:rPr lang="es-GT" sz="1100" b="1" i="1" noProof="0" dirty="0" smtClean="0">
                          <a:effectLst/>
                          <a:latin typeface="+mn-lt"/>
                          <a:ea typeface="Calibri"/>
                          <a:cs typeface="Times New Roman"/>
                        </a:rPr>
                        <a:t>no está apoyada </a:t>
                      </a:r>
                      <a:r>
                        <a:rPr lang="es-GT" sz="1100" i="1" noProof="0" dirty="0" smtClean="0">
                          <a:effectLst/>
                          <a:latin typeface="+mn-lt"/>
                          <a:ea typeface="Calibri"/>
                          <a:cs typeface="Times New Roman"/>
                        </a:rPr>
                        <a:t>por detalles y ejemplos suficientes de ambos pasajes.</a:t>
                      </a:r>
                    </a:p>
                    <a:p>
                      <a:pPr marL="0" marR="0" algn="l">
                        <a:lnSpc>
                          <a:spcPct val="100000"/>
                        </a:lnSpc>
                        <a:spcBef>
                          <a:spcPts val="0"/>
                        </a:spcBef>
                        <a:spcAft>
                          <a:spcPts val="0"/>
                        </a:spcAft>
                      </a:pPr>
                      <a:r>
                        <a:rPr lang="es-GT" sz="1200" noProof="0" dirty="0" smtClean="0">
                          <a:effectLst/>
                          <a:latin typeface="+mn-lt"/>
                          <a:ea typeface="Calibri"/>
                          <a:cs typeface="Times New Roman"/>
                        </a:rPr>
                        <a:t>Los antepasados son personas en tu familia que vivieron hace mucho tiempo o que ahora son muy viejos. Algunas familias no saben quiénes fueron sus antepasados. Deberías</a:t>
                      </a:r>
                      <a:r>
                        <a:rPr lang="es-GT" sz="1200" baseline="0" noProof="0" dirty="0" smtClean="0">
                          <a:effectLst/>
                          <a:latin typeface="+mn-lt"/>
                          <a:ea typeface="Calibri"/>
                          <a:cs typeface="Times New Roman"/>
                        </a:rPr>
                        <a:t> de s</a:t>
                      </a:r>
                      <a:r>
                        <a:rPr lang="es-GT" sz="1200" noProof="0" dirty="0" smtClean="0">
                          <a:effectLst/>
                          <a:latin typeface="+mn-lt"/>
                          <a:ea typeface="Calibri"/>
                          <a:cs typeface="Times New Roman"/>
                        </a:rPr>
                        <a:t>aber, ya que es tu familia. Yo creo que sé quiénes son mis antepasados o por lo menos algunos de ellos. Miro en algunos viejos álbumes familiares y encuentro una gran cantidad de información, pero no toda. Todavía tengo que aprender más.</a:t>
                      </a:r>
                      <a:endParaRPr lang="es-GT" sz="1200" noProof="0" dirty="0">
                        <a:effectLst/>
                        <a:latin typeface="Calibri"/>
                        <a:ea typeface="Calibri"/>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45785">
                <a:tc>
                  <a:txBody>
                    <a:bodyPr/>
                    <a:lstStyle/>
                    <a:p>
                      <a:pPr marL="0" marR="0" algn="ctr">
                        <a:lnSpc>
                          <a:spcPct val="100000"/>
                        </a:lnSpc>
                        <a:spcBef>
                          <a:spcPts val="0"/>
                        </a:spcBef>
                        <a:spcAft>
                          <a:spcPts val="0"/>
                        </a:spcAft>
                      </a:pPr>
                      <a:r>
                        <a:rPr lang="es-GT" sz="2600" b="1" noProof="0" dirty="0" smtClean="0">
                          <a:effectLst/>
                          <a:latin typeface="Calibri"/>
                          <a:ea typeface="Calibri"/>
                          <a:cs typeface="Times New Roman"/>
                        </a:rPr>
                        <a:t>0</a:t>
                      </a:r>
                      <a:endParaRPr lang="es-GT" sz="2600" b="1" noProof="0" dirty="0">
                        <a:effectLst/>
                        <a:latin typeface="Calibri"/>
                        <a:ea typeface="Calibri"/>
                        <a:cs typeface="Times New Roman"/>
                      </a:endParaRPr>
                    </a:p>
                  </a:txBody>
                  <a:tcPr marL="69259" marR="69259" marT="93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GT" sz="1100" i="1" noProof="0" dirty="0" smtClean="0">
                          <a:effectLst/>
                          <a:latin typeface="+mn-lt"/>
                          <a:ea typeface="Calibri"/>
                          <a:cs typeface="Times New Roman"/>
                        </a:rPr>
                        <a:t>La respuesta del estudiante no proporciona una declaración de opinión</a:t>
                      </a:r>
                      <a:r>
                        <a:rPr lang="es-GT" sz="1100" i="1" baseline="0" noProof="0" dirty="0" smtClean="0">
                          <a:effectLst/>
                          <a:latin typeface="+mn-lt"/>
                          <a:ea typeface="Calibri"/>
                          <a:cs typeface="Times New Roman"/>
                        </a:rPr>
                        <a:t> </a:t>
                      </a:r>
                      <a:r>
                        <a:rPr lang="es-GT" sz="1100" i="1" noProof="0" dirty="0" smtClean="0">
                          <a:effectLst/>
                          <a:latin typeface="+mn-lt"/>
                          <a:ea typeface="Calibri"/>
                          <a:cs typeface="Times New Roman"/>
                        </a:rPr>
                        <a:t>definida.</a:t>
                      </a:r>
                    </a:p>
                    <a:p>
                      <a:pPr marL="0" marR="0" algn="l">
                        <a:lnSpc>
                          <a:spcPct val="100000"/>
                        </a:lnSpc>
                        <a:spcBef>
                          <a:spcPts val="0"/>
                        </a:spcBef>
                        <a:spcAft>
                          <a:spcPts val="0"/>
                        </a:spcAft>
                      </a:pPr>
                      <a:r>
                        <a:rPr lang="es-GT" sz="1200" i="0" noProof="0" dirty="0" smtClean="0">
                          <a:effectLst/>
                          <a:latin typeface="+mn-lt"/>
                          <a:ea typeface="Calibri"/>
                          <a:cs typeface="Times New Roman"/>
                        </a:rPr>
                        <a:t>Tengo dos abuelas y mi papá dijo que yo también tengo un bisabuelo que vive en algún lugar cerca de Nueva York. No estoy seguro, pero creo que sí. Él es un antepasado.</a:t>
                      </a: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 name="Footer Placeholder 1"/>
          <p:cNvSpPr>
            <a:spLocks noGrp="1"/>
          </p:cNvSpPr>
          <p:nvPr>
            <p:ph type="ftr" sz="quarter" idx="11"/>
          </p:nvPr>
        </p:nvSpPr>
        <p:spPr/>
        <p:txBody>
          <a:bodyPr/>
          <a:lstStyle/>
          <a:p>
            <a:r>
              <a:rPr lang="en-US" smtClean="0"/>
              <a:t>Rev. Control: 07/04/15 - OSP and S. Richmond </a:t>
            </a:r>
            <a:endParaRPr lang="en-US" dirty="0"/>
          </a:p>
        </p:txBody>
      </p:sp>
      <p:sp>
        <p:nvSpPr>
          <p:cNvPr id="3" name="Slide Number Placeholder 2"/>
          <p:cNvSpPr>
            <a:spLocks noGrp="1"/>
          </p:cNvSpPr>
          <p:nvPr>
            <p:ph type="sldNum" sz="quarter" idx="12"/>
          </p:nvPr>
        </p:nvSpPr>
        <p:spPr/>
        <p:txBody>
          <a:bodyPr/>
          <a:lstStyle/>
          <a:p>
            <a:fld id="{AF8359E8-5B63-4AE7-A26F-FE183B9DDE83}" type="slidenum">
              <a:rPr lang="en-US" smtClean="0"/>
              <a:t>9</a:t>
            </a:fld>
            <a:endParaRPr lang="en-US" dirty="0"/>
          </a:p>
        </p:txBody>
      </p:sp>
    </p:spTree>
    <p:extLst>
      <p:ext uri="{BB962C8B-B14F-4D97-AF65-F5344CB8AC3E}">
        <p14:creationId xmlns:p14="http://schemas.microsoft.com/office/powerpoint/2010/main" val="3348850755"/>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17938</TotalTime>
  <Words>7929</Words>
  <Application>Microsoft Office PowerPoint</Application>
  <PresentationFormat>Custom</PresentationFormat>
  <Paragraphs>817</Paragraphs>
  <Slides>30</Slides>
  <Notes>4</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30</vt:i4>
      </vt:variant>
    </vt:vector>
  </HeadingPairs>
  <TitlesOfParts>
    <vt:vector size="41" baseType="lpstr">
      <vt:lpstr>Arial</vt:lpstr>
      <vt:lpstr>Bookman Old Style</vt:lpstr>
      <vt:lpstr>Calibri</vt:lpstr>
      <vt:lpstr>Gill Sans MT</vt:lpstr>
      <vt:lpstr>Helvetica</vt:lpstr>
      <vt:lpstr>Lucida Handwriting</vt:lpstr>
      <vt:lpstr>Times New Roman</vt:lpstr>
      <vt:lpstr>Verdana</vt:lpstr>
      <vt:lpstr>Wingdings 2</vt:lpstr>
      <vt:lpstr>Office Theme</vt: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Rosa, Zaida</cp:lastModifiedBy>
  <cp:revision>280</cp:revision>
  <cp:lastPrinted>2015-08-20T21:33:04Z</cp:lastPrinted>
  <dcterms:created xsi:type="dcterms:W3CDTF">2014-06-19T22:41:39Z</dcterms:created>
  <dcterms:modified xsi:type="dcterms:W3CDTF">2015-08-31T23:45:09Z</dcterms:modified>
</cp:coreProperties>
</file>