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96" r:id="rId2"/>
    <p:sldMasterId id="2147483684" r:id="rId3"/>
  </p:sldMasterIdLst>
  <p:notesMasterIdLst>
    <p:notesMasterId r:id="rId30"/>
  </p:notesMasterIdLst>
  <p:handoutMasterIdLst>
    <p:handoutMasterId r:id="rId31"/>
  </p:handoutMasterIdLst>
  <p:sldIdLst>
    <p:sldId id="330" r:id="rId4"/>
    <p:sldId id="371" r:id="rId5"/>
    <p:sldId id="332" r:id="rId6"/>
    <p:sldId id="372" r:id="rId7"/>
    <p:sldId id="362" r:id="rId8"/>
    <p:sldId id="363" r:id="rId9"/>
    <p:sldId id="364" r:id="rId10"/>
    <p:sldId id="365" r:id="rId11"/>
    <p:sldId id="366" r:id="rId12"/>
    <p:sldId id="367" r:id="rId13"/>
    <p:sldId id="368" r:id="rId14"/>
    <p:sldId id="340" r:id="rId15"/>
    <p:sldId id="355" r:id="rId16"/>
    <p:sldId id="342" r:id="rId17"/>
    <p:sldId id="343" r:id="rId18"/>
    <p:sldId id="344" r:id="rId19"/>
    <p:sldId id="345" r:id="rId20"/>
    <p:sldId id="356" r:id="rId21"/>
    <p:sldId id="347" r:id="rId22"/>
    <p:sldId id="315" r:id="rId23"/>
    <p:sldId id="349" r:id="rId24"/>
    <p:sldId id="350" r:id="rId25"/>
    <p:sldId id="351" r:id="rId26"/>
    <p:sldId id="352" r:id="rId27"/>
    <p:sldId id="353" r:id="rId28"/>
    <p:sldId id="370" r:id="rId29"/>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B"/>
    <a:srgbClr val="FFFFBD"/>
    <a:srgbClr val="CC0000"/>
    <a:srgbClr val="FF0000"/>
    <a:srgbClr val="A50021"/>
    <a:srgbClr val="FF6D6D"/>
    <a:srgbClr val="920000"/>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0" autoAdjust="0"/>
    <p:restoredTop sz="93973" autoAdjust="0"/>
  </p:normalViewPr>
  <p:slideViewPr>
    <p:cSldViewPr>
      <p:cViewPr>
        <p:scale>
          <a:sx n="110" d="100"/>
          <a:sy n="110" d="100"/>
        </p:scale>
        <p:origin x="486" y="-240"/>
      </p:cViewPr>
      <p:guideLst>
        <p:guide orient="horz" pos="3168"/>
        <p:guide pos="2448"/>
      </p:guideLst>
    </p:cSldViewPr>
  </p:slideViewPr>
  <p:notesTextViewPr>
    <p:cViewPr>
      <p:scale>
        <a:sx n="1" d="1"/>
        <a:sy n="1" d="1"/>
      </p:scale>
      <p:origin x="0" y="0"/>
    </p:cViewPr>
  </p:notesTextViewPr>
  <p:notesViewPr>
    <p:cSldViewPr>
      <p:cViewPr varScale="1">
        <p:scale>
          <a:sx n="83" d="100"/>
          <a:sy n="83" d="100"/>
        </p:scale>
        <p:origin x="18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419"/>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16AE4A7-DD8F-4102-8399-97F6B6DD3FFA}" type="datetimeFigureOut">
              <a:rPr lang="es-419" smtClean="0"/>
              <a:t>31/08/2015</a:t>
            </a:fld>
            <a:endParaRPr lang="es-419"/>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419"/>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BC28D1-CDC3-48EB-80BA-8315DF047FBD}" type="slidenum">
              <a:rPr lang="es-419" smtClean="0"/>
              <a:t>‹#›</a:t>
            </a:fld>
            <a:endParaRPr lang="es-419"/>
          </a:p>
        </p:txBody>
      </p:sp>
    </p:spTree>
    <p:extLst>
      <p:ext uri="{BB962C8B-B14F-4D97-AF65-F5344CB8AC3E}">
        <p14:creationId xmlns:p14="http://schemas.microsoft.com/office/powerpoint/2010/main" val="1410764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8/31/2015</a:t>
            </a:fld>
            <a:endParaRPr lang="en-US"/>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3402034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a:p>
        </p:txBody>
      </p:sp>
      <p:sp>
        <p:nvSpPr>
          <p:cNvPr id="4" name="Slide Number Placeholder 3"/>
          <p:cNvSpPr>
            <a:spLocks noGrp="1"/>
          </p:cNvSpPr>
          <p:nvPr>
            <p:ph type="sldNum" sz="quarter" idx="10"/>
          </p:nvPr>
        </p:nvSpPr>
        <p:spPr/>
        <p:txBody>
          <a:bodyPr/>
          <a:lstStyle/>
          <a:p>
            <a:fld id="{91CEBE1F-24ED-42D9-B1FA-96E2AD20C1E2}" type="slidenum">
              <a:rPr lang="en-US" smtClean="0"/>
              <a:t>5</a:t>
            </a:fld>
            <a:endParaRPr lang="en-US"/>
          </a:p>
        </p:txBody>
      </p:sp>
    </p:spTree>
    <p:extLst>
      <p:ext uri="{BB962C8B-B14F-4D97-AF65-F5344CB8AC3E}">
        <p14:creationId xmlns:p14="http://schemas.microsoft.com/office/powerpoint/2010/main" val="63891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1CEBE1F-24ED-42D9-B1FA-96E2AD20C1E2}" type="slidenum">
              <a:rPr lang="en-US" smtClean="0"/>
              <a:t>6</a:t>
            </a:fld>
            <a:endParaRPr lang="en-US"/>
          </a:p>
        </p:txBody>
      </p:sp>
    </p:spTree>
    <p:extLst>
      <p:ext uri="{BB962C8B-B14F-4D97-AF65-F5344CB8AC3E}">
        <p14:creationId xmlns:p14="http://schemas.microsoft.com/office/powerpoint/2010/main" val="2126151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8</a:t>
            </a:fld>
            <a:endParaRPr lang="en-US"/>
          </a:p>
        </p:txBody>
      </p:sp>
    </p:spTree>
    <p:extLst>
      <p:ext uri="{BB962C8B-B14F-4D97-AF65-F5344CB8AC3E}">
        <p14:creationId xmlns:p14="http://schemas.microsoft.com/office/powerpoint/2010/main" val="2141485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19</a:t>
            </a:fld>
            <a:endParaRPr lang="en-US"/>
          </a:p>
        </p:txBody>
      </p:sp>
    </p:spTree>
    <p:extLst>
      <p:ext uri="{BB962C8B-B14F-4D97-AF65-F5344CB8AC3E}">
        <p14:creationId xmlns:p14="http://schemas.microsoft.com/office/powerpoint/2010/main" val="1407159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21</a:t>
            </a:fld>
            <a:endParaRPr lang="en-US" dirty="0"/>
          </a:p>
        </p:txBody>
      </p:sp>
    </p:spTree>
    <p:extLst>
      <p:ext uri="{BB962C8B-B14F-4D97-AF65-F5344CB8AC3E}">
        <p14:creationId xmlns:p14="http://schemas.microsoft.com/office/powerpoint/2010/main" val="3894768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22</a:t>
            </a:fld>
            <a:endParaRPr lang="en-US"/>
          </a:p>
        </p:txBody>
      </p:sp>
    </p:spTree>
    <p:extLst>
      <p:ext uri="{BB962C8B-B14F-4D97-AF65-F5344CB8AC3E}">
        <p14:creationId xmlns:p14="http://schemas.microsoft.com/office/powerpoint/2010/main" val="170772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646AF3-E0E9-4A9E-BB92-BB99C98FB98F}" type="datetime1">
              <a:rPr lang="en-US" smtClean="0"/>
              <a:t>8/31/2015</a:t>
            </a:fld>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
        <p:nvSpPr>
          <p:cNvPr id="7" name="Footer Placeholder 4"/>
          <p:cNvSpPr txBox="1">
            <a:spLocks/>
          </p:cNvSpPr>
          <p:nvPr userDrawn="1"/>
        </p:nvSpPr>
        <p:spPr>
          <a:xfrm>
            <a:off x="2667000" y="9448800"/>
            <a:ext cx="2461260" cy="535516"/>
          </a:xfrm>
          <a:prstGeom prst="rect">
            <a:avLst/>
          </a:prstGeom>
        </p:spPr>
        <p:txBody>
          <a:bodyPr vert="horz" lIns="101882" tIns="50941" rIns="101882" bIns="50941" rtlCol="0" anchor="ctr"/>
          <a:lstStyle>
            <a:defPPr>
              <a:defRPr lang="en-US"/>
            </a:defPPr>
            <a:lvl1pPr marL="0" algn="ctr" defTabSz="1018824" rtl="0" eaLnBrk="1" latinLnBrk="0" hangingPunct="1">
              <a:defRPr sz="9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dirty="0" smtClean="0"/>
              <a:t>07/04/2015 OSP-Susan Richmond</a:t>
            </a:r>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DC0FB-39F7-4963-8E66-6DF0D9CA1D8C}"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613" y="3124200"/>
            <a:ext cx="6607175"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225" y="5699125"/>
            <a:ext cx="5441950" cy="25717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5522DB-8A17-4CAC-AEC1-E46F129659DB}"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3117105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015C-B579-4C3A-9925-D2C4B7608D72}"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129176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363" y="6462713"/>
            <a:ext cx="6605587"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4363" y="4262438"/>
            <a:ext cx="6605587" cy="22002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37BCE-B7FF-41C6-AB31-4239585C8741}"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968428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938" y="2346325"/>
            <a:ext cx="3421062"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346325"/>
            <a:ext cx="3421063"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338DCA-5A56-41AC-B71A-F9BA4BBD7EF6}"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Rev. Control: 07/04/15 – OSP and S. Richmond</a:t>
            </a:r>
            <a:endParaRPr lang="en-US"/>
          </a:p>
        </p:txBody>
      </p:sp>
      <p:sp>
        <p:nvSpPr>
          <p:cNvPr id="7" name="Slide Number Placeholder 6"/>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1949373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938" y="2251075"/>
            <a:ext cx="3433762"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938" y="3189288"/>
            <a:ext cx="3433762"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113" y="2251075"/>
            <a:ext cx="34353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113" y="3189288"/>
            <a:ext cx="34353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8DBB20-18A3-437E-BDFB-88F0E2F69B21}" type="datetime1">
              <a:rPr lang="en-US" smtClean="0"/>
              <a:t>8/31/2015</a:t>
            </a:fld>
            <a:endParaRPr lang="en-US"/>
          </a:p>
        </p:txBody>
      </p:sp>
      <p:sp>
        <p:nvSpPr>
          <p:cNvPr id="8" name="Footer Placeholder 7"/>
          <p:cNvSpPr>
            <a:spLocks noGrp="1"/>
          </p:cNvSpPr>
          <p:nvPr>
            <p:ph type="ftr" sz="quarter" idx="11"/>
          </p:nvPr>
        </p:nvSpPr>
        <p:spPr/>
        <p:txBody>
          <a:bodyPr/>
          <a:lstStyle/>
          <a:p>
            <a:r>
              <a:rPr lang="en-US" smtClean="0"/>
              <a:t>Rev. Control: 07/04/15 – OSP and S. Richmond</a:t>
            </a:r>
            <a:endParaRPr lang="en-US"/>
          </a:p>
        </p:txBody>
      </p:sp>
      <p:sp>
        <p:nvSpPr>
          <p:cNvPr id="9" name="Slide Number Placeholder 8"/>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423073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934C66-0D0B-4761-AB41-1DBBCC8FF5C4}" type="datetime1">
              <a:rPr lang="en-US" smtClean="0"/>
              <a:t>8/31/2015</a:t>
            </a:fld>
            <a:endParaRPr lang="en-US"/>
          </a:p>
        </p:txBody>
      </p:sp>
      <p:sp>
        <p:nvSpPr>
          <p:cNvPr id="4" name="Footer Placeholder 3"/>
          <p:cNvSpPr>
            <a:spLocks noGrp="1"/>
          </p:cNvSpPr>
          <p:nvPr>
            <p:ph type="ftr" sz="quarter" idx="11"/>
          </p:nvPr>
        </p:nvSpPr>
        <p:spPr/>
        <p:txBody>
          <a:bodyPr/>
          <a:lstStyle/>
          <a:p>
            <a:r>
              <a:rPr lang="en-US" smtClean="0"/>
              <a:t>Rev. Control: 07/04/15 – OSP and S. Richmond</a:t>
            </a:r>
            <a:endParaRPr lang="en-US"/>
          </a:p>
        </p:txBody>
      </p:sp>
      <p:sp>
        <p:nvSpPr>
          <p:cNvPr id="5" name="Slide Number Placeholder 4"/>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4126130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6D4EC-13B2-443C-9924-D6A2C7F1B753}" type="datetime1">
              <a:rPr lang="en-US" smtClean="0"/>
              <a:t>8/31/2015</a:t>
            </a:fld>
            <a:endParaRPr lang="en-US"/>
          </a:p>
        </p:txBody>
      </p:sp>
      <p:sp>
        <p:nvSpPr>
          <p:cNvPr id="3" name="Footer Placeholder 2"/>
          <p:cNvSpPr>
            <a:spLocks noGrp="1"/>
          </p:cNvSpPr>
          <p:nvPr>
            <p:ph type="ftr" sz="quarter" idx="11"/>
          </p:nvPr>
        </p:nvSpPr>
        <p:spPr/>
        <p:txBody>
          <a:bodyPr/>
          <a:lstStyle/>
          <a:p>
            <a:r>
              <a:rPr lang="en-US" smtClean="0"/>
              <a:t>Rev. Control: 07/04/15 – OSP and S. Richmond</a:t>
            </a:r>
            <a:endParaRPr lang="en-US"/>
          </a:p>
        </p:txBody>
      </p:sp>
      <p:sp>
        <p:nvSpPr>
          <p:cNvPr id="4" name="Slide Number Placeholder 3"/>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336737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0050"/>
            <a:ext cx="2557462"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475" y="400050"/>
            <a:ext cx="4344988"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938" y="2105025"/>
            <a:ext cx="2557462"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E2C5E3-B7D8-47AF-B1F4-B245A9A232AD}"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Rev. Control: 07/04/15 – OSP and S. Richmond</a:t>
            </a:r>
            <a:endParaRPr lang="en-US"/>
          </a:p>
        </p:txBody>
      </p:sp>
      <p:sp>
        <p:nvSpPr>
          <p:cNvPr id="7" name="Slide Number Placeholder 6"/>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96660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DE23A3D-3009-4F9A-9633-FB592FA40254}" type="datetime1">
              <a:rPr lang="en-US" smtClean="0"/>
              <a:t>8/31/2015</a:t>
            </a:fld>
            <a:endParaRPr lang="en-US"/>
          </a:p>
        </p:txBody>
      </p:sp>
      <p:sp>
        <p:nvSpPr>
          <p:cNvPr id="5" name="Footer Placeholder 4"/>
          <p:cNvSpPr>
            <a:spLocks noGrp="1"/>
          </p:cNvSpPr>
          <p:nvPr>
            <p:ph type="ftr" sz="quarter" idx="11"/>
          </p:nvPr>
        </p:nvSpPr>
        <p:spPr>
          <a:xfrm>
            <a:off x="2819400" y="9322651"/>
            <a:ext cx="2461260" cy="535516"/>
          </a:xfrm>
        </p:spPr>
        <p:txBody>
          <a:bodyPr/>
          <a:lstStyle>
            <a:lvl1pPr>
              <a:defRPr sz="900"/>
            </a:lvl1pPr>
          </a:lstStyle>
          <a:p>
            <a:r>
              <a:rPr lang="en-US" dirty="0" smtClean="0"/>
              <a:t>Rev. Control: 07/04/15 – OSP and 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6025754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563"/>
            <a:ext cx="4662488"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4000" y="898525"/>
            <a:ext cx="4662488"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4000" y="7872413"/>
            <a:ext cx="4662488"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97CF43-650F-49AF-BC46-6183A6C8F1FD}"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Rev. Control: 07/04/15 – OSP and S. Richmond</a:t>
            </a:r>
            <a:endParaRPr lang="en-US"/>
          </a:p>
        </p:txBody>
      </p:sp>
      <p:sp>
        <p:nvSpPr>
          <p:cNvPr id="7" name="Slide Number Placeholder 6"/>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278947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3A2E7-A9FD-4406-A1CA-04ADF6E1550B}"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1039594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5625" y="403225"/>
            <a:ext cx="1747838" cy="8582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938" y="403225"/>
            <a:ext cx="5094287" cy="858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E6781-30CB-4E23-B779-A7675F88611E}"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p>
            <a:fld id="{3CF9CF16-146A-4E04-9695-97A6E8DD846D}" type="slidenum">
              <a:rPr lang="en-US" smtClean="0"/>
              <a:t>‹#›</a:t>
            </a:fld>
            <a:endParaRPr lang="en-US"/>
          </a:p>
        </p:txBody>
      </p:sp>
    </p:spTree>
    <p:extLst>
      <p:ext uri="{BB962C8B-B14F-4D97-AF65-F5344CB8AC3E}">
        <p14:creationId xmlns:p14="http://schemas.microsoft.com/office/powerpoint/2010/main" val="1473272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30565" indent="0" algn="l">
              <a:buNone/>
              <a:defRPr sz="2900">
                <a:solidFill>
                  <a:schemeClr val="tx2">
                    <a:shade val="30000"/>
                    <a:satMod val="150000"/>
                  </a:schemeClr>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77D2C91-1243-4CC8-9ECD-509ACEBEF07D}" type="datetime1">
              <a:rPr lang="en-US" smtClean="0"/>
              <a:t>8/31/2015</a:t>
            </a:fld>
            <a:endParaRPr lang="en-US"/>
          </a:p>
        </p:txBody>
      </p:sp>
      <p:sp>
        <p:nvSpPr>
          <p:cNvPr id="20" name="Footer Placeholder 19"/>
          <p:cNvSpPr>
            <a:spLocks noGrp="1"/>
          </p:cNvSpPr>
          <p:nvPr>
            <p:ph type="ftr" sz="quarter" idx="11"/>
          </p:nvPr>
        </p:nvSpPr>
        <p:spPr/>
        <p:txBody>
          <a:bodyPr/>
          <a:lstStyle>
            <a:extLst/>
          </a:lstStyle>
          <a:p>
            <a:r>
              <a:rPr lang="en-US" smtClean="0"/>
              <a:t>Rev. Control: 07/04/15 – OSP and S. Richmond</a:t>
            </a:r>
            <a:endParaRPr lang="en-US"/>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
        <p:nvSpPr>
          <p:cNvPr id="9" name="Oval 8"/>
          <p:cNvSpPr/>
          <p:nvPr/>
        </p:nvSpPr>
        <p:spPr>
          <a:xfrm>
            <a:off x="983600" y="1972691"/>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20D78A-DFFC-424D-AB83-9AFA3F82EB17}" type="datetime1">
              <a:rPr lang="en-US" smtClean="0"/>
              <a:t>8/31/2015</a:t>
            </a:fld>
            <a:endParaRPr lang="en-US"/>
          </a:p>
        </p:txBody>
      </p:sp>
      <p:sp>
        <p:nvSpPr>
          <p:cNvPr id="5" name="Footer Placeholder 4"/>
          <p:cNvSpPr>
            <a:spLocks noGrp="1"/>
          </p:cNvSpPr>
          <p:nvPr>
            <p:ph type="ftr" sz="quarter" idx="11"/>
          </p:nvPr>
        </p:nvSpPr>
        <p:spPr/>
        <p:txBody>
          <a:bodyPr/>
          <a:lstStyle>
            <a:extLst/>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5014"/>
              </a:lnSpc>
              <a:buNone/>
              <a:defRPr sz="45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20376" indent="0">
              <a:lnSpc>
                <a:spcPts val="2563"/>
              </a:lnSpc>
              <a:spcBef>
                <a:spcPts val="0"/>
              </a:spcBef>
              <a:buNone/>
              <a:defRPr sz="2200">
                <a:solidFill>
                  <a:schemeClr val="tx2">
                    <a:shade val="30000"/>
                    <a:satMod val="150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ABC061-3ECB-4F0F-A372-EE2FFF092458}" type="datetime1">
              <a:rPr lang="en-US" smtClean="0"/>
              <a:t>8/31/2015</a:t>
            </a:fld>
            <a:endParaRPr lang="en-US"/>
          </a:p>
        </p:txBody>
      </p:sp>
      <p:sp>
        <p:nvSpPr>
          <p:cNvPr id="5" name="Footer Placeholder 4"/>
          <p:cNvSpPr>
            <a:spLocks noGrp="1"/>
          </p:cNvSpPr>
          <p:nvPr>
            <p:ph type="ftr" sz="quarter" idx="11"/>
          </p:nvPr>
        </p:nvSpPr>
        <p:spPr/>
        <p:txBody>
          <a:bodyPr/>
          <a:lstStyle>
            <a:extLst/>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4C2014-0589-4B61-B63B-B880217FD74D}" type="datetime1">
              <a:rPr lang="en-US" smtClean="0"/>
              <a:t>8/31/2015</a:t>
            </a:fld>
            <a:endParaRPr lang="en-US"/>
          </a:p>
        </p:txBody>
      </p:sp>
      <p:sp>
        <p:nvSpPr>
          <p:cNvPr id="6" name="Footer Placeholder 5"/>
          <p:cNvSpPr>
            <a:spLocks noGrp="1"/>
          </p:cNvSpPr>
          <p:nvPr>
            <p:ph type="ftr" sz="quarter" idx="11"/>
          </p:nvPr>
        </p:nvSpPr>
        <p:spPr/>
        <p:txBody>
          <a:bodyPr/>
          <a:lstStyle>
            <a:extLst/>
          </a:lstStyle>
          <a:p>
            <a:r>
              <a:rPr lang="en-US" smtClean="0"/>
              <a:t>Rev. Control: 07/04/15 – OSP and S. Richmond</a:t>
            </a:r>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5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73FB43-F1B1-4E2F-A415-E906F0B25BD2}" type="datetime1">
              <a:rPr lang="en-US" smtClean="0"/>
              <a:t>8/31/2015</a:t>
            </a:fld>
            <a:endParaRPr lang="en-US"/>
          </a:p>
        </p:txBody>
      </p:sp>
      <p:sp>
        <p:nvSpPr>
          <p:cNvPr id="8" name="Footer Placeholder 7"/>
          <p:cNvSpPr>
            <a:spLocks noGrp="1"/>
          </p:cNvSpPr>
          <p:nvPr>
            <p:ph type="ftr" sz="quarter" idx="11"/>
          </p:nvPr>
        </p:nvSpPr>
        <p:spPr/>
        <p:txBody>
          <a:bodyPr/>
          <a:lstStyle>
            <a:extLst/>
          </a:lstStyle>
          <a:p>
            <a:r>
              <a:rPr lang="en-US" smtClean="0"/>
              <a:t>Rev. Control: 07/04/15 – OSP and S. Richmond</a:t>
            </a:r>
            <a:endParaRPr lang="en-US"/>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1558F0-9522-4D3D-A9B2-CBC2626B7D03}" type="datetime1">
              <a:rPr lang="en-US" smtClean="0"/>
              <a:t>8/31/2015</a:t>
            </a:fld>
            <a:endParaRPr lang="en-US"/>
          </a:p>
        </p:txBody>
      </p:sp>
      <p:sp>
        <p:nvSpPr>
          <p:cNvPr id="4" name="Footer Placeholder 3"/>
          <p:cNvSpPr>
            <a:spLocks noGrp="1"/>
          </p:cNvSpPr>
          <p:nvPr>
            <p:ph type="ftr" sz="quarter" idx="11"/>
          </p:nvPr>
        </p:nvSpPr>
        <p:spPr/>
        <p:txBody>
          <a:bodyPr/>
          <a:lstStyle>
            <a:extLst/>
          </a:lstStyle>
          <a:p>
            <a:r>
              <a:rPr lang="en-US" smtClean="0"/>
              <a:t>Rev. Control: 07/04/15 – OSP and S. Richmond</a:t>
            </a:r>
            <a:endParaRPr lang="en-US"/>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8E22A97-CAF9-44F3-8F9A-81FF9596886F}" type="datetime1">
              <a:rPr lang="en-US" smtClean="0"/>
              <a:t>8/31/2015</a:t>
            </a:fld>
            <a:endParaRPr lang="en-US"/>
          </a:p>
        </p:txBody>
      </p:sp>
      <p:sp>
        <p:nvSpPr>
          <p:cNvPr id="3" name="Footer Placeholder 2"/>
          <p:cNvSpPr>
            <a:spLocks noGrp="1"/>
          </p:cNvSpPr>
          <p:nvPr>
            <p:ph type="ftr" sz="quarter" idx="11"/>
          </p:nvPr>
        </p:nvSpPr>
        <p:spPr/>
        <p:txBody>
          <a:bodyPr/>
          <a:lstStyle>
            <a:extLst/>
          </a:lstStyle>
          <a:p>
            <a:r>
              <a:rPr lang="en-US" smtClean="0"/>
              <a:t>Rev. Control: 07/04/15 – OSP and S. Richmond</a:t>
            </a:r>
            <a:endParaRPr lang="en-US"/>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dirty="0" smtClean="0"/>
              <a:t>Click to edit Master text styles</a:t>
            </a:r>
          </a:p>
        </p:txBody>
      </p:sp>
      <p:sp>
        <p:nvSpPr>
          <p:cNvPr id="7" name="Footer Placeholder 4"/>
          <p:cNvSpPr txBox="1">
            <a:spLocks/>
          </p:cNvSpPr>
          <p:nvPr userDrawn="1"/>
        </p:nvSpPr>
        <p:spPr>
          <a:xfrm>
            <a:off x="2667000" y="9448800"/>
            <a:ext cx="2461260" cy="535516"/>
          </a:xfrm>
          <a:prstGeom prst="rect">
            <a:avLst/>
          </a:prstGeom>
        </p:spPr>
        <p:txBody>
          <a:bodyPr vert="horz" lIns="101882" tIns="50941" rIns="101882" bIns="50941" rtlCol="0" anchor="ctr"/>
          <a:lstStyle>
            <a:defPPr>
              <a:defRPr lang="en-US"/>
            </a:defPPr>
            <a:lvl1pPr marL="0" algn="ctr" defTabSz="1018824" rtl="0" eaLnBrk="1" latinLnBrk="0" hangingPunct="1">
              <a:defRPr sz="9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dirty="0" smtClean="0"/>
              <a:t>Rev. Control: 07/04/15 – OSP and S. Richmond</a:t>
            </a:r>
            <a:endParaRPr lang="en-US" dirty="0"/>
          </a:p>
        </p:txBody>
      </p:sp>
      <p:sp>
        <p:nvSpPr>
          <p:cNvPr id="8" name="Date Placeholder 7"/>
          <p:cNvSpPr>
            <a:spLocks noGrp="1"/>
          </p:cNvSpPr>
          <p:nvPr>
            <p:ph type="dt" sz="half" idx="10"/>
          </p:nvPr>
        </p:nvSpPr>
        <p:spPr/>
        <p:txBody>
          <a:bodyPr/>
          <a:lstStyle/>
          <a:p>
            <a:fld id="{764B6F1C-A745-4572-99B5-753B535D6D3E}" type="datetime1">
              <a:rPr lang="en-US" smtClean="0"/>
              <a:t>8/31/2015</a:t>
            </a:fld>
            <a:endParaRPr lang="en-US"/>
          </a:p>
        </p:txBody>
      </p:sp>
      <p:sp>
        <p:nvSpPr>
          <p:cNvPr id="9" name="Footer Placeholder 8"/>
          <p:cNvSpPr>
            <a:spLocks noGrp="1"/>
          </p:cNvSpPr>
          <p:nvPr>
            <p:ph type="ftr" sz="quarter" idx="11"/>
          </p:nvPr>
        </p:nvSpPr>
        <p:spPr/>
        <p:txBody>
          <a:bodyPr/>
          <a:lstStyle/>
          <a:p>
            <a:r>
              <a:rPr lang="en-US" dirty="0" smtClean="0"/>
              <a:t>Rev. Control: 07/04/15 – OSP and S. Richmond</a:t>
            </a:r>
            <a:endParaRPr lang="en-US" dirty="0"/>
          </a:p>
        </p:txBody>
      </p:sp>
      <p:sp>
        <p:nvSpPr>
          <p:cNvPr id="10" name="Slide Number Placeholder 9"/>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192438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228"/>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8"/>
            <a:ext cx="3238500" cy="1024466"/>
          </a:xfrm>
        </p:spPr>
        <p:txBody>
          <a:bodyPr/>
          <a:lstStyle>
            <a:lvl1pPr marL="50941" indent="0">
              <a:lnSpc>
                <a:spcPct val="100000"/>
              </a:lnSpc>
              <a:spcBef>
                <a:spcPts val="0"/>
              </a:spcBef>
              <a:buNone/>
              <a:defRPr sz="16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CDD834-F475-429E-8692-DF66F743A263}" type="datetime1">
              <a:rPr lang="en-US" smtClean="0"/>
              <a:t>8/31/2015</a:t>
            </a:fld>
            <a:endParaRPr lang="en-US"/>
          </a:p>
        </p:txBody>
      </p:sp>
      <p:sp>
        <p:nvSpPr>
          <p:cNvPr id="6" name="Footer Placeholder 5"/>
          <p:cNvSpPr>
            <a:spLocks noGrp="1"/>
          </p:cNvSpPr>
          <p:nvPr>
            <p:ph type="ftr" sz="quarter" idx="11"/>
          </p:nvPr>
        </p:nvSpPr>
        <p:spPr/>
        <p:txBody>
          <a:bodyPr/>
          <a:lstStyle>
            <a:extLst/>
          </a:lstStyle>
          <a:p>
            <a:r>
              <a:rPr lang="en-US" smtClean="0"/>
              <a:t>Rev. Control: 07/04/15 – OSP and S. Richmond</a:t>
            </a:r>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3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80A1D26-B790-4066-97AB-7ED4A2961C54}" type="datetime1">
              <a:rPr lang="en-US" smtClean="0"/>
              <a:t>8/31/2015</a:t>
            </a:fld>
            <a:endParaRPr lang="en-US"/>
          </a:p>
        </p:txBody>
      </p:sp>
      <p:sp>
        <p:nvSpPr>
          <p:cNvPr id="6" name="Footer Placeholder 5"/>
          <p:cNvSpPr>
            <a:spLocks noGrp="1"/>
          </p:cNvSpPr>
          <p:nvPr>
            <p:ph type="ftr" sz="quarter" idx="11"/>
          </p:nvPr>
        </p:nvSpPr>
        <p:spPr/>
        <p:txBody>
          <a:bodyPr/>
          <a:lstStyle>
            <a:extLst/>
          </a:lstStyle>
          <a:p>
            <a:r>
              <a:rPr lang="en-US" smtClean="0"/>
              <a:t>Rev. Control: 07/04/15 – OSP and S. Richmond</a:t>
            </a:r>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1882" tIns="305647" rIns="101882" bIns="50941" rtlCol="0" anchor="t">
            <a:normAutofit/>
          </a:bodyPr>
          <a:lstStyle>
            <a:extLst/>
          </a:lstStyle>
          <a:p>
            <a:pPr marL="0" indent="-315836" algn="l" rtl="0" eaLnBrk="1" latinLnBrk="0" hangingPunct="1">
              <a:lnSpc>
                <a:spcPts val="3343"/>
              </a:lnSpc>
              <a:spcBef>
                <a:spcPts val="669"/>
              </a:spcBef>
              <a:buClr>
                <a:schemeClr val="accent1"/>
              </a:buClr>
              <a:buSzPct val="80000"/>
              <a:buFont typeface="Wingdings 2"/>
              <a:buNone/>
            </a:pPr>
            <a:endParaRPr kumimoji="0" lang="en-US" sz="36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101882" tIns="305647" anchor="t"/>
          <a:lstStyle>
            <a:lvl1pPr marL="0" indent="0" algn="l" eaLnBrk="1" latinLnBrk="0" hangingPunct="1">
              <a:buNone/>
              <a:defRPr sz="36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7" y="1399701"/>
            <a:ext cx="58293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0" name="Flowchart: Process 9"/>
          <p:cNvSpPr/>
          <p:nvPr/>
        </p:nvSpPr>
        <p:spPr>
          <a:xfrm rot="2103354" flipH="1">
            <a:off x="4253117" y="1373954"/>
            <a:ext cx="55184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783"/>
              </a:lnSpc>
              <a:spcBef>
                <a:spcPts val="0"/>
              </a:spcBef>
              <a:buNone/>
              <a:defRPr sz="16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FF96D4-01FA-4C14-B643-64E315BC9E9A}" type="datetime1">
              <a:rPr lang="en-US" smtClean="0"/>
              <a:t>8/31/2015</a:t>
            </a:fld>
            <a:endParaRPr lang="en-US"/>
          </a:p>
        </p:txBody>
      </p:sp>
      <p:sp>
        <p:nvSpPr>
          <p:cNvPr id="5" name="Footer Placeholder 4"/>
          <p:cNvSpPr>
            <a:spLocks noGrp="1"/>
          </p:cNvSpPr>
          <p:nvPr>
            <p:ph type="ftr" sz="quarter" idx="11"/>
          </p:nvPr>
        </p:nvSpPr>
        <p:spPr/>
        <p:txBody>
          <a:bodyPr/>
          <a:lstStyle>
            <a:extLst/>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8"/>
            <a:ext cx="4728210" cy="85822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CA294A-0F5B-4BEB-A297-C699C0C8B1E4}" type="datetime1">
              <a:rPr lang="en-US" smtClean="0"/>
              <a:t>8/31/2015</a:t>
            </a:fld>
            <a:endParaRPr lang="en-US"/>
          </a:p>
        </p:txBody>
      </p:sp>
      <p:sp>
        <p:nvSpPr>
          <p:cNvPr id="5" name="Footer Placeholder 4"/>
          <p:cNvSpPr>
            <a:spLocks noGrp="1"/>
          </p:cNvSpPr>
          <p:nvPr>
            <p:ph type="ftr" sz="quarter" idx="11"/>
          </p:nvPr>
        </p:nvSpPr>
        <p:spPr/>
        <p:txBody>
          <a:bodyPr/>
          <a:lstStyle>
            <a:extLst/>
          </a:lstStyle>
          <a:p>
            <a:r>
              <a:rPr lang="en-US" smtClean="0"/>
              <a:t>Rev. Control: 07/04/15 – OSP and S. Richmond</a:t>
            </a:r>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B24612-3634-4D14-B2E4-E6BAA64754C7}"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Rev. Control: 07/04/15 – OSP and S. Richmond</a:t>
            </a:r>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C1122-304C-438C-9EEB-E2DA731E8249}" type="datetime1">
              <a:rPr lang="en-US" smtClean="0"/>
              <a:t>8/31/2015</a:t>
            </a:fld>
            <a:endParaRPr lang="en-US"/>
          </a:p>
        </p:txBody>
      </p:sp>
      <p:sp>
        <p:nvSpPr>
          <p:cNvPr id="8" name="Footer Placeholder 7"/>
          <p:cNvSpPr>
            <a:spLocks noGrp="1"/>
          </p:cNvSpPr>
          <p:nvPr>
            <p:ph type="ftr" sz="quarter" idx="11"/>
          </p:nvPr>
        </p:nvSpPr>
        <p:spPr/>
        <p:txBody>
          <a:bodyPr/>
          <a:lstStyle/>
          <a:p>
            <a:r>
              <a:rPr lang="en-US" smtClean="0"/>
              <a:t>Rev. Control: 07/04/15 – OSP and S. Richmond</a:t>
            </a:r>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9B6C2A-E70F-4868-91FF-48A12770C520}" type="datetime1">
              <a:rPr lang="en-US" smtClean="0"/>
              <a:t>8/31/2015</a:t>
            </a:fld>
            <a:endParaRPr lang="en-US"/>
          </a:p>
        </p:txBody>
      </p:sp>
      <p:sp>
        <p:nvSpPr>
          <p:cNvPr id="4" name="Footer Placeholder 3"/>
          <p:cNvSpPr>
            <a:spLocks noGrp="1"/>
          </p:cNvSpPr>
          <p:nvPr>
            <p:ph type="ftr" sz="quarter" idx="11"/>
          </p:nvPr>
        </p:nvSpPr>
        <p:spPr/>
        <p:txBody>
          <a:bodyPr/>
          <a:lstStyle/>
          <a:p>
            <a:r>
              <a:rPr lang="en-US" smtClean="0"/>
              <a:t>Rev. Control: 07/04/15 – OSP and S. Richmond</a:t>
            </a:r>
            <a:endParaRPr lang="en-US"/>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B7F75-AB1A-4605-A38F-659D79F05423}" type="datetime1">
              <a:rPr lang="en-US" smtClean="0"/>
              <a:t>8/31/2015</a:t>
            </a:fld>
            <a:endParaRPr lang="en-US"/>
          </a:p>
        </p:txBody>
      </p:sp>
      <p:sp>
        <p:nvSpPr>
          <p:cNvPr id="3" name="Footer Placeholder 2"/>
          <p:cNvSpPr>
            <a:spLocks noGrp="1"/>
          </p:cNvSpPr>
          <p:nvPr>
            <p:ph type="ftr" sz="quarter" idx="11"/>
          </p:nvPr>
        </p:nvSpPr>
        <p:spPr/>
        <p:txBody>
          <a:bodyPr/>
          <a:lstStyle/>
          <a:p>
            <a:r>
              <a:rPr lang="en-US" smtClean="0"/>
              <a:t>Rev. Control: 07/04/15 – OSP and S. Richmond</a:t>
            </a:r>
            <a:endParaRPr lang="en-US"/>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B148B-908D-4D63-8E45-6C8E9EBF83B9}"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Rev. Control: 07/04/15 – OSP and S. Richmond</a:t>
            </a:r>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91C27-E72B-4222-96D2-01E16815C989}"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Rev. Control: 07/04/15 – OSP and S. Richmond</a:t>
            </a:r>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BF936A25-9251-422A-8200-8DAE08A94BCC}" type="datetime1">
              <a:rPr lang="en-US" smtClean="0"/>
              <a:t>8/31/2015</a:t>
            </a:fld>
            <a:endParaRPr lang="en-US"/>
          </a:p>
        </p:txBody>
      </p:sp>
      <p:sp>
        <p:nvSpPr>
          <p:cNvPr id="5" name="Footer Placeholder 4"/>
          <p:cNvSpPr>
            <a:spLocks noGrp="1"/>
          </p:cNvSpPr>
          <p:nvPr>
            <p:ph type="ftr" sz="quarter" idx="3"/>
          </p:nvPr>
        </p:nvSpPr>
        <p:spPr>
          <a:xfrm>
            <a:off x="2655570" y="9322651"/>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r>
              <a:rPr lang="en-US" smtClean="0"/>
              <a:t>Rev. Control: 07/04/15 – OSP and S. Richmond</a:t>
            </a:r>
            <a:endParaRPr lang="en-US" dirty="0"/>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a:p>
        </p:txBody>
      </p:sp>
      <p:sp>
        <p:nvSpPr>
          <p:cNvPr id="7" name="Footer Placeholder 4"/>
          <p:cNvSpPr txBox="1">
            <a:spLocks/>
          </p:cNvSpPr>
          <p:nvPr userDrawn="1"/>
        </p:nvSpPr>
        <p:spPr>
          <a:xfrm>
            <a:off x="2667000" y="9448800"/>
            <a:ext cx="2461260" cy="535516"/>
          </a:xfrm>
          <a:prstGeom prst="rect">
            <a:avLst/>
          </a:prstGeom>
        </p:spPr>
        <p:txBody>
          <a:bodyPr/>
          <a:lstStyle>
            <a:defPPr>
              <a:defRPr lang="en-US"/>
            </a:defPPr>
            <a:lvl1pPr marL="0" algn="l" defTabSz="1018824" rtl="0" eaLnBrk="1" latinLnBrk="0" hangingPunct="1">
              <a:defRPr sz="9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07/04/2015 OSP-Susan Richmond</a:t>
            </a:r>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938" y="403225"/>
            <a:ext cx="6994525"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938" y="2346325"/>
            <a:ext cx="6994525" cy="66389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F34C238B-9314-48D7-99DB-29E716291611}" type="datetime1">
              <a:rPr lang="en-US" smtClean="0"/>
              <a:t>8/31/2015</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Rev. Control: 07/04/15 – OSP and S. Richmond</a:t>
            </a:r>
            <a:endParaRPr lang="en-US"/>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3CF9CF16-146A-4E04-9695-97A6E8DD846D}" type="slidenum">
              <a:rPr lang="en-US" smtClean="0"/>
              <a:t>‹#›</a:t>
            </a:fld>
            <a:endParaRPr lang="en-US"/>
          </a:p>
        </p:txBody>
      </p:sp>
    </p:spTree>
    <p:extLst>
      <p:ext uri="{BB962C8B-B14F-4D97-AF65-F5344CB8AC3E}">
        <p14:creationId xmlns:p14="http://schemas.microsoft.com/office/powerpoint/2010/main" val="11834152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7"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8" name="Oval 7"/>
          <p:cNvSpPr/>
          <p:nvPr/>
        </p:nvSpPr>
        <p:spPr>
          <a:xfrm>
            <a:off x="143495" y="30951"/>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1" name="Donut 10"/>
          <p:cNvSpPr/>
          <p:nvPr/>
        </p:nvSpPr>
        <p:spPr>
          <a:xfrm rot="2315675">
            <a:off x="155449" y="1547447"/>
            <a:ext cx="956860"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2" name="Rectangle 11"/>
          <p:cNvSpPr/>
          <p:nvPr/>
        </p:nvSpPr>
        <p:spPr>
          <a:xfrm>
            <a:off x="860943"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lIns="101882" tIns="50941" rIns="101882" bIns="5094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101882" tIns="50941" rIns="101882" bIns="50941" anchor="b"/>
          <a:lstStyle>
            <a:lvl1pPr algn="r" eaLnBrk="1" latinLnBrk="0" hangingPunct="1">
              <a:defRPr kumimoji="0" sz="1300">
                <a:solidFill>
                  <a:schemeClr val="bg2">
                    <a:shade val="50000"/>
                    <a:satMod val="200000"/>
                  </a:schemeClr>
                </a:solidFill>
              </a:defRPr>
            </a:lvl1pPr>
            <a:extLst/>
          </a:lstStyle>
          <a:p>
            <a:fld id="{32BAE85F-05F2-4BA5-A749-27690934B36A}" type="datetime1">
              <a:rPr lang="en-US" smtClean="0"/>
              <a:t>8/31/2015</a:t>
            </a:fld>
            <a:endParaRPr lang="en-US"/>
          </a:p>
        </p:txBody>
      </p:sp>
      <p:sp>
        <p:nvSpPr>
          <p:cNvPr id="10" name="Footer Placeholder 9"/>
          <p:cNvSpPr>
            <a:spLocks noGrp="1"/>
          </p:cNvSpPr>
          <p:nvPr>
            <p:ph type="ftr" sz="quarter" idx="3"/>
          </p:nvPr>
        </p:nvSpPr>
        <p:spPr>
          <a:xfrm>
            <a:off x="4857750" y="9248140"/>
            <a:ext cx="2461260" cy="698500"/>
          </a:xfrm>
          <a:prstGeom prst="rect">
            <a:avLst/>
          </a:prstGeom>
        </p:spPr>
        <p:txBody>
          <a:bodyPr lIns="101882" tIns="50941" rIns="101882" bIns="50941" anchor="b"/>
          <a:lstStyle>
            <a:lvl1pPr eaLnBrk="1" latinLnBrk="0" hangingPunct="1">
              <a:defRPr kumimoji="0" sz="1300">
                <a:solidFill>
                  <a:schemeClr val="bg2">
                    <a:shade val="50000"/>
                    <a:satMod val="200000"/>
                  </a:schemeClr>
                </a:solidFill>
                <a:effectLst/>
              </a:defRPr>
            </a:lvl1pPr>
            <a:extLst/>
          </a:lstStyle>
          <a:p>
            <a:r>
              <a:rPr lang="en-US" smtClean="0"/>
              <a:t>Rev. Control: 07/04/15 – OSP and S. Richmond</a:t>
            </a:r>
            <a:endParaRPr lang="en-US"/>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101882" tIns="50941" rIns="101882" bIns="50941" anchor="b"/>
          <a:lstStyle>
            <a:lvl1pPr algn="ctr" eaLnBrk="1" latinLnBrk="0" hangingPunct="1">
              <a:defRPr kumimoji="0" sz="1300">
                <a:solidFill>
                  <a:schemeClr val="bg2">
                    <a:shade val="50000"/>
                    <a:satMod val="200000"/>
                  </a:schemeClr>
                </a:solidFill>
                <a:effectLst/>
              </a:defRPr>
            </a:lvl1pPr>
            <a:extLst/>
          </a:lstStyle>
          <a:p>
            <a:fld id="{AF8359E8-5B63-4AE7-A26F-FE183B9DDE83}" type="slidenum">
              <a:rPr lang="en-US" smtClean="0"/>
              <a:t>‹#›</a:t>
            </a:fld>
            <a:endParaRPr lang="en-US"/>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07530" indent="-315836" algn="l" rtl="0" eaLnBrk="1" latinLnBrk="0" hangingPunct="1">
        <a:lnSpc>
          <a:spcPct val="100000"/>
        </a:lnSpc>
        <a:spcBef>
          <a:spcPts val="669"/>
        </a:spcBef>
        <a:buClr>
          <a:schemeClr val="accent1"/>
        </a:buClr>
        <a:buSzPct val="80000"/>
        <a:buFont typeface="Wingdings 2"/>
        <a:buChar char=""/>
        <a:defRPr kumimoji="0" sz="3600" kern="1200">
          <a:solidFill>
            <a:schemeClr val="tx1"/>
          </a:solidFill>
          <a:latin typeface="+mn-lt"/>
          <a:ea typeface="+mn-ea"/>
          <a:cs typeface="+mn-cs"/>
        </a:defRPr>
      </a:lvl1pPr>
      <a:lvl2pPr marL="713177" indent="-264894" algn="l" rtl="0" eaLnBrk="1" latinLnBrk="0" hangingPunct="1">
        <a:lnSpc>
          <a:spcPct val="100000"/>
        </a:lnSpc>
        <a:spcBef>
          <a:spcPts val="613"/>
        </a:spcBef>
        <a:buClr>
          <a:schemeClr val="accent1"/>
        </a:buClr>
        <a:buFont typeface="Verdana"/>
        <a:buChar char="◦"/>
        <a:defRPr kumimoji="0" sz="3100" kern="1200">
          <a:solidFill>
            <a:schemeClr val="tx1"/>
          </a:solidFill>
          <a:latin typeface="+mn-lt"/>
          <a:ea typeface="+mn-ea"/>
          <a:cs typeface="+mn-cs"/>
        </a:defRPr>
      </a:lvl2pPr>
      <a:lvl3pPr marL="988260" indent="-254706"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22589" indent="-193577"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1446731" indent="-203765" algn="l" rtl="0" eaLnBrk="1" latinLnBrk="0" hangingPunct="1">
        <a:lnSpc>
          <a:spcPct val="100000"/>
        </a:lnSpc>
        <a:spcBef>
          <a:spcPct val="20000"/>
        </a:spcBef>
        <a:buClr>
          <a:schemeClr val="accent4"/>
        </a:buClr>
        <a:buFont typeface="Wingdings 2"/>
        <a:buChar char=""/>
        <a:defRPr kumimoji="0" sz="2200" kern="1200">
          <a:solidFill>
            <a:schemeClr val="tx1"/>
          </a:solidFill>
          <a:latin typeface="+mn-lt"/>
          <a:ea typeface="+mn-ea"/>
          <a:cs typeface="+mn-cs"/>
        </a:defRPr>
      </a:lvl5pPr>
      <a:lvl6pPr marL="1681060" indent="-203765" algn="l" rtl="0" eaLnBrk="1" latinLnBrk="0" hangingPunct="1">
        <a:lnSpc>
          <a:spcPct val="100000"/>
        </a:lnSpc>
        <a:spcBef>
          <a:spcPct val="20000"/>
        </a:spcBef>
        <a:buClr>
          <a:schemeClr val="accent5"/>
        </a:buClr>
        <a:buFont typeface="Wingdings 2"/>
        <a:buChar char=""/>
        <a:defRPr kumimoji="0" sz="2200" kern="1200">
          <a:solidFill>
            <a:schemeClr val="tx1"/>
          </a:solidFill>
          <a:latin typeface="+mn-lt"/>
          <a:ea typeface="+mn-ea"/>
          <a:cs typeface="+mn-cs"/>
        </a:defRPr>
      </a:lvl6pPr>
      <a:lvl7pPr marL="1915390"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7pPr>
      <a:lvl8pPr marL="213953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8pPr>
      <a:lvl9pPr marL="237386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1" Type="http://schemas.openxmlformats.org/officeDocument/2006/relationships/slideLayout" Target="../slideLayouts/slideLayout23.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373379" y="457200"/>
            <a:ext cx="3118243" cy="2348368"/>
            <a:chOff x="3646557" y="428603"/>
            <a:chExt cx="2844389" cy="2376916"/>
          </a:xfrm>
        </p:grpSpPr>
        <p:sp>
          <p:nvSpPr>
            <p:cNvPr id="16" name="Rectangle 15"/>
            <p:cNvSpPr/>
            <p:nvPr/>
          </p:nvSpPr>
          <p:spPr>
            <a:xfrm>
              <a:off x="3646557" y="428603"/>
              <a:ext cx="1298387" cy="102801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a:t>
              </a:r>
              <a:r>
                <a:rPr lang="en-US" sz="60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ro</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nvGrpSpPr>
            <p:cNvPr id="17" name="Group 16"/>
            <p:cNvGrpSpPr/>
            <p:nvPr/>
          </p:nvGrpSpPr>
          <p:grpSpPr>
            <a:xfrm>
              <a:off x="4275685" y="577256"/>
              <a:ext cx="2215261" cy="2228263"/>
              <a:chOff x="1975739" y="882135"/>
              <a:chExt cx="3113063" cy="2922245"/>
            </a:xfrm>
          </p:grpSpPr>
          <p:sp>
            <p:nvSpPr>
              <p:cNvPr id="18" name="Parallelogram 17"/>
              <p:cNvSpPr/>
              <p:nvPr/>
            </p:nvSpPr>
            <p:spPr>
              <a:xfrm rot="1584430" flipH="1">
                <a:off x="1975739" y="1498329"/>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19" name="Parallelogram 18"/>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nvGrpSpPr>
              <p:cNvPr id="20" name="Group 19"/>
              <p:cNvGrpSpPr/>
              <p:nvPr/>
            </p:nvGrpSpPr>
            <p:grpSpPr>
              <a:xfrm>
                <a:off x="2232022" y="1402448"/>
                <a:ext cx="2328450" cy="1796537"/>
                <a:chOff x="-3190194" y="753938"/>
                <a:chExt cx="3048000" cy="2476027"/>
              </a:xfrm>
            </p:grpSpPr>
            <p:sp>
              <p:nvSpPr>
                <p:cNvPr id="25" name="Rectangle 24"/>
                <p:cNvSpPr/>
                <p:nvPr/>
              </p:nvSpPr>
              <p:spPr>
                <a:xfrm rot="20691748">
                  <a:off x="-3190194"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15" descr="http://thumbs.dreamstime.com/x/happy-kids-holding-books-5379901.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819" b="13667"/>
                <a:stretch/>
              </p:blipFill>
              <p:spPr bwMode="auto">
                <a:xfrm rot="21052658">
                  <a:off x="-2990684" y="1008491"/>
                  <a:ext cx="2562184"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21" name="Group 20"/>
              <p:cNvGrpSpPr/>
              <p:nvPr/>
            </p:nvGrpSpPr>
            <p:grpSpPr>
              <a:xfrm>
                <a:off x="2784495" y="2014288"/>
                <a:ext cx="1830705" cy="1790092"/>
                <a:chOff x="4559154" y="1970353"/>
                <a:chExt cx="1830705" cy="1790092"/>
              </a:xfrm>
            </p:grpSpPr>
            <p:pic>
              <p:nvPicPr>
                <p:cNvPr id="22" name="Picture 19" descr="C:\Users\richmons\AppData\Local\Microsoft\Windows\Temporary Internet Files\Content.IE5\ETNPJYOF\MC900439819[1].png"/>
                <p:cNvPicPr>
                  <a:picLocks noChangeAspect="1" noChangeArrowheads="1"/>
                </p:cNvPicPr>
                <p:nvPr/>
              </p:nvPicPr>
              <p:blipFill>
                <a:blip r:embed="rId4" cstate="print">
                  <a:duotone>
                    <a:schemeClr val="accent3">
                      <a:shade val="45000"/>
                      <a:satMod val="135000"/>
                    </a:schemeClr>
                    <a:prstClr val="white"/>
                  </a:duotone>
                  <a:extLst>
                    <a:ext uri="{BEBA8EAE-BF5A-486C-A8C5-ECC9F3942E4B}">
                      <a14:imgProps xmlns:a14="http://schemas.microsoft.com/office/drawing/2010/main">
                        <a14:imgLayer r:embed="rId5">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9" descr="C:\Users\richmons\AppData\Local\Microsoft\Windows\Temporary Internet Files\Content.IE5\ETNPJYOF\MC900439819[1].png"/>
                <p:cNvPicPr>
                  <a:picLocks noChangeAspect="1" noChangeArrowheads="1"/>
                </p:cNvPicPr>
                <p:nvPr/>
              </p:nvPicPr>
              <p:blipFill>
                <a:blip r:embed="rId6" cstate="print">
                  <a:duotone>
                    <a:schemeClr val="accent6">
                      <a:shade val="45000"/>
                      <a:satMod val="135000"/>
                    </a:schemeClr>
                    <a:prstClr val="white"/>
                  </a:duotone>
                  <a:extLst>
                    <a:ext uri="{BEBA8EAE-BF5A-486C-A8C5-ECC9F3942E4B}">
                      <a14:imgProps xmlns:a14="http://schemas.microsoft.com/office/drawing/2010/main">
                        <a14:imgLayer r:embed="rId7">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4559154" y="1970353"/>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grpSp>
      <p:graphicFrame>
        <p:nvGraphicFramePr>
          <p:cNvPr id="6" name="Table 5"/>
          <p:cNvGraphicFramePr>
            <a:graphicFrameLocks noGrp="1"/>
          </p:cNvGraphicFramePr>
          <p:nvPr>
            <p:extLst>
              <p:ext uri="{D42A27DB-BD31-4B8C-83A1-F6EECF244321}">
                <p14:modId xmlns:p14="http://schemas.microsoft.com/office/powerpoint/2010/main" val="3970994590"/>
              </p:ext>
            </p:extLst>
          </p:nvPr>
        </p:nvGraphicFramePr>
        <p:xfrm>
          <a:off x="1155020" y="5768340"/>
          <a:ext cx="6271796" cy="212598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95411"/>
                <a:gridCol w="2262854"/>
                <a:gridCol w="2943080"/>
                <a:gridCol w="670451"/>
              </a:tblGrid>
              <a:tr h="268224">
                <a:tc gridSpan="4">
                  <a:txBody>
                    <a:bodyPr/>
                    <a:lstStyle/>
                    <a:p>
                      <a:pPr algn="ctr"/>
                      <a:r>
                        <a:rPr lang="es-ES" sz="1100" b="1" noProof="0" dirty="0" smtClean="0">
                          <a:latin typeface="+mn-lt"/>
                        </a:rPr>
                        <a:t>Escritura y lenguaje</a:t>
                      </a:r>
                      <a:endParaRPr lang="es-ES" sz="1100" b="1" noProof="0" dirty="0">
                        <a:latin typeface="+mn-lt"/>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ES" sz="1100" b="1" noProof="0" dirty="0" smtClean="0">
                          <a:latin typeface="+mn-lt"/>
                        </a:rPr>
                        <a:t>Objetivos</a:t>
                      </a:r>
                      <a:endParaRPr lang="es-ES" sz="1100" b="1" noProof="0" dirty="0">
                        <a:latin typeface="+mn-lt"/>
                      </a:endParaRPr>
                    </a:p>
                  </a:txBody>
                  <a:tcPr marL="103632" marR="103632" marT="50292" marB="50292">
                    <a:solidFill>
                      <a:schemeClr val="bg1"/>
                    </a:solidFill>
                  </a:tcPr>
                </a:tc>
                <a:tc hMerge="1">
                  <a:txBody>
                    <a:bodyPr/>
                    <a:lstStyle/>
                    <a:p>
                      <a:endParaRPr lang="en-US" dirty="0"/>
                    </a:p>
                  </a:txBody>
                  <a:tcPr/>
                </a:tc>
                <a:tc>
                  <a:txBody>
                    <a:bodyPr/>
                    <a:lstStyle/>
                    <a:p>
                      <a:pPr algn="ctr"/>
                      <a:r>
                        <a:rPr lang="es-ES" sz="1100" b="1" noProof="0" dirty="0" smtClean="0">
                          <a:latin typeface="+mn-lt"/>
                        </a:rPr>
                        <a:t>Estándares</a:t>
                      </a:r>
                      <a:endParaRPr lang="es-ES" sz="1100" b="1" noProof="0" dirty="0">
                        <a:latin typeface="+mn-lt"/>
                      </a:endParaRPr>
                    </a:p>
                  </a:txBody>
                  <a:tcPr marL="103632" marR="103632" marT="50292" marB="50292">
                    <a:solidFill>
                      <a:schemeClr val="bg1"/>
                    </a:solidFill>
                  </a:tcPr>
                </a:tc>
                <a:tc>
                  <a:txBody>
                    <a:bodyPr/>
                    <a:lstStyle/>
                    <a:p>
                      <a:pPr algn="ctr"/>
                      <a:r>
                        <a:rPr lang="en-US" sz="1100" b="1" dirty="0" smtClean="0">
                          <a:latin typeface="+mn-lt"/>
                        </a:rPr>
                        <a:t>DOK</a:t>
                      </a:r>
                      <a:endParaRPr lang="en-US" sz="1100" b="1" dirty="0">
                        <a:latin typeface="+mn-lt"/>
                      </a:endParaRPr>
                    </a:p>
                  </a:txBody>
                  <a:tcPr marL="103632" marR="103632" marT="50292" marB="50292">
                    <a:solidFill>
                      <a:schemeClr val="bg1"/>
                    </a:solidFill>
                  </a:tcPr>
                </a:tc>
              </a:tr>
              <a:tr h="435864">
                <a:tc>
                  <a:txBody>
                    <a:bodyPr/>
                    <a:lstStyle/>
                    <a:p>
                      <a:pPr algn="ctr"/>
                      <a:r>
                        <a:rPr lang="en-US" sz="1100" b="1" dirty="0" smtClean="0">
                          <a:latin typeface="+mn-lt"/>
                        </a:rPr>
                        <a:t>6a</a:t>
                      </a:r>
                      <a:endParaRPr lang="en-US" sz="1100" b="1" dirty="0">
                        <a:latin typeface="+mn-lt"/>
                      </a:endParaRPr>
                    </a:p>
                  </a:txBody>
                  <a:tcPr marL="103632" marR="103632" marT="50292" marB="50292">
                    <a:solidFill>
                      <a:srgbClr val="FFFFE7"/>
                    </a:solidFill>
                  </a:tcPr>
                </a:tc>
                <a:tc>
                  <a:txBody>
                    <a:bodyPr/>
                    <a:lstStyle/>
                    <a:p>
                      <a:r>
                        <a:rPr lang="es-ES" sz="1200" b="1" noProof="0" dirty="0" smtClean="0">
                          <a:latin typeface="+mn-lt"/>
                        </a:rPr>
                        <a:t>Escribir opinión breve</a:t>
                      </a:r>
                      <a:endParaRPr lang="es-ES" sz="1200" b="1" noProof="0" dirty="0">
                        <a:latin typeface="+mn-lt"/>
                      </a:endParaRPr>
                    </a:p>
                  </a:txBody>
                  <a:tcPr marL="103632" marR="103632" marT="50292" marB="50292">
                    <a:solidFill>
                      <a:srgbClr val="FFFFE7"/>
                    </a:solidFill>
                  </a:tcPr>
                </a:tc>
                <a:tc>
                  <a:txBody>
                    <a:bodyPr/>
                    <a:lstStyle/>
                    <a:p>
                      <a:r>
                        <a:rPr lang="pl-PL" sz="1100" b="1" dirty="0" smtClean="0">
                          <a:solidFill>
                            <a:schemeClr val="tx1"/>
                          </a:solidFill>
                          <a:latin typeface="+mn-lt"/>
                        </a:rPr>
                        <a:t>W.3.1a</a:t>
                      </a:r>
                      <a:r>
                        <a:rPr lang="en-US" sz="1100" b="1" dirty="0" smtClean="0">
                          <a:solidFill>
                            <a:schemeClr val="tx1"/>
                          </a:solidFill>
                          <a:latin typeface="+mn-lt"/>
                        </a:rPr>
                        <a:t>,</a:t>
                      </a:r>
                      <a:r>
                        <a:rPr lang="pl-PL" sz="1100" b="1" dirty="0" smtClean="0">
                          <a:solidFill>
                            <a:srgbClr val="C00000"/>
                          </a:solidFill>
                          <a:latin typeface="+mn-lt"/>
                        </a:rPr>
                        <a:t> </a:t>
                      </a:r>
                      <a:r>
                        <a:rPr lang="pl-PL" sz="1100" b="1" dirty="0" smtClean="0">
                          <a:latin typeface="+mn-lt"/>
                        </a:rPr>
                        <a:t>W.3.1b, W.3.1c, W.3.1d, </a:t>
                      </a:r>
                      <a:r>
                        <a:rPr lang="en-US" sz="1100" b="1" dirty="0" smtClean="0">
                          <a:latin typeface="+mn-lt"/>
                        </a:rPr>
                        <a:t>W.3.1e, </a:t>
                      </a:r>
                      <a:r>
                        <a:rPr lang="pl-PL" sz="1100" b="1" dirty="0" smtClean="0">
                          <a:latin typeface="+mn-lt"/>
                        </a:rPr>
                        <a:t>W.3.8</a:t>
                      </a:r>
                      <a:endParaRPr lang="en-US" sz="1100" b="1" dirty="0">
                        <a:latin typeface="+mn-lt"/>
                      </a:endParaRPr>
                    </a:p>
                  </a:txBody>
                  <a:tcPr marL="103632" marR="103632" marT="50292" marB="50292">
                    <a:solidFill>
                      <a:srgbClr val="FFFFE7"/>
                    </a:solidFill>
                  </a:tcPr>
                </a:tc>
                <a:tc>
                  <a:txBody>
                    <a:bodyPr/>
                    <a:lstStyle/>
                    <a:p>
                      <a:pPr algn="ctr"/>
                      <a:r>
                        <a:rPr lang="en-US" sz="1100" b="1" dirty="0" smtClean="0">
                          <a:latin typeface="+mn-lt"/>
                        </a:rPr>
                        <a:t>3</a:t>
                      </a:r>
                      <a:endParaRPr lang="en-US" sz="1100" b="1" dirty="0">
                        <a:latin typeface="+mn-lt"/>
                      </a:endParaRPr>
                    </a:p>
                  </a:txBody>
                  <a:tcPr marL="103632" marR="103632" marT="50292" marB="50292" anchor="ctr">
                    <a:solidFill>
                      <a:srgbClr val="FFFFE7"/>
                    </a:solidFill>
                  </a:tcPr>
                </a:tc>
              </a:tr>
              <a:tr h="435864">
                <a:tc>
                  <a:txBody>
                    <a:bodyPr/>
                    <a:lstStyle/>
                    <a:p>
                      <a:pPr algn="ctr"/>
                      <a:r>
                        <a:rPr lang="en-US" sz="1100" b="1" dirty="0" smtClean="0">
                          <a:latin typeface="+mn-lt"/>
                        </a:rPr>
                        <a:t>6b</a:t>
                      </a:r>
                      <a:endParaRPr lang="en-US" sz="1100" b="1" dirty="0">
                        <a:latin typeface="+mn-lt"/>
                      </a:endParaRPr>
                    </a:p>
                  </a:txBody>
                  <a:tcPr marL="103632" marR="103632" marT="50292" marB="50292">
                    <a:solidFill>
                      <a:srgbClr val="FFFFE7"/>
                    </a:solidFill>
                  </a:tcPr>
                </a:tc>
                <a:tc>
                  <a:txBody>
                    <a:bodyPr/>
                    <a:lstStyle/>
                    <a:p>
                      <a:r>
                        <a:rPr lang="es-ES" sz="1200" b="1" noProof="0" dirty="0" smtClean="0">
                          <a:latin typeface="+mn-lt"/>
                        </a:rPr>
                        <a:t>Escribir-Revisar una opinión</a:t>
                      </a:r>
                      <a:endParaRPr lang="es-ES" sz="1200" b="1" noProof="0" dirty="0">
                        <a:latin typeface="+mn-lt"/>
                      </a:endParaRPr>
                    </a:p>
                  </a:txBody>
                  <a:tcPr marL="103632" marR="103632" marT="50292" marB="50292">
                    <a:solidFill>
                      <a:srgbClr val="FFFFE7"/>
                    </a:solidFill>
                  </a:tcPr>
                </a:tc>
                <a:tc>
                  <a:txBody>
                    <a:bodyPr/>
                    <a:lstStyle/>
                    <a:p>
                      <a:r>
                        <a:rPr lang="pl-PL" sz="1100" b="1" dirty="0" smtClean="0">
                          <a:latin typeface="+mn-lt"/>
                        </a:rPr>
                        <a:t>W.3.1a, W.3.1b, W.3.1c, W.3.1d, </a:t>
                      </a:r>
                      <a:r>
                        <a:rPr lang="en-US" sz="1100" b="1" dirty="0" smtClean="0">
                          <a:latin typeface="+mn-lt"/>
                        </a:rPr>
                        <a:t>W.3.1e,</a:t>
                      </a:r>
                      <a:r>
                        <a:rPr lang="en-US" sz="1100" b="1" baseline="0" dirty="0" smtClean="0">
                          <a:latin typeface="+mn-lt"/>
                        </a:rPr>
                        <a:t> </a:t>
                      </a:r>
                      <a:r>
                        <a:rPr lang="pl-PL" sz="1100" b="1" dirty="0" smtClean="0">
                          <a:latin typeface="+mn-lt"/>
                        </a:rPr>
                        <a:t>W.3.8</a:t>
                      </a:r>
                      <a:endParaRPr lang="en-US" sz="1100" b="1" dirty="0">
                        <a:latin typeface="+mn-lt"/>
                      </a:endParaRPr>
                    </a:p>
                  </a:txBody>
                  <a:tcPr marL="103632" marR="103632" marT="50292" marB="50292">
                    <a:solidFill>
                      <a:srgbClr val="FFFFE7"/>
                    </a:solidFill>
                  </a:tcPr>
                </a:tc>
                <a:tc>
                  <a:txBody>
                    <a:bodyPr/>
                    <a:lstStyle/>
                    <a:p>
                      <a:pPr algn="ctr"/>
                      <a:r>
                        <a:rPr lang="en-US" sz="1100" b="1" dirty="0" smtClean="0">
                          <a:latin typeface="+mn-lt"/>
                        </a:rPr>
                        <a:t>2</a:t>
                      </a:r>
                      <a:endParaRPr lang="en-US" sz="1100" b="1" dirty="0">
                        <a:latin typeface="+mn-lt"/>
                      </a:endParaRPr>
                    </a:p>
                  </a:txBody>
                  <a:tcPr marL="103632" marR="103632" marT="50292" marB="50292" anchor="ctr">
                    <a:solidFill>
                      <a:srgbClr val="FFFFE7"/>
                    </a:solidFill>
                  </a:tcPr>
                </a:tc>
              </a:tr>
              <a:tr h="268224">
                <a:tc>
                  <a:txBody>
                    <a:bodyPr/>
                    <a:lstStyle/>
                    <a:p>
                      <a:pPr algn="ctr"/>
                      <a:r>
                        <a:rPr lang="en-US" sz="1100" b="1" dirty="0" smtClean="0">
                          <a:latin typeface="+mn-lt"/>
                        </a:rPr>
                        <a:t>8</a:t>
                      </a:r>
                      <a:endParaRPr lang="en-US" sz="1100" b="1" dirty="0">
                        <a:latin typeface="+mn-lt"/>
                      </a:endParaRPr>
                    </a:p>
                  </a:txBody>
                  <a:tcPr marL="103632" marR="103632" marT="50292" marB="50292">
                    <a:solidFill>
                      <a:srgbClr val="FFFFE7"/>
                    </a:solidFill>
                  </a:tcPr>
                </a:tc>
                <a:tc>
                  <a:txBody>
                    <a:bodyPr/>
                    <a:lstStyle/>
                    <a:p>
                      <a:r>
                        <a:rPr lang="es-ES" sz="1200" b="1" noProof="0" dirty="0" smtClean="0">
                          <a:latin typeface="+mn-lt"/>
                        </a:rPr>
                        <a:t>Lenguaje-vocabulario</a:t>
                      </a:r>
                      <a:endParaRPr lang="es-ES" sz="1200" b="1" noProof="0" dirty="0">
                        <a:latin typeface="+mn-lt"/>
                      </a:endParaRPr>
                    </a:p>
                  </a:txBody>
                  <a:tcPr marL="103632" marR="103632" marT="50292" marB="50292">
                    <a:solidFill>
                      <a:srgbClr val="FFFFE7"/>
                    </a:solidFill>
                  </a:tcPr>
                </a:tc>
                <a:tc>
                  <a:txBody>
                    <a:bodyPr/>
                    <a:lstStyle/>
                    <a:p>
                      <a:r>
                        <a:rPr lang="pl-PL" sz="1100" b="1" dirty="0" smtClean="0">
                          <a:latin typeface="+mn-lt"/>
                        </a:rPr>
                        <a:t>L</a:t>
                      </a:r>
                      <a:r>
                        <a:rPr lang="en-US" sz="1100" b="1" dirty="0" smtClean="0">
                          <a:latin typeface="+mn-lt"/>
                        </a:rPr>
                        <a:t>.3.3a</a:t>
                      </a:r>
                      <a:endParaRPr lang="en-US" sz="1100" b="1" dirty="0">
                        <a:latin typeface="+mn-lt"/>
                      </a:endParaRPr>
                    </a:p>
                  </a:txBody>
                  <a:tcPr marL="103632" marR="103632" marT="50292" marB="50292">
                    <a:solidFill>
                      <a:srgbClr val="FFFFE7"/>
                    </a:solidFill>
                  </a:tcPr>
                </a:tc>
                <a:tc>
                  <a:txBody>
                    <a:bodyPr/>
                    <a:lstStyle/>
                    <a:p>
                      <a:pPr algn="ctr"/>
                      <a:r>
                        <a:rPr lang="en-US" sz="1100" b="1" dirty="0" smtClean="0">
                          <a:latin typeface="+mn-lt"/>
                        </a:rPr>
                        <a:t>1-2</a:t>
                      </a:r>
                      <a:endParaRPr lang="en-US" sz="1100" b="1" dirty="0">
                        <a:latin typeface="+mn-lt"/>
                      </a:endParaRPr>
                    </a:p>
                  </a:txBody>
                  <a:tcPr marL="103632" marR="103632" marT="50292" marB="50292" anchor="ctr">
                    <a:solidFill>
                      <a:srgbClr val="FFFFE7"/>
                    </a:solidFill>
                  </a:tcPr>
                </a:tc>
              </a:tr>
              <a:tr h="434340">
                <a:tc>
                  <a:txBody>
                    <a:bodyPr/>
                    <a:lstStyle/>
                    <a:p>
                      <a:pPr algn="ctr"/>
                      <a:r>
                        <a:rPr lang="en-US" sz="1100" b="1" dirty="0" smtClean="0">
                          <a:latin typeface="+mn-lt"/>
                        </a:rPr>
                        <a:t>9</a:t>
                      </a:r>
                      <a:endParaRPr lang="en-US" sz="1100" b="1" dirty="0">
                        <a:latin typeface="+mn-lt"/>
                      </a:endParaRPr>
                    </a:p>
                  </a:txBody>
                  <a:tcPr marL="103632" marR="103632" marT="50292" marB="50292">
                    <a:solidFill>
                      <a:srgbClr val="FFFFE7"/>
                    </a:solidFill>
                  </a:tcPr>
                </a:tc>
                <a:tc>
                  <a:txBody>
                    <a:bodyPr/>
                    <a:lstStyle/>
                    <a:p>
                      <a:r>
                        <a:rPr lang="es-ES" sz="1200" b="1" noProof="0" dirty="0" smtClean="0">
                          <a:latin typeface="+mn-lt"/>
                        </a:rPr>
                        <a:t>Editar</a:t>
                      </a:r>
                      <a:r>
                        <a:rPr lang="es-ES" sz="1200" b="1" baseline="0" noProof="0" dirty="0" smtClean="0">
                          <a:latin typeface="+mn-lt"/>
                        </a:rPr>
                        <a:t> y clarificar</a:t>
                      </a:r>
                      <a:endParaRPr lang="es-ES" sz="1200" b="1" noProof="0" dirty="0">
                        <a:latin typeface="+mn-lt"/>
                      </a:endParaRPr>
                    </a:p>
                  </a:txBody>
                  <a:tcPr marL="103632" marR="103632" marT="50292" marB="50292">
                    <a:solidFill>
                      <a:srgbClr val="FFFFE7"/>
                    </a:solidFill>
                  </a:tcPr>
                </a:tc>
                <a:tc>
                  <a:txBody>
                    <a:bodyPr/>
                    <a:lstStyle/>
                    <a:p>
                      <a:r>
                        <a:rPr lang="en-US" sz="1100" b="1" dirty="0" smtClean="0">
                          <a:latin typeface="+mn-lt"/>
                        </a:rPr>
                        <a:t>L.3.1i</a:t>
                      </a:r>
                      <a:endParaRPr lang="en-US" sz="1100" b="1" dirty="0">
                        <a:latin typeface="+mn-lt"/>
                      </a:endParaRPr>
                    </a:p>
                  </a:txBody>
                  <a:tcPr marL="103632" marR="103632" marT="50292" marB="50292">
                    <a:solidFill>
                      <a:srgbClr val="FFFFE7"/>
                    </a:solidFill>
                  </a:tcPr>
                </a:tc>
                <a:tc>
                  <a:txBody>
                    <a:bodyPr/>
                    <a:lstStyle/>
                    <a:p>
                      <a:pPr algn="ctr"/>
                      <a:r>
                        <a:rPr lang="en-US" sz="1100" b="1" dirty="0" smtClean="0">
                          <a:latin typeface="+mn-lt"/>
                        </a:rPr>
                        <a:t>1-2</a:t>
                      </a:r>
                      <a:endParaRPr lang="en-US" sz="1100" b="1" dirty="0">
                        <a:latin typeface="+mn-lt"/>
                      </a:endParaRPr>
                    </a:p>
                  </a:txBody>
                  <a:tcPr marL="103632" marR="103632" marT="50292" marB="50292" anchor="ctr">
                    <a:solidFill>
                      <a:srgbClr val="FFFFE7"/>
                    </a:solidFill>
                  </a:tcPr>
                </a:tc>
              </a:tr>
            </a:tbl>
          </a:graphicData>
        </a:graphic>
      </p:graphicFrame>
      <p:sp>
        <p:nvSpPr>
          <p:cNvPr id="7" name="TextBox 6"/>
          <p:cNvSpPr txBox="1"/>
          <p:nvPr/>
        </p:nvSpPr>
        <p:spPr>
          <a:xfrm>
            <a:off x="3550399" y="1631384"/>
            <a:ext cx="4199255" cy="190337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r>
              <a:rPr lang="es-GT" sz="3600" b="1" dirty="0" smtClean="0">
                <a:solidFill>
                  <a:schemeClr val="accent1">
                    <a:lumMod val="75000"/>
                  </a:schemeClr>
                </a:solidFill>
                <a:latin typeface="Bookman Old Style" pitchFamily="18" charset="0"/>
              </a:rPr>
              <a:t>Trimestre uno </a:t>
            </a:r>
          </a:p>
          <a:p>
            <a:r>
              <a:rPr lang="es-GT" sz="3600" b="1" dirty="0" smtClean="0">
                <a:latin typeface="Bookman Old Style" pitchFamily="18" charset="0"/>
              </a:rPr>
              <a:t> CFA</a:t>
            </a:r>
          </a:p>
          <a:p>
            <a:endParaRPr lang="es-GT" sz="2500" b="1" dirty="0" smtClean="0">
              <a:latin typeface="Bookman Old Style" pitchFamily="18" charset="0"/>
            </a:endParaRPr>
          </a:p>
          <a:p>
            <a:pPr algn="ctr"/>
            <a:endParaRPr lang="es-GT" b="1" dirty="0" smtClean="0">
              <a:latin typeface="Bookman Old Style" pitchFamily="18" charset="0"/>
            </a:endParaRPr>
          </a:p>
        </p:txBody>
      </p:sp>
      <p:sp>
        <p:nvSpPr>
          <p:cNvPr id="3" name="Oval 2"/>
          <p:cNvSpPr/>
          <p:nvPr/>
        </p:nvSpPr>
        <p:spPr>
          <a:xfrm>
            <a:off x="4407195" y="6324600"/>
            <a:ext cx="533400" cy="2590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11" name="Oval 10"/>
          <p:cNvSpPr/>
          <p:nvPr/>
        </p:nvSpPr>
        <p:spPr>
          <a:xfrm>
            <a:off x="3889035" y="6781800"/>
            <a:ext cx="518160" cy="2514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2" name="TextBox 1"/>
          <p:cNvSpPr txBox="1"/>
          <p:nvPr/>
        </p:nvSpPr>
        <p:spPr>
          <a:xfrm>
            <a:off x="1521841" y="5294355"/>
            <a:ext cx="4845063" cy="246221"/>
          </a:xfrm>
          <a:prstGeom prst="rect">
            <a:avLst/>
          </a:prstGeom>
          <a:noFill/>
        </p:spPr>
        <p:txBody>
          <a:bodyPr wrap="square" rtlCol="0">
            <a:spAutoFit/>
          </a:bodyPr>
          <a:lstStyle/>
          <a:p>
            <a:r>
              <a:rPr lang="es-ES" sz="1000" b="1" i="1" dirty="0">
                <a:latin typeface="Calibri" panose="020F0502020204030204" pitchFamily="34" charset="0"/>
              </a:rPr>
              <a:t>Nota: Es posible que haya más estándares por </a:t>
            </a:r>
            <a:r>
              <a:rPr lang="es-ES" sz="1000" b="1" i="1" dirty="0" smtClean="0">
                <a:latin typeface="Calibri" panose="020F0502020204030204" pitchFamily="34" charset="0"/>
              </a:rPr>
              <a:t>objetivo. </a:t>
            </a:r>
            <a:r>
              <a:rPr lang="es-ES" sz="1000" b="1" i="1" dirty="0">
                <a:latin typeface="Calibri" panose="020F0502020204030204" pitchFamily="34" charset="0"/>
              </a:rPr>
              <a:t>S</a:t>
            </a:r>
            <a:r>
              <a:rPr lang="es-ES" sz="1000" b="1" i="1" dirty="0" smtClean="0">
                <a:latin typeface="Calibri" panose="020F0502020204030204" pitchFamily="34" charset="0"/>
              </a:rPr>
              <a:t>olo los evaluados </a:t>
            </a:r>
            <a:r>
              <a:rPr lang="es-ES" sz="1000" b="1" i="1" dirty="0">
                <a:latin typeface="Calibri" panose="020F0502020204030204" pitchFamily="34" charset="0"/>
              </a:rPr>
              <a:t>se enumeran.</a:t>
            </a:r>
            <a:endParaRPr lang="en-US" sz="1000" b="1" i="1" dirty="0">
              <a:latin typeface="Calibri" panose="020F0502020204030204" pitchFamily="34" charset="0"/>
            </a:endParaRPr>
          </a:p>
        </p:txBody>
      </p:sp>
      <p:graphicFrame>
        <p:nvGraphicFramePr>
          <p:cNvPr id="24" name="Table 23"/>
          <p:cNvGraphicFramePr>
            <a:graphicFrameLocks noGrp="1"/>
          </p:cNvGraphicFramePr>
          <p:nvPr>
            <p:extLst>
              <p:ext uri="{D42A27DB-BD31-4B8C-83A1-F6EECF244321}">
                <p14:modId xmlns:p14="http://schemas.microsoft.com/office/powerpoint/2010/main" val="3676063133"/>
              </p:ext>
            </p:extLst>
          </p:nvPr>
        </p:nvGraphicFramePr>
        <p:xfrm>
          <a:off x="1609839" y="2996888"/>
          <a:ext cx="4836159"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84208"/>
                <a:gridCol w="1475853"/>
                <a:gridCol w="2363372"/>
                <a:gridCol w="612726"/>
              </a:tblGrid>
              <a:tr h="268224">
                <a:tc gridSpan="4">
                  <a:txBody>
                    <a:bodyPr/>
                    <a:lstStyle/>
                    <a:p>
                      <a:pPr algn="ctr"/>
                      <a:r>
                        <a:rPr lang="es-GT" sz="1100" b="1" noProof="0" dirty="0" smtClean="0">
                          <a:latin typeface="+mn-lt"/>
                        </a:rPr>
                        <a:t>Lectura: Texto literario </a:t>
                      </a:r>
                      <a:endParaRPr lang="es-GT" sz="1100" b="1" dirty="0">
                        <a:latin typeface="+mn-lt"/>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GT" sz="1100" b="1" noProof="0" dirty="0" smtClean="0">
                          <a:latin typeface="+mn-lt"/>
                        </a:rPr>
                        <a:t>Objetivos</a:t>
                      </a:r>
                      <a:endParaRPr lang="es-GT" sz="1100" b="1" noProof="0" dirty="0">
                        <a:latin typeface="+mn-lt"/>
                      </a:endParaRPr>
                    </a:p>
                  </a:txBody>
                  <a:tcPr marL="103632" marR="103632" marT="50292" marB="50292">
                    <a:solidFill>
                      <a:schemeClr val="bg1"/>
                    </a:solidFill>
                  </a:tcPr>
                </a:tc>
                <a:tc hMerge="1">
                  <a:txBody>
                    <a:bodyPr/>
                    <a:lstStyle/>
                    <a:p>
                      <a:endParaRPr lang="en-US" dirty="0"/>
                    </a:p>
                  </a:txBody>
                  <a:tcPr/>
                </a:tc>
                <a:tc>
                  <a:txBody>
                    <a:bodyPr/>
                    <a:lstStyle/>
                    <a:p>
                      <a:pPr algn="ctr"/>
                      <a:r>
                        <a:rPr lang="es-GT" sz="1100" b="1" noProof="0" dirty="0" smtClean="0">
                          <a:latin typeface="+mn-lt"/>
                        </a:rPr>
                        <a:t>Estándares</a:t>
                      </a:r>
                      <a:endParaRPr lang="es-GT" sz="1100" b="1" noProof="0" dirty="0">
                        <a:latin typeface="+mn-lt"/>
                      </a:endParaRPr>
                    </a:p>
                  </a:txBody>
                  <a:tcPr marL="103632" marR="103632" marT="50292" marB="50292">
                    <a:solidFill>
                      <a:schemeClr val="bg1"/>
                    </a:solidFill>
                  </a:tcPr>
                </a:tc>
                <a:tc>
                  <a:txBody>
                    <a:bodyPr/>
                    <a:lstStyle/>
                    <a:p>
                      <a:pPr algn="ctr"/>
                      <a:r>
                        <a:rPr lang="es-GT" sz="1100" b="1" dirty="0" smtClean="0">
                          <a:latin typeface="+mn-lt"/>
                        </a:rPr>
                        <a:t>DOK</a:t>
                      </a:r>
                      <a:endParaRPr lang="es-GT" sz="1100" b="1" dirty="0">
                        <a:latin typeface="+mn-lt"/>
                      </a:endParaRPr>
                    </a:p>
                  </a:txBody>
                  <a:tcPr marL="103632" marR="103632" marT="50292" marB="50292">
                    <a:solidFill>
                      <a:schemeClr val="bg1"/>
                    </a:solidFill>
                  </a:tcPr>
                </a:tc>
              </a:tr>
              <a:tr h="268224">
                <a:tc>
                  <a:txBody>
                    <a:bodyPr/>
                    <a:lstStyle/>
                    <a:p>
                      <a:pPr algn="ctr"/>
                      <a:r>
                        <a:rPr lang="es-GT" sz="1100" b="1" dirty="0" smtClean="0">
                          <a:latin typeface="+mn-lt"/>
                        </a:rPr>
                        <a:t>1</a:t>
                      </a:r>
                      <a:endParaRPr lang="es-GT" sz="1100" b="1" dirty="0">
                        <a:latin typeface="+mn-lt"/>
                      </a:endParaRPr>
                    </a:p>
                  </a:txBody>
                  <a:tcPr marL="103632" marR="103632" marT="50292" marB="50292">
                    <a:solidFill>
                      <a:srgbClr val="FFFFE7"/>
                    </a:solidFill>
                  </a:tcPr>
                </a:tc>
                <a:tc>
                  <a:txBody>
                    <a:bodyPr/>
                    <a:lstStyle/>
                    <a:p>
                      <a:r>
                        <a:rPr lang="es-GT" sz="1100" b="1" noProof="0" dirty="0" smtClean="0">
                          <a:latin typeface="+mn-lt"/>
                        </a:rPr>
                        <a:t>Detalles clave</a:t>
                      </a:r>
                      <a:endParaRPr lang="es-GT" sz="1100" b="1" noProof="0" dirty="0">
                        <a:latin typeface="+mn-lt"/>
                      </a:endParaRPr>
                    </a:p>
                  </a:txBody>
                  <a:tcPr marL="103632" marR="103632" marT="50292" marB="50292">
                    <a:solidFill>
                      <a:srgbClr val="FFFFE7"/>
                    </a:solidFill>
                  </a:tcPr>
                </a:tc>
                <a:tc>
                  <a:txBody>
                    <a:bodyPr/>
                    <a:lstStyle/>
                    <a:p>
                      <a:r>
                        <a:rPr lang="es-GT" sz="1100" b="1" dirty="0" smtClean="0">
                          <a:latin typeface="+mn-lt"/>
                        </a:rPr>
                        <a:t>RL.3.1</a:t>
                      </a:r>
                      <a:r>
                        <a:rPr lang="es-GT" sz="1100" b="1" baseline="0" dirty="0" smtClean="0">
                          <a:latin typeface="+mn-lt"/>
                        </a:rPr>
                        <a:t>   </a:t>
                      </a:r>
                      <a:r>
                        <a:rPr lang="es-GT" sz="1100" b="1" dirty="0" smtClean="0">
                          <a:latin typeface="+mn-lt"/>
                        </a:rPr>
                        <a:t>RL.3.3 </a:t>
                      </a:r>
                      <a:r>
                        <a:rPr lang="es-GT" sz="900" b="0" i="1" dirty="0" smtClean="0">
                          <a:latin typeface="+mn-lt"/>
                        </a:rPr>
                        <a:t> (</a:t>
                      </a:r>
                      <a:r>
                        <a:rPr lang="es-GT" sz="900" b="0" noProof="0" dirty="0" smtClean="0">
                          <a:latin typeface="+mn-lt"/>
                        </a:rPr>
                        <a:t>se</a:t>
                      </a:r>
                      <a:r>
                        <a:rPr lang="es-GT" sz="900" b="0" baseline="0" noProof="0" dirty="0" smtClean="0">
                          <a:latin typeface="+mn-lt"/>
                        </a:rPr>
                        <a:t> puede ir a </a:t>
                      </a:r>
                      <a:r>
                        <a:rPr lang="es-GT" sz="900" b="0" i="1" dirty="0" smtClean="0">
                          <a:latin typeface="+mn-lt"/>
                        </a:rPr>
                        <a:t>DOK 3)</a:t>
                      </a:r>
                      <a:endParaRPr lang="es-GT" sz="1100" b="1" dirty="0">
                        <a:latin typeface="+mn-lt"/>
                      </a:endParaRPr>
                    </a:p>
                  </a:txBody>
                  <a:tcPr marL="103632" marR="103632" marT="50292" marB="50292">
                    <a:solidFill>
                      <a:srgbClr val="FFFFE7"/>
                    </a:solidFill>
                  </a:tcPr>
                </a:tc>
                <a:tc>
                  <a:txBody>
                    <a:bodyPr/>
                    <a:lstStyle/>
                    <a:p>
                      <a:pPr algn="ctr"/>
                      <a:r>
                        <a:rPr lang="es-GT" sz="1100" b="1" dirty="0" smtClean="0">
                          <a:latin typeface="+mn-lt"/>
                        </a:rPr>
                        <a:t>1-2</a:t>
                      </a:r>
                      <a:endParaRPr lang="es-GT" sz="1100" b="1" dirty="0">
                        <a:latin typeface="+mn-lt"/>
                      </a:endParaRPr>
                    </a:p>
                  </a:txBody>
                  <a:tcPr marL="103632" marR="103632" marT="50292" marB="50292" anchor="ctr">
                    <a:solidFill>
                      <a:srgbClr val="FFFFE7"/>
                    </a:solidFill>
                  </a:tcPr>
                </a:tc>
              </a:tr>
              <a:tr h="268224">
                <a:tc>
                  <a:txBody>
                    <a:bodyPr/>
                    <a:lstStyle/>
                    <a:p>
                      <a:pPr algn="ctr"/>
                      <a:r>
                        <a:rPr lang="es-GT" sz="1100" b="1" dirty="0" smtClean="0">
                          <a:latin typeface="+mn-lt"/>
                        </a:rPr>
                        <a:t>2</a:t>
                      </a:r>
                      <a:endParaRPr lang="es-GT" sz="1100" b="1" dirty="0">
                        <a:latin typeface="+mn-lt"/>
                      </a:endParaRPr>
                    </a:p>
                  </a:txBody>
                  <a:tcPr marL="103632" marR="103632" marT="50292" marB="50292">
                    <a:solidFill>
                      <a:srgbClr val="FFFFE7"/>
                    </a:solidFill>
                  </a:tcPr>
                </a:tc>
                <a:tc>
                  <a:txBody>
                    <a:bodyPr/>
                    <a:lstStyle/>
                    <a:p>
                      <a:r>
                        <a:rPr lang="es-GT" sz="1100" b="1" noProof="0" dirty="0" smtClean="0">
                          <a:latin typeface="+mn-lt"/>
                        </a:rPr>
                        <a:t>Ideas centrales</a:t>
                      </a:r>
                      <a:endParaRPr lang="es-GT" sz="1100" b="1" noProof="0" dirty="0">
                        <a:latin typeface="+mn-lt"/>
                      </a:endParaRPr>
                    </a:p>
                  </a:txBody>
                  <a:tcPr marL="103632" marR="103632" marT="50292" marB="50292">
                    <a:solidFill>
                      <a:srgbClr val="FFFFE7"/>
                    </a:solidFill>
                  </a:tcPr>
                </a:tc>
                <a:tc>
                  <a:txBody>
                    <a:bodyPr/>
                    <a:lstStyle/>
                    <a:p>
                      <a:r>
                        <a:rPr lang="es-GT" sz="1100" b="1" dirty="0" smtClean="0">
                          <a:latin typeface="+mn-lt"/>
                        </a:rPr>
                        <a:t>RL.3.2</a:t>
                      </a:r>
                      <a:endParaRPr lang="es-GT" sz="1100" b="1" dirty="0">
                        <a:latin typeface="+mn-lt"/>
                      </a:endParaRPr>
                    </a:p>
                  </a:txBody>
                  <a:tcPr marL="103632" marR="103632" marT="50292" marB="50292">
                    <a:solidFill>
                      <a:srgbClr val="FFFFE7"/>
                    </a:solidFill>
                  </a:tcPr>
                </a:tc>
                <a:tc>
                  <a:txBody>
                    <a:bodyPr/>
                    <a:lstStyle/>
                    <a:p>
                      <a:pPr algn="ctr"/>
                      <a:r>
                        <a:rPr lang="es-GT" sz="1100" b="1" dirty="0" smtClean="0">
                          <a:latin typeface="+mn-lt"/>
                        </a:rPr>
                        <a:t>2</a:t>
                      </a:r>
                      <a:endParaRPr lang="es-GT" sz="1100" b="1" dirty="0">
                        <a:latin typeface="+mn-lt"/>
                      </a:endParaRPr>
                    </a:p>
                  </a:txBody>
                  <a:tcPr marL="103632" marR="103632" marT="50292" marB="50292" anchor="ctr">
                    <a:solidFill>
                      <a:srgbClr val="FFFFE7"/>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460665684"/>
              </p:ext>
            </p:extLst>
          </p:nvPr>
        </p:nvGraphicFramePr>
        <p:xfrm>
          <a:off x="1609839" y="4191704"/>
          <a:ext cx="4836160" cy="110337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16560"/>
                <a:gridCol w="1443501"/>
                <a:gridCol w="2366499"/>
                <a:gridCol w="609600"/>
              </a:tblGrid>
              <a:tr h="268224">
                <a:tc gridSpan="4">
                  <a:txBody>
                    <a:bodyPr/>
                    <a:lstStyle/>
                    <a:p>
                      <a:pPr algn="ctr"/>
                      <a:r>
                        <a:rPr lang="es-ES" sz="1100" b="1" noProof="0" dirty="0" smtClean="0">
                          <a:latin typeface="+mn-lt"/>
                        </a:rPr>
                        <a:t>Lectura: Texto informativo</a:t>
                      </a:r>
                      <a:r>
                        <a:rPr lang="es-ES" sz="1100" b="1" baseline="0" noProof="0" dirty="0" smtClean="0">
                          <a:latin typeface="+mn-lt"/>
                        </a:rPr>
                        <a:t> </a:t>
                      </a:r>
                      <a:endParaRPr lang="en-US" sz="1100" b="1" dirty="0">
                        <a:latin typeface="+mn-lt"/>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ES" sz="1100" b="1" noProof="0" dirty="0" smtClean="0">
                          <a:latin typeface="+mn-lt"/>
                        </a:rPr>
                        <a:t>Objetivos</a:t>
                      </a:r>
                      <a:endParaRPr lang="es-ES" sz="1100" b="1" noProof="0" dirty="0">
                        <a:latin typeface="+mn-lt"/>
                      </a:endParaRPr>
                    </a:p>
                  </a:txBody>
                  <a:tcPr marL="103632" marR="103632" marT="50292" marB="50292">
                    <a:solidFill>
                      <a:schemeClr val="bg1"/>
                    </a:solidFill>
                  </a:tcPr>
                </a:tc>
                <a:tc hMerge="1">
                  <a:txBody>
                    <a:bodyPr/>
                    <a:lstStyle/>
                    <a:p>
                      <a:endParaRPr lang="en-US" dirty="0"/>
                    </a:p>
                  </a:txBody>
                  <a:tcPr/>
                </a:tc>
                <a:tc>
                  <a:txBody>
                    <a:bodyPr/>
                    <a:lstStyle/>
                    <a:p>
                      <a:pPr algn="ctr"/>
                      <a:r>
                        <a:rPr lang="es-ES" sz="1100" b="1" noProof="0" dirty="0" smtClean="0">
                          <a:latin typeface="+mn-lt"/>
                        </a:rPr>
                        <a:t>Estándares</a:t>
                      </a:r>
                      <a:endParaRPr lang="es-ES" sz="1100" b="1" noProof="0" dirty="0">
                        <a:latin typeface="+mn-lt"/>
                      </a:endParaRPr>
                    </a:p>
                  </a:txBody>
                  <a:tcPr marL="103632" marR="103632" marT="50292" marB="50292">
                    <a:solidFill>
                      <a:schemeClr val="bg1"/>
                    </a:solidFill>
                  </a:tcPr>
                </a:tc>
                <a:tc>
                  <a:txBody>
                    <a:bodyPr/>
                    <a:lstStyle/>
                    <a:p>
                      <a:pPr algn="ctr"/>
                      <a:r>
                        <a:rPr lang="en-US" sz="1100" b="1" dirty="0" smtClean="0">
                          <a:latin typeface="+mn-lt"/>
                        </a:rPr>
                        <a:t>DOK</a:t>
                      </a:r>
                      <a:endParaRPr lang="en-US" sz="1100" b="1" dirty="0">
                        <a:latin typeface="+mn-lt"/>
                      </a:endParaRPr>
                    </a:p>
                  </a:txBody>
                  <a:tcPr marL="103632" marR="103632" marT="50292" marB="50292">
                    <a:solidFill>
                      <a:schemeClr val="bg1"/>
                    </a:solidFill>
                  </a:tcPr>
                </a:tc>
              </a:tr>
              <a:tr h="268224">
                <a:tc>
                  <a:txBody>
                    <a:bodyPr/>
                    <a:lstStyle/>
                    <a:p>
                      <a:pPr algn="ctr"/>
                      <a:r>
                        <a:rPr lang="en-US" sz="1100" b="1" dirty="0" smtClean="0">
                          <a:latin typeface="+mn-lt"/>
                        </a:rPr>
                        <a:t>8</a:t>
                      </a:r>
                      <a:endParaRPr lang="en-US" sz="1100" b="1" dirty="0">
                        <a:latin typeface="+mn-lt"/>
                      </a:endParaRPr>
                    </a:p>
                  </a:txBody>
                  <a:tcPr marL="103632" marR="103632" marT="50292" marB="50292">
                    <a:solidFill>
                      <a:srgbClr val="FFFFE7"/>
                    </a:solidFill>
                  </a:tcPr>
                </a:tc>
                <a:tc>
                  <a:txBody>
                    <a:bodyPr/>
                    <a:lstStyle/>
                    <a:p>
                      <a:r>
                        <a:rPr lang="es-ES" sz="1200" b="1" noProof="0" dirty="0" smtClean="0">
                          <a:latin typeface="+mn-lt"/>
                        </a:rPr>
                        <a:t>Detalles</a:t>
                      </a:r>
                      <a:r>
                        <a:rPr lang="es-ES" sz="1200" b="1" baseline="0" noProof="0" dirty="0" smtClean="0">
                          <a:latin typeface="+mn-lt"/>
                        </a:rPr>
                        <a:t> clave</a:t>
                      </a:r>
                      <a:endParaRPr lang="es-ES" sz="1200" b="1" noProof="0" dirty="0">
                        <a:latin typeface="+mn-lt"/>
                      </a:endParaRPr>
                    </a:p>
                  </a:txBody>
                  <a:tcPr marL="103632" marR="103632" marT="50292" marB="50292">
                    <a:solidFill>
                      <a:srgbClr val="FFFFE7"/>
                    </a:solidFill>
                  </a:tcPr>
                </a:tc>
                <a:tc>
                  <a:txBody>
                    <a:bodyPr/>
                    <a:lstStyle/>
                    <a:p>
                      <a:r>
                        <a:rPr lang="en-US" sz="1100" b="1" dirty="0" smtClean="0">
                          <a:latin typeface="+mn-lt"/>
                        </a:rPr>
                        <a:t>RI.3.1</a:t>
                      </a:r>
                      <a:r>
                        <a:rPr lang="en-US" sz="1100" b="1" baseline="0" dirty="0" smtClean="0">
                          <a:latin typeface="+mn-lt"/>
                        </a:rPr>
                        <a:t>   </a:t>
                      </a:r>
                      <a:r>
                        <a:rPr lang="en-US" sz="1100" b="1" dirty="0" smtClean="0">
                          <a:latin typeface="+mn-lt"/>
                        </a:rPr>
                        <a:t>RI.3.3 </a:t>
                      </a:r>
                      <a:r>
                        <a:rPr lang="en-US" sz="900" b="0" i="1" dirty="0" smtClean="0">
                          <a:latin typeface="+mn-lt"/>
                        </a:rPr>
                        <a:t>(</a:t>
                      </a:r>
                      <a:r>
                        <a:rPr lang="es-ES_tradnl" sz="900" b="0" noProof="0" dirty="0" smtClean="0">
                          <a:latin typeface="+mn-lt"/>
                        </a:rPr>
                        <a:t>se</a:t>
                      </a:r>
                      <a:r>
                        <a:rPr lang="es-ES_tradnl" sz="900" b="0" baseline="0" noProof="0" dirty="0" smtClean="0">
                          <a:latin typeface="+mn-lt"/>
                        </a:rPr>
                        <a:t> puede ir a </a:t>
                      </a:r>
                      <a:r>
                        <a:rPr lang="en-US" sz="900" b="0" i="1" dirty="0" smtClean="0">
                          <a:latin typeface="+mn-lt"/>
                        </a:rPr>
                        <a:t>DOK 3)</a:t>
                      </a:r>
                      <a:endParaRPr lang="en-US" sz="900" b="0" i="1" dirty="0">
                        <a:latin typeface="+mn-lt"/>
                      </a:endParaRPr>
                    </a:p>
                  </a:txBody>
                  <a:tcPr marL="103632" marR="103632" marT="50292" marB="50292">
                    <a:solidFill>
                      <a:srgbClr val="FFFFE7"/>
                    </a:solidFill>
                  </a:tcPr>
                </a:tc>
                <a:tc>
                  <a:txBody>
                    <a:bodyPr/>
                    <a:lstStyle/>
                    <a:p>
                      <a:pPr algn="ctr"/>
                      <a:r>
                        <a:rPr lang="en-US" sz="1100" b="1" dirty="0" smtClean="0">
                          <a:latin typeface="+mn-lt"/>
                        </a:rPr>
                        <a:t>1-2</a:t>
                      </a:r>
                      <a:endParaRPr lang="en-US" sz="1100" b="1" dirty="0">
                        <a:latin typeface="+mn-lt"/>
                      </a:endParaRPr>
                    </a:p>
                  </a:txBody>
                  <a:tcPr marL="103632" marR="103632" marT="50292" marB="50292" anchor="ctr">
                    <a:solidFill>
                      <a:srgbClr val="FFFFE7"/>
                    </a:solidFill>
                  </a:tcPr>
                </a:tc>
              </a:tr>
              <a:tr h="268224">
                <a:tc>
                  <a:txBody>
                    <a:bodyPr/>
                    <a:lstStyle/>
                    <a:p>
                      <a:pPr algn="ctr"/>
                      <a:r>
                        <a:rPr lang="en-US" sz="1100" b="1" dirty="0" smtClean="0">
                          <a:latin typeface="+mn-lt"/>
                        </a:rPr>
                        <a:t>9</a:t>
                      </a:r>
                      <a:endParaRPr lang="en-US" sz="1100" b="1" dirty="0">
                        <a:latin typeface="+mn-lt"/>
                      </a:endParaRPr>
                    </a:p>
                  </a:txBody>
                  <a:tcPr marL="103632" marR="103632" marT="50292" marB="50292">
                    <a:solidFill>
                      <a:srgbClr val="FFFFE7"/>
                    </a:solidFill>
                  </a:tcPr>
                </a:tc>
                <a:tc>
                  <a:txBody>
                    <a:bodyPr/>
                    <a:lstStyle/>
                    <a:p>
                      <a:r>
                        <a:rPr lang="es-ES" sz="1200" b="1" noProof="0" dirty="0" smtClean="0">
                          <a:latin typeface="+mn-lt"/>
                        </a:rPr>
                        <a:t>Ideas</a:t>
                      </a:r>
                      <a:r>
                        <a:rPr lang="es-ES" sz="1200" b="1" baseline="0" noProof="0" dirty="0" smtClean="0">
                          <a:latin typeface="+mn-lt"/>
                        </a:rPr>
                        <a:t> centrales</a:t>
                      </a:r>
                      <a:endParaRPr lang="es-ES" sz="1200" b="1" noProof="0" dirty="0">
                        <a:latin typeface="+mn-lt"/>
                      </a:endParaRPr>
                    </a:p>
                  </a:txBody>
                  <a:tcPr marL="103632" marR="103632" marT="50292" marB="50292">
                    <a:solidFill>
                      <a:srgbClr val="FFFFE7"/>
                    </a:solidFill>
                  </a:tcPr>
                </a:tc>
                <a:tc>
                  <a:txBody>
                    <a:bodyPr/>
                    <a:lstStyle/>
                    <a:p>
                      <a:r>
                        <a:rPr lang="en-US" sz="1100" b="1" dirty="0" smtClean="0">
                          <a:latin typeface="+mn-lt"/>
                        </a:rPr>
                        <a:t>RI.3.2</a:t>
                      </a:r>
                      <a:endParaRPr lang="en-US" sz="1100" b="1" dirty="0">
                        <a:latin typeface="+mn-lt"/>
                      </a:endParaRPr>
                    </a:p>
                  </a:txBody>
                  <a:tcPr marL="103632" marR="103632" marT="50292" marB="50292">
                    <a:solidFill>
                      <a:srgbClr val="FFFFE7"/>
                    </a:solidFill>
                  </a:tcPr>
                </a:tc>
                <a:tc>
                  <a:txBody>
                    <a:bodyPr/>
                    <a:lstStyle/>
                    <a:p>
                      <a:pPr algn="ctr"/>
                      <a:r>
                        <a:rPr lang="en-US" sz="1100" b="1" dirty="0" smtClean="0">
                          <a:latin typeface="+mn-lt"/>
                        </a:rPr>
                        <a:t>2</a:t>
                      </a:r>
                      <a:endParaRPr lang="en-US" sz="1100" b="1" dirty="0">
                        <a:latin typeface="+mn-lt"/>
                      </a:endParaRPr>
                    </a:p>
                  </a:txBody>
                  <a:tcPr marL="103632" marR="103632" marT="50292" marB="50292" anchor="ctr">
                    <a:solidFill>
                      <a:srgbClr val="FFFFE7"/>
                    </a:solidFill>
                  </a:tcPr>
                </a:tc>
              </a:tr>
            </a:tbl>
          </a:graphicData>
        </a:graphic>
      </p:graphicFrame>
    </p:spTree>
    <p:extLst>
      <p:ext uri="{BB962C8B-B14F-4D97-AF65-F5344CB8AC3E}">
        <p14:creationId xmlns:p14="http://schemas.microsoft.com/office/powerpoint/2010/main" val="2706892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04482905"/>
              </p:ext>
            </p:extLst>
          </p:nvPr>
        </p:nvGraphicFramePr>
        <p:xfrm>
          <a:off x="381000" y="533400"/>
          <a:ext cx="7043738" cy="5344432"/>
        </p:xfrm>
        <a:graphic>
          <a:graphicData uri="http://schemas.openxmlformats.org/drawingml/2006/table">
            <a:tbl>
              <a:tblPr firstRow="1" bandRow="1">
                <a:tableStyleId>{5940675A-B579-460E-94D1-54222C63F5DA}</a:tableStyleId>
              </a:tblPr>
              <a:tblGrid>
                <a:gridCol w="7043738"/>
              </a:tblGrid>
              <a:tr h="2206342">
                <a:tc>
                  <a:txBody>
                    <a:bodyPr/>
                    <a:lstStyle/>
                    <a:p>
                      <a:pPr marL="0" marR="0" indent="0" algn="ctr">
                        <a:lnSpc>
                          <a:spcPct val="115000"/>
                        </a:lnSpc>
                        <a:spcBef>
                          <a:spcPts val="0"/>
                        </a:spcBef>
                        <a:spcAft>
                          <a:spcPts val="0"/>
                        </a:spcAft>
                        <a:buNone/>
                      </a:pPr>
                      <a:r>
                        <a:rPr lang="es-GT" sz="1400" b="1" i="1" u="sng" kern="1200" dirty="0" smtClean="0">
                          <a:solidFill>
                            <a:srgbClr val="000000"/>
                          </a:solidFill>
                          <a:effectLst/>
                          <a:latin typeface="Helvetica" panose="020B0604020202020204" pitchFamily="34" charset="0"/>
                          <a:ea typeface="Times New Roman"/>
                          <a:cs typeface="Helvetica" panose="020B0604020202020204" pitchFamily="34" charset="0"/>
                        </a:rPr>
                        <a:t>Clave de respuesta secuencial </a:t>
                      </a:r>
                      <a:endParaRPr lang="es-GT" sz="1400" b="1" i="1" u="sng" kern="1200" baseline="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indent="0" algn="l">
                        <a:lnSpc>
                          <a:spcPct val="115000"/>
                        </a:lnSpc>
                        <a:spcBef>
                          <a:spcPts val="0"/>
                        </a:spcBef>
                        <a:spcAft>
                          <a:spcPts val="0"/>
                        </a:spcAft>
                        <a:buNone/>
                      </a:pPr>
                      <a:endParaRPr lang="es-GT" sz="1800" b="1"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1018824" rtl="0" eaLnBrk="1" fontAlgn="auto" latinLnBrk="0" hangingPunct="1">
                        <a:lnSpc>
                          <a:spcPct val="115000"/>
                        </a:lnSpc>
                        <a:spcBef>
                          <a:spcPts val="0"/>
                        </a:spcBef>
                        <a:spcAft>
                          <a:spcPts val="0"/>
                        </a:spcAft>
                        <a:buClrTx/>
                        <a:buSzTx/>
                        <a:buFontTx/>
                        <a:buNone/>
                        <a:tabLst/>
                        <a:defRPr/>
                      </a:pPr>
                      <a:r>
                        <a:rPr lang="es-GT" sz="1800" b="1" kern="1200" dirty="0" smtClean="0">
                          <a:solidFill>
                            <a:srgbClr val="000000"/>
                          </a:solidFill>
                          <a:effectLst/>
                          <a:latin typeface="Helvetica" panose="020B0604020202020204" pitchFamily="34" charset="0"/>
                          <a:ea typeface="Times New Roman"/>
                          <a:cs typeface="Helvetica" panose="020B0604020202020204" pitchFamily="34" charset="0"/>
                        </a:rPr>
                        <a:t>18.  Lee</a:t>
                      </a:r>
                      <a:r>
                        <a:rPr lang="es-GT"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 el siguiente párrafo. </a:t>
                      </a:r>
                      <a:r>
                        <a:rPr lang="es-GT" sz="1800" dirty="0" smtClean="0"/>
                        <a:t> </a:t>
                      </a:r>
                    </a:p>
                    <a:p>
                      <a:pPr marL="0" marR="0" lvl="0" indent="0" algn="r" defTabSz="1018824" rtl="0" eaLnBrk="1" fontAlgn="auto" latinLnBrk="0" hangingPunct="1">
                        <a:lnSpc>
                          <a:spcPct val="115000"/>
                        </a:lnSpc>
                        <a:spcBef>
                          <a:spcPts val="0"/>
                        </a:spcBef>
                        <a:spcAft>
                          <a:spcPts val="0"/>
                        </a:spcAft>
                        <a:buClrTx/>
                        <a:buSzTx/>
                        <a:buFontTx/>
                        <a:buNone/>
                        <a:tabLst/>
                        <a:defRPr/>
                      </a:pPr>
                      <a:r>
                        <a:rPr kumimoji="0" lang="es-GT" sz="900" b="0" i="1" u="none" strike="noStrike" kern="1200" cap="none" spc="0" normalizeH="0" baseline="0" noProof="0" dirty="0" smtClean="0">
                          <a:ln>
                            <a:noFill/>
                          </a:ln>
                          <a:solidFill>
                            <a:prstClr val="black"/>
                          </a:solidFill>
                          <a:effectLst/>
                          <a:uLnTx/>
                          <a:uFillTx/>
                          <a:latin typeface="+mn-lt"/>
                          <a:ea typeface="+mn-ea"/>
                          <a:cs typeface="+mn-cs"/>
                        </a:rPr>
                        <a:t>W.3.1a  Revisa un texto, Apoya una opinión, Objetivo 6b</a:t>
                      </a:r>
                    </a:p>
                    <a:p>
                      <a:pPr marL="228600" marR="0" indent="-228600" algn="l">
                        <a:lnSpc>
                          <a:spcPct val="115000"/>
                        </a:lnSpc>
                        <a:spcBef>
                          <a:spcPts val="0"/>
                        </a:spcBef>
                        <a:spcAft>
                          <a:spcPts val="0"/>
                        </a:spcAft>
                        <a:buAutoNum type="arabicPeriod" startAt="18"/>
                      </a:pPr>
                      <a:endParaRPr lang="es-GT" sz="9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GT" sz="15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Y por supuesto, es divertido nadar. En primer lugar, saber nadar puede salvar tu vida. Además, la natación es un buen ejercicio. Hay varias razones que explican por qué es una buena idea que todos los niños aprendan a nadar.</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GT" sz="12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GT"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Vuelve a escribir el párrafo en orden lógico (que tenga sentido).</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GT"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GT" sz="1450" b="1" i="0" u="none" strike="noStrike" kern="1200" cap="none" spc="0" normalizeH="0" baseline="0" noProof="0" dirty="0" smtClean="0">
                          <a:ln>
                            <a:noFill/>
                          </a:ln>
                          <a:solidFill>
                            <a:srgbClr val="920000"/>
                          </a:solidFill>
                          <a:effectLst/>
                          <a:uLnTx/>
                          <a:uFillTx/>
                          <a:latin typeface="Helvetica" panose="020B0604020202020204" pitchFamily="34" charset="0"/>
                          <a:ea typeface="Times New Roman"/>
                          <a:cs typeface="Helvetica" panose="020B0604020202020204" pitchFamily="34" charset="0"/>
                        </a:rPr>
                        <a:t>El estudiante recibe </a:t>
                      </a:r>
                      <a:r>
                        <a:rPr kumimoji="0" lang="es-GT" sz="1450" b="1" i="0" u="sng" strike="noStrike" kern="1200" cap="none" spc="0" normalizeH="0" baseline="0" noProof="0" dirty="0" smtClean="0">
                          <a:ln>
                            <a:noFill/>
                          </a:ln>
                          <a:solidFill>
                            <a:srgbClr val="920000"/>
                          </a:solidFill>
                          <a:effectLst/>
                          <a:uLnTx/>
                          <a:uFillTx/>
                          <a:latin typeface="Helvetica" panose="020B0604020202020204" pitchFamily="34" charset="0"/>
                          <a:ea typeface="Times New Roman"/>
                          <a:cs typeface="Helvetica" panose="020B0604020202020204" pitchFamily="34" charset="0"/>
                        </a:rPr>
                        <a:t>un punto </a:t>
                      </a:r>
                      <a:r>
                        <a:rPr kumimoji="0" lang="es-GT" sz="1450" b="1" i="0" u="none" strike="noStrike" kern="1200" cap="none" spc="0" normalizeH="0" baseline="0" noProof="0" dirty="0" smtClean="0">
                          <a:ln>
                            <a:noFill/>
                          </a:ln>
                          <a:solidFill>
                            <a:srgbClr val="920000"/>
                          </a:solidFill>
                          <a:effectLst/>
                          <a:uLnTx/>
                          <a:uFillTx/>
                          <a:latin typeface="Helvetica" panose="020B0604020202020204" pitchFamily="34" charset="0"/>
                          <a:ea typeface="Times New Roman"/>
                          <a:cs typeface="Helvetica" panose="020B0604020202020204" pitchFamily="34" charset="0"/>
                        </a:rPr>
                        <a:t>si todas las oraciones están en el orden correcto.</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GT" sz="14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pPr marL="228600" marR="0" lvl="0" indent="-228600" algn="l" defTabSz="1018824" rtl="0" eaLnBrk="1" fontAlgn="auto" latinLnBrk="0" hangingPunct="1">
                        <a:lnSpc>
                          <a:spcPct val="100000"/>
                        </a:lnSpc>
                        <a:spcBef>
                          <a:spcPts val="0"/>
                        </a:spcBef>
                        <a:spcAft>
                          <a:spcPts val="0"/>
                        </a:spcAft>
                        <a:buClrTx/>
                        <a:buSzTx/>
                        <a:buFontTx/>
                        <a:buNone/>
                        <a:tabLst/>
                        <a:defRPr/>
                      </a:pPr>
                      <a:r>
                        <a:rPr lang="es-GT" sz="1400" dirty="0" smtClean="0">
                          <a:solidFill>
                            <a:schemeClr val="tx1"/>
                          </a:solidFill>
                        </a:rPr>
                        <a:t>1.</a:t>
                      </a:r>
                      <a:r>
                        <a:rPr lang="es-GT" sz="1400" baseline="0" dirty="0" smtClean="0">
                          <a:solidFill>
                            <a:schemeClr val="tx1"/>
                          </a:solidFill>
                        </a:rPr>
                        <a:t> </a:t>
                      </a:r>
                      <a:r>
                        <a:rPr kumimoji="0" lang="es-GT"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Hay varias razones que explican por qué es una buena idea que todos los niños aprendan a nadar.</a:t>
                      </a: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r>
                        <a:rPr kumimoji="0" lang="es-GT"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2. En primer lugar, saber nadar puede salvar tu vida. </a:t>
                      </a:r>
                      <a:endParaRPr lang="es-GT" sz="14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r>
                        <a:rPr kumimoji="0" lang="es-GT"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3. Además, la natación es un buen ejercicio. </a:t>
                      </a:r>
                      <a:endParaRPr lang="es-GT" sz="14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r>
                        <a:rPr kumimoji="0" lang="es-GT"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4. Y por supuesto, es divertido nadar. </a:t>
                      </a:r>
                      <a:endParaRPr lang="es-GT" sz="14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398083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90259223"/>
              </p:ext>
            </p:extLst>
          </p:nvPr>
        </p:nvGraphicFramePr>
        <p:xfrm>
          <a:off x="323851" y="762000"/>
          <a:ext cx="7043738" cy="8355882"/>
        </p:xfrm>
        <a:graphic>
          <a:graphicData uri="http://schemas.openxmlformats.org/drawingml/2006/table">
            <a:tbl>
              <a:tblPr firstRow="1" bandRow="1">
                <a:effectLst>
                  <a:innerShdw blurRad="114300">
                    <a:prstClr val="black"/>
                  </a:innerShdw>
                </a:effectLst>
                <a:tableStyleId>{5C22544A-7EE6-4342-B048-85BDC9FD1C3A}</a:tableStyleId>
              </a:tblPr>
              <a:tblGrid>
                <a:gridCol w="5772149"/>
                <a:gridCol w="685800"/>
                <a:gridCol w="585789"/>
              </a:tblGrid>
              <a:tr h="364019">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800" b="1" noProof="0" dirty="0" smtClean="0">
                          <a:solidFill>
                            <a:schemeClr val="tx1"/>
                          </a:solidFill>
                          <a:effectLst>
                            <a:outerShdw blurRad="38100" dist="38100" dir="2700000" algn="tl">
                              <a:srgbClr val="000000">
                                <a:alpha val="43137"/>
                              </a:srgbClr>
                            </a:outerShdw>
                          </a:effectLst>
                        </a:rPr>
                        <a:t>Grado 3</a:t>
                      </a:r>
                      <a:r>
                        <a:rPr lang="es-GT" sz="1800" b="1" baseline="0" noProof="0" dirty="0" smtClean="0">
                          <a:solidFill>
                            <a:schemeClr val="tx1"/>
                          </a:solidFill>
                          <a:effectLst>
                            <a:outerShdw blurRad="38100" dist="38100" dir="2700000" algn="tl">
                              <a:srgbClr val="000000">
                                <a:alpha val="43137"/>
                              </a:srgbClr>
                            </a:outerShdw>
                          </a:effectLst>
                        </a:rPr>
                        <a:t> -</a:t>
                      </a:r>
                      <a:r>
                        <a:rPr lang="es-GT" sz="1800" b="1" noProof="0" dirty="0" smtClean="0">
                          <a:solidFill>
                            <a:schemeClr val="tx1"/>
                          </a:solidFill>
                          <a:effectLst>
                            <a:outerShdw blurRad="38100" dist="38100" dir="2700000" algn="tl">
                              <a:srgbClr val="000000">
                                <a:alpha val="43137"/>
                              </a:srgbClr>
                            </a:outerShdw>
                          </a:effectLst>
                        </a:rPr>
                        <a:t> CFA Trimestre</a:t>
                      </a:r>
                      <a:r>
                        <a:rPr lang="es-GT" sz="1800" b="1" baseline="0" noProof="0" dirty="0" smtClean="0">
                          <a:solidFill>
                            <a:schemeClr val="tx1"/>
                          </a:solidFill>
                          <a:effectLst>
                            <a:outerShdw blurRad="38100" dist="38100" dir="2700000" algn="tl">
                              <a:srgbClr val="000000">
                                <a:alpha val="43137"/>
                              </a:srgbClr>
                            </a:outerShdw>
                          </a:effectLst>
                        </a:rPr>
                        <a:t> </a:t>
                      </a:r>
                      <a:r>
                        <a:rPr lang="es-GT" sz="1800" b="1" noProof="0" dirty="0" smtClean="0">
                          <a:solidFill>
                            <a:schemeClr val="tx1"/>
                          </a:solidFill>
                          <a:effectLst>
                            <a:outerShdw blurRad="38100" dist="38100" dir="2700000" algn="tl">
                              <a:srgbClr val="000000">
                                <a:alpha val="43137"/>
                              </a:srgbClr>
                            </a:outerShdw>
                          </a:effectLst>
                        </a:rPr>
                        <a:t>1 </a:t>
                      </a:r>
                    </a:p>
                    <a:p>
                      <a:pPr marL="0" marR="0" indent="0" algn="ctr" defTabSz="966612" rtl="0" eaLnBrk="1" fontAlgn="auto" latinLnBrk="0" hangingPunct="1">
                        <a:lnSpc>
                          <a:spcPct val="100000"/>
                        </a:lnSpc>
                        <a:spcBef>
                          <a:spcPts val="0"/>
                        </a:spcBef>
                        <a:spcAft>
                          <a:spcPts val="0"/>
                        </a:spcAft>
                        <a:buClrTx/>
                        <a:buSzTx/>
                        <a:buFontTx/>
                        <a:buNone/>
                        <a:tabLst/>
                        <a:defRPr/>
                      </a:pPr>
                      <a:r>
                        <a:rPr lang="es-GT" sz="1800" b="1" noProof="0" dirty="0" smtClean="0">
                          <a:solidFill>
                            <a:schemeClr val="tx1"/>
                          </a:solidFill>
                          <a:effectLst>
                            <a:outerShdw blurRad="38100" dist="38100" dir="2700000" algn="tl">
                              <a:srgbClr val="000000">
                                <a:alpha val="43137"/>
                              </a:srgbClr>
                            </a:outerShdw>
                          </a:effectLst>
                        </a:rPr>
                        <a:t>Clave</a:t>
                      </a:r>
                      <a:r>
                        <a:rPr lang="es-GT" sz="1800" b="1" baseline="0" noProof="0" dirty="0" smtClean="0">
                          <a:solidFill>
                            <a:schemeClr val="tx1"/>
                          </a:solidFill>
                          <a:effectLst>
                            <a:outerShdw blurRad="38100" dist="38100" dir="2700000" algn="tl">
                              <a:srgbClr val="000000">
                                <a:alpha val="43137"/>
                              </a:srgbClr>
                            </a:outerShdw>
                          </a:effectLst>
                        </a:rPr>
                        <a:t>/Puntos para las Respuestas de selección múltiple </a:t>
                      </a:r>
                      <a:endParaRPr lang="es-GT" sz="1800" b="1"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pPr algn="ct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 1</a:t>
                      </a:r>
                      <a:r>
                        <a:rPr lang="es-GT" sz="1100" b="0" u="none" noProof="0" dirty="0" smtClean="0">
                          <a:solidFill>
                            <a:schemeClr val="tx1"/>
                          </a:solidFill>
                          <a:effectLst/>
                        </a:rPr>
                        <a:t>  </a:t>
                      </a:r>
                      <a:r>
                        <a:rPr lang="es-GT" sz="1100" b="0" noProof="0" dirty="0" smtClean="0">
                          <a:latin typeface="+mn-lt"/>
                          <a:cs typeface="Helvetica" pitchFamily="34" charset="0"/>
                        </a:rPr>
                        <a:t>¿Dónde estaban jugando los dos hermanos en el cuento?        </a:t>
                      </a:r>
                      <a:r>
                        <a:rPr lang="es-GT" sz="1100" b="0" u="none" noProof="0" dirty="0" smtClean="0">
                          <a:solidFill>
                            <a:schemeClr val="tx1"/>
                          </a:solidFill>
                          <a:effectLst/>
                        </a:rPr>
                        <a:t>RL.3.1</a:t>
                      </a: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D</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 2</a:t>
                      </a:r>
                      <a:r>
                        <a:rPr lang="es-GT" sz="1100" b="0" u="none" noProof="0" dirty="0" smtClean="0">
                          <a:solidFill>
                            <a:schemeClr val="tx1"/>
                          </a:solidFill>
                          <a:effectLst/>
                        </a:rPr>
                        <a:t>  </a:t>
                      </a:r>
                      <a:r>
                        <a:rPr lang="es-GT" sz="1100" b="0" noProof="0" dirty="0" smtClean="0">
                          <a:latin typeface="+mn-lt"/>
                          <a:cs typeface="Helvetica" pitchFamily="34" charset="0"/>
                        </a:rPr>
                        <a:t>¿Quién sacó a Chang del pozo cuando se cayó adentro?       </a:t>
                      </a:r>
                      <a:r>
                        <a:rPr lang="es-GT" sz="1100" b="0" u="none" noProof="0" dirty="0" smtClean="0">
                          <a:solidFill>
                            <a:schemeClr val="tx1"/>
                          </a:solidFill>
                          <a:effectLst/>
                        </a:rPr>
                        <a:t>RL.3.1</a:t>
                      </a: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C</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 3</a:t>
                      </a:r>
                      <a:r>
                        <a:rPr lang="es-GT" sz="1100" b="0" u="none" noProof="0" dirty="0" smtClean="0">
                          <a:solidFill>
                            <a:schemeClr val="tx1"/>
                          </a:solidFill>
                          <a:effectLst/>
                        </a:rPr>
                        <a:t>  </a:t>
                      </a:r>
                      <a:r>
                        <a:rPr lang="es-GT" sz="1100" b="0" noProof="0" dirty="0" smtClean="0">
                          <a:latin typeface="+mn-lt"/>
                          <a:cs typeface="Helvetica" pitchFamily="34" charset="0"/>
                        </a:rPr>
                        <a:t>¿Qué detalle clave explica mejor el mensaje central de </a:t>
                      </a:r>
                      <a:r>
                        <a:rPr lang="es-GT" sz="1100" b="0" noProof="0" dirty="0" err="1" smtClean="0">
                          <a:latin typeface="+mn-lt"/>
                          <a:cs typeface="Helvetica" pitchFamily="34" charset="0"/>
                        </a:rPr>
                        <a:t>Tikki</a:t>
                      </a:r>
                      <a:r>
                        <a:rPr lang="es-GT" sz="1100" b="0" noProof="0" dirty="0" smtClean="0">
                          <a:latin typeface="+mn-lt"/>
                          <a:cs typeface="Helvetica" pitchFamily="34" charset="0"/>
                        </a:rPr>
                        <a:t> </a:t>
                      </a:r>
                      <a:r>
                        <a:rPr lang="es-GT" sz="1100" b="0" noProof="0" dirty="0" err="1" smtClean="0">
                          <a:latin typeface="+mn-lt"/>
                          <a:cs typeface="Helvetica" pitchFamily="34" charset="0"/>
                        </a:rPr>
                        <a:t>Tikki</a:t>
                      </a:r>
                      <a:r>
                        <a:rPr lang="es-GT" sz="1100" b="0" noProof="0" dirty="0" smtClean="0">
                          <a:latin typeface="+mn-lt"/>
                          <a:cs typeface="Helvetica" pitchFamily="34" charset="0"/>
                        </a:rPr>
                        <a:t> Tembo?        </a:t>
                      </a:r>
                      <a:r>
                        <a:rPr lang="es-GT" sz="1100" b="0" u="none" noProof="0" dirty="0" smtClean="0">
                          <a:solidFill>
                            <a:schemeClr val="tx1"/>
                          </a:solidFill>
                          <a:effectLst/>
                        </a:rPr>
                        <a:t>RL.3.2</a:t>
                      </a:r>
                      <a:endParaRPr lang="es-GT" sz="1100" b="0" noProof="0" dirty="0" smtClean="0">
                        <a:solidFill>
                          <a:schemeClr val="tx1"/>
                        </a:solidFill>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D</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 4</a:t>
                      </a:r>
                      <a:r>
                        <a:rPr lang="es-GT" sz="1100" b="0" u="none" noProof="0" dirty="0" smtClean="0">
                          <a:solidFill>
                            <a:schemeClr val="tx1"/>
                          </a:solidFill>
                          <a:effectLst/>
                        </a:rPr>
                        <a:t>  </a:t>
                      </a:r>
                      <a:r>
                        <a:rPr lang="es-GT" sz="1100" b="0" noProof="0" dirty="0" smtClean="0">
                          <a:latin typeface="+mn-lt"/>
                          <a:cs typeface="Helvetica" pitchFamily="34" charset="0"/>
                        </a:rPr>
                        <a:t>¿Qué respuesta resume mejor por qué </a:t>
                      </a:r>
                      <a:r>
                        <a:rPr lang="es-GT" sz="1100" b="0" noProof="0" dirty="0" err="1" smtClean="0">
                          <a:latin typeface="+mn-lt"/>
                          <a:cs typeface="Helvetica" pitchFamily="34" charset="0"/>
                        </a:rPr>
                        <a:t>Tikki</a:t>
                      </a:r>
                      <a:r>
                        <a:rPr lang="es-GT" sz="1100" b="0" noProof="0" dirty="0" smtClean="0">
                          <a:latin typeface="+mn-lt"/>
                          <a:cs typeface="Helvetica" pitchFamily="34" charset="0"/>
                        </a:rPr>
                        <a:t> </a:t>
                      </a:r>
                      <a:r>
                        <a:rPr lang="es-GT" sz="1100" b="0" noProof="0" dirty="0" err="1" smtClean="0">
                          <a:latin typeface="+mn-lt"/>
                          <a:cs typeface="Helvetica" pitchFamily="34" charset="0"/>
                        </a:rPr>
                        <a:t>Tikki</a:t>
                      </a:r>
                      <a:r>
                        <a:rPr lang="es-GT" sz="1100" b="0" noProof="0" dirty="0" smtClean="0">
                          <a:latin typeface="+mn-lt"/>
                          <a:cs typeface="Helvetica" pitchFamily="34" charset="0"/>
                        </a:rPr>
                        <a:t> Tembo estuvo en el agua tanto tiempo? </a:t>
                      </a:r>
                      <a:r>
                        <a:rPr lang="es-GT" sz="1100" b="0" u="none" baseline="0" noProof="0" dirty="0" smtClean="0">
                          <a:solidFill>
                            <a:schemeClr val="tx1"/>
                          </a:solidFill>
                          <a:effectLst/>
                        </a:rPr>
                        <a:t>       </a:t>
                      </a:r>
                      <a:r>
                        <a:rPr lang="es-GT" sz="1100" b="0" u="none" noProof="0" dirty="0" smtClean="0">
                          <a:solidFill>
                            <a:schemeClr val="tx1"/>
                          </a:solidFill>
                          <a:effectLst/>
                        </a:rPr>
                        <a:t>RL.3.2</a:t>
                      </a: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D</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 5</a:t>
                      </a:r>
                      <a:r>
                        <a:rPr lang="es-GT" sz="1100" b="0" u="none" noProof="0" dirty="0" smtClean="0">
                          <a:solidFill>
                            <a:schemeClr val="tx1"/>
                          </a:solidFill>
                          <a:effectLst/>
                        </a:rPr>
                        <a:t>  </a:t>
                      </a:r>
                      <a:r>
                        <a:rPr lang="es-GT" sz="1100" b="0" noProof="0" dirty="0" smtClean="0">
                          <a:latin typeface="+mn-lt"/>
                          <a:cs typeface="Helvetica" pitchFamily="34" charset="0"/>
                        </a:rPr>
                        <a:t>¿Cómo las acciones del jardinero ayudaron a Chang después de caer en el pozo? </a:t>
                      </a:r>
                      <a:r>
                        <a:rPr lang="es-GT" sz="1100" b="0" u="none" noProof="0" dirty="0" smtClean="0">
                          <a:solidFill>
                            <a:schemeClr val="tx1"/>
                          </a:solidFill>
                          <a:effectLst/>
                        </a:rPr>
                        <a:t>RL.3.3</a:t>
                      </a: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C</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6</a:t>
                      </a:r>
                      <a:r>
                        <a:rPr lang="es-GT" sz="1100" b="0" u="none" noProof="0" dirty="0" smtClean="0">
                          <a:solidFill>
                            <a:schemeClr val="tx1"/>
                          </a:solidFill>
                          <a:effectLst/>
                        </a:rPr>
                        <a:t>  </a:t>
                      </a:r>
                      <a:r>
                        <a:rPr lang="es-GT" sz="1100" b="0" noProof="0" dirty="0" smtClean="0">
                          <a:latin typeface="+mn-lt"/>
                          <a:cs typeface="Helvetica" pitchFamily="34" charset="0"/>
                        </a:rPr>
                        <a:t>Explica cómo las acciones del padre ayudaron a salvar a Chang.        </a:t>
                      </a:r>
                      <a:r>
                        <a:rPr lang="es-GT" sz="1100" b="0" u="none" noProof="0" dirty="0" smtClean="0">
                          <a:solidFill>
                            <a:schemeClr val="tx1"/>
                          </a:solidFill>
                          <a:effectLst/>
                        </a:rPr>
                        <a:t>RL.3.3</a:t>
                      </a: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B</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7</a:t>
                      </a:r>
                      <a:r>
                        <a:rPr lang="es-GT" sz="1100" b="1" u="none"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latin typeface="+mn-lt"/>
                        </a:rPr>
                        <a:t>Respuesta construida de literatura </a:t>
                      </a:r>
                      <a:endParaRPr lang="es-GT" sz="1100" b="0"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RL.3.2</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2</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8</a:t>
                      </a:r>
                      <a:r>
                        <a:rPr lang="es-GT" sz="1100" b="1" u="none"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latin typeface="+mn-lt"/>
                        </a:rPr>
                        <a:t>Respuesta construida de literatura </a:t>
                      </a:r>
                      <a:endParaRPr lang="es-GT" sz="1100" b="1"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RL.3.3</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3</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9</a:t>
                      </a:r>
                      <a:r>
                        <a:rPr lang="es-GT" sz="1100" b="0" u="none" baseline="0" noProof="0" dirty="0" smtClean="0">
                          <a:solidFill>
                            <a:schemeClr val="tx1"/>
                          </a:solidFill>
                          <a:effectLst/>
                        </a:rPr>
                        <a:t>  </a:t>
                      </a:r>
                      <a:r>
                        <a:rPr lang="es-GT" sz="1100" b="0" noProof="0" dirty="0" smtClean="0">
                          <a:latin typeface="+mn-lt"/>
                          <a:cs typeface="Helvetica" pitchFamily="34" charset="0"/>
                        </a:rPr>
                        <a:t>Según el pasaje, </a:t>
                      </a:r>
                      <a:r>
                        <a:rPr lang="es-GT" sz="1100" b="1" i="1" u="sng" noProof="0" dirty="0" smtClean="0">
                          <a:latin typeface="+mn-lt"/>
                          <a:cs typeface="Helvetica" pitchFamily="34" charset="0"/>
                        </a:rPr>
                        <a:t>Cultura China</a:t>
                      </a:r>
                      <a:r>
                        <a:rPr lang="es-GT" sz="1100" b="0" noProof="0" dirty="0" smtClean="0">
                          <a:latin typeface="+mn-lt"/>
                          <a:cs typeface="Helvetica" pitchFamily="34" charset="0"/>
                        </a:rPr>
                        <a:t>, ¿cuáles cosas de las que usamos ahora fueron inventadas en China?        </a:t>
                      </a:r>
                      <a:r>
                        <a:rPr lang="es-GT" sz="1100" b="0" u="none" baseline="0" noProof="0" dirty="0" smtClean="0">
                          <a:solidFill>
                            <a:schemeClr val="tx1"/>
                          </a:solidFill>
                          <a:effectLst/>
                        </a:rPr>
                        <a:t>RI.3.1</a:t>
                      </a: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B</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10</a:t>
                      </a:r>
                      <a:r>
                        <a:rPr lang="es-GT" sz="1100" b="0" u="none" baseline="0" noProof="0" dirty="0" smtClean="0">
                          <a:solidFill>
                            <a:schemeClr val="tx1"/>
                          </a:solidFill>
                          <a:effectLst/>
                        </a:rPr>
                        <a:t>  </a:t>
                      </a:r>
                      <a:r>
                        <a:rPr lang="es-GT" sz="1100" b="0" noProof="0" dirty="0" smtClean="0">
                          <a:latin typeface="+mn-lt"/>
                          <a:cs typeface="Helvetica" pitchFamily="34" charset="0"/>
                        </a:rPr>
                        <a:t>¿Qué información en el pasaje, </a:t>
                      </a:r>
                      <a:r>
                        <a:rPr lang="es-GT" sz="1100" b="1" i="1" u="sng" noProof="0" dirty="0" smtClean="0">
                          <a:latin typeface="+mn-lt"/>
                          <a:cs typeface="Helvetica" pitchFamily="34" charset="0"/>
                        </a:rPr>
                        <a:t>Cultura China</a:t>
                      </a:r>
                      <a:r>
                        <a:rPr lang="es-GT" sz="1100" b="0" noProof="0" dirty="0" smtClean="0">
                          <a:latin typeface="+mn-lt"/>
                          <a:cs typeface="Helvetica" pitchFamily="34" charset="0"/>
                        </a:rPr>
                        <a:t>, mejor apoya el hecho de que la técnica de impresión china usando bloques de madera es un proceso que se ha utilizado durante mucho tiempo?      </a:t>
                      </a:r>
                      <a:r>
                        <a:rPr lang="es-GT" sz="1100" b="0" u="none" baseline="0" noProof="0" dirty="0" smtClean="0">
                          <a:solidFill>
                            <a:schemeClr val="tx1"/>
                          </a:solidFill>
                          <a:effectLst/>
                        </a:rPr>
                        <a:t>RI.3.1</a:t>
                      </a:r>
                      <a:endParaRPr lang="es-GT" sz="1100" b="0" u="none" noProof="0" dirty="0" smtClean="0">
                        <a:solidFill>
                          <a:schemeClr val="tx1"/>
                        </a:solidFill>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A</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11</a:t>
                      </a:r>
                      <a:r>
                        <a:rPr lang="es-GT" sz="1100" b="0" u="none" noProof="0" dirty="0" smtClean="0">
                          <a:solidFill>
                            <a:schemeClr val="tx1"/>
                          </a:solidFill>
                          <a:effectLst/>
                        </a:rPr>
                        <a:t>  </a:t>
                      </a:r>
                      <a:r>
                        <a:rPr lang="es-GT" sz="1100" b="0" noProof="0" dirty="0" smtClean="0">
                          <a:latin typeface="+mn-lt"/>
                          <a:cs typeface="Helvetica" pitchFamily="34" charset="0"/>
                        </a:rPr>
                        <a:t>¿Qué detalle mejor resume por qué los símbolos de la escritura china se pueden llamar una forma de arte?        </a:t>
                      </a:r>
                      <a:r>
                        <a:rPr lang="es-GT" sz="1100" b="0" u="none" noProof="0" dirty="0" smtClean="0">
                          <a:solidFill>
                            <a:schemeClr val="tx1"/>
                          </a:solidFill>
                          <a:effectLst/>
                        </a:rPr>
                        <a:t>RI.3.2</a:t>
                      </a:r>
                    </a:p>
                  </a:txBody>
                  <a:tcPr marL="97155" marR="97155" marT="47897" marB="47897">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B</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280199">
                <a:tc>
                  <a:txBody>
                    <a:bodyPr/>
                    <a:lstStyle/>
                    <a:p>
                      <a:pPr marL="342900" indent="-342900">
                        <a:buNone/>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12</a:t>
                      </a:r>
                      <a:r>
                        <a:rPr lang="es-GT" sz="1100" b="0" u="none" baseline="0" noProof="0" dirty="0" smtClean="0">
                          <a:solidFill>
                            <a:schemeClr val="tx1"/>
                          </a:solidFill>
                          <a:effectLst/>
                        </a:rPr>
                        <a:t>  </a:t>
                      </a:r>
                      <a:r>
                        <a:rPr lang="es-GT" sz="1100" b="0" noProof="0" dirty="0" smtClean="0">
                          <a:latin typeface="+mn-lt"/>
                          <a:cs typeface="Helvetica" pitchFamily="34" charset="0"/>
                        </a:rPr>
                        <a:t>¿Qué podría otro título para el pasaje </a:t>
                      </a:r>
                      <a:r>
                        <a:rPr lang="es-GT" sz="1100" b="1" i="1" u="sng" noProof="0" dirty="0" smtClean="0">
                          <a:latin typeface="+mn-lt"/>
                          <a:cs typeface="Helvetica" pitchFamily="34" charset="0"/>
                        </a:rPr>
                        <a:t>Cultura China</a:t>
                      </a:r>
                      <a:r>
                        <a:rPr lang="es-GT" sz="1100" b="0" noProof="0" dirty="0" smtClean="0">
                          <a:latin typeface="+mn-lt"/>
                          <a:cs typeface="Helvetica" pitchFamily="34" charset="0"/>
                        </a:rPr>
                        <a:t>?        </a:t>
                      </a:r>
                      <a:r>
                        <a:rPr lang="es-GT" sz="1100" b="0" u="none" baseline="0" noProof="0" dirty="0" smtClean="0">
                          <a:solidFill>
                            <a:schemeClr val="tx1"/>
                          </a:solidFill>
                          <a:effectLst/>
                        </a:rPr>
                        <a:t>RI.3.2</a:t>
                      </a: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B</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13</a:t>
                      </a:r>
                      <a:r>
                        <a:rPr lang="es-GT" sz="1100" b="0" u="none" noProof="0" dirty="0" smtClean="0">
                          <a:solidFill>
                            <a:schemeClr val="tx1"/>
                          </a:solidFill>
                          <a:effectLst/>
                        </a:rPr>
                        <a:t>  </a:t>
                      </a:r>
                      <a:r>
                        <a:rPr lang="es-GT" sz="1100" b="0" noProof="0" dirty="0" smtClean="0">
                          <a:latin typeface="+mn-lt"/>
                        </a:rPr>
                        <a:t>¿Qué afirmación explica mejor la relación entre la escritura del inglés y la escritura china?        </a:t>
                      </a:r>
                      <a:r>
                        <a:rPr lang="es-GT" sz="1100" b="0" u="none" noProof="0" dirty="0" smtClean="0">
                          <a:solidFill>
                            <a:schemeClr val="tx1"/>
                          </a:solidFill>
                          <a:effectLst/>
                        </a:rPr>
                        <a:t>RI.3.3</a:t>
                      </a: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B</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14</a:t>
                      </a:r>
                      <a:r>
                        <a:rPr lang="es-GT" sz="1100" b="0" u="none" noProof="0" dirty="0" smtClean="0">
                          <a:solidFill>
                            <a:schemeClr val="tx1"/>
                          </a:solidFill>
                          <a:effectLst/>
                        </a:rPr>
                        <a:t>  </a:t>
                      </a:r>
                      <a:r>
                        <a:rPr lang="es-GT" sz="1100" b="0" noProof="0" dirty="0" smtClean="0">
                          <a:latin typeface="+mn-lt"/>
                        </a:rPr>
                        <a:t>¿Qué afirmación explica mejor por qué las familias en China dejan todas sus ventanas y puertas abiertas en la víspera de Año Nuevo?        </a:t>
                      </a:r>
                      <a:r>
                        <a:rPr lang="es-GT" sz="1100" b="0" u="none" noProof="0" dirty="0" smtClean="0">
                          <a:solidFill>
                            <a:schemeClr val="tx1"/>
                          </a:solidFill>
                          <a:effectLst/>
                        </a:rPr>
                        <a:t>RI.3.3</a:t>
                      </a: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D</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15</a:t>
                      </a:r>
                      <a:r>
                        <a:rPr lang="es-GT" sz="1100" b="1" u="none" noProof="0" dirty="0" smtClean="0">
                          <a:solidFill>
                            <a:schemeClr val="tx1"/>
                          </a:solidFill>
                          <a:effectLst>
                            <a:outerShdw blurRad="38100" dist="38100" dir="2700000" algn="tl">
                              <a:srgbClr val="000000">
                                <a:alpha val="43137"/>
                              </a:srgbClr>
                            </a:outerShdw>
                          </a:effectLst>
                        </a:rPr>
                        <a:t>                                </a:t>
                      </a:r>
                      <a:r>
                        <a:rPr lang="es-GT" sz="1100" b="1" u="none" noProof="0" dirty="0" smtClean="0">
                          <a:solidFill>
                            <a:schemeClr val="tx1"/>
                          </a:solidFill>
                          <a:effectLst/>
                        </a:rPr>
                        <a:t>  </a:t>
                      </a:r>
                      <a:r>
                        <a:rPr lang="es-GT" sz="1100" b="1" u="sng" noProof="0" dirty="0" smtClean="0">
                          <a:solidFill>
                            <a:schemeClr val="tx1"/>
                          </a:solidFill>
                          <a:effectLst>
                            <a:outerShdw blurRad="38100" dist="38100" dir="2700000" algn="tl">
                              <a:srgbClr val="000000">
                                <a:alpha val="43137"/>
                              </a:srgbClr>
                            </a:outerShdw>
                          </a:effectLst>
                          <a:latin typeface="+mn-lt"/>
                        </a:rPr>
                        <a:t>Respuesta construida de texto</a:t>
                      </a:r>
                      <a:r>
                        <a:rPr lang="es-GT" sz="1100" b="1" u="sng" baseline="0" noProof="0" dirty="0" smtClean="0">
                          <a:solidFill>
                            <a:schemeClr val="tx1"/>
                          </a:solidFill>
                          <a:effectLst>
                            <a:outerShdw blurRad="38100" dist="38100" dir="2700000" algn="tl">
                              <a:srgbClr val="000000">
                                <a:alpha val="43137"/>
                              </a:srgbClr>
                            </a:outerShdw>
                          </a:effectLst>
                          <a:latin typeface="+mn-lt"/>
                        </a:rPr>
                        <a:t> informativo</a:t>
                      </a:r>
                      <a:r>
                        <a:rPr lang="es-GT" sz="1100" b="1" u="none" noProof="0" dirty="0" smtClean="0">
                          <a:solidFill>
                            <a:schemeClr val="tx1"/>
                          </a:solidFill>
                          <a:effectLst>
                            <a:outerShdw blurRad="38100" dist="38100" dir="2700000" algn="tl">
                              <a:srgbClr val="000000">
                                <a:alpha val="43137"/>
                              </a:srgbClr>
                            </a:outerShdw>
                          </a:effectLst>
                          <a:latin typeface="+mn-lt"/>
                        </a:rPr>
                        <a:t> </a:t>
                      </a:r>
                      <a:endParaRPr lang="es-GT" sz="1100" b="0" i="1" u="none" noProof="0"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RI.3.2</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2</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16</a:t>
                      </a:r>
                      <a:r>
                        <a:rPr lang="es-GT" sz="1100" b="1" u="none"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latin typeface="+mn-lt"/>
                        </a:rPr>
                        <a:t>Respuesta construida de texto</a:t>
                      </a:r>
                      <a:r>
                        <a:rPr lang="es-GT" sz="1100" b="1" u="sng" baseline="0" noProof="0" dirty="0" smtClean="0">
                          <a:solidFill>
                            <a:schemeClr val="tx1"/>
                          </a:solidFill>
                          <a:effectLst>
                            <a:outerShdw blurRad="38100" dist="38100" dir="2700000" algn="tl">
                              <a:srgbClr val="000000">
                                <a:alpha val="43137"/>
                              </a:srgbClr>
                            </a:outerShdw>
                          </a:effectLst>
                          <a:latin typeface="+mn-lt"/>
                        </a:rPr>
                        <a:t> informativo</a:t>
                      </a:r>
                      <a:r>
                        <a:rPr lang="es-GT" sz="1100" b="1" u="none" noProof="0" dirty="0" smtClean="0">
                          <a:solidFill>
                            <a:schemeClr val="tx1"/>
                          </a:solidFill>
                          <a:effectLst>
                            <a:outerShdw blurRad="38100" dist="38100" dir="2700000" algn="tl">
                              <a:srgbClr val="000000">
                                <a:alpha val="43137"/>
                              </a:srgbClr>
                            </a:outerShdw>
                          </a:effectLst>
                          <a:latin typeface="+mn-lt"/>
                        </a:rPr>
                        <a:t> </a:t>
                      </a:r>
                      <a:endParaRPr lang="es-GT" sz="1100" b="1"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RI.3.3</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3</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Escritura</a:t>
                      </a:r>
                      <a:r>
                        <a:rPr lang="es-GT" sz="1100" b="1" u="sng" baseline="0" noProof="0" dirty="0" smtClean="0">
                          <a:solidFill>
                            <a:schemeClr val="tx1"/>
                          </a:solidFill>
                          <a:effectLst>
                            <a:outerShdw blurRad="38100" dist="38100" dir="2700000" algn="tl">
                              <a:srgbClr val="000000">
                                <a:alpha val="43137"/>
                              </a:srgbClr>
                            </a:outerShdw>
                          </a:effectLst>
                        </a:rPr>
                        <a:t> y Revisión </a:t>
                      </a:r>
                      <a:endParaRPr lang="es-GT" sz="1100" b="1"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17</a:t>
                      </a:r>
                      <a:r>
                        <a:rPr lang="es-GT" sz="1100" b="1" u="none" noProof="0" dirty="0" smtClean="0">
                          <a:solidFill>
                            <a:schemeClr val="tx1"/>
                          </a:solidFill>
                          <a:effectLst>
                            <a:outerShdw blurRad="38100" dist="38100" dir="2700000" algn="tl">
                              <a:srgbClr val="000000">
                                <a:alpha val="43137"/>
                              </a:srgbClr>
                            </a:outerShdw>
                          </a:effectLst>
                        </a:rPr>
                        <a:t>                                                          </a:t>
                      </a:r>
                      <a:r>
                        <a:rPr lang="es-GT" sz="1100" b="1" u="none" baseline="0" noProof="0" dirty="0" smtClean="0">
                          <a:solidFill>
                            <a:schemeClr val="tx1"/>
                          </a:solidFill>
                          <a:effectLst>
                            <a:outerShdw blurRad="38100" dist="38100" dir="2700000" algn="tl">
                              <a:srgbClr val="000000">
                                <a:alpha val="43137"/>
                              </a:srgbClr>
                            </a:outerShdw>
                          </a:effectLst>
                        </a:rPr>
                        <a:t> </a:t>
                      </a:r>
                      <a:r>
                        <a:rPr lang="es-GT" sz="1100" b="1" u="sng" baseline="0" noProof="0" dirty="0" smtClean="0">
                          <a:solidFill>
                            <a:schemeClr val="tx1"/>
                          </a:solidFill>
                          <a:effectLst>
                            <a:outerShdw blurRad="38100" dist="38100" dir="2700000" algn="tl">
                              <a:srgbClr val="000000">
                                <a:alpha val="43137"/>
                              </a:srgbClr>
                            </a:outerShdw>
                          </a:effectLst>
                        </a:rPr>
                        <a:t>Escrito breve</a:t>
                      </a:r>
                      <a:endParaRPr lang="es-GT" sz="1100" b="1"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W.3.1b</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3</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18</a:t>
                      </a:r>
                      <a:r>
                        <a:rPr lang="es-GT" sz="1100" b="1" u="none" baseline="0" noProof="0" dirty="0" smtClean="0">
                          <a:solidFill>
                            <a:schemeClr val="tx1"/>
                          </a:solidFill>
                          <a:effectLst>
                            <a:outerShdw blurRad="38100" dist="38100" dir="2700000" algn="tl">
                              <a:srgbClr val="000000">
                                <a:alpha val="43137"/>
                              </a:srgbClr>
                            </a:outerShdw>
                          </a:effectLst>
                        </a:rPr>
                        <a:t>                                                         </a:t>
                      </a:r>
                      <a:r>
                        <a:rPr lang="es-GT" sz="1100" b="1" u="sng" baseline="0" noProof="0" dirty="0" smtClean="0">
                          <a:solidFill>
                            <a:schemeClr val="tx1"/>
                          </a:solidFill>
                          <a:effectLst>
                            <a:outerShdw blurRad="38100" dist="38100" dir="2700000" algn="tl">
                              <a:srgbClr val="000000">
                                <a:alpha val="43137"/>
                              </a:srgbClr>
                            </a:outerShdw>
                          </a:effectLst>
                        </a:rPr>
                        <a:t>Escribir para revisar</a:t>
                      </a:r>
                      <a:endParaRPr lang="es-GT" sz="1100" b="1"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w.3.1a</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19</a:t>
                      </a:r>
                      <a:r>
                        <a:rPr lang="es-GT" sz="1100" b="0" u="none" noProof="0" dirty="0" smtClean="0">
                          <a:solidFill>
                            <a:schemeClr val="tx1"/>
                          </a:solidFill>
                          <a:effectLst/>
                        </a:rPr>
                        <a:t>  </a:t>
                      </a:r>
                      <a:r>
                        <a:rPr lang="es-GT" sz="1100" b="0" noProof="0" dirty="0" smtClean="0">
                          <a:latin typeface="+mn-lt"/>
                          <a:cs typeface="Helvetica" pitchFamily="34" charset="0"/>
                        </a:rPr>
                        <a:t>¿Qué palabra o frase significa casi lo mismo que </a:t>
                      </a:r>
                      <a:r>
                        <a:rPr lang="es-GT" sz="1100" b="1" i="1" u="sng" noProof="0" dirty="0" smtClean="0">
                          <a:latin typeface="+mn-lt"/>
                          <a:cs typeface="Helvetica" pitchFamily="34" charset="0"/>
                        </a:rPr>
                        <a:t>buscar</a:t>
                      </a:r>
                      <a:r>
                        <a:rPr lang="es-GT" sz="1100" b="0" noProof="0" dirty="0" smtClean="0">
                          <a:latin typeface="+mn-lt"/>
                          <a:cs typeface="Helvetica" pitchFamily="34" charset="0"/>
                        </a:rPr>
                        <a:t>?        </a:t>
                      </a:r>
                      <a:r>
                        <a:rPr lang="es-GT" sz="1100" b="0" u="none" noProof="0" dirty="0" smtClean="0">
                          <a:solidFill>
                            <a:schemeClr val="tx1"/>
                          </a:solidFill>
                          <a:effectLst/>
                        </a:rPr>
                        <a:t>L.3.3a</a:t>
                      </a:r>
                      <a:endParaRPr lang="es-GT" sz="1100" b="0"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C</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effectLst>
                            <a:outerShdw blurRad="38100" dist="38100" dir="2700000" algn="tl">
                              <a:srgbClr val="000000">
                                <a:alpha val="43137"/>
                              </a:srgbClr>
                            </a:outerShdw>
                          </a:effectLst>
                        </a:rPr>
                        <a:t>Pregunta</a:t>
                      </a:r>
                      <a:r>
                        <a:rPr lang="es-GT" sz="1100" b="1" u="sng" baseline="0" noProof="0" dirty="0" smtClean="0">
                          <a:solidFill>
                            <a:schemeClr val="tx1"/>
                          </a:solidFill>
                          <a:effectLst>
                            <a:outerShdw blurRad="38100" dist="38100" dir="2700000" algn="tl">
                              <a:srgbClr val="000000">
                                <a:alpha val="43137"/>
                              </a:srgbClr>
                            </a:outerShdw>
                          </a:effectLst>
                        </a:rPr>
                        <a:t> </a:t>
                      </a:r>
                      <a:r>
                        <a:rPr lang="es-GT" sz="1100" b="1" u="sng" noProof="0" dirty="0" smtClean="0">
                          <a:solidFill>
                            <a:schemeClr val="tx1"/>
                          </a:solidFill>
                          <a:effectLst>
                            <a:outerShdw blurRad="38100" dist="38100" dir="2700000" algn="tl">
                              <a:srgbClr val="000000">
                                <a:alpha val="43137"/>
                              </a:srgbClr>
                            </a:outerShdw>
                          </a:effectLst>
                        </a:rPr>
                        <a:t>20</a:t>
                      </a:r>
                      <a:r>
                        <a:rPr lang="es-GT" sz="1100" b="0" u="none" noProof="0" dirty="0" smtClean="0">
                          <a:solidFill>
                            <a:schemeClr val="tx1"/>
                          </a:solidFill>
                          <a:effectLst/>
                        </a:rPr>
                        <a:t>  </a:t>
                      </a:r>
                      <a:r>
                        <a:rPr lang="es-GT" sz="1100" b="0" noProof="0" dirty="0" smtClean="0">
                          <a:latin typeface="+mn-lt"/>
                          <a:cs typeface="Helvetica" pitchFamily="34" charset="0"/>
                        </a:rPr>
                        <a:t>¿Qué respuesta es un ejemplo de una oración compuesta?         </a:t>
                      </a:r>
                      <a:r>
                        <a:rPr lang="es-GT" sz="1100" b="0" u="none" noProof="0" dirty="0" smtClean="0">
                          <a:solidFill>
                            <a:schemeClr val="tx1"/>
                          </a:solidFill>
                          <a:effectLst/>
                        </a:rPr>
                        <a:t>L.3.1i</a:t>
                      </a:r>
                      <a:endParaRPr lang="es-GT" sz="1100" b="0" u="none" noProof="0" dirty="0" smtClean="0">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A</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noProof="0" dirty="0" smtClean="0">
                          <a:solidFill>
                            <a:schemeClr val="tx1"/>
                          </a:solidFill>
                          <a:effectLst>
                            <a:outerShdw blurRad="38100" dist="38100" dir="2700000" algn="tl">
                              <a:srgbClr val="000000">
                                <a:alpha val="43137"/>
                              </a:srgbClr>
                            </a:outerShdw>
                          </a:effectLst>
                        </a:rPr>
                        <a:t>1</a:t>
                      </a:r>
                      <a:endParaRPr lang="es-GT" sz="12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
        <p:nvSpPr>
          <p:cNvPr id="5" name="Footer Placeholder 4"/>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624193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96996" y="381000"/>
            <a:ext cx="6995160" cy="9381855"/>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89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78889" y="381000"/>
            <a:ext cx="8146930" cy="7396761"/>
            <a:chOff x="119309" y="23913"/>
            <a:chExt cx="7188468" cy="6351172"/>
          </a:xfrm>
        </p:grpSpPr>
        <p:sp>
          <p:nvSpPr>
            <p:cNvPr id="2" name="Diamond 1"/>
            <p:cNvSpPr/>
            <p:nvPr/>
          </p:nvSpPr>
          <p:spPr>
            <a:xfrm rot="2132198">
              <a:off x="119309" y="23913"/>
              <a:ext cx="7188468" cy="6351172"/>
            </a:xfrm>
            <a:prstGeom prst="diamond">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1704542"/>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GT" sz="4500" b="1" dirty="0" smtClean="0">
                  <a:effectLst>
                    <a:outerShdw blurRad="38100" dist="38100" dir="2700000" algn="tl">
                      <a:srgbClr val="000000">
                        <a:alpha val="43137"/>
                      </a:srgbClr>
                    </a:outerShdw>
                  </a:effectLst>
                </a:rPr>
                <a:t>Trimestre uno </a:t>
              </a:r>
              <a:endParaRPr lang="es-GT" sz="4500" b="1" strike="sngStrike" dirty="0" smtClean="0">
                <a:effectLst>
                  <a:outerShdw blurRad="38100" dist="38100" dir="2700000" algn="tl">
                    <a:srgbClr val="000000">
                      <a:alpha val="43137"/>
                    </a:srgbClr>
                  </a:outerShdw>
                </a:effectLst>
              </a:endParaRPr>
            </a:p>
            <a:p>
              <a:pPr algn="ctr"/>
              <a:r>
                <a:rPr lang="es-GT" sz="2300" b="1" dirty="0" smtClean="0">
                  <a:effectLst>
                    <a:outerShdw blurRad="38100" dist="38100" dir="2700000" algn="tl">
                      <a:srgbClr val="000000">
                        <a:alpha val="43137"/>
                      </a:srgbClr>
                    </a:outerShdw>
                  </a:effectLst>
                </a:rPr>
                <a:t>ELA CFA </a:t>
              </a:r>
            </a:p>
            <a:p>
              <a:pPr algn="ctr"/>
              <a:r>
                <a:rPr lang="es-GT" sz="1600" b="1" i="1" dirty="0" smtClean="0">
                  <a:effectLst>
                    <a:outerShdw blurRad="38100" dist="38100" dir="2700000" algn="tl">
                      <a:srgbClr val="000000">
                        <a:alpha val="43137"/>
                      </a:srgbClr>
                    </a:outerShdw>
                  </a:effectLst>
                </a:rPr>
                <a:t>Evaluación Formativa Común </a:t>
              </a:r>
            </a:p>
            <a:p>
              <a:pPr algn="ctr"/>
              <a:endParaRPr lang="es-GT" sz="1600" b="1" i="1" dirty="0" smtClean="0">
                <a:effectLst>
                  <a:outerShdw blurRad="38100" dist="38100" dir="2700000" algn="tl">
                    <a:srgbClr val="000000">
                      <a:alpha val="43137"/>
                    </a:srgbClr>
                  </a:outerShdw>
                </a:effectLst>
              </a:endParaRPr>
            </a:p>
            <a:p>
              <a:pPr algn="ctr"/>
              <a:r>
                <a:rPr lang="es-GT" sz="2300" b="1" dirty="0" smtClean="0">
                  <a:effectLst>
                    <a:outerShdw blurRad="38100" dist="38100" dir="2700000" algn="tl">
                      <a:srgbClr val="000000">
                        <a:alpha val="43137"/>
                      </a:srgbClr>
                    </a:outerShdw>
                  </a:effectLst>
                </a:rPr>
                <a:t>Copia del estudiante </a:t>
              </a:r>
              <a:endParaRPr lang="es-GT" sz="2500" b="1" dirty="0">
                <a:effectLst>
                  <a:outerShdw blurRad="38100" dist="38100" dir="2700000" algn="tl">
                    <a:srgbClr val="000000">
                      <a:alpha val="43137"/>
                    </a:srgbClr>
                  </a:outerShdw>
                </a:effectLst>
              </a:endParaRPr>
            </a:p>
          </p:txBody>
        </p:sp>
      </p:grpSp>
      <p:sp>
        <p:nvSpPr>
          <p:cNvPr id="11" name="Rectangle 10"/>
          <p:cNvSpPr/>
          <p:nvPr/>
        </p:nvSpPr>
        <p:spPr>
          <a:xfrm>
            <a:off x="1059595" y="7236919"/>
            <a:ext cx="6217920" cy="2284970"/>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3600" b="1" dirty="0" smtClean="0">
                <a:solidFill>
                  <a:schemeClr val="tx1"/>
                </a:solidFill>
              </a:rPr>
              <a:t>Nombre del estudiante</a:t>
            </a:r>
          </a:p>
          <a:p>
            <a:pPr algn="ctr"/>
            <a:r>
              <a:rPr lang="es-GT" sz="3600" b="1" dirty="0" smtClean="0">
                <a:solidFill>
                  <a:schemeClr val="tx1"/>
                </a:solidFill>
              </a:rPr>
              <a:t>_______________________</a:t>
            </a:r>
            <a:endParaRPr lang="es-GT" sz="3600" b="1" dirty="0">
              <a:solidFill>
                <a:schemeClr val="tx1"/>
              </a:solidFill>
            </a:endParaRPr>
          </a:p>
        </p:txBody>
      </p:sp>
      <p:grpSp>
        <p:nvGrpSpPr>
          <p:cNvPr id="19" name="Group 18"/>
          <p:cNvGrpSpPr/>
          <p:nvPr/>
        </p:nvGrpSpPr>
        <p:grpSpPr>
          <a:xfrm>
            <a:off x="3815419" y="1153956"/>
            <a:ext cx="3022600" cy="2493143"/>
            <a:chOff x="3733800" y="524470"/>
            <a:chExt cx="2757146" cy="2523451"/>
          </a:xfrm>
        </p:grpSpPr>
        <p:sp>
          <p:nvSpPr>
            <p:cNvPr id="20" name="Rectangle 19"/>
            <p:cNvSpPr/>
            <p:nvPr/>
          </p:nvSpPr>
          <p:spPr>
            <a:xfrm>
              <a:off x="3733800" y="524470"/>
              <a:ext cx="1298387" cy="1028010"/>
            </a:xfrm>
            <a:prstGeom prst="rect">
              <a:avLst/>
            </a:prstGeom>
            <a:solidFill>
              <a:schemeClr val="accent6">
                <a:lumMod val="20000"/>
                <a:lumOff val="80000"/>
              </a:schemeClr>
            </a:solidFill>
            <a:ln>
              <a:solidFill>
                <a:schemeClr val="accent6">
                  <a:lumMod val="5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a:t>
              </a:r>
              <a:r>
                <a:rPr lang="en-US" sz="60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ro</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nvGrpSpPr>
            <p:cNvPr id="21" name="Group 20"/>
            <p:cNvGrpSpPr/>
            <p:nvPr/>
          </p:nvGrpSpPr>
          <p:grpSpPr>
            <a:xfrm>
              <a:off x="4275685" y="577256"/>
              <a:ext cx="2215261" cy="2470665"/>
              <a:chOff x="1975739" y="882135"/>
              <a:chExt cx="3113063" cy="3240142"/>
            </a:xfrm>
          </p:grpSpPr>
          <p:sp>
            <p:nvSpPr>
              <p:cNvPr id="22" name="Parallelogram 21"/>
              <p:cNvSpPr/>
              <p:nvPr/>
            </p:nvSpPr>
            <p:spPr>
              <a:xfrm rot="1584430" flipH="1">
                <a:off x="1975739" y="1498329"/>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23" name="Parallelogram 22"/>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nvGrpSpPr>
              <p:cNvPr id="24" name="Group 23"/>
              <p:cNvGrpSpPr/>
              <p:nvPr/>
            </p:nvGrpSpPr>
            <p:grpSpPr>
              <a:xfrm>
                <a:off x="2232022" y="1402448"/>
                <a:ext cx="2328450" cy="1796537"/>
                <a:chOff x="-3190194" y="753938"/>
                <a:chExt cx="3048000" cy="2476027"/>
              </a:xfrm>
            </p:grpSpPr>
            <p:sp>
              <p:nvSpPr>
                <p:cNvPr id="28" name="Rectangle 27"/>
                <p:cNvSpPr/>
                <p:nvPr/>
              </p:nvSpPr>
              <p:spPr>
                <a:xfrm rot="20691748">
                  <a:off x="-3190194"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5" descr="http://thumbs.dreamstime.com/x/happy-kids-holding-books-5379901.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819" b="13667"/>
                <a:stretch/>
              </p:blipFill>
              <p:spPr bwMode="auto">
                <a:xfrm rot="21052658">
                  <a:off x="-2990684" y="1008491"/>
                  <a:ext cx="2562184"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25" name="Group 24"/>
              <p:cNvGrpSpPr/>
              <p:nvPr/>
            </p:nvGrpSpPr>
            <p:grpSpPr>
              <a:xfrm>
                <a:off x="3265452" y="2454632"/>
                <a:ext cx="1775149" cy="1667645"/>
                <a:chOff x="5040111" y="2410697"/>
                <a:chExt cx="1775149" cy="1667645"/>
              </a:xfrm>
            </p:grpSpPr>
            <p:pic>
              <p:nvPicPr>
                <p:cNvPr id="26" name="Picture 19" descr="C:\Users\richmons\AppData\Local\Microsoft\Windows\Temporary Internet Files\Content.IE5\ETNPJYOF\MC900439819[1].png"/>
                <p:cNvPicPr>
                  <a:picLocks noChangeAspect="1" noChangeArrowheads="1"/>
                </p:cNvPicPr>
                <p:nvPr/>
              </p:nvPicPr>
              <p:blipFill>
                <a:blip r:embed="rId4" cstate="print">
                  <a:duotone>
                    <a:schemeClr val="accent3">
                      <a:shade val="45000"/>
                      <a:satMod val="135000"/>
                    </a:schemeClr>
                    <a:prstClr val="white"/>
                  </a:duotone>
                  <a:extLst>
                    <a:ext uri="{BEBA8EAE-BF5A-486C-A8C5-ECC9F3942E4B}">
                      <a14:imgProps xmlns:a14="http://schemas.microsoft.com/office/drawing/2010/main">
                        <a14:imgLayer r:embed="rId5">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9" descr="C:\Users\richmons\AppData\Local\Microsoft\Windows\Temporary Internet Files\Content.IE5\ETNPJYOF\MC900439819[1].png"/>
                <p:cNvPicPr>
                  <a:picLocks noChangeAspect="1" noChangeArrowheads="1"/>
                </p:cNvPicPr>
                <p:nvPr/>
              </p:nvPicPr>
              <p:blipFill>
                <a:blip r:embed="rId6" cstate="print">
                  <a:duotone>
                    <a:schemeClr val="accent6">
                      <a:shade val="45000"/>
                      <a:satMod val="135000"/>
                    </a:schemeClr>
                    <a:prstClr val="white"/>
                  </a:duotone>
                  <a:extLst>
                    <a:ext uri="{BEBA8EAE-BF5A-486C-A8C5-ECC9F3942E4B}">
                      <a14:imgProps xmlns:a14="http://schemas.microsoft.com/office/drawing/2010/main">
                        <a14:imgLayer r:embed="rId7">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5465512" y="2728594"/>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grpSp>
    </p:spTree>
    <p:extLst>
      <p:ext uri="{BB962C8B-B14F-4D97-AF65-F5344CB8AC3E}">
        <p14:creationId xmlns:p14="http://schemas.microsoft.com/office/powerpoint/2010/main" val="3243517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sp>
        <p:nvSpPr>
          <p:cNvPr id="6" name="Rectangle 5"/>
          <p:cNvSpPr/>
          <p:nvPr/>
        </p:nvSpPr>
        <p:spPr>
          <a:xfrm>
            <a:off x="404813" y="9579428"/>
            <a:ext cx="1430540" cy="251201"/>
          </a:xfrm>
          <a:prstGeom prst="rect">
            <a:avLst/>
          </a:prstGeom>
        </p:spPr>
        <p:txBody>
          <a:bodyPr wrap="none" lIns="96371" tIns="48186" rIns="96371" bIns="48186">
            <a:spAutoFit/>
          </a:bodyPr>
          <a:lstStyle/>
          <a:p>
            <a:r>
              <a:rPr lang="en-US" sz="1000" dirty="0"/>
              <a:t>EnglishforEveryone.org </a:t>
            </a:r>
          </a:p>
        </p:txBody>
      </p:sp>
      <p:sp>
        <p:nvSpPr>
          <p:cNvPr id="3" name="Rectangle 2"/>
          <p:cNvSpPr/>
          <p:nvPr/>
        </p:nvSpPr>
        <p:spPr>
          <a:xfrm>
            <a:off x="305281" y="160402"/>
            <a:ext cx="7282635" cy="9213063"/>
          </a:xfrm>
          <a:prstGeom prst="rect">
            <a:avLst/>
          </a:prstGeom>
        </p:spPr>
        <p:txBody>
          <a:bodyPr wrap="square" lIns="101882" tIns="50941" rIns="101882" bIns="50941">
            <a:spAutoFit/>
          </a:bodyPr>
          <a:lstStyle/>
          <a:p>
            <a:endParaRPr lang="es-GT" sz="1200" dirty="0" smtClean="0"/>
          </a:p>
          <a:p>
            <a:pPr algn="ctr"/>
            <a:r>
              <a:rPr lang="es-GT" sz="1800" b="1" u="sng" dirty="0" err="1" smtClean="0"/>
              <a:t>Tikki</a:t>
            </a:r>
            <a:r>
              <a:rPr lang="es-GT" sz="1800" b="1" u="sng" dirty="0" smtClean="0"/>
              <a:t> </a:t>
            </a:r>
            <a:r>
              <a:rPr lang="es-GT" sz="1800" b="1" u="sng" dirty="0" err="1" smtClean="0"/>
              <a:t>Tikki</a:t>
            </a:r>
            <a:r>
              <a:rPr lang="es-GT" sz="1800" b="1" u="sng" dirty="0" smtClean="0"/>
              <a:t> Tembo</a:t>
            </a:r>
            <a:endParaRPr lang="es-GT" sz="1200" dirty="0" smtClean="0"/>
          </a:p>
          <a:p>
            <a:pPr algn="ctr"/>
            <a:r>
              <a:rPr lang="es-GT" sz="1200" dirty="0" smtClean="0"/>
              <a:t>Un cuento repetitivo de China </a:t>
            </a:r>
          </a:p>
          <a:p>
            <a:pPr algn="ctr"/>
            <a:r>
              <a:rPr lang="es-GT" sz="1000" dirty="0" smtClean="0"/>
              <a:t> </a:t>
            </a:r>
            <a:r>
              <a:rPr lang="es-GT" sz="1000" i="1" dirty="0" smtClean="0"/>
              <a:t>relatado por D. L. </a:t>
            </a:r>
            <a:r>
              <a:rPr lang="es-GT" sz="1000" i="1" dirty="0" err="1" smtClean="0"/>
              <a:t>Ashliman</a:t>
            </a:r>
            <a:r>
              <a:rPr lang="es-GT" sz="1000" i="1" dirty="0" smtClean="0"/>
              <a:t> </a:t>
            </a:r>
          </a:p>
          <a:p>
            <a:endParaRPr lang="es-GT" sz="1200" i="1" dirty="0" smtClean="0"/>
          </a:p>
          <a:p>
            <a:endParaRPr lang="es-GT" sz="1200" dirty="0" smtClean="0"/>
          </a:p>
          <a:p>
            <a:endParaRPr lang="es-GT" sz="1200" dirty="0" smtClean="0"/>
          </a:p>
          <a:p>
            <a:r>
              <a:rPr lang="es-GT" sz="1200" dirty="0" smtClean="0"/>
              <a:t>Érase una vez en la lejana China vivían dos hermanos, uno llamado Chang, y uno llamado </a:t>
            </a:r>
            <a:r>
              <a:rPr lang="es-GT" sz="1200" dirty="0" err="1"/>
              <a:t>Tikki</a:t>
            </a:r>
            <a:r>
              <a:rPr lang="es-GT" sz="1200" dirty="0"/>
              <a:t> </a:t>
            </a:r>
            <a:r>
              <a:rPr lang="es-GT" sz="1200" dirty="0" err="1"/>
              <a:t>Tikki</a:t>
            </a:r>
            <a:r>
              <a:rPr lang="es-GT" sz="1200" dirty="0"/>
              <a:t> Tembo No </a:t>
            </a:r>
            <a:r>
              <a:rPr lang="es-GT" sz="1200" dirty="0" err="1"/>
              <a:t>Sarimbo</a:t>
            </a:r>
            <a:r>
              <a:rPr lang="es-GT" sz="1200" dirty="0"/>
              <a:t> </a:t>
            </a:r>
            <a:r>
              <a:rPr lang="es-GT" sz="1200" dirty="0" err="1"/>
              <a:t>Hari</a:t>
            </a:r>
            <a:r>
              <a:rPr lang="es-GT" sz="1200" dirty="0"/>
              <a:t> </a:t>
            </a:r>
            <a:r>
              <a:rPr lang="es-GT" sz="1200" dirty="0" err="1"/>
              <a:t>Kari</a:t>
            </a:r>
            <a:r>
              <a:rPr lang="es-GT" sz="1200" dirty="0"/>
              <a:t> </a:t>
            </a:r>
            <a:r>
              <a:rPr lang="es-GT" sz="1200" dirty="0" err="1"/>
              <a:t>Bushkie</a:t>
            </a:r>
            <a:r>
              <a:rPr lang="es-GT" sz="1200" dirty="0"/>
              <a:t> Perry </a:t>
            </a:r>
            <a:r>
              <a:rPr lang="es-GT" sz="1200" dirty="0" err="1"/>
              <a:t>Pem</a:t>
            </a:r>
            <a:r>
              <a:rPr lang="es-GT" sz="1200" dirty="0"/>
              <a:t> Do </a:t>
            </a:r>
            <a:r>
              <a:rPr lang="es-GT" sz="1200" dirty="0" err="1"/>
              <a:t>Hai</a:t>
            </a:r>
            <a:r>
              <a:rPr lang="es-GT" sz="1200" dirty="0"/>
              <a:t> </a:t>
            </a:r>
            <a:r>
              <a:rPr lang="es-GT" sz="1200" dirty="0" err="1"/>
              <a:t>Kai</a:t>
            </a:r>
            <a:r>
              <a:rPr lang="es-GT" sz="1200" dirty="0"/>
              <a:t> </a:t>
            </a:r>
            <a:r>
              <a:rPr lang="es-GT" sz="1200" dirty="0" err="1"/>
              <a:t>Pom</a:t>
            </a:r>
            <a:r>
              <a:rPr lang="es-GT" sz="1200" dirty="0"/>
              <a:t> </a:t>
            </a:r>
            <a:r>
              <a:rPr lang="es-GT" sz="1200" dirty="0" err="1"/>
              <a:t>Pom</a:t>
            </a:r>
            <a:r>
              <a:rPr lang="es-GT" sz="1200" dirty="0"/>
              <a:t> </a:t>
            </a:r>
            <a:r>
              <a:rPr lang="es-GT" sz="1200" dirty="0" err="1"/>
              <a:t>Nikki</a:t>
            </a:r>
            <a:r>
              <a:rPr lang="es-GT" sz="1200" dirty="0"/>
              <a:t> No </a:t>
            </a:r>
            <a:r>
              <a:rPr lang="es-GT" sz="1200" dirty="0" err="1"/>
              <a:t>Meeno</a:t>
            </a:r>
            <a:r>
              <a:rPr lang="es-GT" sz="1200" dirty="0"/>
              <a:t> </a:t>
            </a:r>
            <a:r>
              <a:rPr lang="es-GT" sz="1200" dirty="0" err="1"/>
              <a:t>Dom</a:t>
            </a:r>
            <a:r>
              <a:rPr lang="es-GT" sz="1200" dirty="0"/>
              <a:t> </a:t>
            </a:r>
            <a:r>
              <a:rPr lang="es-GT" sz="1200" dirty="0" err="1"/>
              <a:t>Barako</a:t>
            </a:r>
            <a:r>
              <a:rPr lang="es-GT" sz="1200" dirty="0"/>
              <a:t>.</a:t>
            </a:r>
            <a:endParaRPr lang="es-GT" sz="1200" dirty="0" smtClean="0"/>
          </a:p>
          <a:p>
            <a:endParaRPr lang="es-GT" sz="1200" dirty="0" smtClean="0"/>
          </a:p>
          <a:p>
            <a:r>
              <a:rPr lang="es-GT" sz="1200" dirty="0" smtClean="0"/>
              <a:t>Un día los dos hermanos estaban jugando cerca del pozo en su jardín cuando Chang cayó en el pozo, y </a:t>
            </a:r>
            <a:r>
              <a:rPr lang="es-GT" sz="1200" dirty="0" err="1" smtClean="0"/>
              <a:t>Tikki</a:t>
            </a:r>
            <a:r>
              <a:rPr lang="es-GT" sz="1200" dirty="0" smtClean="0"/>
              <a:t> </a:t>
            </a:r>
            <a:r>
              <a:rPr lang="es-GT" sz="1200" dirty="0" err="1" smtClean="0"/>
              <a:t>Tikki</a:t>
            </a:r>
            <a:r>
              <a:rPr lang="es-GT" sz="1200" dirty="0" smtClean="0"/>
              <a:t> Tembo No </a:t>
            </a:r>
            <a:r>
              <a:rPr lang="es-GT" sz="1200" dirty="0" err="1" smtClean="0"/>
              <a:t>Sarimbo</a:t>
            </a:r>
            <a:r>
              <a:rPr lang="es-GT" sz="1200" dirty="0" smtClean="0"/>
              <a:t> </a:t>
            </a:r>
            <a:r>
              <a:rPr lang="es-GT" sz="1200" dirty="0" err="1" smtClean="0"/>
              <a:t>Hari</a:t>
            </a:r>
            <a:r>
              <a:rPr lang="es-GT" sz="1200" dirty="0" smtClean="0"/>
              <a:t> </a:t>
            </a:r>
            <a:r>
              <a:rPr lang="es-GT" sz="1200" dirty="0" err="1" smtClean="0"/>
              <a:t>Kari</a:t>
            </a:r>
            <a:r>
              <a:rPr lang="es-GT" sz="1200" dirty="0" smtClean="0"/>
              <a:t> </a:t>
            </a:r>
            <a:r>
              <a:rPr lang="es-GT" sz="1200" dirty="0" err="1" smtClean="0"/>
              <a:t>Bushkie</a:t>
            </a:r>
            <a:r>
              <a:rPr lang="es-GT" sz="1200" dirty="0" smtClean="0"/>
              <a:t> Perry </a:t>
            </a:r>
            <a:r>
              <a:rPr lang="es-GT" sz="1200" dirty="0" err="1" smtClean="0"/>
              <a:t>Pem</a:t>
            </a:r>
            <a:r>
              <a:rPr lang="es-GT" sz="1200" dirty="0" smtClean="0"/>
              <a:t> Do </a:t>
            </a:r>
            <a:r>
              <a:rPr lang="es-GT" sz="1200" dirty="0" err="1" smtClean="0"/>
              <a:t>Hai</a:t>
            </a:r>
            <a:r>
              <a:rPr lang="es-GT" sz="1200" dirty="0" smtClean="0"/>
              <a:t> </a:t>
            </a:r>
            <a:r>
              <a:rPr lang="es-GT" sz="1200" dirty="0" err="1" smtClean="0"/>
              <a:t>Kai</a:t>
            </a:r>
            <a:r>
              <a:rPr lang="es-GT" sz="1200" dirty="0" smtClean="0"/>
              <a:t> </a:t>
            </a:r>
            <a:r>
              <a:rPr lang="es-GT" sz="1200" dirty="0" err="1" smtClean="0"/>
              <a:t>Pom</a:t>
            </a:r>
            <a:r>
              <a:rPr lang="es-GT" sz="1200" dirty="0" smtClean="0"/>
              <a:t> </a:t>
            </a:r>
            <a:r>
              <a:rPr lang="es-GT" sz="1200" dirty="0" err="1" smtClean="0"/>
              <a:t>Pom</a:t>
            </a:r>
            <a:r>
              <a:rPr lang="es-GT" sz="1200" dirty="0" smtClean="0"/>
              <a:t> </a:t>
            </a:r>
            <a:r>
              <a:rPr lang="es-GT" sz="1200" dirty="0" err="1" smtClean="0"/>
              <a:t>Nikki</a:t>
            </a:r>
            <a:r>
              <a:rPr lang="es-GT" sz="1200" dirty="0" smtClean="0"/>
              <a:t> No </a:t>
            </a:r>
            <a:r>
              <a:rPr lang="es-GT" sz="1200" dirty="0" err="1" smtClean="0"/>
              <a:t>Meeno</a:t>
            </a:r>
            <a:r>
              <a:rPr lang="es-GT" sz="1200" dirty="0" smtClean="0"/>
              <a:t> </a:t>
            </a:r>
            <a:r>
              <a:rPr lang="es-GT" sz="1200" dirty="0" err="1" smtClean="0"/>
              <a:t>Dom</a:t>
            </a:r>
            <a:r>
              <a:rPr lang="es-GT" sz="1200" dirty="0" smtClean="0"/>
              <a:t> </a:t>
            </a:r>
            <a:r>
              <a:rPr lang="es-GT" sz="1200" dirty="0" err="1" smtClean="0"/>
              <a:t>Barako</a:t>
            </a:r>
            <a:r>
              <a:rPr lang="es-GT" sz="1200" dirty="0" smtClean="0"/>
              <a:t> corrió hacia su madre, gritando, — Rápido, Chang ha caído en el pozo. ¿Qué debemos hacer?</a:t>
            </a:r>
          </a:p>
          <a:p>
            <a:endParaRPr lang="es-GT" sz="1200" dirty="0" smtClean="0"/>
          </a:p>
          <a:p>
            <a:r>
              <a:rPr lang="es-GT" sz="1200" dirty="0"/>
              <a:t>— ¿</a:t>
            </a:r>
            <a:r>
              <a:rPr lang="es-GT" sz="1200" dirty="0" smtClean="0"/>
              <a:t>Qué</a:t>
            </a:r>
            <a:r>
              <a:rPr lang="es-GT" sz="1200" dirty="0"/>
              <a:t>?, </a:t>
            </a:r>
            <a:r>
              <a:rPr lang="es-GT" sz="1200" dirty="0" smtClean="0"/>
              <a:t>—gritó la madre, </a:t>
            </a:r>
            <a:r>
              <a:rPr lang="es-GT" sz="1200" dirty="0"/>
              <a:t>— ¿</a:t>
            </a:r>
            <a:r>
              <a:rPr lang="es-GT" sz="1200" dirty="0" smtClean="0"/>
              <a:t>Chang ha caído en el pozo? ¡Corre y dile a papá! </a:t>
            </a:r>
          </a:p>
          <a:p>
            <a:endParaRPr lang="es-GT" sz="1200" dirty="0" smtClean="0"/>
          </a:p>
          <a:p>
            <a:r>
              <a:rPr lang="es-GT" sz="1200" dirty="0" smtClean="0"/>
              <a:t>Juntos corrieron hacia </a:t>
            </a:r>
            <a:r>
              <a:rPr lang="es-GT" sz="1200" dirty="0"/>
              <a:t>e</a:t>
            </a:r>
            <a:r>
              <a:rPr lang="es-GT" sz="1200" dirty="0" smtClean="0"/>
              <a:t>l padre y </a:t>
            </a:r>
            <a:r>
              <a:rPr lang="es-GT" sz="1200" dirty="0"/>
              <a:t>gritaron, — Rápido</a:t>
            </a:r>
            <a:r>
              <a:rPr lang="es-GT" sz="1200" dirty="0" smtClean="0"/>
              <a:t>, Chang ha caído en el pozo. ¿Qué debemos hacer?</a:t>
            </a:r>
          </a:p>
          <a:p>
            <a:endParaRPr lang="es-GT" sz="1200" dirty="0" smtClean="0"/>
          </a:p>
          <a:p>
            <a:r>
              <a:rPr lang="es-GT" sz="1200" dirty="0"/>
              <a:t>— ¿</a:t>
            </a:r>
            <a:r>
              <a:rPr lang="es-GT" sz="1200" dirty="0" smtClean="0"/>
              <a:t>Chang ha caído en el pozo?, —exclamó el padre. — </a:t>
            </a:r>
            <a:r>
              <a:rPr lang="es-GT" sz="1200" dirty="0"/>
              <a:t>¡</a:t>
            </a:r>
            <a:r>
              <a:rPr lang="es-GT" sz="1200" dirty="0" smtClean="0"/>
              <a:t>Corre y dile al jardinero!</a:t>
            </a:r>
          </a:p>
          <a:p>
            <a:endParaRPr lang="es-GT" sz="1200" dirty="0" smtClean="0"/>
          </a:p>
          <a:p>
            <a:r>
              <a:rPr lang="es-GT" sz="1200" dirty="0" smtClean="0"/>
              <a:t>Entonces todos corrieron hacia el jardinero y gritaron, </a:t>
            </a:r>
            <a:r>
              <a:rPr lang="es-GT" sz="1200" dirty="0"/>
              <a:t>— Rápido</a:t>
            </a:r>
            <a:r>
              <a:rPr lang="es-GT" sz="1200" dirty="0" smtClean="0"/>
              <a:t>, Chang ha caído en el pozo. ¿Qué debemos hacer?</a:t>
            </a:r>
          </a:p>
          <a:p>
            <a:endParaRPr lang="es-GT" sz="1200" dirty="0" smtClean="0"/>
          </a:p>
          <a:p>
            <a:r>
              <a:rPr lang="es-GT" sz="1200" dirty="0"/>
              <a:t>— ¿</a:t>
            </a:r>
            <a:r>
              <a:rPr lang="es-GT" sz="1200" dirty="0" smtClean="0"/>
              <a:t>Chang ha caído en el pozo</a:t>
            </a:r>
            <a:r>
              <a:rPr lang="es-GT" sz="1200" dirty="0"/>
              <a:t>?, </a:t>
            </a:r>
            <a:r>
              <a:rPr lang="es-GT" sz="1200" dirty="0" smtClean="0"/>
              <a:t>—gritó el jardinero, y rápidamente se fue a buscar una escalera y sacó al pobre muchacho del pozo, quien estaba mojado, frío y asustado, y feliz de estar aún vivo.</a:t>
            </a:r>
          </a:p>
          <a:p>
            <a:endParaRPr lang="es-GT" sz="1200" dirty="0" smtClean="0"/>
          </a:p>
          <a:p>
            <a:r>
              <a:rPr lang="es-GT" sz="1200" dirty="0" smtClean="0"/>
              <a:t>Algún tiempo después, los dos hermanos estaban jugando de nuevo cerca del pozo, y esta vez </a:t>
            </a:r>
            <a:r>
              <a:rPr lang="es-GT" sz="1200" dirty="0" err="1" smtClean="0"/>
              <a:t>Tikki</a:t>
            </a:r>
            <a:r>
              <a:rPr lang="es-GT" sz="1200" dirty="0" smtClean="0"/>
              <a:t> </a:t>
            </a:r>
            <a:r>
              <a:rPr lang="es-GT" sz="1200" dirty="0" err="1" smtClean="0"/>
              <a:t>Tikki</a:t>
            </a:r>
            <a:r>
              <a:rPr lang="es-GT" sz="1200" dirty="0" smtClean="0"/>
              <a:t> Tembo No </a:t>
            </a:r>
            <a:r>
              <a:rPr lang="es-GT" sz="1200" dirty="0" err="1" smtClean="0"/>
              <a:t>Sarimbo</a:t>
            </a:r>
            <a:r>
              <a:rPr lang="es-GT" sz="1200" dirty="0" smtClean="0"/>
              <a:t> </a:t>
            </a:r>
            <a:r>
              <a:rPr lang="es-GT" sz="1200" dirty="0" err="1" smtClean="0"/>
              <a:t>Hari</a:t>
            </a:r>
            <a:r>
              <a:rPr lang="es-GT" sz="1200" dirty="0" smtClean="0"/>
              <a:t> </a:t>
            </a:r>
            <a:r>
              <a:rPr lang="es-GT" sz="1200" dirty="0" err="1" smtClean="0"/>
              <a:t>Kari</a:t>
            </a:r>
            <a:r>
              <a:rPr lang="es-GT" sz="1200" dirty="0" smtClean="0"/>
              <a:t> </a:t>
            </a:r>
            <a:r>
              <a:rPr lang="es-GT" sz="1200" dirty="0" err="1" smtClean="0"/>
              <a:t>Bushkie</a:t>
            </a:r>
            <a:r>
              <a:rPr lang="es-GT" sz="1200" dirty="0" smtClean="0"/>
              <a:t> Perry </a:t>
            </a:r>
            <a:r>
              <a:rPr lang="es-GT" sz="1200" dirty="0" err="1" smtClean="0"/>
              <a:t>Pem</a:t>
            </a:r>
            <a:r>
              <a:rPr lang="es-GT" sz="1200" dirty="0" smtClean="0"/>
              <a:t> Do </a:t>
            </a:r>
            <a:r>
              <a:rPr lang="es-GT" sz="1200" dirty="0" err="1" smtClean="0"/>
              <a:t>Hai</a:t>
            </a:r>
            <a:r>
              <a:rPr lang="es-GT" sz="1200" dirty="0" smtClean="0"/>
              <a:t> </a:t>
            </a:r>
            <a:r>
              <a:rPr lang="es-GT" sz="1200" dirty="0" err="1" smtClean="0"/>
              <a:t>Kai</a:t>
            </a:r>
            <a:r>
              <a:rPr lang="es-GT" sz="1200" dirty="0" smtClean="0"/>
              <a:t> </a:t>
            </a:r>
            <a:r>
              <a:rPr lang="es-GT" sz="1200" dirty="0" err="1" smtClean="0"/>
              <a:t>Pom</a:t>
            </a:r>
            <a:r>
              <a:rPr lang="es-GT" sz="1200" dirty="0" smtClean="0"/>
              <a:t> </a:t>
            </a:r>
            <a:r>
              <a:rPr lang="es-GT" sz="1200" dirty="0" err="1" smtClean="0"/>
              <a:t>Pom</a:t>
            </a:r>
            <a:r>
              <a:rPr lang="es-GT" sz="1200" dirty="0" smtClean="0"/>
              <a:t> </a:t>
            </a:r>
            <a:r>
              <a:rPr lang="es-GT" sz="1200" dirty="0" err="1" smtClean="0"/>
              <a:t>Nikki</a:t>
            </a:r>
            <a:r>
              <a:rPr lang="es-GT" sz="1200" dirty="0" smtClean="0"/>
              <a:t> No </a:t>
            </a:r>
            <a:r>
              <a:rPr lang="es-GT" sz="1200" dirty="0" err="1" smtClean="0"/>
              <a:t>Meeno</a:t>
            </a:r>
            <a:r>
              <a:rPr lang="es-GT" sz="1200" dirty="0" smtClean="0"/>
              <a:t> </a:t>
            </a:r>
            <a:r>
              <a:rPr lang="es-GT" sz="1200" dirty="0" err="1" smtClean="0"/>
              <a:t>Dom</a:t>
            </a:r>
            <a:r>
              <a:rPr lang="es-GT" sz="1200" dirty="0" smtClean="0"/>
              <a:t> </a:t>
            </a:r>
            <a:r>
              <a:rPr lang="es-GT" sz="1200" dirty="0" err="1" smtClean="0"/>
              <a:t>Barako</a:t>
            </a:r>
            <a:r>
              <a:rPr lang="es-GT" sz="1200" dirty="0" smtClean="0"/>
              <a:t> cayó en el pozo, y Chang corrió hacia su madre, gritando, </a:t>
            </a:r>
            <a:r>
              <a:rPr lang="es-GT" sz="1200" dirty="0"/>
              <a:t>— Rápido</a:t>
            </a:r>
            <a:r>
              <a:rPr lang="es-GT" sz="1200" dirty="0" smtClean="0"/>
              <a:t>, </a:t>
            </a:r>
            <a:r>
              <a:rPr lang="es-GT" sz="1200" dirty="0" err="1" smtClean="0"/>
              <a:t>Tikki</a:t>
            </a:r>
            <a:r>
              <a:rPr lang="es-GT" sz="1200" dirty="0" smtClean="0"/>
              <a:t> </a:t>
            </a:r>
            <a:r>
              <a:rPr lang="es-GT" sz="1200" dirty="0" err="1" smtClean="0"/>
              <a:t>Tikki</a:t>
            </a:r>
            <a:r>
              <a:rPr lang="es-GT" sz="1200" dirty="0" smtClean="0"/>
              <a:t> Tembo No </a:t>
            </a:r>
            <a:r>
              <a:rPr lang="es-GT" sz="1200" dirty="0" err="1" smtClean="0"/>
              <a:t>Sarimbo</a:t>
            </a:r>
            <a:r>
              <a:rPr lang="es-GT" sz="1200" dirty="0" smtClean="0"/>
              <a:t> </a:t>
            </a:r>
            <a:r>
              <a:rPr lang="es-GT" sz="1200" dirty="0" err="1" smtClean="0"/>
              <a:t>Hari</a:t>
            </a:r>
            <a:r>
              <a:rPr lang="es-GT" sz="1200" dirty="0" smtClean="0"/>
              <a:t> </a:t>
            </a:r>
            <a:r>
              <a:rPr lang="es-GT" sz="1200" dirty="0" err="1" smtClean="0"/>
              <a:t>Kari</a:t>
            </a:r>
            <a:r>
              <a:rPr lang="es-GT" sz="1200" dirty="0" smtClean="0"/>
              <a:t> </a:t>
            </a:r>
            <a:r>
              <a:rPr lang="es-GT" sz="1200" dirty="0" err="1" smtClean="0"/>
              <a:t>Bushkie</a:t>
            </a:r>
            <a:r>
              <a:rPr lang="es-GT" sz="1200" dirty="0" smtClean="0"/>
              <a:t> Perry </a:t>
            </a:r>
            <a:r>
              <a:rPr lang="es-GT" sz="1200" dirty="0" err="1" smtClean="0"/>
              <a:t>Pem</a:t>
            </a:r>
            <a:r>
              <a:rPr lang="es-GT" sz="1200" dirty="0" smtClean="0"/>
              <a:t> Do </a:t>
            </a:r>
            <a:r>
              <a:rPr lang="es-GT" sz="1200" dirty="0" err="1" smtClean="0"/>
              <a:t>Hai</a:t>
            </a:r>
            <a:r>
              <a:rPr lang="es-GT" sz="1200" dirty="0" smtClean="0"/>
              <a:t> </a:t>
            </a:r>
            <a:r>
              <a:rPr lang="es-GT" sz="1200" dirty="0" err="1" smtClean="0"/>
              <a:t>Kai</a:t>
            </a:r>
            <a:r>
              <a:rPr lang="es-GT" sz="1200" dirty="0" smtClean="0"/>
              <a:t> </a:t>
            </a:r>
            <a:r>
              <a:rPr lang="es-GT" sz="1200" dirty="0" err="1" smtClean="0"/>
              <a:t>Pom</a:t>
            </a:r>
            <a:r>
              <a:rPr lang="es-GT" sz="1200" dirty="0" smtClean="0"/>
              <a:t> </a:t>
            </a:r>
            <a:r>
              <a:rPr lang="es-GT" sz="1200" dirty="0" err="1" smtClean="0"/>
              <a:t>Pom</a:t>
            </a:r>
            <a:r>
              <a:rPr lang="es-GT" sz="1200" dirty="0" smtClean="0"/>
              <a:t> </a:t>
            </a:r>
            <a:r>
              <a:rPr lang="es-GT" sz="1200" dirty="0" err="1" smtClean="0"/>
              <a:t>Nikki</a:t>
            </a:r>
            <a:r>
              <a:rPr lang="es-GT" sz="1200" dirty="0" smtClean="0"/>
              <a:t> No </a:t>
            </a:r>
            <a:r>
              <a:rPr lang="es-GT" sz="1200" dirty="0" err="1" smtClean="0"/>
              <a:t>Meeno</a:t>
            </a:r>
            <a:r>
              <a:rPr lang="es-GT" sz="1200" dirty="0" smtClean="0"/>
              <a:t> </a:t>
            </a:r>
            <a:r>
              <a:rPr lang="es-GT" sz="1200" dirty="0" err="1" smtClean="0"/>
              <a:t>Dom</a:t>
            </a:r>
            <a:r>
              <a:rPr lang="es-GT" sz="1200" dirty="0" smtClean="0"/>
              <a:t> </a:t>
            </a:r>
            <a:r>
              <a:rPr lang="es-GT" sz="1200" dirty="0" err="1" smtClean="0"/>
              <a:t>Barako</a:t>
            </a:r>
            <a:r>
              <a:rPr lang="es-GT" sz="1200" dirty="0" smtClean="0"/>
              <a:t> ha caído en el pozo. ¿Qué debemos a hacer?</a:t>
            </a:r>
          </a:p>
          <a:p>
            <a:endParaRPr lang="es-GT" sz="1200" dirty="0" smtClean="0"/>
          </a:p>
          <a:p>
            <a:r>
              <a:rPr lang="es-GT" sz="1200" dirty="0"/>
              <a:t>— ¿</a:t>
            </a:r>
            <a:r>
              <a:rPr lang="es-GT" sz="1200" dirty="0" smtClean="0"/>
              <a:t>Qué</a:t>
            </a:r>
            <a:r>
              <a:rPr lang="es-GT" sz="1200" dirty="0"/>
              <a:t>?, — </a:t>
            </a:r>
            <a:r>
              <a:rPr lang="es-GT" sz="1200" dirty="0" smtClean="0"/>
              <a:t>gritó la madre, </a:t>
            </a:r>
            <a:r>
              <a:rPr lang="es-GT" sz="1200" dirty="0"/>
              <a:t>— </a:t>
            </a:r>
            <a:r>
              <a:rPr lang="es-GT" sz="1200" dirty="0" err="1"/>
              <a:t>Tikki</a:t>
            </a:r>
            <a:r>
              <a:rPr lang="es-GT" sz="1200" dirty="0"/>
              <a:t> </a:t>
            </a:r>
            <a:r>
              <a:rPr lang="es-GT" sz="1200" dirty="0" err="1" smtClean="0"/>
              <a:t>Tikki</a:t>
            </a:r>
            <a:r>
              <a:rPr lang="es-GT" sz="1200" dirty="0" smtClean="0"/>
              <a:t> Tembo No </a:t>
            </a:r>
            <a:r>
              <a:rPr lang="es-GT" sz="1200" dirty="0" err="1" smtClean="0"/>
              <a:t>Sarimbo</a:t>
            </a:r>
            <a:r>
              <a:rPr lang="es-GT" sz="1200" dirty="0" smtClean="0"/>
              <a:t> </a:t>
            </a:r>
            <a:r>
              <a:rPr lang="es-GT" sz="1200" dirty="0" err="1" smtClean="0"/>
              <a:t>Hari</a:t>
            </a:r>
            <a:r>
              <a:rPr lang="es-GT" sz="1200" dirty="0" smtClean="0"/>
              <a:t> </a:t>
            </a:r>
            <a:r>
              <a:rPr lang="es-GT" sz="1200" dirty="0" err="1" smtClean="0"/>
              <a:t>Kari</a:t>
            </a:r>
            <a:r>
              <a:rPr lang="es-GT" sz="1200" dirty="0" smtClean="0"/>
              <a:t> </a:t>
            </a:r>
            <a:r>
              <a:rPr lang="es-GT" sz="1200" dirty="0" err="1" smtClean="0"/>
              <a:t>Bushkie</a:t>
            </a:r>
            <a:r>
              <a:rPr lang="es-GT" sz="1200" dirty="0" smtClean="0"/>
              <a:t> Perry </a:t>
            </a:r>
            <a:r>
              <a:rPr lang="es-GT" sz="1200" dirty="0" err="1" smtClean="0"/>
              <a:t>Pem</a:t>
            </a:r>
            <a:r>
              <a:rPr lang="es-GT" sz="1200" dirty="0" smtClean="0"/>
              <a:t> Do </a:t>
            </a:r>
            <a:r>
              <a:rPr lang="es-GT" sz="1200" dirty="0" err="1" smtClean="0"/>
              <a:t>Hai</a:t>
            </a:r>
            <a:r>
              <a:rPr lang="es-GT" sz="1200" dirty="0" smtClean="0"/>
              <a:t> </a:t>
            </a:r>
            <a:r>
              <a:rPr lang="es-GT" sz="1200" dirty="0" err="1" smtClean="0"/>
              <a:t>Kai</a:t>
            </a:r>
            <a:r>
              <a:rPr lang="es-GT" sz="1200" dirty="0" smtClean="0"/>
              <a:t> </a:t>
            </a:r>
            <a:r>
              <a:rPr lang="es-GT" sz="1200" dirty="0" err="1" smtClean="0"/>
              <a:t>Pom</a:t>
            </a:r>
            <a:r>
              <a:rPr lang="es-GT" sz="1200" dirty="0" smtClean="0"/>
              <a:t> </a:t>
            </a:r>
            <a:r>
              <a:rPr lang="es-GT" sz="1200" dirty="0" err="1" smtClean="0"/>
              <a:t>Pom</a:t>
            </a:r>
            <a:r>
              <a:rPr lang="es-GT" sz="1200" dirty="0" smtClean="0"/>
              <a:t> </a:t>
            </a:r>
            <a:r>
              <a:rPr lang="es-GT" sz="1200" dirty="0" err="1" smtClean="0"/>
              <a:t>Nikki</a:t>
            </a:r>
            <a:r>
              <a:rPr lang="es-GT" sz="1200" dirty="0" smtClean="0"/>
              <a:t> No </a:t>
            </a:r>
            <a:r>
              <a:rPr lang="es-GT" sz="1200" dirty="0" err="1" smtClean="0"/>
              <a:t>Meeno</a:t>
            </a:r>
            <a:r>
              <a:rPr lang="es-GT" sz="1200" dirty="0" smtClean="0"/>
              <a:t> </a:t>
            </a:r>
            <a:r>
              <a:rPr lang="es-GT" sz="1200" dirty="0" err="1" smtClean="0"/>
              <a:t>Dom</a:t>
            </a:r>
            <a:r>
              <a:rPr lang="es-GT" sz="1200" dirty="0" smtClean="0"/>
              <a:t> </a:t>
            </a:r>
            <a:r>
              <a:rPr lang="es-GT" sz="1200" dirty="0" err="1" smtClean="0"/>
              <a:t>Barako</a:t>
            </a:r>
            <a:r>
              <a:rPr lang="es-GT" sz="1200" dirty="0" smtClean="0"/>
              <a:t> ha caído en el pozo? ¡Corre y dile a papá!</a:t>
            </a:r>
          </a:p>
          <a:p>
            <a:endParaRPr lang="es-GT" sz="1200" dirty="0" smtClean="0"/>
          </a:p>
          <a:p>
            <a:r>
              <a:rPr lang="es-GT" sz="1200" dirty="0" smtClean="0"/>
              <a:t>Juntos corrieron hacia el padre y gritaron, </a:t>
            </a:r>
            <a:r>
              <a:rPr lang="es-GT" sz="1200" dirty="0"/>
              <a:t>— Rápido</a:t>
            </a:r>
            <a:r>
              <a:rPr lang="es-GT" sz="1200" dirty="0" smtClean="0"/>
              <a:t>, </a:t>
            </a:r>
            <a:r>
              <a:rPr lang="es-GT" sz="1200" dirty="0" err="1" smtClean="0"/>
              <a:t>Tikki</a:t>
            </a:r>
            <a:r>
              <a:rPr lang="es-GT" sz="1200" dirty="0" smtClean="0"/>
              <a:t> </a:t>
            </a:r>
            <a:r>
              <a:rPr lang="es-GT" sz="1200" dirty="0" err="1" smtClean="0"/>
              <a:t>Tikki</a:t>
            </a:r>
            <a:r>
              <a:rPr lang="es-GT" sz="1200" dirty="0" smtClean="0"/>
              <a:t> Tembo No </a:t>
            </a:r>
            <a:r>
              <a:rPr lang="es-GT" sz="1200" dirty="0" err="1" smtClean="0"/>
              <a:t>Sarimbo</a:t>
            </a:r>
            <a:r>
              <a:rPr lang="es-GT" sz="1200" dirty="0" smtClean="0"/>
              <a:t> </a:t>
            </a:r>
            <a:r>
              <a:rPr lang="es-GT" sz="1200" dirty="0" err="1" smtClean="0"/>
              <a:t>Hari</a:t>
            </a:r>
            <a:r>
              <a:rPr lang="es-GT" sz="1200" dirty="0" smtClean="0"/>
              <a:t> </a:t>
            </a:r>
            <a:r>
              <a:rPr lang="es-GT" sz="1200" dirty="0" err="1" smtClean="0"/>
              <a:t>Kari</a:t>
            </a:r>
            <a:r>
              <a:rPr lang="es-GT" sz="1200" dirty="0" smtClean="0"/>
              <a:t> </a:t>
            </a:r>
            <a:r>
              <a:rPr lang="es-GT" sz="1200" dirty="0" err="1" smtClean="0"/>
              <a:t>Bushkie</a:t>
            </a:r>
            <a:r>
              <a:rPr lang="es-GT" sz="1200" dirty="0" smtClean="0"/>
              <a:t> Perry </a:t>
            </a:r>
            <a:r>
              <a:rPr lang="es-GT" sz="1200" dirty="0" err="1" smtClean="0"/>
              <a:t>Pem</a:t>
            </a:r>
            <a:r>
              <a:rPr lang="es-GT" sz="1200" dirty="0" smtClean="0"/>
              <a:t> Do </a:t>
            </a:r>
            <a:r>
              <a:rPr lang="es-GT" sz="1200" dirty="0" err="1" smtClean="0"/>
              <a:t>Hai</a:t>
            </a:r>
            <a:r>
              <a:rPr lang="es-GT" sz="1200" dirty="0" smtClean="0"/>
              <a:t> </a:t>
            </a:r>
            <a:r>
              <a:rPr lang="es-GT" sz="1200" dirty="0" err="1" smtClean="0"/>
              <a:t>Kai</a:t>
            </a:r>
            <a:r>
              <a:rPr lang="es-GT" sz="1200" dirty="0" smtClean="0"/>
              <a:t> </a:t>
            </a:r>
            <a:r>
              <a:rPr lang="es-GT" sz="1200" dirty="0" err="1" smtClean="0"/>
              <a:t>Pom</a:t>
            </a:r>
            <a:r>
              <a:rPr lang="es-GT" sz="1200" dirty="0" smtClean="0"/>
              <a:t> </a:t>
            </a:r>
            <a:r>
              <a:rPr lang="es-GT" sz="1200" dirty="0" err="1" smtClean="0"/>
              <a:t>Pom</a:t>
            </a:r>
            <a:r>
              <a:rPr lang="es-GT" sz="1200" dirty="0" smtClean="0"/>
              <a:t> </a:t>
            </a:r>
            <a:r>
              <a:rPr lang="es-GT" sz="1200" dirty="0" err="1" smtClean="0"/>
              <a:t>Nikki</a:t>
            </a:r>
            <a:r>
              <a:rPr lang="es-GT" sz="1200" dirty="0" smtClean="0"/>
              <a:t> No </a:t>
            </a:r>
            <a:r>
              <a:rPr lang="es-GT" sz="1200" dirty="0" err="1" smtClean="0"/>
              <a:t>Meeno</a:t>
            </a:r>
            <a:r>
              <a:rPr lang="es-GT" sz="1200" dirty="0" smtClean="0"/>
              <a:t> </a:t>
            </a:r>
            <a:r>
              <a:rPr lang="es-GT" sz="1200" dirty="0" err="1" smtClean="0"/>
              <a:t>Dom</a:t>
            </a:r>
            <a:r>
              <a:rPr lang="es-GT" sz="1200" dirty="0" smtClean="0"/>
              <a:t> </a:t>
            </a:r>
            <a:r>
              <a:rPr lang="es-GT" sz="1200" dirty="0" err="1" smtClean="0"/>
              <a:t>Barako</a:t>
            </a:r>
            <a:r>
              <a:rPr lang="es-GT" sz="1200" dirty="0" smtClean="0"/>
              <a:t> ha caído en el pozo. ¿Qué debemos hacer?</a:t>
            </a:r>
          </a:p>
          <a:p>
            <a:endParaRPr lang="es-GT" sz="1200" dirty="0" smtClean="0"/>
          </a:p>
          <a:p>
            <a:r>
              <a:rPr lang="es-GT" sz="1200" dirty="0" smtClean="0"/>
              <a:t>— ¿</a:t>
            </a:r>
            <a:r>
              <a:rPr lang="es-GT" sz="1200" dirty="0" err="1" smtClean="0"/>
              <a:t>Tikki</a:t>
            </a:r>
            <a:r>
              <a:rPr lang="es-GT" sz="1200" dirty="0" smtClean="0"/>
              <a:t> </a:t>
            </a:r>
            <a:r>
              <a:rPr lang="es-GT" sz="1200" dirty="0" err="1" smtClean="0"/>
              <a:t>Tikki</a:t>
            </a:r>
            <a:r>
              <a:rPr lang="es-GT" sz="1200" dirty="0" smtClean="0"/>
              <a:t> Tembo No </a:t>
            </a:r>
            <a:r>
              <a:rPr lang="es-GT" sz="1200" dirty="0" err="1" smtClean="0"/>
              <a:t>Sarimbo</a:t>
            </a:r>
            <a:r>
              <a:rPr lang="es-GT" sz="1200" dirty="0" smtClean="0"/>
              <a:t> </a:t>
            </a:r>
            <a:r>
              <a:rPr lang="es-GT" sz="1200" dirty="0" err="1" smtClean="0"/>
              <a:t>Hari</a:t>
            </a:r>
            <a:r>
              <a:rPr lang="es-GT" sz="1200" dirty="0" smtClean="0"/>
              <a:t> </a:t>
            </a:r>
            <a:r>
              <a:rPr lang="es-GT" sz="1200" dirty="0" err="1" smtClean="0"/>
              <a:t>Kari</a:t>
            </a:r>
            <a:r>
              <a:rPr lang="es-GT" sz="1200" dirty="0" smtClean="0"/>
              <a:t> </a:t>
            </a:r>
            <a:r>
              <a:rPr lang="es-GT" sz="1200" dirty="0" err="1" smtClean="0"/>
              <a:t>Bushkie</a:t>
            </a:r>
            <a:r>
              <a:rPr lang="es-GT" sz="1200" dirty="0" smtClean="0"/>
              <a:t> Perry </a:t>
            </a:r>
            <a:r>
              <a:rPr lang="es-GT" sz="1200" dirty="0" err="1" smtClean="0"/>
              <a:t>Pem</a:t>
            </a:r>
            <a:r>
              <a:rPr lang="es-GT" sz="1200" dirty="0" smtClean="0"/>
              <a:t> Do </a:t>
            </a:r>
            <a:r>
              <a:rPr lang="es-GT" sz="1200" dirty="0" err="1" smtClean="0"/>
              <a:t>Hai</a:t>
            </a:r>
            <a:r>
              <a:rPr lang="es-GT" sz="1200" dirty="0" smtClean="0"/>
              <a:t> </a:t>
            </a:r>
            <a:r>
              <a:rPr lang="es-GT" sz="1200" dirty="0" err="1" smtClean="0"/>
              <a:t>Kai</a:t>
            </a:r>
            <a:r>
              <a:rPr lang="es-GT" sz="1200" dirty="0" smtClean="0"/>
              <a:t> </a:t>
            </a:r>
            <a:r>
              <a:rPr lang="es-GT" sz="1200" dirty="0" err="1" smtClean="0"/>
              <a:t>Pom</a:t>
            </a:r>
            <a:r>
              <a:rPr lang="es-GT" sz="1200" dirty="0" smtClean="0"/>
              <a:t> </a:t>
            </a:r>
            <a:r>
              <a:rPr lang="es-GT" sz="1200" dirty="0" err="1" smtClean="0"/>
              <a:t>Pom</a:t>
            </a:r>
            <a:r>
              <a:rPr lang="es-GT" sz="1200" dirty="0" smtClean="0"/>
              <a:t> </a:t>
            </a:r>
            <a:r>
              <a:rPr lang="es-GT" sz="1200" dirty="0" err="1" smtClean="0"/>
              <a:t>Nikki</a:t>
            </a:r>
            <a:r>
              <a:rPr lang="es-GT" sz="1200" dirty="0" smtClean="0"/>
              <a:t> No </a:t>
            </a:r>
            <a:r>
              <a:rPr lang="es-GT" sz="1200" dirty="0" err="1" smtClean="0"/>
              <a:t>Meeno</a:t>
            </a:r>
            <a:r>
              <a:rPr lang="es-GT" sz="1200" dirty="0" smtClean="0"/>
              <a:t> </a:t>
            </a:r>
            <a:r>
              <a:rPr lang="es-GT" sz="1200" dirty="0" err="1" smtClean="0"/>
              <a:t>Dom</a:t>
            </a:r>
            <a:r>
              <a:rPr lang="es-GT" sz="1200" dirty="0" smtClean="0"/>
              <a:t> </a:t>
            </a:r>
            <a:r>
              <a:rPr lang="es-GT" sz="1200" dirty="0" err="1" smtClean="0"/>
              <a:t>Barako</a:t>
            </a:r>
            <a:r>
              <a:rPr lang="es-GT" sz="1200" dirty="0" smtClean="0"/>
              <a:t> ha caído en el pozo</a:t>
            </a:r>
            <a:r>
              <a:rPr lang="es-GT" sz="1200" dirty="0"/>
              <a:t>?, </a:t>
            </a:r>
            <a:r>
              <a:rPr lang="es-GT" sz="1200" dirty="0" smtClean="0"/>
              <a:t>—exclamó el padre. </a:t>
            </a:r>
            <a:r>
              <a:rPr lang="es-GT" sz="1200" dirty="0"/>
              <a:t>— ¡</a:t>
            </a:r>
            <a:r>
              <a:rPr lang="es-GT" sz="1200" dirty="0" smtClean="0"/>
              <a:t>Corre y dile al jardinero!</a:t>
            </a:r>
          </a:p>
          <a:p>
            <a:endParaRPr lang="es-GT" sz="1200" dirty="0" smtClean="0"/>
          </a:p>
          <a:p>
            <a:r>
              <a:rPr lang="es-GT" sz="1200" dirty="0" smtClean="0"/>
              <a:t>Entonces todos corrieron hacia el jardinero y gritaron, </a:t>
            </a:r>
            <a:r>
              <a:rPr lang="es-GT" sz="1200" dirty="0"/>
              <a:t>— Rápido</a:t>
            </a:r>
            <a:r>
              <a:rPr lang="es-GT" sz="1200" dirty="0" smtClean="0"/>
              <a:t>, </a:t>
            </a:r>
            <a:r>
              <a:rPr lang="es-GT" sz="1200" dirty="0" err="1" smtClean="0"/>
              <a:t>Tikki</a:t>
            </a:r>
            <a:r>
              <a:rPr lang="es-GT" sz="1200" dirty="0" smtClean="0"/>
              <a:t> </a:t>
            </a:r>
            <a:r>
              <a:rPr lang="es-GT" sz="1200" dirty="0" err="1" smtClean="0"/>
              <a:t>Tikki</a:t>
            </a:r>
            <a:r>
              <a:rPr lang="es-GT" sz="1200" dirty="0" smtClean="0"/>
              <a:t> Tembo No </a:t>
            </a:r>
            <a:r>
              <a:rPr lang="es-GT" sz="1200" dirty="0" err="1" smtClean="0"/>
              <a:t>Sarimbo</a:t>
            </a:r>
            <a:r>
              <a:rPr lang="es-GT" sz="1200" dirty="0" smtClean="0"/>
              <a:t> </a:t>
            </a:r>
            <a:r>
              <a:rPr lang="es-GT" sz="1200" dirty="0" err="1" smtClean="0"/>
              <a:t>Hari</a:t>
            </a:r>
            <a:r>
              <a:rPr lang="es-GT" sz="1200" dirty="0" smtClean="0"/>
              <a:t> </a:t>
            </a:r>
            <a:r>
              <a:rPr lang="es-GT" sz="1200" dirty="0" err="1" smtClean="0"/>
              <a:t>Kari</a:t>
            </a:r>
            <a:r>
              <a:rPr lang="es-GT" sz="1200" dirty="0" smtClean="0"/>
              <a:t> </a:t>
            </a:r>
            <a:r>
              <a:rPr lang="es-GT" sz="1200" dirty="0" err="1" smtClean="0"/>
              <a:t>Bushkie</a:t>
            </a:r>
            <a:r>
              <a:rPr lang="es-GT" sz="1200" dirty="0" smtClean="0"/>
              <a:t> Perry </a:t>
            </a:r>
            <a:r>
              <a:rPr lang="es-GT" sz="1200" dirty="0" err="1" smtClean="0"/>
              <a:t>Pem</a:t>
            </a:r>
            <a:r>
              <a:rPr lang="es-GT" sz="1200" dirty="0" smtClean="0"/>
              <a:t> Do </a:t>
            </a:r>
            <a:r>
              <a:rPr lang="es-GT" sz="1200" dirty="0" err="1" smtClean="0"/>
              <a:t>Hai</a:t>
            </a:r>
            <a:r>
              <a:rPr lang="es-GT" sz="1200" dirty="0" smtClean="0"/>
              <a:t> </a:t>
            </a:r>
            <a:r>
              <a:rPr lang="es-GT" sz="1200" dirty="0" err="1" smtClean="0"/>
              <a:t>Kai</a:t>
            </a:r>
            <a:r>
              <a:rPr lang="es-GT" sz="1200" dirty="0" smtClean="0"/>
              <a:t> </a:t>
            </a:r>
            <a:r>
              <a:rPr lang="es-GT" sz="1200" dirty="0" err="1" smtClean="0"/>
              <a:t>Pom</a:t>
            </a:r>
            <a:r>
              <a:rPr lang="es-GT" sz="1200" dirty="0" smtClean="0"/>
              <a:t> </a:t>
            </a:r>
            <a:r>
              <a:rPr lang="es-GT" sz="1200" dirty="0" err="1" smtClean="0"/>
              <a:t>Pom</a:t>
            </a:r>
            <a:r>
              <a:rPr lang="es-GT" sz="1200" dirty="0" smtClean="0"/>
              <a:t> </a:t>
            </a:r>
            <a:r>
              <a:rPr lang="es-GT" sz="1200" dirty="0" err="1" smtClean="0"/>
              <a:t>Nikki</a:t>
            </a:r>
            <a:r>
              <a:rPr lang="es-GT" sz="1200" dirty="0" smtClean="0"/>
              <a:t> No </a:t>
            </a:r>
            <a:r>
              <a:rPr lang="es-GT" sz="1200" dirty="0" err="1" smtClean="0"/>
              <a:t>Meeno</a:t>
            </a:r>
            <a:r>
              <a:rPr lang="es-GT" sz="1200" dirty="0" smtClean="0"/>
              <a:t> </a:t>
            </a:r>
            <a:r>
              <a:rPr lang="es-GT" sz="1200" dirty="0" err="1" smtClean="0"/>
              <a:t>Dom</a:t>
            </a:r>
            <a:r>
              <a:rPr lang="es-GT" sz="1200" dirty="0" smtClean="0"/>
              <a:t> </a:t>
            </a:r>
            <a:r>
              <a:rPr lang="es-GT" sz="1200" dirty="0" err="1" smtClean="0"/>
              <a:t>Barako</a:t>
            </a:r>
            <a:r>
              <a:rPr lang="es-GT" sz="1200" dirty="0" smtClean="0"/>
              <a:t> ha caído en el pozo. ¿Qué debemos hacer?</a:t>
            </a:r>
          </a:p>
          <a:p>
            <a:endParaRPr lang="es-GT" sz="1200" dirty="0" smtClean="0"/>
          </a:p>
          <a:p>
            <a:r>
              <a:rPr lang="es-GT" sz="1200" dirty="0"/>
              <a:t>— </a:t>
            </a:r>
            <a:r>
              <a:rPr lang="es-GT" sz="1200" dirty="0" smtClean="0"/>
              <a:t>¿</a:t>
            </a:r>
            <a:r>
              <a:rPr lang="es-GT" sz="1200" dirty="0" err="1" smtClean="0"/>
              <a:t>Tikki</a:t>
            </a:r>
            <a:r>
              <a:rPr lang="es-GT" sz="1200" dirty="0" smtClean="0"/>
              <a:t> </a:t>
            </a:r>
            <a:r>
              <a:rPr lang="es-GT" sz="1200" dirty="0" err="1" smtClean="0"/>
              <a:t>Tikki</a:t>
            </a:r>
            <a:r>
              <a:rPr lang="es-GT" sz="1200" dirty="0" smtClean="0"/>
              <a:t> Tembo No </a:t>
            </a:r>
            <a:r>
              <a:rPr lang="es-GT" sz="1200" dirty="0" err="1" smtClean="0"/>
              <a:t>Sarimbo</a:t>
            </a:r>
            <a:r>
              <a:rPr lang="es-GT" sz="1200" dirty="0" smtClean="0"/>
              <a:t> </a:t>
            </a:r>
            <a:r>
              <a:rPr lang="es-GT" sz="1200" dirty="0" err="1" smtClean="0"/>
              <a:t>Hari</a:t>
            </a:r>
            <a:r>
              <a:rPr lang="es-GT" sz="1200" dirty="0" smtClean="0"/>
              <a:t> </a:t>
            </a:r>
            <a:r>
              <a:rPr lang="es-GT" sz="1200" dirty="0" err="1" smtClean="0"/>
              <a:t>Kari</a:t>
            </a:r>
            <a:r>
              <a:rPr lang="es-GT" sz="1200" dirty="0" smtClean="0"/>
              <a:t> </a:t>
            </a:r>
            <a:r>
              <a:rPr lang="es-GT" sz="1200" dirty="0" err="1" smtClean="0"/>
              <a:t>Bushkie</a:t>
            </a:r>
            <a:r>
              <a:rPr lang="es-GT" sz="1200" dirty="0" smtClean="0"/>
              <a:t> Perry </a:t>
            </a:r>
            <a:r>
              <a:rPr lang="es-GT" sz="1200" dirty="0" err="1" smtClean="0"/>
              <a:t>Pem</a:t>
            </a:r>
            <a:r>
              <a:rPr lang="es-GT" sz="1200" dirty="0" smtClean="0"/>
              <a:t> Do </a:t>
            </a:r>
            <a:r>
              <a:rPr lang="es-GT" sz="1200" dirty="0" err="1" smtClean="0"/>
              <a:t>Hai</a:t>
            </a:r>
            <a:r>
              <a:rPr lang="es-GT" sz="1200" dirty="0" smtClean="0"/>
              <a:t> </a:t>
            </a:r>
            <a:r>
              <a:rPr lang="es-GT" sz="1200" dirty="0" err="1" smtClean="0"/>
              <a:t>Kai</a:t>
            </a:r>
            <a:r>
              <a:rPr lang="es-GT" sz="1200" dirty="0" smtClean="0"/>
              <a:t> </a:t>
            </a:r>
            <a:r>
              <a:rPr lang="es-GT" sz="1200" dirty="0" err="1" smtClean="0"/>
              <a:t>Pom</a:t>
            </a:r>
            <a:r>
              <a:rPr lang="es-GT" sz="1200" dirty="0" smtClean="0"/>
              <a:t> </a:t>
            </a:r>
            <a:r>
              <a:rPr lang="es-GT" sz="1200" dirty="0" err="1" smtClean="0"/>
              <a:t>Pom</a:t>
            </a:r>
            <a:r>
              <a:rPr lang="es-GT" sz="1200" dirty="0" smtClean="0"/>
              <a:t> </a:t>
            </a:r>
            <a:r>
              <a:rPr lang="es-GT" sz="1200" dirty="0" err="1" smtClean="0"/>
              <a:t>Nikki</a:t>
            </a:r>
            <a:r>
              <a:rPr lang="es-GT" sz="1200" dirty="0" smtClean="0"/>
              <a:t> No </a:t>
            </a:r>
            <a:r>
              <a:rPr lang="es-GT" sz="1200" dirty="0" err="1" smtClean="0"/>
              <a:t>Meeno</a:t>
            </a:r>
            <a:r>
              <a:rPr lang="es-GT" sz="1200" dirty="0" smtClean="0"/>
              <a:t> </a:t>
            </a:r>
            <a:r>
              <a:rPr lang="es-GT" sz="1200" dirty="0" err="1" smtClean="0"/>
              <a:t>Dom</a:t>
            </a:r>
            <a:r>
              <a:rPr lang="es-GT" sz="1200" dirty="0" smtClean="0"/>
              <a:t> </a:t>
            </a:r>
            <a:r>
              <a:rPr lang="es-GT" sz="1200" dirty="0" err="1" smtClean="0"/>
              <a:t>Barako</a:t>
            </a:r>
            <a:r>
              <a:rPr lang="es-GT" sz="1200" dirty="0" smtClean="0"/>
              <a:t> ha caído en el pozo</a:t>
            </a:r>
            <a:r>
              <a:rPr lang="es-GT" sz="1200" dirty="0"/>
              <a:t>?, </a:t>
            </a:r>
            <a:r>
              <a:rPr lang="es-GT" sz="1200" dirty="0" smtClean="0"/>
              <a:t>—exclamó el jardinero, y luego rápidamente se fue a buscar una escalera y sacó a </a:t>
            </a:r>
            <a:r>
              <a:rPr lang="es-GT" sz="1200" dirty="0" err="1" smtClean="0"/>
              <a:t>Tikki</a:t>
            </a:r>
            <a:r>
              <a:rPr lang="es-GT" sz="1200" dirty="0" smtClean="0"/>
              <a:t> </a:t>
            </a:r>
            <a:r>
              <a:rPr lang="es-GT" sz="1200" dirty="0" err="1" smtClean="0"/>
              <a:t>Tikki</a:t>
            </a:r>
            <a:r>
              <a:rPr lang="es-GT" sz="1200" dirty="0" smtClean="0"/>
              <a:t> Tembo No </a:t>
            </a:r>
            <a:r>
              <a:rPr lang="es-GT" sz="1200" dirty="0" err="1" smtClean="0"/>
              <a:t>Sarimbo</a:t>
            </a:r>
            <a:r>
              <a:rPr lang="es-GT" sz="1200" dirty="0" smtClean="0"/>
              <a:t> </a:t>
            </a:r>
            <a:r>
              <a:rPr lang="es-GT" sz="1200" dirty="0" err="1" smtClean="0"/>
              <a:t>Hari</a:t>
            </a:r>
            <a:r>
              <a:rPr lang="es-GT" sz="1200" dirty="0" smtClean="0"/>
              <a:t> </a:t>
            </a:r>
            <a:r>
              <a:rPr lang="es-GT" sz="1200" dirty="0" err="1" smtClean="0"/>
              <a:t>Kari</a:t>
            </a:r>
            <a:r>
              <a:rPr lang="es-GT" sz="1200" dirty="0" smtClean="0"/>
              <a:t> </a:t>
            </a:r>
            <a:r>
              <a:rPr lang="es-GT" sz="1200" dirty="0" err="1" smtClean="0"/>
              <a:t>Bushkie</a:t>
            </a:r>
            <a:r>
              <a:rPr lang="es-GT" sz="1200" dirty="0" smtClean="0"/>
              <a:t> Perry </a:t>
            </a:r>
            <a:r>
              <a:rPr lang="es-GT" sz="1200" dirty="0" err="1" smtClean="0"/>
              <a:t>Pem</a:t>
            </a:r>
            <a:r>
              <a:rPr lang="es-GT" sz="1200" dirty="0" smtClean="0"/>
              <a:t> Do </a:t>
            </a:r>
            <a:r>
              <a:rPr lang="es-GT" sz="1200" dirty="0" err="1" smtClean="0"/>
              <a:t>Hai</a:t>
            </a:r>
            <a:r>
              <a:rPr lang="es-GT" sz="1200" dirty="0" smtClean="0"/>
              <a:t> </a:t>
            </a:r>
            <a:r>
              <a:rPr lang="es-GT" sz="1200" dirty="0" err="1" smtClean="0"/>
              <a:t>Kai</a:t>
            </a:r>
            <a:r>
              <a:rPr lang="es-GT" sz="1200" dirty="0" smtClean="0"/>
              <a:t> </a:t>
            </a:r>
            <a:r>
              <a:rPr lang="es-GT" sz="1200" dirty="0" err="1" smtClean="0"/>
              <a:t>Pom</a:t>
            </a:r>
            <a:r>
              <a:rPr lang="es-GT" sz="1200" dirty="0" smtClean="0"/>
              <a:t> </a:t>
            </a:r>
            <a:r>
              <a:rPr lang="es-GT" sz="1200" dirty="0" err="1" smtClean="0"/>
              <a:t>Pom</a:t>
            </a:r>
            <a:r>
              <a:rPr lang="es-GT" sz="1200" dirty="0" smtClean="0"/>
              <a:t> </a:t>
            </a:r>
            <a:r>
              <a:rPr lang="es-GT" sz="1200" dirty="0" err="1" smtClean="0"/>
              <a:t>Nikki</a:t>
            </a:r>
            <a:r>
              <a:rPr lang="es-GT" sz="1200" dirty="0" smtClean="0"/>
              <a:t> No </a:t>
            </a:r>
            <a:r>
              <a:rPr lang="es-GT" sz="1200" dirty="0" err="1" smtClean="0"/>
              <a:t>Meeno</a:t>
            </a:r>
            <a:r>
              <a:rPr lang="es-GT" sz="1200" dirty="0" smtClean="0"/>
              <a:t> </a:t>
            </a:r>
            <a:r>
              <a:rPr lang="es-GT" sz="1200" dirty="0" err="1" smtClean="0"/>
              <a:t>Dom</a:t>
            </a:r>
            <a:r>
              <a:rPr lang="es-GT" sz="1200" dirty="0" smtClean="0"/>
              <a:t> </a:t>
            </a:r>
            <a:r>
              <a:rPr lang="es-GT" sz="1200" dirty="0" err="1" smtClean="0"/>
              <a:t>Barako</a:t>
            </a:r>
            <a:r>
              <a:rPr lang="es-GT" sz="1200" dirty="0" smtClean="0"/>
              <a:t> del pozo, pero el pobre muchacho había estado en el agua tanto tiempo que se había ahogado.</a:t>
            </a:r>
          </a:p>
          <a:p>
            <a:endParaRPr lang="es-GT" sz="1200" dirty="0" smtClean="0"/>
          </a:p>
          <a:p>
            <a:r>
              <a:rPr lang="es-GT" sz="1200" dirty="0" smtClean="0"/>
              <a:t>Y desde ese momento, los chinos han dado a sus hijos nombres cortos.</a:t>
            </a:r>
            <a:endParaRPr lang="es-GT" sz="1200" dirty="0"/>
          </a:p>
        </p:txBody>
      </p:sp>
      <p:sp>
        <p:nvSpPr>
          <p:cNvPr id="5" name="TextBox 4"/>
          <p:cNvSpPr txBox="1"/>
          <p:nvPr/>
        </p:nvSpPr>
        <p:spPr>
          <a:xfrm rot="10800000" flipV="1">
            <a:off x="5570220" y="160403"/>
            <a:ext cx="2049780" cy="707886"/>
          </a:xfrm>
          <a:prstGeom prst="rect">
            <a:avLst/>
          </a:prstGeom>
          <a:noFill/>
        </p:spPr>
        <p:txBody>
          <a:bodyPr wrap="square" rtlCol="0">
            <a:spAutoFit/>
          </a:bodyPr>
          <a:lstStyle/>
          <a:p>
            <a:r>
              <a:rPr lang="en-US" sz="800" dirty="0" smtClean="0"/>
              <a:t>*</a:t>
            </a:r>
            <a:r>
              <a:rPr lang="es-419" sz="800" dirty="0"/>
              <a:t>Equivalencia de grado:  </a:t>
            </a:r>
            <a:r>
              <a:rPr lang="es-419" sz="800" dirty="0" smtClean="0"/>
              <a:t>4.3</a:t>
            </a:r>
            <a:endParaRPr lang="es-419" sz="800" dirty="0"/>
          </a:p>
          <a:p>
            <a:r>
              <a:rPr lang="es-419" sz="800" dirty="0"/>
              <a:t>Escala </a:t>
            </a:r>
            <a:r>
              <a:rPr lang="es-419" sz="800" dirty="0" err="1"/>
              <a:t>Lexile</a:t>
            </a:r>
            <a:r>
              <a:rPr lang="es-419" sz="800" dirty="0"/>
              <a:t>:  </a:t>
            </a:r>
            <a:r>
              <a:rPr lang="es-419" sz="800" dirty="0" smtClean="0"/>
              <a:t>790L</a:t>
            </a:r>
            <a:endParaRPr lang="es-419" sz="800" dirty="0"/>
          </a:p>
          <a:p>
            <a:r>
              <a:rPr lang="es-419" sz="800" dirty="0"/>
              <a:t>Promedio </a:t>
            </a:r>
            <a:r>
              <a:rPr lang="es-419" sz="800" dirty="0" smtClean="0"/>
              <a:t>del largo </a:t>
            </a:r>
            <a:r>
              <a:rPr lang="es-419" sz="800" dirty="0"/>
              <a:t>de la oración: </a:t>
            </a:r>
            <a:r>
              <a:rPr lang="es-419" sz="800" dirty="0" smtClean="0"/>
              <a:t>21.54</a:t>
            </a:r>
            <a:endParaRPr lang="es-419" sz="800" dirty="0"/>
          </a:p>
          <a:p>
            <a:r>
              <a:rPr lang="es-419" sz="800" dirty="0"/>
              <a:t>Promedio de la frecuencia de palabras: </a:t>
            </a:r>
            <a:r>
              <a:rPr lang="es-419" sz="800" dirty="0" smtClean="0"/>
              <a:t>3.5</a:t>
            </a:r>
            <a:endParaRPr lang="es-419" sz="800" dirty="0"/>
          </a:p>
          <a:p>
            <a:r>
              <a:rPr lang="es-419" sz="800" dirty="0"/>
              <a:t>Número de palabras: </a:t>
            </a:r>
            <a:r>
              <a:rPr lang="es-419" sz="800" dirty="0" smtClean="0"/>
              <a:t>517</a:t>
            </a:r>
            <a:endParaRPr lang="es-419" sz="800" dirty="0"/>
          </a:p>
        </p:txBody>
      </p:sp>
      <p:sp>
        <p:nvSpPr>
          <p:cNvPr id="2" name="TextBox 1"/>
          <p:cNvSpPr txBox="1"/>
          <p:nvPr/>
        </p:nvSpPr>
        <p:spPr>
          <a:xfrm>
            <a:off x="2286000" y="1041916"/>
            <a:ext cx="3352800" cy="369332"/>
          </a:xfrm>
          <a:prstGeom prst="rect">
            <a:avLst/>
          </a:prstGeom>
          <a:noFill/>
        </p:spPr>
        <p:txBody>
          <a:bodyPr wrap="square" rtlCol="0">
            <a:spAutoFit/>
          </a:bodyPr>
          <a:lstStyle/>
          <a:p>
            <a:r>
              <a:rPr lang="es-ES" sz="900" dirty="0" smtClean="0"/>
              <a:t>*Maestros</a:t>
            </a:r>
            <a:r>
              <a:rPr lang="es-ES" sz="900" dirty="0"/>
              <a:t>: Por favor, </a:t>
            </a:r>
            <a:r>
              <a:rPr lang="es-ES" sz="900" dirty="0" smtClean="0"/>
              <a:t>lean a </a:t>
            </a:r>
            <a:r>
              <a:rPr lang="es-ES" sz="900" dirty="0"/>
              <a:t>los estudiantes </a:t>
            </a:r>
            <a:r>
              <a:rPr lang="es-ES" sz="900" dirty="0" smtClean="0"/>
              <a:t>el </a:t>
            </a:r>
            <a:r>
              <a:rPr lang="es-ES" sz="900" dirty="0"/>
              <a:t>nombre </a:t>
            </a:r>
            <a:r>
              <a:rPr lang="es-ES" sz="900" dirty="0" smtClean="0"/>
              <a:t>largo. </a:t>
            </a:r>
            <a:r>
              <a:rPr lang="es-ES" sz="900" dirty="0"/>
              <a:t>Sin este nombre </a:t>
            </a:r>
            <a:r>
              <a:rPr lang="es-ES" sz="900" dirty="0" smtClean="0"/>
              <a:t>la equivalencia de grado de este </a:t>
            </a:r>
            <a:r>
              <a:rPr lang="es-ES" sz="900" dirty="0"/>
              <a:t>texto es </a:t>
            </a:r>
            <a:r>
              <a:rPr lang="es-ES" sz="900" dirty="0" smtClean="0"/>
              <a:t>3er grado.</a:t>
            </a:r>
            <a:endParaRPr lang="en-US" sz="800" dirty="0"/>
          </a:p>
        </p:txBody>
      </p:sp>
      <p:sp>
        <p:nvSpPr>
          <p:cNvPr id="8" name="Footer Placeholder 7"/>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364074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sp>
        <p:nvSpPr>
          <p:cNvPr id="5" name="Rectangle 4"/>
          <p:cNvSpPr/>
          <p:nvPr/>
        </p:nvSpPr>
        <p:spPr>
          <a:xfrm>
            <a:off x="321016" y="1037771"/>
            <a:ext cx="7062763" cy="2503526"/>
          </a:xfrm>
          <a:prstGeom prst="rect">
            <a:avLst/>
          </a:prstGeom>
        </p:spPr>
        <p:txBody>
          <a:bodyPr wrap="square" lIns="101874" tIns="50937" rIns="101874" bIns="50937">
            <a:spAutoFit/>
          </a:bodyPr>
          <a:lstStyle/>
          <a:p>
            <a:pPr marL="360363" indent="-360363">
              <a:buFont typeface="+mj-lt"/>
              <a:buAutoNum type="arabicPeriod"/>
            </a:pPr>
            <a:r>
              <a:rPr lang="es-GT" sz="1800" b="1" dirty="0" smtClean="0">
                <a:latin typeface="Helvetica" pitchFamily="34" charset="0"/>
                <a:cs typeface="Helvetica" pitchFamily="34" charset="0"/>
              </a:rPr>
              <a:t>¿Dónde estaban jugando los dos hermanos en el cuento?    </a:t>
            </a:r>
          </a:p>
          <a:p>
            <a:pPr marL="361390" indent="-361390">
              <a:buFont typeface="+mj-lt"/>
              <a:buAutoNum type="arabicPeriod"/>
            </a:pPr>
            <a:endParaRPr lang="es-GT" sz="1900" dirty="0" smtClean="0">
              <a:latin typeface="Helvetica" pitchFamily="34" charset="0"/>
              <a:cs typeface="Helvetica" pitchFamily="34" charset="0"/>
            </a:endParaRPr>
          </a:p>
          <a:p>
            <a:pPr marL="796925" indent="-339725">
              <a:buFont typeface="+mj-lt"/>
              <a:buAutoNum type="alphaUcPeriod"/>
            </a:pPr>
            <a:r>
              <a:rPr lang="es-GT" sz="1700" dirty="0" smtClean="0">
                <a:latin typeface="Helvetica" pitchFamily="34" charset="0"/>
                <a:cs typeface="Helvetica" pitchFamily="34" charset="0"/>
              </a:rPr>
              <a:t>cerca de la escalera</a:t>
            </a:r>
          </a:p>
          <a:p>
            <a:pPr marL="796925" indent="-339725">
              <a:buFont typeface="+mj-lt"/>
              <a:buAutoNum type="alphaUcPeriod"/>
            </a:pPr>
            <a:endParaRPr lang="es-GT" sz="1700" dirty="0" smtClean="0">
              <a:latin typeface="Helvetica" pitchFamily="34" charset="0"/>
              <a:cs typeface="Helvetica" pitchFamily="34" charset="0"/>
            </a:endParaRPr>
          </a:p>
          <a:p>
            <a:pPr marL="796925" indent="-339725">
              <a:buFont typeface="+mj-lt"/>
              <a:buAutoNum type="alphaUcPeriod"/>
            </a:pPr>
            <a:r>
              <a:rPr lang="es-GT" sz="1700" dirty="0" smtClean="0">
                <a:latin typeface="Helvetica" pitchFamily="34" charset="0"/>
                <a:cs typeface="Helvetica" pitchFamily="34" charset="0"/>
              </a:rPr>
              <a:t>cerca del jardinero </a:t>
            </a:r>
          </a:p>
          <a:p>
            <a:pPr marL="796925" indent="-339725">
              <a:buFont typeface="+mj-lt"/>
              <a:buAutoNum type="alphaUcPeriod"/>
            </a:pPr>
            <a:endParaRPr lang="es-GT" sz="1700" dirty="0" smtClean="0">
              <a:latin typeface="Helvetica" pitchFamily="34" charset="0"/>
              <a:cs typeface="Helvetica" pitchFamily="34" charset="0"/>
            </a:endParaRPr>
          </a:p>
          <a:p>
            <a:pPr marL="796925" indent="-339725">
              <a:buFont typeface="+mj-lt"/>
              <a:buAutoNum type="alphaUcPeriod"/>
            </a:pPr>
            <a:r>
              <a:rPr lang="es-GT" sz="1700" dirty="0" smtClean="0">
                <a:latin typeface="Helvetica" pitchFamily="34" charset="0"/>
                <a:cs typeface="Helvetica" pitchFamily="34" charset="0"/>
              </a:rPr>
              <a:t>con su padre</a:t>
            </a:r>
          </a:p>
          <a:p>
            <a:pPr marL="796925" indent="-339725">
              <a:buFont typeface="+mj-lt"/>
              <a:buAutoNum type="alphaUcPeriod"/>
            </a:pPr>
            <a:endParaRPr lang="es-GT" sz="1700" dirty="0" smtClean="0">
              <a:latin typeface="Helvetica" pitchFamily="34" charset="0"/>
              <a:cs typeface="Helvetica" pitchFamily="34" charset="0"/>
            </a:endParaRPr>
          </a:p>
          <a:p>
            <a:pPr marL="796925" indent="-339725">
              <a:buFont typeface="+mj-lt"/>
              <a:buAutoNum type="alphaUcPeriod"/>
            </a:pPr>
            <a:r>
              <a:rPr lang="es-GT" sz="1700" dirty="0" smtClean="0">
                <a:latin typeface="Helvetica" pitchFamily="34" charset="0"/>
                <a:cs typeface="Helvetica" pitchFamily="34" charset="0"/>
              </a:rPr>
              <a:t>cerca del pozo, en el jardín </a:t>
            </a:r>
            <a:endParaRPr lang="es-GT" sz="1700" dirty="0">
              <a:latin typeface="Helvetica" pitchFamily="34" charset="0"/>
              <a:cs typeface="Helvetica" pitchFamily="34" charset="0"/>
            </a:endParaRPr>
          </a:p>
        </p:txBody>
      </p:sp>
      <p:cxnSp>
        <p:nvCxnSpPr>
          <p:cNvPr id="11" name="Straight Connector 10"/>
          <p:cNvCxnSpPr/>
          <p:nvPr/>
        </p:nvCxnSpPr>
        <p:spPr>
          <a:xfrm>
            <a:off x="410117" y="4949372"/>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06012" y="1672081"/>
            <a:ext cx="265038" cy="1777699"/>
            <a:chOff x="643142" y="1906255"/>
            <a:chExt cx="265038" cy="1777699"/>
          </a:xfrm>
        </p:grpSpPr>
        <p:sp>
          <p:nvSpPr>
            <p:cNvPr id="14" name="Oval 13"/>
            <p:cNvSpPr/>
            <p:nvPr/>
          </p:nvSpPr>
          <p:spPr>
            <a:xfrm>
              <a:off x="657449" y="19062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55544" y="242022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65292" y="293337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43142" y="344446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8" name="Rectangle 7"/>
          <p:cNvSpPr/>
          <p:nvPr/>
        </p:nvSpPr>
        <p:spPr>
          <a:xfrm>
            <a:off x="331649" y="5847853"/>
            <a:ext cx="6817041" cy="2524798"/>
          </a:xfrm>
          <a:prstGeom prst="rect">
            <a:avLst/>
          </a:prstGeom>
        </p:spPr>
        <p:txBody>
          <a:bodyPr wrap="square" lIns="107700" tIns="53850" rIns="107700" bIns="53850">
            <a:spAutoFit/>
          </a:bodyPr>
          <a:lstStyle/>
          <a:p>
            <a:pPr marL="339725" indent="-339725"/>
            <a:r>
              <a:rPr lang="es-GT" sz="1800" b="1" dirty="0" smtClean="0">
                <a:latin typeface="Helvetica" pitchFamily="34" charset="0"/>
                <a:cs typeface="Helvetica" pitchFamily="34" charset="0"/>
              </a:rPr>
              <a:t>2.  ¿Quién sacó a Chang del pozo cuando se cayó adentro? </a:t>
            </a:r>
          </a:p>
          <a:p>
            <a:pPr marL="361390" indent="-361390"/>
            <a:endParaRPr lang="es-GT" sz="1900" b="1" dirty="0" smtClean="0">
              <a:latin typeface="Helvetica" pitchFamily="34" charset="0"/>
              <a:cs typeface="Helvetica" pitchFamily="34" charset="0"/>
            </a:endParaRPr>
          </a:p>
          <a:p>
            <a:pPr marL="796925" indent="-339725">
              <a:buFont typeface="+mj-lt"/>
              <a:buAutoNum type="alphaUcPeriod"/>
            </a:pPr>
            <a:r>
              <a:rPr lang="es-GT" sz="1700" dirty="0" smtClean="0">
                <a:latin typeface="Helvetica" pitchFamily="34" charset="0"/>
                <a:cs typeface="Helvetica" pitchFamily="34" charset="0"/>
              </a:rPr>
              <a:t>la madre</a:t>
            </a:r>
          </a:p>
          <a:p>
            <a:pPr marL="796925" indent="-339725">
              <a:buFont typeface="+mj-lt"/>
              <a:buAutoNum type="alphaUcPeriod"/>
            </a:pPr>
            <a:endParaRPr lang="es-GT" sz="1700" dirty="0" smtClean="0">
              <a:latin typeface="Helvetica" pitchFamily="34" charset="0"/>
              <a:cs typeface="Helvetica" pitchFamily="34" charset="0"/>
            </a:endParaRPr>
          </a:p>
          <a:p>
            <a:pPr marL="796925" indent="-339725">
              <a:buFont typeface="+mj-lt"/>
              <a:buAutoNum type="alphaUcPeriod"/>
            </a:pPr>
            <a:r>
              <a:rPr lang="es-GT" sz="1700" dirty="0" smtClean="0">
                <a:latin typeface="Helvetica" pitchFamily="34" charset="0"/>
                <a:cs typeface="Helvetica" pitchFamily="34" charset="0"/>
              </a:rPr>
              <a:t>el padre</a:t>
            </a:r>
          </a:p>
          <a:p>
            <a:pPr marL="796925" indent="-339725">
              <a:buFont typeface="+mj-lt"/>
              <a:buAutoNum type="alphaUcPeriod"/>
            </a:pPr>
            <a:endParaRPr lang="es-GT" sz="1700" dirty="0" smtClean="0">
              <a:latin typeface="Helvetica" pitchFamily="34" charset="0"/>
              <a:cs typeface="Helvetica" pitchFamily="34" charset="0"/>
            </a:endParaRPr>
          </a:p>
          <a:p>
            <a:pPr marL="796925" indent="-339725">
              <a:buFont typeface="+mj-lt"/>
              <a:buAutoNum type="alphaUcPeriod"/>
            </a:pPr>
            <a:r>
              <a:rPr lang="es-GT" sz="1700" dirty="0" smtClean="0">
                <a:latin typeface="Helvetica" pitchFamily="34" charset="0"/>
                <a:cs typeface="Helvetica" pitchFamily="34" charset="0"/>
              </a:rPr>
              <a:t>el jardinero </a:t>
            </a:r>
          </a:p>
          <a:p>
            <a:pPr marL="796925" indent="-339725">
              <a:buFont typeface="+mj-lt"/>
              <a:buAutoNum type="alphaUcPeriod"/>
            </a:pPr>
            <a:endParaRPr lang="es-GT" sz="1700" dirty="0" smtClean="0">
              <a:latin typeface="Helvetica" pitchFamily="34" charset="0"/>
              <a:cs typeface="Helvetica" pitchFamily="34" charset="0"/>
            </a:endParaRPr>
          </a:p>
          <a:p>
            <a:pPr marL="796925" indent="-339725">
              <a:buFont typeface="+mj-lt"/>
              <a:buAutoNum type="alphaUcPeriod"/>
            </a:pPr>
            <a:r>
              <a:rPr lang="es-GT" sz="1700" dirty="0" err="1" smtClean="0">
                <a:latin typeface="Helvetica" pitchFamily="34" charset="0"/>
                <a:cs typeface="Helvetica" pitchFamily="34" charset="0"/>
              </a:rPr>
              <a:t>Tikki</a:t>
            </a:r>
            <a:r>
              <a:rPr lang="es-GT" sz="1700" dirty="0" smtClean="0">
                <a:latin typeface="Helvetica" pitchFamily="34" charset="0"/>
                <a:cs typeface="Helvetica" pitchFamily="34" charset="0"/>
              </a:rPr>
              <a:t> </a:t>
            </a:r>
            <a:r>
              <a:rPr lang="es-GT" sz="1700" dirty="0" err="1">
                <a:latin typeface="Helvetica" pitchFamily="34" charset="0"/>
                <a:cs typeface="Helvetica" pitchFamily="34" charset="0"/>
              </a:rPr>
              <a:t>T</a:t>
            </a:r>
            <a:r>
              <a:rPr lang="es-GT" sz="1700" dirty="0" err="1" smtClean="0">
                <a:latin typeface="Helvetica" pitchFamily="34" charset="0"/>
                <a:cs typeface="Helvetica" pitchFamily="34" charset="0"/>
              </a:rPr>
              <a:t>ikki</a:t>
            </a:r>
            <a:r>
              <a:rPr lang="es-GT" sz="1700" dirty="0" smtClean="0">
                <a:latin typeface="Helvetica" pitchFamily="34" charset="0"/>
                <a:cs typeface="Helvetica" pitchFamily="34" charset="0"/>
              </a:rPr>
              <a:t> Tembo</a:t>
            </a:r>
            <a:endParaRPr lang="es-GT" sz="1700" dirty="0">
              <a:latin typeface="Helvetica" pitchFamily="34" charset="0"/>
              <a:cs typeface="Helvetica"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3196116692"/>
              </p:ext>
            </p:extLst>
          </p:nvPr>
        </p:nvGraphicFramePr>
        <p:xfrm>
          <a:off x="5359717" y="4431793"/>
          <a:ext cx="2024063" cy="749808"/>
        </p:xfrm>
        <a:graphic>
          <a:graphicData uri="http://schemas.openxmlformats.org/drawingml/2006/table">
            <a:tbl>
              <a:tblPr/>
              <a:tblGrid>
                <a:gridCol w="2024063"/>
              </a:tblGrid>
              <a:tr h="201168">
                <a:tc>
                  <a:txBody>
                    <a:bodyPr/>
                    <a:lstStyle/>
                    <a:p>
                      <a:r>
                        <a:rPr lang="en-US" sz="900" dirty="0" err="1" smtClean="0"/>
                        <a:t>Estándar</a:t>
                      </a:r>
                      <a:r>
                        <a:rPr lang="en-US" sz="900" dirty="0" smtClean="0"/>
                        <a:t>    RL.3.1</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5964">
                <a:tc>
                  <a:txBody>
                    <a:bodyPr/>
                    <a:lstStyle/>
                    <a:p>
                      <a:r>
                        <a:rPr lang="es-419" sz="900" dirty="0" smtClean="0"/>
                        <a:t>Hacen y contestan preguntas para demostrar comprensión de un texto, haciendo referencia explícita del texto como base para las respuestas.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2" name="Group 21"/>
          <p:cNvGrpSpPr/>
          <p:nvPr/>
        </p:nvGrpSpPr>
        <p:grpSpPr>
          <a:xfrm>
            <a:off x="524240" y="6477000"/>
            <a:ext cx="250731" cy="1753949"/>
            <a:chOff x="647701" y="1972631"/>
            <a:chExt cx="250731" cy="1753949"/>
          </a:xfrm>
        </p:grpSpPr>
        <p:sp>
          <p:nvSpPr>
            <p:cNvPr id="24" name="Oval 23"/>
            <p:cNvSpPr/>
            <p:nvPr/>
          </p:nvSpPr>
          <p:spPr>
            <a:xfrm>
              <a:off x="647701" y="197263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5" name="Oval 24"/>
            <p:cNvSpPr/>
            <p:nvPr/>
          </p:nvSpPr>
          <p:spPr>
            <a:xfrm>
              <a:off x="655544" y="245348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26" name="Oval 25"/>
            <p:cNvSpPr/>
            <p:nvPr/>
          </p:nvSpPr>
          <p:spPr>
            <a:xfrm>
              <a:off x="655544" y="297599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7" name="Oval 26"/>
            <p:cNvSpPr/>
            <p:nvPr/>
          </p:nvSpPr>
          <p:spPr>
            <a:xfrm>
              <a:off x="655544" y="34870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496161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3849" y="5139120"/>
            <a:ext cx="6800851" cy="3852480"/>
          </a:xfrm>
          <a:prstGeom prst="rect">
            <a:avLst/>
          </a:prstGeom>
          <a:noFill/>
          <a:ln>
            <a:noFill/>
          </a:ln>
        </p:spPr>
        <p:txBody>
          <a:bodyPr wrap="square" lIns="96661" tIns="48331" rIns="96661" bIns="48331">
            <a:spAutoFit/>
          </a:bodyPr>
          <a:lstStyle/>
          <a:p>
            <a:pPr marL="361390" indent="-361390">
              <a:buFont typeface="+mj-lt"/>
              <a:buAutoNum type="arabicPeriod" startAt="4"/>
            </a:pPr>
            <a:r>
              <a:rPr lang="es-ES" sz="1800" b="1" dirty="0">
                <a:latin typeface="Helvetica" pitchFamily="34" charset="0"/>
                <a:cs typeface="Helvetica" pitchFamily="34" charset="0"/>
              </a:rPr>
              <a:t>¿Qué respuesta </a:t>
            </a:r>
            <a:r>
              <a:rPr lang="es-ES" sz="1800" b="1" dirty="0" smtClean="0">
                <a:latin typeface="Helvetica" pitchFamily="34" charset="0"/>
                <a:cs typeface="Helvetica" pitchFamily="34" charset="0"/>
              </a:rPr>
              <a:t>resume mejor  por qué </a:t>
            </a:r>
            <a:r>
              <a:rPr lang="es-ES" sz="1800" b="1" dirty="0" err="1">
                <a:latin typeface="Helvetica" pitchFamily="34" charset="0"/>
                <a:cs typeface="Helvetica" pitchFamily="34" charset="0"/>
              </a:rPr>
              <a:t>Tikki</a:t>
            </a:r>
            <a:r>
              <a:rPr lang="es-ES" sz="1800" b="1" dirty="0">
                <a:latin typeface="Helvetica" pitchFamily="34" charset="0"/>
                <a:cs typeface="Helvetica" pitchFamily="34" charset="0"/>
              </a:rPr>
              <a:t> </a:t>
            </a:r>
            <a:r>
              <a:rPr lang="es-ES" sz="1800" b="1" dirty="0" err="1">
                <a:latin typeface="Helvetica" pitchFamily="34" charset="0"/>
                <a:cs typeface="Helvetica" pitchFamily="34" charset="0"/>
              </a:rPr>
              <a:t>Tikki</a:t>
            </a:r>
            <a:r>
              <a:rPr lang="es-ES" sz="1800" b="1" dirty="0">
                <a:latin typeface="Helvetica" pitchFamily="34" charset="0"/>
                <a:cs typeface="Helvetica" pitchFamily="34" charset="0"/>
              </a:rPr>
              <a:t> Tembo </a:t>
            </a:r>
            <a:r>
              <a:rPr lang="es-ES" sz="1800" b="1" dirty="0" smtClean="0">
                <a:latin typeface="Helvetica" pitchFamily="34" charset="0"/>
                <a:cs typeface="Helvetica" pitchFamily="34" charset="0"/>
              </a:rPr>
              <a:t>estuvo en </a:t>
            </a:r>
            <a:r>
              <a:rPr lang="es-ES" sz="1800" b="1" dirty="0">
                <a:latin typeface="Helvetica" pitchFamily="34" charset="0"/>
                <a:cs typeface="Helvetica" pitchFamily="34" charset="0"/>
              </a:rPr>
              <a:t>el agua tanto tiempo</a:t>
            </a:r>
            <a:r>
              <a:rPr lang="es-ES" sz="1800" b="1" dirty="0" smtClean="0">
                <a:latin typeface="Helvetica" pitchFamily="34" charset="0"/>
                <a:cs typeface="Helvetica" pitchFamily="34" charset="0"/>
              </a:rPr>
              <a:t>?</a:t>
            </a:r>
          </a:p>
          <a:p>
            <a:pPr marL="361390" indent="-361390">
              <a:buFont typeface="+mj-lt"/>
              <a:buAutoNum type="arabicPeriod" startAt="4"/>
            </a:pPr>
            <a:endParaRPr lang="en-US" sz="1900" dirty="0">
              <a:latin typeface="Helvetica" pitchFamily="34" charset="0"/>
              <a:cs typeface="Helvetica" pitchFamily="34" charset="0"/>
            </a:endParaRPr>
          </a:p>
          <a:p>
            <a:pPr marL="744538" indent="-339725">
              <a:buFont typeface="+mj-lt"/>
              <a:buAutoNum type="alphaUcPeriod"/>
            </a:pPr>
            <a:r>
              <a:rPr lang="es-ES" sz="1700" dirty="0">
                <a:latin typeface="Helvetica" pitchFamily="34" charset="0"/>
                <a:cs typeface="Helvetica" pitchFamily="34" charset="0"/>
              </a:rPr>
              <a:t>Chang cayó en el pozo y </a:t>
            </a:r>
            <a:r>
              <a:rPr lang="es-ES" sz="1700" dirty="0" err="1">
                <a:latin typeface="Helvetica" pitchFamily="34" charset="0"/>
                <a:cs typeface="Helvetica" pitchFamily="34" charset="0"/>
              </a:rPr>
              <a:t>Tikki</a:t>
            </a:r>
            <a:r>
              <a:rPr lang="es-ES" sz="1700" dirty="0">
                <a:latin typeface="Helvetica" pitchFamily="34" charset="0"/>
                <a:cs typeface="Helvetica" pitchFamily="34" charset="0"/>
              </a:rPr>
              <a:t> </a:t>
            </a:r>
            <a:r>
              <a:rPr lang="es-ES" sz="1700" dirty="0" err="1">
                <a:latin typeface="Helvetica" pitchFamily="34" charset="0"/>
                <a:cs typeface="Helvetica" pitchFamily="34" charset="0"/>
              </a:rPr>
              <a:t>Tikki</a:t>
            </a:r>
            <a:r>
              <a:rPr lang="es-ES" sz="1700" dirty="0">
                <a:latin typeface="Helvetica" pitchFamily="34" charset="0"/>
                <a:cs typeface="Helvetica" pitchFamily="34" charset="0"/>
              </a:rPr>
              <a:t> Tembo </a:t>
            </a:r>
            <a:r>
              <a:rPr lang="es-ES" sz="1700" dirty="0" smtClean="0">
                <a:latin typeface="Helvetica" pitchFamily="34" charset="0"/>
                <a:cs typeface="Helvetica" pitchFamily="34" charset="0"/>
              </a:rPr>
              <a:t>tuvo </a:t>
            </a:r>
            <a:r>
              <a:rPr lang="es-ES" sz="1700" dirty="0">
                <a:latin typeface="Helvetica" pitchFamily="34" charset="0"/>
                <a:cs typeface="Helvetica" pitchFamily="34" charset="0"/>
              </a:rPr>
              <a:t>que pedir ayuda</a:t>
            </a:r>
            <a:r>
              <a:rPr lang="es-ES" sz="1700" dirty="0" smtClean="0">
                <a:latin typeface="Helvetica" pitchFamily="34" charset="0"/>
                <a:cs typeface="Helvetica" pitchFamily="34" charset="0"/>
              </a:rPr>
              <a:t>.</a:t>
            </a:r>
          </a:p>
          <a:p>
            <a:pPr marL="744538" indent="-339725">
              <a:buFont typeface="+mj-lt"/>
              <a:buAutoNum type="alphaUcPeriod"/>
            </a:pPr>
            <a:endParaRPr lang="en-US" sz="1700" dirty="0">
              <a:latin typeface="Helvetica" pitchFamily="34" charset="0"/>
              <a:cs typeface="Helvetica" pitchFamily="34" charset="0"/>
            </a:endParaRPr>
          </a:p>
          <a:p>
            <a:pPr marL="744538" indent="-339725">
              <a:buFont typeface="+mj-lt"/>
              <a:buAutoNum type="alphaUcPeriod"/>
            </a:pPr>
            <a:r>
              <a:rPr lang="es-ES" sz="1700" dirty="0">
                <a:latin typeface="Helvetica" pitchFamily="34" charset="0"/>
                <a:cs typeface="Helvetica" pitchFamily="34" charset="0"/>
              </a:rPr>
              <a:t>Chang </a:t>
            </a:r>
            <a:r>
              <a:rPr lang="es-ES" sz="1700" dirty="0" smtClean="0">
                <a:latin typeface="Helvetica" pitchFamily="34" charset="0"/>
                <a:cs typeface="Helvetica" pitchFamily="34" charset="0"/>
              </a:rPr>
              <a:t>le dijo </a:t>
            </a:r>
            <a:r>
              <a:rPr lang="es-ES" sz="1700" dirty="0">
                <a:latin typeface="Helvetica" pitchFamily="34" charset="0"/>
                <a:cs typeface="Helvetica" pitchFamily="34" charset="0"/>
              </a:rPr>
              <a:t>a su madre, </a:t>
            </a:r>
            <a:r>
              <a:rPr lang="es-ES" sz="1700" dirty="0" smtClean="0">
                <a:latin typeface="Helvetica" pitchFamily="34" charset="0"/>
                <a:cs typeface="Helvetica" pitchFamily="34" charset="0"/>
              </a:rPr>
              <a:t>padre </a:t>
            </a:r>
            <a:r>
              <a:rPr lang="es-ES" sz="1700" dirty="0">
                <a:latin typeface="Helvetica" pitchFamily="34" charset="0"/>
                <a:cs typeface="Helvetica" pitchFamily="34" charset="0"/>
              </a:rPr>
              <a:t>y el jardinero que su hermano había caído en el pozo</a:t>
            </a:r>
            <a:r>
              <a:rPr lang="es-ES" sz="1700" dirty="0" smtClean="0">
                <a:latin typeface="Helvetica" pitchFamily="34" charset="0"/>
                <a:cs typeface="Helvetica" pitchFamily="34" charset="0"/>
              </a:rPr>
              <a:t>.</a:t>
            </a:r>
          </a:p>
          <a:p>
            <a:pPr marL="744538" indent="-339725">
              <a:buFont typeface="+mj-lt"/>
              <a:buAutoNum type="alphaUcPeriod"/>
            </a:pPr>
            <a:endParaRPr lang="en-US" sz="1700" dirty="0">
              <a:latin typeface="Helvetica" pitchFamily="34" charset="0"/>
              <a:cs typeface="Helvetica" pitchFamily="34" charset="0"/>
            </a:endParaRPr>
          </a:p>
          <a:p>
            <a:pPr marL="744538" indent="-339725">
              <a:buFont typeface="+mj-lt"/>
              <a:buAutoNum type="alphaUcPeriod"/>
            </a:pPr>
            <a:r>
              <a:rPr lang="es-ES" sz="1700" dirty="0">
                <a:latin typeface="Helvetica" pitchFamily="34" charset="0"/>
                <a:cs typeface="Helvetica" pitchFamily="34" charset="0"/>
              </a:rPr>
              <a:t>El jardinero rápidamente fue a buscar una escalera y lo sacó del pozo</a:t>
            </a:r>
            <a:r>
              <a:rPr lang="es-ES" sz="1700" dirty="0" smtClean="0">
                <a:latin typeface="Helvetica" pitchFamily="34" charset="0"/>
                <a:cs typeface="Helvetica" pitchFamily="34" charset="0"/>
              </a:rPr>
              <a:t>.</a:t>
            </a:r>
          </a:p>
          <a:p>
            <a:pPr marL="744538" indent="-339725">
              <a:buFont typeface="+mj-lt"/>
              <a:buAutoNum type="alphaUcPeriod"/>
            </a:pPr>
            <a:endParaRPr lang="en-US" sz="1700" dirty="0">
              <a:latin typeface="Helvetica" pitchFamily="34" charset="0"/>
              <a:cs typeface="Helvetica" pitchFamily="34" charset="0"/>
            </a:endParaRPr>
          </a:p>
          <a:p>
            <a:pPr marL="744538" indent="-339725">
              <a:buFont typeface="+mj-lt"/>
              <a:buAutoNum type="alphaUcPeriod"/>
            </a:pPr>
            <a:r>
              <a:rPr lang="es-ES" sz="1700" dirty="0" err="1">
                <a:latin typeface="Helvetica" pitchFamily="34" charset="0"/>
                <a:cs typeface="Helvetica" pitchFamily="34" charset="0"/>
              </a:rPr>
              <a:t>Tikki</a:t>
            </a:r>
            <a:r>
              <a:rPr lang="es-ES" sz="1700" dirty="0">
                <a:latin typeface="Helvetica" pitchFamily="34" charset="0"/>
                <a:cs typeface="Helvetica" pitchFamily="34" charset="0"/>
              </a:rPr>
              <a:t> </a:t>
            </a:r>
            <a:r>
              <a:rPr lang="es-ES" sz="1700" dirty="0" err="1">
                <a:latin typeface="Helvetica" pitchFamily="34" charset="0"/>
                <a:cs typeface="Helvetica" pitchFamily="34" charset="0"/>
              </a:rPr>
              <a:t>Tikki</a:t>
            </a:r>
            <a:r>
              <a:rPr lang="es-ES" sz="1700" dirty="0">
                <a:latin typeface="Helvetica" pitchFamily="34" charset="0"/>
                <a:cs typeface="Helvetica" pitchFamily="34" charset="0"/>
              </a:rPr>
              <a:t> Tembo </a:t>
            </a:r>
            <a:r>
              <a:rPr lang="es-ES" sz="1700" dirty="0" smtClean="0">
                <a:latin typeface="Helvetica" pitchFamily="34" charset="0"/>
                <a:cs typeface="Helvetica" pitchFamily="34" charset="0"/>
              </a:rPr>
              <a:t>no se </a:t>
            </a:r>
            <a:r>
              <a:rPr lang="es-ES" sz="1700" dirty="0">
                <a:latin typeface="Helvetica" pitchFamily="34" charset="0"/>
                <a:cs typeface="Helvetica" pitchFamily="34" charset="0"/>
              </a:rPr>
              <a:t>habría ahogado si su nombre era más corto.</a:t>
            </a:r>
            <a:endParaRPr lang="en-US" sz="1700" dirty="0">
              <a:latin typeface="Helvetica" pitchFamily="34" charset="0"/>
              <a:cs typeface="Helvetica" pitchFamily="34" charset="0"/>
            </a:endParaRPr>
          </a:p>
        </p:txBody>
      </p:sp>
      <p:sp>
        <p:nvSpPr>
          <p:cNvPr id="3" name="Rectangle 2"/>
          <p:cNvSpPr/>
          <p:nvPr/>
        </p:nvSpPr>
        <p:spPr>
          <a:xfrm>
            <a:off x="323850" y="574356"/>
            <a:ext cx="6915150" cy="2811303"/>
          </a:xfrm>
          <a:prstGeom prst="rect">
            <a:avLst/>
          </a:prstGeom>
        </p:spPr>
        <p:txBody>
          <a:bodyPr wrap="square" lIns="101874" tIns="50937" rIns="101874" bIns="50937">
            <a:spAutoFit/>
          </a:bodyPr>
          <a:lstStyle/>
          <a:p>
            <a:pPr marL="361390" indent="-361390">
              <a:buFont typeface="+mj-lt"/>
              <a:buAutoNum type="arabicPeriod" startAt="3"/>
            </a:pPr>
            <a:r>
              <a:rPr lang="es-GT" sz="1800" b="1" dirty="0" smtClean="0">
                <a:latin typeface="Helvetica" pitchFamily="34" charset="0"/>
                <a:cs typeface="Helvetica" pitchFamily="34" charset="0"/>
              </a:rPr>
              <a:t>¿Qué detalle clave explica mejor el mensaje central de </a:t>
            </a:r>
            <a:r>
              <a:rPr lang="es-GT" sz="1800" b="1" dirty="0" err="1" smtClean="0">
                <a:latin typeface="Helvetica" pitchFamily="34" charset="0"/>
                <a:cs typeface="Helvetica" pitchFamily="34" charset="0"/>
              </a:rPr>
              <a:t>Tikki</a:t>
            </a:r>
            <a:r>
              <a:rPr lang="es-GT" sz="1800" b="1" dirty="0" smtClean="0">
                <a:latin typeface="Helvetica" pitchFamily="34" charset="0"/>
                <a:cs typeface="Helvetica" pitchFamily="34" charset="0"/>
              </a:rPr>
              <a:t> </a:t>
            </a:r>
            <a:r>
              <a:rPr lang="es-GT" sz="1800" b="1" dirty="0" err="1" smtClean="0">
                <a:latin typeface="Helvetica" pitchFamily="34" charset="0"/>
                <a:cs typeface="Helvetica" pitchFamily="34" charset="0"/>
              </a:rPr>
              <a:t>Tikki</a:t>
            </a:r>
            <a:r>
              <a:rPr lang="es-GT" sz="1800" b="1" dirty="0" smtClean="0">
                <a:latin typeface="Helvetica" pitchFamily="34" charset="0"/>
                <a:cs typeface="Helvetica" pitchFamily="34" charset="0"/>
              </a:rPr>
              <a:t> Tembo?</a:t>
            </a:r>
          </a:p>
          <a:p>
            <a:pPr marL="361390" indent="-361390">
              <a:buFont typeface="+mj-lt"/>
              <a:buAutoNum type="arabicPeriod" startAt="3"/>
            </a:pPr>
            <a:endParaRPr lang="es-GT" sz="1900" dirty="0" smtClean="0">
              <a:latin typeface="Helvetica" pitchFamily="34" charset="0"/>
              <a:cs typeface="Helvetica" pitchFamily="34" charset="0"/>
            </a:endParaRPr>
          </a:p>
          <a:p>
            <a:pPr marL="744538" indent="-339725">
              <a:buFont typeface="+mj-lt"/>
              <a:buAutoNum type="alphaUcPeriod"/>
            </a:pPr>
            <a:r>
              <a:rPr lang="es-GT" sz="1700" dirty="0" smtClean="0">
                <a:latin typeface="Helvetica" pitchFamily="34" charset="0"/>
                <a:cs typeface="Helvetica" pitchFamily="34" charset="0"/>
              </a:rPr>
              <a:t>Deberías de ser feliz.</a:t>
            </a:r>
          </a:p>
          <a:p>
            <a:pPr marL="744538" indent="-339725">
              <a:buFont typeface="+mj-lt"/>
              <a:buAutoNum type="alphaUcPeriod"/>
            </a:pPr>
            <a:endParaRPr lang="es-GT" sz="1700" dirty="0" smtClean="0">
              <a:latin typeface="Helvetica" pitchFamily="34" charset="0"/>
              <a:cs typeface="Helvetica" pitchFamily="34" charset="0"/>
            </a:endParaRPr>
          </a:p>
          <a:p>
            <a:pPr marL="744538" indent="-339725">
              <a:buFont typeface="+mj-lt"/>
              <a:buAutoNum type="alphaUcPeriod"/>
            </a:pPr>
            <a:r>
              <a:rPr lang="es-GT" sz="1700" dirty="0" smtClean="0">
                <a:latin typeface="Helvetica" pitchFamily="34" charset="0"/>
                <a:cs typeface="Helvetica" pitchFamily="34" charset="0"/>
              </a:rPr>
              <a:t>Es una buena idea dar a tus hijos nombres largos. </a:t>
            </a:r>
          </a:p>
          <a:p>
            <a:pPr marL="744538" indent="-339725">
              <a:buFont typeface="+mj-lt"/>
              <a:buAutoNum type="alphaUcPeriod"/>
            </a:pPr>
            <a:endParaRPr lang="es-GT" sz="1700" dirty="0" smtClean="0">
              <a:latin typeface="Helvetica" pitchFamily="34" charset="0"/>
              <a:cs typeface="Helvetica" pitchFamily="34" charset="0"/>
            </a:endParaRPr>
          </a:p>
          <a:p>
            <a:pPr marL="744538" indent="-339725">
              <a:buFont typeface="+mj-lt"/>
              <a:buAutoNum type="alphaUcPeriod"/>
            </a:pPr>
            <a:r>
              <a:rPr lang="es-GT" sz="1700" dirty="0" smtClean="0">
                <a:latin typeface="Helvetica" pitchFamily="34" charset="0"/>
                <a:cs typeface="Helvetica" pitchFamily="34" charset="0"/>
              </a:rPr>
              <a:t>Los jardineros utilizan escaleras.</a:t>
            </a:r>
          </a:p>
          <a:p>
            <a:pPr marL="744538" indent="-339725">
              <a:buFont typeface="+mj-lt"/>
              <a:buAutoNum type="alphaUcPeriod"/>
            </a:pPr>
            <a:endParaRPr lang="es-GT" sz="1700" dirty="0" smtClean="0">
              <a:latin typeface="Helvetica" pitchFamily="34" charset="0"/>
              <a:cs typeface="Helvetica" pitchFamily="34" charset="0"/>
            </a:endParaRPr>
          </a:p>
          <a:p>
            <a:pPr marL="744538" indent="-339725">
              <a:buFont typeface="+mj-lt"/>
              <a:buAutoNum type="alphaUcPeriod"/>
            </a:pPr>
            <a:r>
              <a:rPr lang="es-GT" sz="1700" dirty="0" smtClean="0">
                <a:latin typeface="Helvetica" pitchFamily="34" charset="0"/>
                <a:cs typeface="Helvetica" pitchFamily="34" charset="0"/>
              </a:rPr>
              <a:t>Es una buena idea dar a tus hijos nombres cortos. </a:t>
            </a:r>
            <a:endParaRPr lang="es-GT" sz="1700" dirty="0">
              <a:latin typeface="Helvetica" pitchFamily="34" charset="0"/>
              <a:cs typeface="Helvetica" pitchFamily="34" charset="0"/>
            </a:endParaRPr>
          </a:p>
        </p:txBody>
      </p:sp>
      <p:grpSp>
        <p:nvGrpSpPr>
          <p:cNvPr id="5" name="Group 4"/>
          <p:cNvGrpSpPr/>
          <p:nvPr/>
        </p:nvGrpSpPr>
        <p:grpSpPr>
          <a:xfrm>
            <a:off x="428482" y="1506958"/>
            <a:ext cx="242888" cy="1771124"/>
            <a:chOff x="576228" y="1503704"/>
            <a:chExt cx="242888" cy="1771124"/>
          </a:xfrm>
        </p:grpSpPr>
        <p:sp>
          <p:nvSpPr>
            <p:cNvPr id="15" name="Oval 14"/>
            <p:cNvSpPr/>
            <p:nvPr/>
          </p:nvSpPr>
          <p:spPr>
            <a:xfrm>
              <a:off x="576228" y="250418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76228" y="19891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76228" y="303534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76228" y="15037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20" name="Table 19"/>
          <p:cNvGraphicFramePr>
            <a:graphicFrameLocks noGrp="1"/>
          </p:cNvGraphicFramePr>
          <p:nvPr>
            <p:extLst>
              <p:ext uri="{D42A27DB-BD31-4B8C-83A1-F6EECF244321}">
                <p14:modId xmlns:p14="http://schemas.microsoft.com/office/powerpoint/2010/main" val="2488670811"/>
              </p:ext>
            </p:extLst>
          </p:nvPr>
        </p:nvGraphicFramePr>
        <p:xfrm>
          <a:off x="4800600" y="4191000"/>
          <a:ext cx="2481263" cy="749808"/>
        </p:xfrm>
        <a:graphic>
          <a:graphicData uri="http://schemas.openxmlformats.org/drawingml/2006/table">
            <a:tbl>
              <a:tblPr/>
              <a:tblGrid>
                <a:gridCol w="2481263"/>
              </a:tblGrid>
              <a:tr h="201168">
                <a:tc>
                  <a:txBody>
                    <a:bodyPr/>
                    <a:lstStyle/>
                    <a:p>
                      <a:r>
                        <a:rPr lang="en-US" sz="900" dirty="0" err="1" smtClean="0"/>
                        <a:t>Estándar</a:t>
                      </a:r>
                      <a:r>
                        <a:rPr lang="en-US" sz="900" dirty="0" smtClean="0"/>
                        <a:t>    RL.3.2</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s-419" sz="900" dirty="0" smtClean="0"/>
                        <a:t>Recuentan cuentos, incluyendo fábulas, cuentos populares y mitos de diversas culturas; identifican el mensaje principal, lección o moraleja y explican cómo se transmite en los detalles clave del texto.</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6" name="Group 5"/>
          <p:cNvGrpSpPr/>
          <p:nvPr/>
        </p:nvGrpSpPr>
        <p:grpSpPr>
          <a:xfrm>
            <a:off x="428482" y="6019800"/>
            <a:ext cx="266876" cy="2555582"/>
            <a:chOff x="552240" y="6074029"/>
            <a:chExt cx="266876" cy="2555582"/>
          </a:xfrm>
        </p:grpSpPr>
        <p:sp>
          <p:nvSpPr>
            <p:cNvPr id="19" name="Oval 18"/>
            <p:cNvSpPr/>
            <p:nvPr/>
          </p:nvSpPr>
          <p:spPr>
            <a:xfrm>
              <a:off x="552240" y="607402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552240" y="681669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576228" y="760341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576228" y="839012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8" name="Footer Placeholder 7"/>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536911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46378" y="5087623"/>
            <a:ext cx="6325870" cy="3109573"/>
          </a:xfrm>
          <a:prstGeom prst="rect">
            <a:avLst/>
          </a:prstGeom>
          <a:noFill/>
        </p:spPr>
        <p:txBody>
          <a:bodyPr wrap="square" lIns="107700" tIns="53850" rIns="107700" bIns="53850">
            <a:spAutoFit/>
          </a:bodyPr>
          <a:lstStyle/>
          <a:p>
            <a:pPr marL="288925" indent="-288925"/>
            <a:r>
              <a:rPr lang="es-GT" sz="1800" b="1" dirty="0" smtClean="0">
                <a:latin typeface="Helvetica" pitchFamily="34" charset="0"/>
                <a:cs typeface="Helvetica" pitchFamily="34" charset="0"/>
              </a:rPr>
              <a:t>6. Explica cómo las acciones del padre ayudaron a salvar a Chang.</a:t>
            </a:r>
          </a:p>
          <a:p>
            <a:r>
              <a:rPr lang="es-GT" sz="1900" b="1" dirty="0" smtClean="0">
                <a:latin typeface="Helvetica" pitchFamily="34" charset="0"/>
                <a:cs typeface="Helvetica" pitchFamily="34" charset="0"/>
              </a:rPr>
              <a:t>    </a:t>
            </a:r>
            <a:endParaRPr lang="es-GT" sz="19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El padre exclamó: </a:t>
            </a:r>
            <a:r>
              <a:rPr lang="es-ES" sz="1700" dirty="0">
                <a:latin typeface="Helvetica" pitchFamily="34" charset="0"/>
                <a:cs typeface="Helvetica" pitchFamily="34" charset="0"/>
              </a:rPr>
              <a:t>—</a:t>
            </a:r>
            <a:r>
              <a:rPr lang="es-GT" sz="1700" dirty="0" smtClean="0">
                <a:latin typeface="Helvetica" pitchFamily="34" charset="0"/>
                <a:cs typeface="Helvetica" pitchFamily="34" charset="0"/>
              </a:rPr>
              <a:t>¡Corre y dile a tu madre!</a:t>
            </a:r>
          </a:p>
          <a:p>
            <a:pPr marL="839896" indent="-361390">
              <a:buFont typeface="+mj-lt"/>
              <a:buAutoNum type="alphaUcPeriod"/>
            </a:pPr>
            <a:endParaRPr lang="es-GT" sz="19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El padre exclamó: </a:t>
            </a:r>
            <a:r>
              <a:rPr lang="es-ES" sz="1700" dirty="0">
                <a:latin typeface="Helvetica" pitchFamily="34" charset="0"/>
                <a:cs typeface="Helvetica" pitchFamily="34" charset="0"/>
              </a:rPr>
              <a:t>—</a:t>
            </a:r>
            <a:r>
              <a:rPr lang="es-GT" sz="1700" dirty="0" smtClean="0">
                <a:latin typeface="Helvetica" pitchFamily="34" charset="0"/>
                <a:cs typeface="Helvetica" pitchFamily="34" charset="0"/>
              </a:rPr>
              <a:t>¡Corre y dile al jardinero!</a:t>
            </a:r>
          </a:p>
          <a:p>
            <a:pPr marL="839896" indent="-361390">
              <a:buFont typeface="+mj-lt"/>
              <a:buAutoNum type="alphaUcPeriod"/>
            </a:pPr>
            <a:endParaRPr lang="es-GT" sz="19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El padre rápidamente fue a buscar una escalera y sacó a Chang del pozo.</a:t>
            </a:r>
          </a:p>
          <a:p>
            <a:pPr marL="839896" indent="-361390">
              <a:buFont typeface="+mj-lt"/>
              <a:buAutoNum type="alphaUcPeriod"/>
            </a:pPr>
            <a:endParaRPr lang="es-GT" sz="15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El padre estaba jugando cerca del pozo en el jardín.</a:t>
            </a:r>
            <a:endParaRPr lang="es-GT" sz="1700" dirty="0">
              <a:latin typeface="Helvetica" pitchFamily="34" charset="0"/>
              <a:cs typeface="Helvetica" pitchFamily="34" charset="0"/>
            </a:endParaRPr>
          </a:p>
        </p:txBody>
      </p:sp>
      <p:sp>
        <p:nvSpPr>
          <p:cNvPr id="3" name="Rectangle 2"/>
          <p:cNvSpPr/>
          <p:nvPr/>
        </p:nvSpPr>
        <p:spPr>
          <a:xfrm>
            <a:off x="323850" y="574356"/>
            <a:ext cx="6239510" cy="2811303"/>
          </a:xfrm>
          <a:prstGeom prst="rect">
            <a:avLst/>
          </a:prstGeom>
        </p:spPr>
        <p:txBody>
          <a:bodyPr wrap="square" lIns="101874" tIns="50937" rIns="101874" bIns="50937">
            <a:spAutoFit/>
          </a:bodyPr>
          <a:lstStyle/>
          <a:p>
            <a:pPr marL="387366" indent="-320152"/>
            <a:r>
              <a:rPr lang="en-US" sz="1800" b="1" dirty="0">
                <a:latin typeface="Helvetica" pitchFamily="34" charset="0"/>
                <a:cs typeface="Helvetica" pitchFamily="34" charset="0"/>
              </a:rPr>
              <a:t>5. </a:t>
            </a:r>
            <a:r>
              <a:rPr lang="es-ES" sz="1800" b="1" dirty="0">
                <a:latin typeface="Helvetica" pitchFamily="34" charset="0"/>
                <a:cs typeface="Helvetica" pitchFamily="34" charset="0"/>
              </a:rPr>
              <a:t>¿Cómo las acciones del jardinero </a:t>
            </a:r>
            <a:r>
              <a:rPr lang="es-ES" sz="1800" b="1" dirty="0" smtClean="0">
                <a:latin typeface="Helvetica" pitchFamily="34" charset="0"/>
                <a:cs typeface="Helvetica" pitchFamily="34" charset="0"/>
              </a:rPr>
              <a:t>ayudaron a </a:t>
            </a:r>
            <a:r>
              <a:rPr lang="es-ES" sz="1800" b="1" dirty="0">
                <a:latin typeface="Helvetica" pitchFamily="34" charset="0"/>
                <a:cs typeface="Helvetica" pitchFamily="34" charset="0"/>
              </a:rPr>
              <a:t>Chang después de caer en el pozo?</a:t>
            </a:r>
            <a:endParaRPr lang="en-US" sz="1800" b="1" dirty="0" smtClean="0">
              <a:latin typeface="Helvetica" pitchFamily="34" charset="0"/>
              <a:cs typeface="Helvetica" pitchFamily="34" charset="0"/>
            </a:endParaRPr>
          </a:p>
          <a:p>
            <a:pPr marL="387366" indent="-320152"/>
            <a:endParaRPr lang="en-US" sz="1900" dirty="0">
              <a:latin typeface="Helvetica" pitchFamily="34" charset="0"/>
              <a:cs typeface="Helvetica" pitchFamily="34" charset="0"/>
            </a:endParaRPr>
          </a:p>
          <a:p>
            <a:pPr marL="844917" indent="-361390">
              <a:buFont typeface="+mj-lt"/>
              <a:buAutoNum type="alphaUcPeriod"/>
            </a:pPr>
            <a:r>
              <a:rPr lang="es-ES" sz="1700" dirty="0">
                <a:latin typeface="Helvetica" pitchFamily="34" charset="0"/>
                <a:cs typeface="Helvetica" pitchFamily="34" charset="0"/>
              </a:rPr>
              <a:t>El jardinero corrió y le dijo al padre</a:t>
            </a:r>
            <a:r>
              <a:rPr lang="es-ES" sz="1700" dirty="0" smtClean="0">
                <a:latin typeface="Helvetica" pitchFamily="34" charset="0"/>
                <a:cs typeface="Helvetica" pitchFamily="34" charset="0"/>
              </a:rPr>
              <a:t>.</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s-ES" sz="1700" dirty="0">
                <a:latin typeface="Helvetica" pitchFamily="34" charset="0"/>
                <a:cs typeface="Helvetica" pitchFamily="34" charset="0"/>
              </a:rPr>
              <a:t>El jardinero </a:t>
            </a:r>
            <a:r>
              <a:rPr lang="es-ES" sz="1700" dirty="0" smtClean="0">
                <a:latin typeface="Helvetica" pitchFamily="34" charset="0"/>
                <a:cs typeface="Helvetica" pitchFamily="34" charset="0"/>
              </a:rPr>
              <a:t>preguntó</a:t>
            </a:r>
            <a:r>
              <a:rPr lang="es-ES" sz="1700" dirty="0">
                <a:latin typeface="Helvetica" pitchFamily="34" charset="0"/>
                <a:cs typeface="Helvetica" pitchFamily="34" charset="0"/>
              </a:rPr>
              <a:t>, —</a:t>
            </a:r>
            <a:r>
              <a:rPr lang="es-ES" sz="1700" dirty="0" smtClean="0">
                <a:latin typeface="Helvetica" pitchFamily="34" charset="0"/>
                <a:cs typeface="Helvetica" pitchFamily="34" charset="0"/>
              </a:rPr>
              <a:t>¿Chang </a:t>
            </a:r>
            <a:r>
              <a:rPr lang="es-ES" sz="1700" dirty="0">
                <a:latin typeface="Helvetica" pitchFamily="34" charset="0"/>
                <a:cs typeface="Helvetica" pitchFamily="34" charset="0"/>
              </a:rPr>
              <a:t>ha caído en el pozo</a:t>
            </a:r>
            <a:r>
              <a:rPr lang="es-ES" sz="1700" dirty="0" smtClean="0">
                <a:latin typeface="Helvetica" pitchFamily="34" charset="0"/>
                <a:cs typeface="Helvetica" pitchFamily="34" charset="0"/>
              </a:rPr>
              <a:t>?</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s-ES" sz="1700" dirty="0">
                <a:latin typeface="Helvetica" pitchFamily="34" charset="0"/>
                <a:cs typeface="Helvetica" pitchFamily="34" charset="0"/>
              </a:rPr>
              <a:t>El jardinero rápidamente fue a buscar una escalera</a:t>
            </a:r>
            <a:r>
              <a:rPr lang="es-ES" sz="1700" dirty="0" smtClean="0">
                <a:latin typeface="Helvetica" pitchFamily="34" charset="0"/>
                <a:cs typeface="Helvetica" pitchFamily="34" charset="0"/>
              </a:rPr>
              <a:t>.</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s-ES" sz="1700" dirty="0">
                <a:latin typeface="Helvetica" pitchFamily="34" charset="0"/>
                <a:cs typeface="Helvetica" pitchFamily="34" charset="0"/>
              </a:rPr>
              <a:t>El jardinero dijo: —¿Qué </a:t>
            </a:r>
            <a:r>
              <a:rPr lang="es-ES" sz="1700" dirty="0" smtClean="0">
                <a:latin typeface="Helvetica" pitchFamily="34" charset="0"/>
                <a:cs typeface="Helvetica" pitchFamily="34" charset="0"/>
              </a:rPr>
              <a:t>debemos </a:t>
            </a:r>
            <a:r>
              <a:rPr lang="es-ES" sz="1700" dirty="0">
                <a:latin typeface="Helvetica" pitchFamily="34" charset="0"/>
                <a:cs typeface="Helvetica" pitchFamily="34" charset="0"/>
              </a:rPr>
              <a:t>a hacer</a:t>
            </a:r>
            <a:r>
              <a:rPr lang="es-ES" sz="1700" dirty="0" smtClean="0">
                <a:latin typeface="Helvetica" pitchFamily="34" charset="0"/>
                <a:cs typeface="Helvetica" pitchFamily="34" charset="0"/>
              </a:rPr>
              <a:t>?</a:t>
            </a:r>
            <a:endParaRPr lang="en-US" sz="1700" dirty="0">
              <a:latin typeface="Helvetica" pitchFamily="34" charset="0"/>
              <a:cs typeface="Helvetica" pitchFamily="34" charset="0"/>
            </a:endParaRPr>
          </a:p>
        </p:txBody>
      </p:sp>
      <p:sp>
        <p:nvSpPr>
          <p:cNvPr id="15" name="Oval 14"/>
          <p:cNvSpPr/>
          <p:nvPr/>
        </p:nvSpPr>
        <p:spPr>
          <a:xfrm>
            <a:off x="589675" y="251337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76228" y="19957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76228" y="305077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76228" y="15037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nvGrpSpPr>
          <p:cNvPr id="2" name="Group 1"/>
          <p:cNvGrpSpPr/>
          <p:nvPr/>
        </p:nvGrpSpPr>
        <p:grpSpPr>
          <a:xfrm>
            <a:off x="576228" y="6001525"/>
            <a:ext cx="256335" cy="2061191"/>
            <a:chOff x="576228" y="6320809"/>
            <a:chExt cx="256335" cy="2061191"/>
          </a:xfrm>
        </p:grpSpPr>
        <p:sp>
          <p:nvSpPr>
            <p:cNvPr id="19" name="Oval 18"/>
            <p:cNvSpPr/>
            <p:nvPr/>
          </p:nvSpPr>
          <p:spPr>
            <a:xfrm>
              <a:off x="576228" y="632080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576228" y="686063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576228" y="739803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589675" y="81425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24" name="Table 23"/>
          <p:cNvGraphicFramePr>
            <a:graphicFrameLocks noGrp="1"/>
          </p:cNvGraphicFramePr>
          <p:nvPr>
            <p:extLst>
              <p:ext uri="{D42A27DB-BD31-4B8C-83A1-F6EECF244321}">
                <p14:modId xmlns:p14="http://schemas.microsoft.com/office/powerpoint/2010/main" val="2138360901"/>
              </p:ext>
            </p:extLst>
          </p:nvPr>
        </p:nvGraphicFramePr>
        <p:xfrm>
          <a:off x="5359717" y="4287773"/>
          <a:ext cx="2024063" cy="749808"/>
        </p:xfrm>
        <a:graphic>
          <a:graphicData uri="http://schemas.openxmlformats.org/drawingml/2006/table">
            <a:tbl>
              <a:tblPr/>
              <a:tblGrid>
                <a:gridCol w="2024063"/>
              </a:tblGrid>
              <a:tr h="201168">
                <a:tc>
                  <a:txBody>
                    <a:bodyPr/>
                    <a:lstStyle/>
                    <a:p>
                      <a:r>
                        <a:rPr lang="en-US" sz="900" dirty="0" err="1" smtClean="0"/>
                        <a:t>Estándar</a:t>
                      </a:r>
                      <a:r>
                        <a:rPr lang="en-US" sz="900" dirty="0" smtClean="0"/>
                        <a:t>    RL.3.3</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n-US" sz="900" dirty="0" smtClean="0"/>
                        <a:t>Describe characters in a story (e.g., their traits, motivations, or feelings) and explain how their actions contribute to the sequence of events.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463075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679668825"/>
              </p:ext>
            </p:extLst>
          </p:nvPr>
        </p:nvGraphicFramePr>
        <p:xfrm>
          <a:off x="323851" y="175036"/>
          <a:ext cx="7043738" cy="3711164"/>
        </p:xfrm>
        <a:graphic>
          <a:graphicData uri="http://schemas.openxmlformats.org/drawingml/2006/table">
            <a:tbl>
              <a:tblPr firstRow="1" bandRow="1">
                <a:tableStyleId>{5940675A-B579-460E-94D1-54222C63F5DA}</a:tableStyleId>
              </a:tblPr>
              <a:tblGrid>
                <a:gridCol w="7043738"/>
              </a:tblGrid>
              <a:tr h="804989">
                <a:tc>
                  <a:txBody>
                    <a:bodyPr/>
                    <a:lstStyle/>
                    <a:p>
                      <a:pPr marL="287338" marR="0" indent="-287338" algn="l">
                        <a:lnSpc>
                          <a:spcPct val="115000"/>
                        </a:lnSpc>
                        <a:spcBef>
                          <a:spcPts val="0"/>
                        </a:spcBef>
                        <a:spcAft>
                          <a:spcPts val="0"/>
                        </a:spcAft>
                      </a:pPr>
                      <a:r>
                        <a:rPr lang="en-US" sz="1400" b="1" dirty="0" smtClean="0">
                          <a:solidFill>
                            <a:schemeClr val="tx1"/>
                          </a:solidFill>
                          <a:latin typeface="Helvetica" panose="020B0604020202020204" pitchFamily="34" charset="0"/>
                          <a:cs typeface="Helvetica" panose="020B0604020202020204" pitchFamily="34" charset="0"/>
                        </a:rPr>
                        <a:t>7.</a:t>
                      </a:r>
                      <a:r>
                        <a:rPr lang="en-US" sz="1400" b="1" baseline="0" dirty="0" smtClean="0">
                          <a:solidFill>
                            <a:schemeClr val="tx1"/>
                          </a:solidFill>
                          <a:latin typeface="Helvetica" panose="020B0604020202020204" pitchFamily="34" charset="0"/>
                          <a:cs typeface="Helvetica" panose="020B0604020202020204" pitchFamily="34" charset="0"/>
                        </a:rPr>
                        <a:t> </a:t>
                      </a:r>
                      <a:r>
                        <a:rPr lang="en-US" sz="1400" kern="1200" dirty="0" smtClean="0">
                          <a:solidFill>
                            <a:srgbClr val="000000"/>
                          </a:solidFill>
                          <a:effectLst/>
                          <a:latin typeface="Helvetica" panose="020B0604020202020204" pitchFamily="34" charset="0"/>
                          <a:ea typeface="Times New Roman"/>
                          <a:cs typeface="Helvetica" panose="020B0604020202020204" pitchFamily="34" charset="0"/>
                        </a:rPr>
                        <a:t> </a:t>
                      </a:r>
                      <a:r>
                        <a:rPr lang="es-E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Relata en orden los acontecimientos en el cuento que hicieron que </a:t>
                      </a:r>
                      <a:r>
                        <a:rPr lang="es-ES" sz="1400" b="1" kern="1200" baseline="0" dirty="0" err="1" smtClean="0">
                          <a:solidFill>
                            <a:srgbClr val="000000"/>
                          </a:solidFill>
                          <a:effectLst/>
                          <a:latin typeface="Helvetica" panose="020B0604020202020204" pitchFamily="34" charset="0"/>
                          <a:ea typeface="Times New Roman"/>
                          <a:cs typeface="Helvetica" panose="020B0604020202020204" pitchFamily="34" charset="0"/>
                        </a:rPr>
                        <a:t>Tikki</a:t>
                      </a:r>
                      <a:r>
                        <a:rPr lang="es-E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 </a:t>
                      </a:r>
                      <a:r>
                        <a:rPr lang="es-ES" sz="1400" b="1" kern="1200" baseline="0" dirty="0" err="1" smtClean="0">
                          <a:solidFill>
                            <a:srgbClr val="000000"/>
                          </a:solidFill>
                          <a:effectLst/>
                          <a:latin typeface="Helvetica" panose="020B0604020202020204" pitchFamily="34" charset="0"/>
                          <a:ea typeface="Times New Roman"/>
                          <a:cs typeface="Helvetica" panose="020B0604020202020204" pitchFamily="34" charset="0"/>
                        </a:rPr>
                        <a:t>Tikki</a:t>
                      </a:r>
                      <a:r>
                        <a:rPr lang="es-E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 Tembo se ahogara.  Apoya tu respuesta con los detalles del texto.</a:t>
                      </a: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951">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209">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467">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725">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983">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641">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641">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641">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318">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66226038"/>
              </p:ext>
            </p:extLst>
          </p:nvPr>
        </p:nvGraphicFramePr>
        <p:xfrm>
          <a:off x="340042" y="4800600"/>
          <a:ext cx="7043738" cy="3973907"/>
        </p:xfrm>
        <a:graphic>
          <a:graphicData uri="http://schemas.openxmlformats.org/drawingml/2006/table">
            <a:tbl>
              <a:tblPr firstRow="1" bandRow="1">
                <a:tableStyleId>{5940675A-B579-460E-94D1-54222C63F5DA}</a:tableStyleId>
              </a:tblPr>
              <a:tblGrid>
                <a:gridCol w="7043738"/>
              </a:tblGrid>
              <a:tr h="763771">
                <a:tc>
                  <a:txBody>
                    <a:bodyPr/>
                    <a:lstStyle/>
                    <a:p>
                      <a:pPr marL="228600" marR="0" indent="-168275" algn="l">
                        <a:spcBef>
                          <a:spcPts val="0"/>
                        </a:spcBef>
                        <a:spcAft>
                          <a:spcPts val="0"/>
                        </a:spcAft>
                      </a:pPr>
                      <a:r>
                        <a:rPr lang="en-US" sz="1400" b="1" dirty="0" smtClean="0">
                          <a:solidFill>
                            <a:schemeClr val="tx1"/>
                          </a:solidFill>
                          <a:latin typeface="Helvetica" panose="020B0604020202020204" pitchFamily="34" charset="0"/>
                          <a:cs typeface="Helvetica" panose="020B0604020202020204" pitchFamily="34" charset="0"/>
                        </a:rPr>
                        <a:t>8.</a:t>
                      </a:r>
                      <a:r>
                        <a:rPr lang="en-US" sz="1400" b="1" baseline="0" dirty="0" smtClean="0">
                          <a:solidFill>
                            <a:schemeClr val="tx1"/>
                          </a:solidFill>
                          <a:latin typeface="Helvetica" panose="020B0604020202020204" pitchFamily="34" charset="0"/>
                          <a:cs typeface="Helvetica" panose="020B0604020202020204" pitchFamily="34" charset="0"/>
                        </a:rPr>
                        <a:t> </a:t>
                      </a:r>
                      <a:r>
                        <a:rPr lang="es-ES" sz="1400" b="1" baseline="0" dirty="0" smtClean="0">
                          <a:solidFill>
                            <a:schemeClr val="tx1"/>
                          </a:solidFill>
                          <a:latin typeface="Helvetica" panose="020B0604020202020204" pitchFamily="34" charset="0"/>
                          <a:cs typeface="Helvetica" panose="020B0604020202020204" pitchFamily="34" charset="0"/>
                        </a:rPr>
                        <a:t>¿Cómo las acciones de la madre y del padre contribuyen a que </a:t>
                      </a:r>
                      <a:r>
                        <a:rPr lang="es-ES" sz="1400" b="1" baseline="0" dirty="0" err="1" smtClean="0">
                          <a:solidFill>
                            <a:schemeClr val="tx1"/>
                          </a:solidFill>
                          <a:latin typeface="Helvetica" panose="020B0604020202020204" pitchFamily="34" charset="0"/>
                          <a:cs typeface="Helvetica" panose="020B0604020202020204" pitchFamily="34" charset="0"/>
                        </a:rPr>
                        <a:t>Tikki</a:t>
                      </a:r>
                      <a:r>
                        <a:rPr lang="es-ES" sz="1400" b="1" baseline="0" dirty="0" smtClean="0">
                          <a:solidFill>
                            <a:schemeClr val="tx1"/>
                          </a:solidFill>
                          <a:latin typeface="Helvetica" panose="020B0604020202020204" pitchFamily="34" charset="0"/>
                          <a:cs typeface="Helvetica" panose="020B0604020202020204" pitchFamily="34" charset="0"/>
                        </a:rPr>
                        <a:t> </a:t>
                      </a:r>
                      <a:r>
                        <a:rPr lang="es-ES" sz="1400" b="1" baseline="0" dirty="0" err="1" smtClean="0">
                          <a:solidFill>
                            <a:schemeClr val="tx1"/>
                          </a:solidFill>
                          <a:latin typeface="Helvetica" panose="020B0604020202020204" pitchFamily="34" charset="0"/>
                          <a:cs typeface="Helvetica" panose="020B0604020202020204" pitchFamily="34" charset="0"/>
                        </a:rPr>
                        <a:t>Tikki</a:t>
                      </a:r>
                      <a:r>
                        <a:rPr lang="es-ES" sz="1400" b="1" baseline="0" dirty="0" smtClean="0">
                          <a:solidFill>
                            <a:schemeClr val="tx1"/>
                          </a:solidFill>
                          <a:latin typeface="Helvetica" panose="020B0604020202020204" pitchFamily="34" charset="0"/>
                          <a:cs typeface="Helvetica" panose="020B0604020202020204" pitchFamily="34" charset="0"/>
                        </a:rPr>
                        <a:t> Tembo se ahogara? Usa detalles del texto para apoyar tu respuesta.</a:t>
                      </a:r>
                      <a:r>
                        <a:rPr lang="en-US" sz="1400" b="1" baseline="0" dirty="0" smtClean="0">
                          <a:solidFill>
                            <a:schemeClr val="tx1"/>
                          </a:solidFill>
                        </a:rPr>
                        <a:t>                                                                           </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58">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058">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574">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832">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53842238"/>
              </p:ext>
            </p:extLst>
          </p:nvPr>
        </p:nvGraphicFramePr>
        <p:xfrm>
          <a:off x="381000" y="4130701"/>
          <a:ext cx="3429000" cy="612648"/>
        </p:xfrm>
        <a:graphic>
          <a:graphicData uri="http://schemas.openxmlformats.org/drawingml/2006/table">
            <a:tbl>
              <a:tblPr/>
              <a:tblGrid>
                <a:gridCol w="3429000"/>
              </a:tblGrid>
              <a:tr h="201168">
                <a:tc>
                  <a:txBody>
                    <a:bodyPr/>
                    <a:lstStyle/>
                    <a:p>
                      <a:r>
                        <a:rPr lang="en-US" sz="900" dirty="0" err="1" smtClean="0"/>
                        <a:t>Estándar</a:t>
                      </a:r>
                      <a:r>
                        <a:rPr lang="en-US" sz="900" dirty="0" smtClean="0"/>
                        <a:t>    RL.3.2</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s-419" sz="900" dirty="0" smtClean="0"/>
                        <a:t>Recuentan cuentos, incluyendo fábulas, cuentos populares y mitos de diversas culturas; identifican el mensaje principal, lección o moraleja y explican cómo se transmite en los detalles clave del texto.</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96200113"/>
              </p:ext>
            </p:extLst>
          </p:nvPr>
        </p:nvGraphicFramePr>
        <p:xfrm>
          <a:off x="381000" y="8879237"/>
          <a:ext cx="3276600" cy="595763"/>
        </p:xfrm>
        <a:graphic>
          <a:graphicData uri="http://schemas.openxmlformats.org/drawingml/2006/table">
            <a:tbl>
              <a:tblPr/>
              <a:tblGrid>
                <a:gridCol w="3276600"/>
              </a:tblGrid>
              <a:tr h="184283">
                <a:tc>
                  <a:txBody>
                    <a:bodyPr/>
                    <a:lstStyle/>
                    <a:p>
                      <a:r>
                        <a:rPr lang="en-US" sz="900" dirty="0" err="1" smtClean="0"/>
                        <a:t>Estándar</a:t>
                      </a:r>
                      <a:r>
                        <a:rPr lang="en-US" sz="900" dirty="0" smtClean="0"/>
                        <a:t>    RL.3.3</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6942">
                <a:tc>
                  <a:txBody>
                    <a:bodyPr/>
                    <a:lstStyle/>
                    <a:p>
                      <a:r>
                        <a:rPr lang="es-419" sz="900" dirty="0" smtClean="0"/>
                        <a:t>Describen los personajes de un cuento (ejemplo: sus características, motivaciones o sentimientos) y explican cómo sus acciones contribuyen a la secuencia de los acontecimientos.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Rectangle 1"/>
          <p:cNvSpPr/>
          <p:nvPr/>
        </p:nvSpPr>
        <p:spPr>
          <a:xfrm>
            <a:off x="3990975" y="4267200"/>
            <a:ext cx="3171825" cy="304699"/>
          </a:xfrm>
          <a:prstGeom prst="rect">
            <a:avLst/>
          </a:prstGeom>
        </p:spPr>
        <p:txBody>
          <a:bodyPr wrap="square">
            <a:spAutoFit/>
          </a:bodyPr>
          <a:lstStyle/>
          <a:p>
            <a:pPr marL="287338" indent="-287338">
              <a:lnSpc>
                <a:spcPct val="115000"/>
              </a:lnSpc>
            </a:pPr>
            <a:r>
              <a:rPr lang="en-US" sz="1200" i="1" dirty="0" smtClean="0">
                <a:latin typeface="Helvetica" panose="020B0604020202020204" pitchFamily="34" charset="0"/>
                <a:cs typeface="Helvetica" panose="020B0604020202020204" pitchFamily="34" charset="0"/>
              </a:rPr>
              <a:t>(Maestro </a:t>
            </a:r>
            <a:r>
              <a:rPr lang="en-US" sz="1200" i="1" dirty="0" err="1" smtClean="0">
                <a:latin typeface="Helvetica" panose="020B0604020202020204" pitchFamily="34" charset="0"/>
                <a:cs typeface="Helvetica" panose="020B0604020202020204" pitchFamily="34" charset="0"/>
              </a:rPr>
              <a:t>solamente</a:t>
            </a:r>
            <a:r>
              <a:rPr lang="en-US" sz="1200" i="1" dirty="0" smtClean="0">
                <a:latin typeface="Helvetica" panose="020B0604020202020204" pitchFamily="34" charset="0"/>
                <a:cs typeface="Helvetica" panose="020B0604020202020204" pitchFamily="34" charset="0"/>
              </a:rPr>
              <a:t>) </a:t>
            </a:r>
            <a:r>
              <a:rPr lang="en-US" sz="1200" i="1" dirty="0" err="1" smtClean="0">
                <a:latin typeface="Helvetica" panose="020B0604020202020204" pitchFamily="34" charset="0"/>
                <a:cs typeface="Helvetica" panose="020B0604020202020204" pitchFamily="34" charset="0"/>
              </a:rPr>
              <a:t>Puntaje</a:t>
            </a:r>
            <a:r>
              <a:rPr lang="en-US" sz="1200" i="1" dirty="0" smtClean="0">
                <a:latin typeface="Helvetica" panose="020B0604020202020204" pitchFamily="34" charset="0"/>
                <a:cs typeface="Helvetica" panose="020B0604020202020204" pitchFamily="34" charset="0"/>
              </a:rPr>
              <a:t> final____/</a:t>
            </a:r>
            <a:r>
              <a:rPr lang="en-US" sz="1200" i="1" dirty="0">
                <a:latin typeface="Helvetica" panose="020B0604020202020204" pitchFamily="34" charset="0"/>
                <a:cs typeface="Helvetica" panose="020B0604020202020204" pitchFamily="34" charset="0"/>
              </a:rPr>
              <a:t>2</a:t>
            </a:r>
          </a:p>
        </p:txBody>
      </p:sp>
      <p:sp>
        <p:nvSpPr>
          <p:cNvPr id="3" name="Rectangle 2"/>
          <p:cNvSpPr/>
          <p:nvPr/>
        </p:nvSpPr>
        <p:spPr>
          <a:xfrm>
            <a:off x="4114800" y="9170301"/>
            <a:ext cx="2946640" cy="304699"/>
          </a:xfrm>
          <a:prstGeom prst="rect">
            <a:avLst/>
          </a:prstGeom>
        </p:spPr>
        <p:txBody>
          <a:bodyPr wrap="none">
            <a:spAutoFit/>
          </a:bodyPr>
          <a:lstStyle/>
          <a:p>
            <a:pPr marL="287338" indent="-287338">
              <a:lnSpc>
                <a:spcPct val="115000"/>
              </a:lnSpc>
            </a:pPr>
            <a:r>
              <a:rPr lang="es-419" sz="1200" i="1" dirty="0">
                <a:latin typeface="Helvetica" panose="020B0604020202020204" pitchFamily="34" charset="0"/>
                <a:cs typeface="Helvetica" panose="020B0604020202020204" pitchFamily="34" charset="0"/>
              </a:rPr>
              <a:t>(Maestro solamente) Puntaje final</a:t>
            </a:r>
            <a:r>
              <a:rPr lang="es-419" sz="1200" i="1" dirty="0" smtClean="0">
                <a:latin typeface="Helvetica" panose="020B0604020202020204" pitchFamily="34" charset="0"/>
                <a:cs typeface="Helvetica" panose="020B0604020202020204" pitchFamily="34" charset="0"/>
              </a:rPr>
              <a:t>____/3</a:t>
            </a:r>
            <a:endParaRPr lang="es-419" sz="1200" i="1" dirty="0">
              <a:latin typeface="Helvetica" panose="020B0604020202020204" pitchFamily="34" charset="0"/>
              <a:cs typeface="Helvetica" panose="020B0604020202020204" pitchFamily="34" charset="0"/>
            </a:endParaRPr>
          </a:p>
        </p:txBody>
      </p:sp>
      <p:sp>
        <p:nvSpPr>
          <p:cNvPr id="9" name="Footer Placeholder 8"/>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202154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sp>
        <p:nvSpPr>
          <p:cNvPr id="2" name="Rectangle 1"/>
          <p:cNvSpPr/>
          <p:nvPr/>
        </p:nvSpPr>
        <p:spPr>
          <a:xfrm>
            <a:off x="431800" y="838200"/>
            <a:ext cx="7167880" cy="8228178"/>
          </a:xfrm>
          <a:prstGeom prst="rect">
            <a:avLst/>
          </a:prstGeom>
        </p:spPr>
        <p:txBody>
          <a:bodyPr wrap="square" lIns="101882" tIns="50941" rIns="101882" bIns="50941">
            <a:spAutoFit/>
          </a:bodyPr>
          <a:lstStyle/>
          <a:p>
            <a:pPr algn="ctr"/>
            <a:r>
              <a:rPr lang="es-GT" sz="1600" b="1" u="sng" dirty="0" smtClean="0"/>
              <a:t>Cultura China</a:t>
            </a:r>
          </a:p>
          <a:p>
            <a:pPr algn="ctr"/>
            <a:r>
              <a:rPr lang="es-GT" sz="1200" i="1" dirty="0" smtClean="0"/>
              <a:t>Por Elizabeth </a:t>
            </a:r>
            <a:r>
              <a:rPr lang="es-GT" sz="1200" i="1" dirty="0" err="1" smtClean="0"/>
              <a:t>Yeo</a:t>
            </a:r>
            <a:endParaRPr lang="es-GT" sz="1200" i="1" dirty="0" smtClean="0"/>
          </a:p>
          <a:p>
            <a:pPr algn="ctr"/>
            <a:endParaRPr lang="es-GT" sz="1200" i="1" dirty="0" smtClean="0"/>
          </a:p>
          <a:p>
            <a:pPr algn="ctr"/>
            <a:endParaRPr lang="es-GT" sz="1200" i="1" dirty="0" smtClean="0"/>
          </a:p>
          <a:p>
            <a:r>
              <a:rPr lang="es-GT" sz="1400" dirty="0" smtClean="0"/>
              <a:t>La antigua China fue una vez la civilización más avanzada del mundo. El arte, la comida y el gobierno de China influyeron todas las culturas cercanas. Muchas de las cosas que usamos hoy en día se inventaron en China. Algunos de estos inventos son el papel, la seda, la pólvora y la brújula.</a:t>
            </a:r>
          </a:p>
          <a:p>
            <a:endParaRPr lang="es-GT" sz="1400" dirty="0" smtClean="0"/>
          </a:p>
          <a:p>
            <a:r>
              <a:rPr lang="es-GT" sz="1400" b="1" dirty="0" smtClean="0"/>
              <a:t>Escritura</a:t>
            </a:r>
          </a:p>
          <a:p>
            <a:r>
              <a:rPr lang="es-GT" sz="1400" dirty="0" smtClean="0"/>
              <a:t>El libro con fechas más </a:t>
            </a:r>
            <a:r>
              <a:rPr lang="es-GT" sz="1400" dirty="0"/>
              <a:t>antiguo fue hecho en China en el año 868 </a:t>
            </a:r>
            <a:r>
              <a:rPr lang="es-GT" sz="1400" dirty="0" smtClean="0"/>
              <a:t>A.D. y utilizaba xilografía (una técnica de impresión con bloques de madera). La escritura china es una parte muy importante de la cultura china. La escritura china utiliza símbolos en lugar de letras. Hay miles y miles de símbolos chinos. Solo para leer el periódico en China, ¡necesitarías saber cerca de 3,000 símbolos!</a:t>
            </a:r>
          </a:p>
          <a:p>
            <a:endParaRPr lang="es-GT" sz="1400" dirty="0" smtClean="0"/>
          </a:p>
          <a:p>
            <a:r>
              <a:rPr lang="es-GT" sz="1400" dirty="0" smtClean="0"/>
              <a:t>En China, la escritura de estos símbolos puede ser una forma de arte. Por cerca de 2,000 años, los artistas han utilizado un pincel para dibujar caracteres chinos. Los artistas pintan los caracteres en seda o papel. Esto se conoce como caligrafía. Es una de las formas de arte más famosas de China.</a:t>
            </a:r>
          </a:p>
          <a:p>
            <a:endParaRPr lang="es-GT" sz="1400" dirty="0" smtClean="0"/>
          </a:p>
          <a:p>
            <a:r>
              <a:rPr lang="es-GT" sz="1400" b="1" dirty="0" smtClean="0"/>
              <a:t>Festivales</a:t>
            </a:r>
          </a:p>
          <a:p>
            <a:r>
              <a:rPr lang="es-GT" sz="1400" dirty="0" smtClean="0"/>
              <a:t>El día festivo anual más celebrado en China es el Año Nuevo Chino. Esta fiesta es también llamada El Festival de la Primavera. El calendario chino es diferente del calendario utilizado en los Estados Unidos. El calendario chino se basa en los movimientos del sol y la luna. El Año Nuevo Chino sucede en algún momento, del mes de enero o febrero en nuestro calendario. Un animal, como un tigre, un dragón o un perro, representa cada año nuevo.</a:t>
            </a:r>
          </a:p>
          <a:p>
            <a:endParaRPr lang="es-GT" sz="1400" dirty="0" smtClean="0"/>
          </a:p>
          <a:p>
            <a:r>
              <a:rPr lang="es-GT" sz="1400" dirty="0" smtClean="0"/>
              <a:t>La gente celebra el Año Nuevo con desfiles, decoraciones y regalos. Todos visitan a familiares y amigos. En la víspera de Año Nuevo, toda la familia se reúne.</a:t>
            </a:r>
          </a:p>
          <a:p>
            <a:endParaRPr lang="es-GT" sz="1400" dirty="0" smtClean="0"/>
          </a:p>
          <a:p>
            <a:r>
              <a:rPr lang="es-GT" sz="1400" dirty="0" smtClean="0"/>
              <a:t>Después de la cena, la familia se queda despierta jugando juegos. Ellos dejan encendidas las luces en la casa toda la noche.  A medianoche, los petardos iluminan el cielo. Entonces todos se dan cuenta de que el año nuevo ha llegado. La familia abre todas las ventanas y puertas de la casa. Esta tradición es una forma de dejar salir al año viejo y dar la bienvenida al nuevo año. Todos olvidan viejos rencores.</a:t>
            </a:r>
          </a:p>
          <a:p>
            <a:endParaRPr lang="es-GT" sz="1400" dirty="0" smtClean="0"/>
          </a:p>
          <a:p>
            <a:r>
              <a:rPr lang="es-GT" sz="1400" dirty="0" smtClean="0"/>
              <a:t>Ellos se desean paz y felicidad.</a:t>
            </a:r>
            <a:endParaRPr lang="es-GT" sz="1400" dirty="0"/>
          </a:p>
        </p:txBody>
      </p:sp>
      <p:sp>
        <p:nvSpPr>
          <p:cNvPr id="5" name="TextBox 4"/>
          <p:cNvSpPr txBox="1"/>
          <p:nvPr/>
        </p:nvSpPr>
        <p:spPr>
          <a:xfrm>
            <a:off x="5105400" y="228600"/>
            <a:ext cx="2065020" cy="707886"/>
          </a:xfrm>
          <a:prstGeom prst="rect">
            <a:avLst/>
          </a:prstGeom>
          <a:noFill/>
        </p:spPr>
        <p:txBody>
          <a:bodyPr wrap="square" rtlCol="0">
            <a:spAutoFit/>
          </a:bodyPr>
          <a:lstStyle/>
          <a:p>
            <a:r>
              <a:rPr lang="es-419" sz="800" dirty="0" smtClean="0"/>
              <a:t>Equivalencia </a:t>
            </a:r>
            <a:r>
              <a:rPr lang="es-419" sz="800" dirty="0"/>
              <a:t>de grado:  </a:t>
            </a:r>
            <a:r>
              <a:rPr lang="es-419" sz="800" dirty="0" smtClean="0"/>
              <a:t>6.5</a:t>
            </a:r>
            <a:endParaRPr lang="es-419" sz="800" dirty="0"/>
          </a:p>
          <a:p>
            <a:r>
              <a:rPr lang="es-419" sz="800" dirty="0"/>
              <a:t>Escala </a:t>
            </a:r>
            <a:r>
              <a:rPr lang="es-419" sz="800" dirty="0" err="1"/>
              <a:t>Lexile</a:t>
            </a:r>
            <a:r>
              <a:rPr lang="es-419" sz="800" dirty="0"/>
              <a:t>:  </a:t>
            </a:r>
            <a:r>
              <a:rPr lang="es-419" sz="800" dirty="0" smtClean="0"/>
              <a:t>740L</a:t>
            </a:r>
            <a:endParaRPr lang="es-419" sz="800" dirty="0"/>
          </a:p>
          <a:p>
            <a:r>
              <a:rPr lang="es-419" sz="800" dirty="0"/>
              <a:t>Promedio </a:t>
            </a:r>
            <a:r>
              <a:rPr lang="es-419" sz="800" dirty="0" smtClean="0"/>
              <a:t>del largo de </a:t>
            </a:r>
            <a:r>
              <a:rPr lang="es-419" sz="800" dirty="0"/>
              <a:t>la oración: </a:t>
            </a:r>
            <a:r>
              <a:rPr lang="es-419" sz="800" dirty="0" smtClean="0"/>
              <a:t>10.30</a:t>
            </a:r>
            <a:endParaRPr lang="es-419" sz="800" dirty="0"/>
          </a:p>
          <a:p>
            <a:r>
              <a:rPr lang="es-419" sz="800" dirty="0"/>
              <a:t>Promedio de la frecuencia de palabras: </a:t>
            </a:r>
            <a:r>
              <a:rPr lang="es-419" sz="800" dirty="0" smtClean="0"/>
              <a:t>3.42</a:t>
            </a:r>
            <a:endParaRPr lang="es-419" sz="800" dirty="0"/>
          </a:p>
          <a:p>
            <a:r>
              <a:rPr lang="es-419" sz="800" dirty="0"/>
              <a:t>Número de palabras: </a:t>
            </a:r>
            <a:r>
              <a:rPr lang="es-419" sz="800" dirty="0" smtClean="0"/>
              <a:t>309</a:t>
            </a:r>
            <a:endParaRPr lang="es-419" sz="800" dirty="0"/>
          </a:p>
        </p:txBody>
      </p:sp>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988155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5" name="Rectangle 4"/>
          <p:cNvSpPr/>
          <p:nvPr/>
        </p:nvSpPr>
        <p:spPr>
          <a:xfrm>
            <a:off x="536983" y="665977"/>
            <a:ext cx="6415063" cy="2780525"/>
          </a:xfrm>
          <a:prstGeom prst="rect">
            <a:avLst/>
          </a:prstGeom>
        </p:spPr>
        <p:txBody>
          <a:bodyPr wrap="square" lIns="101874" tIns="50937" rIns="101874" bIns="50937">
            <a:spAutoFit/>
          </a:bodyPr>
          <a:lstStyle/>
          <a:p>
            <a:pPr marL="320152" indent="-252938"/>
            <a:r>
              <a:rPr lang="es-GT" sz="1800" b="1" dirty="0" smtClean="0">
                <a:latin typeface="Helvetica" pitchFamily="34" charset="0"/>
                <a:cs typeface="Helvetica" pitchFamily="34" charset="0"/>
              </a:rPr>
              <a:t>9. Según el pasaje, </a:t>
            </a:r>
            <a:r>
              <a:rPr lang="es-GT" sz="1800" b="1" i="1" u="sng" dirty="0" smtClean="0">
                <a:latin typeface="Helvetica" pitchFamily="34" charset="0"/>
                <a:cs typeface="Helvetica" pitchFamily="34" charset="0"/>
              </a:rPr>
              <a:t>Cultura China</a:t>
            </a:r>
            <a:r>
              <a:rPr lang="es-GT" sz="1800" b="1" dirty="0" smtClean="0">
                <a:latin typeface="Helvetica" pitchFamily="34" charset="0"/>
                <a:cs typeface="Helvetica" pitchFamily="34" charset="0"/>
              </a:rPr>
              <a:t>, ¿qué cosas de las que usamos ahora fueron inventadas en China?</a:t>
            </a:r>
            <a:endParaRPr lang="es-GT" sz="1800" dirty="0" smtClean="0">
              <a:latin typeface="Helvetica" pitchFamily="34" charset="0"/>
              <a:cs typeface="Helvetica" pitchFamily="34" charset="0"/>
            </a:endParaRPr>
          </a:p>
          <a:p>
            <a:pPr marL="361390" indent="-361390">
              <a:buFont typeface="+mj-lt"/>
              <a:buAutoNum type="arabicPeriod"/>
            </a:pPr>
            <a:endParaRPr lang="es-GT" sz="1900" dirty="0" smtClean="0">
              <a:latin typeface="Helvetica" pitchFamily="34" charset="0"/>
              <a:cs typeface="Helvetica" pitchFamily="34" charset="0"/>
            </a:endParaRPr>
          </a:p>
          <a:p>
            <a:pPr marL="739775" lvl="1" indent="-381000">
              <a:buAutoNum type="alphaUcPeriod"/>
            </a:pPr>
            <a:r>
              <a:rPr lang="es-GT" sz="1700" dirty="0" smtClean="0">
                <a:latin typeface="Helvetica" pitchFamily="34" charset="0"/>
                <a:cs typeface="Helvetica" pitchFamily="34" charset="0"/>
              </a:rPr>
              <a:t>ladrillos</a:t>
            </a:r>
          </a:p>
          <a:p>
            <a:pPr marL="739775" lvl="1" indent="-381000">
              <a:buAutoNum type="alphaUcPeriod"/>
            </a:pPr>
            <a:endParaRPr lang="es-GT" sz="1700" dirty="0" smtClean="0">
              <a:latin typeface="Helvetica" pitchFamily="34" charset="0"/>
              <a:cs typeface="Helvetica" pitchFamily="34" charset="0"/>
            </a:endParaRPr>
          </a:p>
          <a:p>
            <a:pPr marL="739775" lvl="1" indent="-381000">
              <a:buAutoNum type="alphaUcPeriod"/>
            </a:pPr>
            <a:r>
              <a:rPr lang="es-GT" sz="1700" dirty="0" smtClean="0">
                <a:latin typeface="Helvetica" pitchFamily="34" charset="0"/>
                <a:cs typeface="Helvetica" pitchFamily="34" charset="0"/>
              </a:rPr>
              <a:t>papel y seda </a:t>
            </a:r>
          </a:p>
          <a:p>
            <a:pPr marL="739775" lvl="1" indent="-381000">
              <a:buAutoNum type="alphaUcPeriod"/>
            </a:pPr>
            <a:endParaRPr lang="es-GT" sz="1700" dirty="0" smtClean="0">
              <a:latin typeface="Helvetica" pitchFamily="34" charset="0"/>
              <a:cs typeface="Helvetica" pitchFamily="34" charset="0"/>
            </a:endParaRPr>
          </a:p>
          <a:p>
            <a:pPr marL="739775" lvl="1" indent="-381000">
              <a:buAutoNum type="alphaUcPeriod"/>
            </a:pPr>
            <a:r>
              <a:rPr lang="es-GT" sz="1700" dirty="0" smtClean="0">
                <a:latin typeface="Helvetica" pitchFamily="34" charset="0"/>
                <a:cs typeface="Helvetica" pitchFamily="34" charset="0"/>
              </a:rPr>
              <a:t>cámaras y teléfonos</a:t>
            </a:r>
          </a:p>
          <a:p>
            <a:pPr marL="739775" lvl="1" indent="-381000">
              <a:buAutoNum type="alphaUcPeriod"/>
            </a:pPr>
            <a:endParaRPr lang="es-GT" sz="1700" dirty="0">
              <a:latin typeface="Helvetica" pitchFamily="34" charset="0"/>
              <a:cs typeface="Helvetica" pitchFamily="34" charset="0"/>
            </a:endParaRPr>
          </a:p>
          <a:p>
            <a:pPr marL="739775" lvl="1" indent="-381000">
              <a:buAutoNum type="alphaUcPeriod"/>
            </a:pPr>
            <a:r>
              <a:rPr lang="es-GT" sz="1700" dirty="0" smtClean="0">
                <a:latin typeface="Helvetica" pitchFamily="34" charset="0"/>
                <a:cs typeface="Helvetica" pitchFamily="34" charset="0"/>
              </a:rPr>
              <a:t>tigres</a:t>
            </a:r>
            <a:endParaRPr lang="es-GT" sz="1700" dirty="0">
              <a:latin typeface="Helvetica" pitchFamily="34" charset="0"/>
              <a:cs typeface="Helvetica" pitchFamily="34" charset="0"/>
            </a:endParaRPr>
          </a:p>
        </p:txBody>
      </p:sp>
      <p:cxnSp>
        <p:nvCxnSpPr>
          <p:cNvPr id="11" name="Straight Connector 10"/>
          <p:cNvCxnSpPr/>
          <p:nvPr/>
        </p:nvCxnSpPr>
        <p:spPr>
          <a:xfrm>
            <a:off x="410117" y="4949372"/>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15435" y="1574558"/>
            <a:ext cx="253443" cy="1792115"/>
            <a:chOff x="635488" y="2002595"/>
            <a:chExt cx="253443" cy="1792115"/>
          </a:xfrm>
        </p:grpSpPr>
        <p:sp>
          <p:nvSpPr>
            <p:cNvPr id="14" name="Oval 13"/>
            <p:cNvSpPr/>
            <p:nvPr/>
          </p:nvSpPr>
          <p:spPr>
            <a:xfrm>
              <a:off x="646043" y="20025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46043" y="25164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46043" y="303490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35488" y="355522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8" name="Rectangle 7"/>
          <p:cNvSpPr/>
          <p:nvPr/>
        </p:nvSpPr>
        <p:spPr>
          <a:xfrm>
            <a:off x="410116" y="5029200"/>
            <a:ext cx="7209884" cy="3602016"/>
          </a:xfrm>
          <a:prstGeom prst="rect">
            <a:avLst/>
          </a:prstGeom>
          <a:noFill/>
        </p:spPr>
        <p:txBody>
          <a:bodyPr wrap="square" lIns="107700" tIns="53850" rIns="107700" bIns="53850">
            <a:spAutoFit/>
          </a:bodyPr>
          <a:lstStyle/>
          <a:p>
            <a:pPr marL="463550" indent="-395288"/>
            <a:r>
              <a:rPr lang="es-GT" sz="1800" b="1" dirty="0" smtClean="0">
                <a:latin typeface="Helvetica" pitchFamily="34" charset="0"/>
                <a:cs typeface="Helvetica" pitchFamily="34" charset="0"/>
              </a:rPr>
              <a:t>10. </a:t>
            </a:r>
            <a:r>
              <a:rPr lang="es-419" sz="1800" b="1" dirty="0" smtClean="0">
                <a:latin typeface="Helvetica" pitchFamily="34" charset="0"/>
                <a:cs typeface="Helvetica" pitchFamily="34" charset="0"/>
              </a:rPr>
              <a:t> </a:t>
            </a:r>
            <a:r>
              <a:rPr lang="es-419" sz="1800" b="1" dirty="0">
                <a:latin typeface="Helvetica" pitchFamily="34" charset="0"/>
                <a:cs typeface="Helvetica" pitchFamily="34" charset="0"/>
              </a:rPr>
              <a:t>¿Qué información en el pasaje, </a:t>
            </a:r>
            <a:r>
              <a:rPr lang="es-419" sz="1800" b="1" i="1" u="sng" dirty="0">
                <a:latin typeface="Helvetica" pitchFamily="34" charset="0"/>
                <a:cs typeface="Helvetica" pitchFamily="34" charset="0"/>
              </a:rPr>
              <a:t>Cultura China</a:t>
            </a:r>
            <a:r>
              <a:rPr lang="es-419" sz="1800" b="1" dirty="0">
                <a:latin typeface="Helvetica" pitchFamily="34" charset="0"/>
                <a:cs typeface="Helvetica" pitchFamily="34" charset="0"/>
              </a:rPr>
              <a:t>, mejor apoya el hecho de que la técnica de impresión china usando bloques de madera es un proceso que se ha utilizado durante mucho tiempo? </a:t>
            </a:r>
            <a:endParaRPr lang="es-GT" sz="1800" b="1" dirty="0" smtClean="0">
              <a:latin typeface="Helvetica" pitchFamily="34" charset="0"/>
              <a:cs typeface="Helvetica" pitchFamily="34" charset="0"/>
            </a:endParaRPr>
          </a:p>
          <a:p>
            <a:pPr marL="361390" indent="-361390"/>
            <a:endParaRPr lang="es-GT" sz="1900" b="1" dirty="0" smtClean="0">
              <a:solidFill>
                <a:srgbClr val="C00000"/>
              </a:solidFill>
              <a:latin typeface="Helvetica" pitchFamily="34" charset="0"/>
              <a:cs typeface="Helvetica" pitchFamily="34" charset="0"/>
            </a:endParaRPr>
          </a:p>
          <a:p>
            <a:pPr marL="860425" indent="-396875">
              <a:buAutoNum type="alphaUcPeriod"/>
            </a:pPr>
            <a:r>
              <a:rPr lang="es-GT" sz="1700" dirty="0" smtClean="0">
                <a:latin typeface="Helvetica" pitchFamily="34" charset="0"/>
                <a:cs typeface="Helvetica" pitchFamily="34" charset="0"/>
              </a:rPr>
              <a:t>El libro con fechas más antiguo utilizando la impresión con bloques de madera fue hecho en China en el 868 d.C.</a:t>
            </a:r>
          </a:p>
          <a:p>
            <a:pPr marL="860425" indent="-396875">
              <a:buAutoNum type="alphaUcPeriod"/>
            </a:pPr>
            <a:endParaRPr lang="es-GT" sz="1700" dirty="0" smtClean="0">
              <a:latin typeface="Helvetica" pitchFamily="34" charset="0"/>
              <a:cs typeface="Helvetica" pitchFamily="34" charset="0"/>
            </a:endParaRPr>
          </a:p>
          <a:p>
            <a:pPr marL="860425" indent="-396875"/>
            <a:r>
              <a:rPr lang="es-GT" sz="1700" dirty="0" smtClean="0">
                <a:latin typeface="Helvetica" pitchFamily="34" charset="0"/>
                <a:cs typeface="Helvetica" pitchFamily="34" charset="0"/>
              </a:rPr>
              <a:t>B.   Escribir símbolos chinos puede ser una forma de arte.</a:t>
            </a:r>
          </a:p>
          <a:p>
            <a:pPr marL="860425" indent="-396875"/>
            <a:endParaRPr lang="es-GT" sz="1700" dirty="0">
              <a:latin typeface="Helvetica" pitchFamily="34" charset="0"/>
              <a:cs typeface="Helvetica" pitchFamily="34" charset="0"/>
            </a:endParaRPr>
          </a:p>
          <a:p>
            <a:pPr marL="860425" indent="-396875"/>
            <a:r>
              <a:rPr lang="es-GT" sz="1700" dirty="0" smtClean="0">
                <a:latin typeface="Helvetica" pitchFamily="34" charset="0"/>
                <a:cs typeface="Helvetica" pitchFamily="34" charset="0"/>
              </a:rPr>
              <a:t>C.   El día festivo más celebrado en China es el Año Nuevo Chino.</a:t>
            </a:r>
          </a:p>
          <a:p>
            <a:pPr marL="860425" indent="-396875"/>
            <a:r>
              <a:rPr lang="es-GT" sz="1700" dirty="0" smtClean="0">
                <a:latin typeface="Helvetica" pitchFamily="34" charset="0"/>
                <a:cs typeface="Helvetica" pitchFamily="34" charset="0"/>
              </a:rPr>
              <a:t>		</a:t>
            </a:r>
          </a:p>
          <a:p>
            <a:pPr marL="860425" indent="-396875"/>
            <a:r>
              <a:rPr lang="es-GT" sz="1700" dirty="0" smtClean="0">
                <a:latin typeface="Helvetica" pitchFamily="34" charset="0"/>
                <a:cs typeface="Helvetica" pitchFamily="34" charset="0"/>
              </a:rPr>
              <a:t>D.  Todos visitan a familiares y amigos en la víspera de Año Nuevo.</a:t>
            </a:r>
            <a:endParaRPr lang="es-GT" sz="1700" dirty="0">
              <a:latin typeface="Helvetica" pitchFamily="34" charset="0"/>
              <a:cs typeface="Helvetica"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1022029007"/>
              </p:ext>
            </p:extLst>
          </p:nvPr>
        </p:nvGraphicFramePr>
        <p:xfrm>
          <a:off x="5359717" y="4340352"/>
          <a:ext cx="2024063" cy="68884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RI.3.1</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Hacen y contestan preguntas para demostrar comprensión de un texto, haciendo referencia explícita al texto como base para las respuestas.</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3" name="Group 22"/>
          <p:cNvGrpSpPr/>
          <p:nvPr/>
        </p:nvGrpSpPr>
        <p:grpSpPr>
          <a:xfrm>
            <a:off x="625990" y="6455560"/>
            <a:ext cx="242888" cy="2075046"/>
            <a:chOff x="646043" y="1979353"/>
            <a:chExt cx="242888" cy="2075046"/>
          </a:xfrm>
        </p:grpSpPr>
        <p:sp>
          <p:nvSpPr>
            <p:cNvPr id="24" name="Oval 23"/>
            <p:cNvSpPr/>
            <p:nvPr/>
          </p:nvSpPr>
          <p:spPr>
            <a:xfrm>
              <a:off x="646043" y="1979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5" name="Oval 24"/>
            <p:cNvSpPr/>
            <p:nvPr/>
          </p:nvSpPr>
          <p:spPr>
            <a:xfrm>
              <a:off x="646043" y="276757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26" name="Oval 25"/>
            <p:cNvSpPr/>
            <p:nvPr/>
          </p:nvSpPr>
          <p:spPr>
            <a:xfrm>
              <a:off x="646043" y="327781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7" name="Oval 26"/>
            <p:cNvSpPr/>
            <p:nvPr/>
          </p:nvSpPr>
          <p:spPr>
            <a:xfrm>
              <a:off x="646043" y="381491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051614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4300" y="0"/>
            <a:ext cx="75438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9" name="Rectangle 8"/>
          <p:cNvSpPr/>
          <p:nvPr/>
        </p:nvSpPr>
        <p:spPr>
          <a:xfrm>
            <a:off x="219075" y="586740"/>
            <a:ext cx="737616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460674" y="1257300"/>
            <a:ext cx="6892962" cy="3989431"/>
          </a:xfrm>
          <a:prstGeom prst="rect">
            <a:avLst/>
          </a:prstGeom>
          <a:solidFill>
            <a:schemeClr val="bg1"/>
          </a:solidFill>
        </p:spPr>
        <p:txBody>
          <a:bodyPr wrap="square" lIns="95128" tIns="47564" rIns="95128" bIns="47564" rtlCol="0">
            <a:spAutoFit/>
          </a:bodyPr>
          <a:lstStyle/>
          <a:p>
            <a:pPr lvl="0" algn="ctr"/>
            <a:r>
              <a:rPr lang="es-MX" sz="1320" b="1" u="sng" dirty="0">
                <a:solidFill>
                  <a:prstClr val="black"/>
                </a:solidFill>
              </a:rPr>
              <a:t>Trimestre Uno: Evaluación formativa común de artes del lenguaje inglés </a:t>
            </a:r>
          </a:p>
          <a:p>
            <a:pPr lvl="0" algn="ctr"/>
            <a:r>
              <a:rPr lang="es-MX" sz="1320" b="1" u="sng" dirty="0">
                <a:solidFill>
                  <a:prstClr val="black"/>
                </a:solidFill>
              </a:rPr>
              <a:t>Equipo de miembros y escritores</a:t>
            </a:r>
          </a:p>
          <a:p>
            <a:pPr lvl="0" algn="ctr"/>
            <a:endParaRPr lang="en-US" sz="770" b="1" u="sng" dirty="0">
              <a:solidFill>
                <a:prstClr val="black"/>
              </a:solidFill>
            </a:endParaRPr>
          </a:p>
          <a:p>
            <a:pPr lvl="0"/>
            <a:r>
              <a:rPr lang="es-419" sz="1045" dirty="0">
                <a:solidFill>
                  <a:prstClr val="black"/>
                </a:solidFill>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lvl="0"/>
            <a:endParaRPr lang="en-US" sz="1045" b="1" dirty="0">
              <a:solidFill>
                <a:prstClr val="black"/>
              </a:solidFill>
            </a:endParaRPr>
          </a:p>
          <a:p>
            <a:pPr lvl="0"/>
            <a:endParaRPr lang="en-US" sz="1045" b="1" dirty="0">
              <a:solidFill>
                <a:prstClr val="black"/>
              </a:solidFill>
            </a:endParaRPr>
          </a:p>
          <a:p>
            <a:pPr lvl="0"/>
            <a:endParaRPr lang="en-US" sz="2200" b="1" dirty="0"/>
          </a:p>
          <a:p>
            <a:r>
              <a:rPr lang="en-US" sz="2200" b="1" dirty="0"/>
              <a:t>	</a:t>
            </a:r>
          </a:p>
          <a:p>
            <a:endParaRPr lang="en-US" sz="2200" b="1" dirty="0"/>
          </a:p>
          <a:p>
            <a:endParaRPr lang="en-US" sz="2200" b="1" dirty="0"/>
          </a:p>
          <a:p>
            <a:endParaRPr lang="en-US" sz="2200" b="1" dirty="0"/>
          </a:p>
          <a:p>
            <a:endParaRPr lang="en-US" sz="2200" b="1" dirty="0"/>
          </a:p>
          <a:p>
            <a:pPr lvl="0" algn="ctr"/>
            <a:r>
              <a:rPr lang="es-MX" sz="1210" b="1" i="1" dirty="0">
                <a:solidFill>
                  <a:prstClr val="black"/>
                </a:solidFill>
              </a:rPr>
              <a:t>Gracias a todos los que revisaron y editaron esta evaluación;</a:t>
            </a:r>
          </a:p>
          <a:p>
            <a:pPr lvl="0" algn="ctr"/>
            <a:r>
              <a:rPr lang="es-MX" sz="1210" b="1" i="1" dirty="0">
                <a:solidFill>
                  <a:prstClr val="black"/>
                </a:solidFill>
              </a:rPr>
              <a:t> un agradecimiento especial a </a:t>
            </a:r>
            <a:r>
              <a:rPr lang="es-MX" sz="1210" b="1" i="1" dirty="0" err="1">
                <a:solidFill>
                  <a:prstClr val="black"/>
                </a:solidFill>
              </a:rPr>
              <a:t>Vicki</a:t>
            </a:r>
            <a:r>
              <a:rPr lang="es-MX" sz="1210" b="1" i="1" dirty="0">
                <a:solidFill>
                  <a:prstClr val="black"/>
                </a:solidFill>
              </a:rPr>
              <a:t> Daniel y sus increíbles habilidades para editar.</a:t>
            </a:r>
          </a:p>
        </p:txBody>
      </p:sp>
      <p:graphicFrame>
        <p:nvGraphicFramePr>
          <p:cNvPr id="8" name="Table 7"/>
          <p:cNvGraphicFramePr>
            <a:graphicFrameLocks noGrp="1"/>
          </p:cNvGraphicFramePr>
          <p:nvPr>
            <p:extLst/>
          </p:nvPr>
        </p:nvGraphicFramePr>
        <p:xfrm>
          <a:off x="784860" y="2514600"/>
          <a:ext cx="6370320" cy="2226379"/>
        </p:xfrm>
        <a:graphic>
          <a:graphicData uri="http://schemas.openxmlformats.org/drawingml/2006/table">
            <a:tbl>
              <a:tblPr firstRow="1" bandRow="1">
                <a:tableStyleId>{5940675A-B579-460E-94D1-54222C63F5DA}</a:tableStyleId>
              </a:tblPr>
              <a:tblGrid>
                <a:gridCol w="1569466"/>
                <a:gridCol w="1783334"/>
                <a:gridCol w="1592580"/>
                <a:gridCol w="1424940"/>
              </a:tblGrid>
              <a:tr h="502691">
                <a:tc>
                  <a:txBody>
                    <a:bodyPr/>
                    <a:lstStyle/>
                    <a:p>
                      <a:r>
                        <a:rPr lang="en-US" sz="1300" b="1" dirty="0" smtClean="0">
                          <a:solidFill>
                            <a:schemeClr val="tx1"/>
                          </a:solidFill>
                        </a:rPr>
                        <a:t>Shannon Berkey</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Raquel LemusGarcia</a:t>
                      </a:r>
                      <a:endParaRPr lang="en-US" sz="1300" b="1" dirty="0">
                        <a:solidFill>
                          <a:schemeClr val="tx1"/>
                        </a:solidFill>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0191" marR="100191" marT="50178" marB="50178">
                    <a:solidFill>
                      <a:schemeClr val="bg1"/>
                    </a:solidFill>
                  </a:tcPr>
                </a:tc>
              </a:tr>
              <a:tr h="406999">
                <a:tc>
                  <a:txBody>
                    <a:bodyPr/>
                    <a:lstStyle/>
                    <a:p>
                      <a:r>
                        <a:rPr lang="en-US" sz="1300" b="1" dirty="0" smtClean="0">
                          <a:solidFill>
                            <a:schemeClr val="tx1"/>
                          </a:solidFill>
                        </a:rPr>
                        <a:t>Tammy Cole</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Janet Stintson</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0191" marR="100191" marT="50178" marB="50178">
                    <a:solidFill>
                      <a:schemeClr val="bg1"/>
                    </a:solidFill>
                  </a:tcPr>
                </a:tc>
                <a:tc>
                  <a:txBody>
                    <a:bodyPr/>
                    <a:lstStyle/>
                    <a:p>
                      <a:r>
                        <a:rPr lang="en-US" sz="1300" b="1" dirty="0" smtClean="0">
                          <a:solidFill>
                            <a:schemeClr val="tx1"/>
                          </a:solidFill>
                        </a:rPr>
                        <a:t>Judy Ramer</a:t>
                      </a:r>
                      <a:endParaRPr lang="en-US" sz="1300" b="1" dirty="0">
                        <a:solidFill>
                          <a:schemeClr val="tx1"/>
                        </a:solidFill>
                      </a:endParaRPr>
                    </a:p>
                  </a:txBody>
                  <a:tcPr marL="100191" marR="100191" marT="50178" marB="50178">
                    <a:solidFill>
                      <a:schemeClr val="bg1"/>
                    </a:solidFill>
                  </a:tcPr>
                </a:tc>
              </a:tr>
              <a:tr h="406999">
                <a:tc>
                  <a:txBody>
                    <a:bodyPr/>
                    <a:lstStyle/>
                    <a:p>
                      <a:r>
                        <a:rPr lang="en-US" sz="1300" b="1" dirty="0" smtClean="0">
                          <a:solidFill>
                            <a:schemeClr val="tx1"/>
                          </a:solidFill>
                        </a:rPr>
                        <a:t>Nicole</a:t>
                      </a:r>
                      <a:r>
                        <a:rPr lang="en-US" sz="1300" b="1" baseline="0" dirty="0" smtClean="0">
                          <a:solidFill>
                            <a:schemeClr val="tx1"/>
                          </a:solidFill>
                        </a:rPr>
                        <a:t> Thoen</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Patricia Gallardo</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Lisa Carnes</a:t>
                      </a:r>
                    </a:p>
                  </a:txBody>
                  <a:tcPr marL="100191" marR="100191" marT="50178" marB="50178">
                    <a:solidFill>
                      <a:schemeClr val="bg1"/>
                    </a:solidFill>
                  </a:tcPr>
                </a:tc>
                <a:tc>
                  <a:txBody>
                    <a:bodyPr/>
                    <a:lstStyle/>
                    <a:p>
                      <a:r>
                        <a:rPr lang="en-US" sz="1300" b="1" dirty="0" smtClean="0">
                          <a:solidFill>
                            <a:schemeClr val="tx1"/>
                          </a:solidFill>
                        </a:rPr>
                        <a:t>Teresa</a:t>
                      </a:r>
                      <a:r>
                        <a:rPr lang="en-US" sz="1300" b="1" baseline="0" dirty="0" smtClean="0">
                          <a:solidFill>
                            <a:schemeClr val="tx1"/>
                          </a:solidFill>
                        </a:rPr>
                        <a:t> Portinga</a:t>
                      </a:r>
                      <a:endParaRPr lang="en-US" sz="1300" b="1" dirty="0">
                        <a:solidFill>
                          <a:schemeClr val="tx1"/>
                        </a:solidFill>
                      </a:endParaRPr>
                    </a:p>
                  </a:txBody>
                  <a:tcPr marL="100191" marR="100191" marT="50178" marB="50178">
                    <a:solidFill>
                      <a:schemeClr val="bg1"/>
                    </a:solidFill>
                  </a:tcPr>
                </a:tc>
              </a:tr>
              <a:tr h="502691">
                <a:tc>
                  <a:txBody>
                    <a:bodyPr/>
                    <a:lstStyle/>
                    <a:p>
                      <a:r>
                        <a:rPr lang="en-US" sz="1300" b="1" dirty="0" smtClean="0">
                          <a:solidFill>
                            <a:schemeClr val="tx1"/>
                          </a:solidFill>
                        </a:rPr>
                        <a:t>Jami Rider</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Linda Benson</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Dori Sipe</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Laycee Kinsman</a:t>
                      </a:r>
                      <a:endParaRPr lang="en-US" sz="1300" b="1" dirty="0">
                        <a:solidFill>
                          <a:schemeClr val="tx1"/>
                        </a:solidFill>
                      </a:endParaRPr>
                    </a:p>
                  </a:txBody>
                  <a:tcPr marL="100191" marR="100191" marT="50178" marB="50178">
                    <a:solidFill>
                      <a:schemeClr val="bg1"/>
                    </a:solidFill>
                  </a:tcPr>
                </a:tc>
              </a:tr>
              <a:tr h="406999">
                <a:tc>
                  <a:txBody>
                    <a:bodyPr/>
                    <a:lstStyle/>
                    <a:p>
                      <a:r>
                        <a:rPr lang="en-US" sz="1300" b="1" dirty="0" smtClean="0">
                          <a:solidFill>
                            <a:schemeClr val="tx1"/>
                          </a:solidFill>
                        </a:rPr>
                        <a:t>Sonja Grabel</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Arosco</a:t>
                      </a:r>
                    </a:p>
                  </a:txBody>
                  <a:tcPr marL="100191" marR="100191" marT="50178" marB="50178">
                    <a:solidFill>
                      <a:schemeClr val="bg1"/>
                    </a:solidFill>
                  </a:tcPr>
                </a:tc>
                <a:tc>
                  <a:txBody>
                    <a:bodyPr/>
                    <a:lstStyle/>
                    <a:p>
                      <a:r>
                        <a:rPr lang="en-US" sz="1300" b="1" dirty="0" smtClean="0">
                          <a:solidFill>
                            <a:schemeClr val="tx1"/>
                          </a:solidFill>
                        </a:rPr>
                        <a:t>Teresa Portinga</a:t>
                      </a:r>
                      <a:endParaRPr lang="en-US" sz="1300" b="1" dirty="0">
                        <a:solidFill>
                          <a:schemeClr val="tx1"/>
                        </a:solidFill>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Irma Ramirez</a:t>
                      </a:r>
                    </a:p>
                  </a:txBody>
                  <a:tcPr marL="100191" marR="100191" marT="50178" marB="50178">
                    <a:solidFill>
                      <a:schemeClr val="bg1"/>
                    </a:solidFill>
                  </a:tcPr>
                </a:tc>
              </a:tr>
            </a:tbl>
          </a:graphicData>
        </a:graphic>
      </p:graphicFrame>
      <p:graphicFrame>
        <p:nvGraphicFramePr>
          <p:cNvPr id="11" name="Table 10"/>
          <p:cNvGraphicFramePr>
            <a:graphicFrameLocks noGrp="1"/>
          </p:cNvGraphicFramePr>
          <p:nvPr>
            <p:extLst/>
          </p:nvPr>
        </p:nvGraphicFramePr>
        <p:xfrm>
          <a:off x="460674" y="5500879"/>
          <a:ext cx="6892963" cy="3233929"/>
        </p:xfrm>
        <a:graphic>
          <a:graphicData uri="http://schemas.openxmlformats.org/drawingml/2006/table">
            <a:tbl>
              <a:tblPr firstRow="1" bandRow="1">
                <a:tableStyleId>{5940675A-B579-460E-94D1-54222C63F5DA}</a:tableStyleId>
              </a:tblPr>
              <a:tblGrid>
                <a:gridCol w="2469512"/>
                <a:gridCol w="1982809"/>
                <a:gridCol w="2440642"/>
              </a:tblGrid>
              <a:tr h="4602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2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200" b="1" i="0" u="none" strike="noStrike" kern="1200" cap="none" spc="0" normalizeH="0" baseline="0" noProof="0" dirty="0" smtClean="0">
                          <a:ln>
                            <a:noFill/>
                          </a:ln>
                          <a:solidFill>
                            <a:prstClr val="black"/>
                          </a:solidFill>
                          <a:effectLst/>
                          <a:uLnTx/>
                          <a:uFillTx/>
                          <a:latin typeface="+mn-lt"/>
                          <a:ea typeface="+mn-ea"/>
                          <a:cs typeface="+mn-cs"/>
                        </a:rPr>
                        <a:t> de HSD.   </a:t>
                      </a:r>
                      <a:endParaRPr kumimoji="0" lang="es-419" sz="1800" b="0" i="0" u="none" strike="noStrike" kern="1200" cap="none" spc="0" normalizeH="0" baseline="0" noProof="0" dirty="0">
                        <a:ln>
                          <a:noFill/>
                        </a:ln>
                        <a:solidFill>
                          <a:prstClr val="black"/>
                        </a:solidFill>
                        <a:effectLst/>
                        <a:uLnTx/>
                        <a:uFillTx/>
                        <a:latin typeface="+mn-lt"/>
                        <a:ea typeface="+mn-ea"/>
                        <a:cs typeface="+mn-cs"/>
                      </a:endParaRP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 name="Table 1"/>
          <p:cNvGraphicFramePr>
            <a:graphicFrameLocks noGrp="1"/>
          </p:cNvGraphicFramePr>
          <p:nvPr/>
        </p:nvGraphicFramePr>
        <p:xfrm>
          <a:off x="491490" y="8874701"/>
          <a:ext cx="6862145" cy="469392"/>
        </p:xfrm>
        <a:graphic>
          <a:graphicData uri="http://schemas.openxmlformats.org/drawingml/2006/table">
            <a:tbl>
              <a:tblPr firstRow="1" bandRow="1">
                <a:tableStyleId>{3C2FFA5D-87B4-456A-9821-1D502468CF0F}</a:tableStyleId>
              </a:tblPr>
              <a:tblGrid>
                <a:gridCol w="6862145"/>
              </a:tblGrid>
              <a:tr h="469392">
                <a:tc>
                  <a:txBody>
                    <a:bodyPr/>
                    <a:lstStyle/>
                    <a:p>
                      <a:pPr algn="ctr"/>
                      <a:r>
                        <a:rPr lang="en-US" sz="1200" dirty="0" smtClean="0">
                          <a:solidFill>
                            <a:schemeClr val="tx1"/>
                          </a:solidFill>
                        </a:rPr>
                        <a:t>Gracias a </a:t>
                      </a:r>
                      <a:r>
                        <a:rPr lang="en-US" sz="1200" dirty="0" err="1" smtClean="0">
                          <a:solidFill>
                            <a:schemeClr val="tx1"/>
                          </a:solidFill>
                        </a:rPr>
                        <a:t>todos</a:t>
                      </a:r>
                      <a:r>
                        <a:rPr lang="en-US" sz="1200" dirty="0" smtClean="0">
                          <a:solidFill>
                            <a:schemeClr val="tx1"/>
                          </a:solidFill>
                        </a:rPr>
                        <a:t> los </a:t>
                      </a:r>
                      <a:r>
                        <a:rPr lang="en-US" sz="1200" dirty="0" err="1" smtClean="0">
                          <a:solidFill>
                            <a:schemeClr val="tx1"/>
                          </a:solidFill>
                        </a:rPr>
                        <a:t>que</a:t>
                      </a:r>
                      <a:r>
                        <a:rPr lang="en-US" sz="1200" dirty="0" smtClean="0">
                          <a:solidFill>
                            <a:schemeClr val="tx1"/>
                          </a:solidFill>
                        </a:rPr>
                        <a:t> </a:t>
                      </a:r>
                      <a:r>
                        <a:rPr lang="en-US" sz="1200" dirty="0" err="1" smtClean="0">
                          <a:solidFill>
                            <a:schemeClr val="tx1"/>
                          </a:solidFill>
                        </a:rPr>
                        <a:t>participaron</a:t>
                      </a:r>
                      <a:r>
                        <a:rPr lang="en-US" sz="1200" dirty="0" smtClean="0">
                          <a:solidFill>
                            <a:schemeClr val="tx1"/>
                          </a:solidFill>
                        </a:rPr>
                        <a:t> </a:t>
                      </a:r>
                      <a:r>
                        <a:rPr lang="en-US" sz="1200" dirty="0" err="1" smtClean="0">
                          <a:solidFill>
                            <a:schemeClr val="tx1"/>
                          </a:solidFill>
                        </a:rPr>
                        <a:t>en</a:t>
                      </a:r>
                      <a:r>
                        <a:rPr lang="en-US" sz="1200" dirty="0" smtClean="0">
                          <a:solidFill>
                            <a:schemeClr val="tx1"/>
                          </a:solidFill>
                        </a:rPr>
                        <a:t> la </a:t>
                      </a:r>
                      <a:r>
                        <a:rPr lang="en-US" sz="1200" dirty="0" err="1" smtClean="0">
                          <a:solidFill>
                            <a:schemeClr val="tx1"/>
                          </a:solidFill>
                        </a:rPr>
                        <a:t>traducción</a:t>
                      </a:r>
                      <a:r>
                        <a:rPr lang="en-US" sz="1200" dirty="0" smtClean="0">
                          <a:solidFill>
                            <a:schemeClr val="tx1"/>
                          </a:solidFill>
                        </a:rPr>
                        <a:t> de </a:t>
                      </a:r>
                      <a:r>
                        <a:rPr lang="en-US" sz="1200" dirty="0" err="1" smtClean="0">
                          <a:solidFill>
                            <a:schemeClr val="tx1"/>
                          </a:solidFill>
                        </a:rPr>
                        <a:t>esta</a:t>
                      </a:r>
                      <a:r>
                        <a:rPr lang="en-US" sz="1200" dirty="0" smtClean="0">
                          <a:solidFill>
                            <a:schemeClr val="tx1"/>
                          </a:solidFill>
                        </a:rPr>
                        <a:t> </a:t>
                      </a:r>
                      <a:r>
                        <a:rPr lang="en-US" sz="1200" dirty="0" err="1" smtClean="0">
                          <a:solidFill>
                            <a:schemeClr val="tx1"/>
                          </a:solidFill>
                        </a:rPr>
                        <a:t>evaluación</a:t>
                      </a:r>
                      <a:r>
                        <a:rPr lang="en-US" sz="1200" dirty="0" smtClean="0">
                          <a:solidFill>
                            <a:schemeClr val="tx1"/>
                          </a:solidFill>
                        </a:rPr>
                        <a:t>, </a:t>
                      </a:r>
                    </a:p>
                    <a:p>
                      <a:pPr algn="ctr"/>
                      <a:r>
                        <a:rPr lang="en-US" sz="1200" dirty="0" err="1" smtClean="0">
                          <a:solidFill>
                            <a:schemeClr val="tx1"/>
                          </a:solidFill>
                        </a:rPr>
                        <a:t>bajo</a:t>
                      </a:r>
                      <a:r>
                        <a:rPr lang="en-US" sz="1200" dirty="0" smtClean="0">
                          <a:solidFill>
                            <a:schemeClr val="tx1"/>
                          </a:solidFill>
                        </a:rPr>
                        <a:t> la </a:t>
                      </a:r>
                      <a:r>
                        <a:rPr lang="en-US" sz="1200" dirty="0" err="1" smtClean="0">
                          <a:solidFill>
                            <a:schemeClr val="tx1"/>
                          </a:solidFill>
                        </a:rPr>
                        <a:t>coordinación</a:t>
                      </a:r>
                      <a:r>
                        <a:rPr lang="en-US" sz="1200" baseline="0" dirty="0" smtClean="0">
                          <a:solidFill>
                            <a:schemeClr val="tx1"/>
                          </a:solidFill>
                        </a:rPr>
                        <a:t> de </a:t>
                      </a:r>
                      <a:r>
                        <a:rPr kumimoji="0" lang="en-US" sz="1000" b="1" i="0"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000" b="1" i="0"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0584" marR="100584" marT="50292" marB="50292">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
        <p:nvSpPr>
          <p:cNvPr id="5" name="Footer Placeholder 4"/>
          <p:cNvSpPr>
            <a:spLocks noGrp="1"/>
          </p:cNvSpPr>
          <p:nvPr>
            <p:ph type="ftr" sz="quarter" idx="11"/>
          </p:nvPr>
        </p:nvSpPr>
        <p:spPr/>
        <p:txBody>
          <a:bodyPr/>
          <a:lstStyle/>
          <a:p>
            <a:r>
              <a:rPr lang="en-US" smtClean="0"/>
              <a:t>Rev. Control: 07/04/15 – OSP and S. Richmond</a:t>
            </a:r>
            <a:endParaRPr lang="en-US"/>
          </a:p>
        </p:txBody>
      </p:sp>
    </p:spTree>
    <p:extLst>
      <p:ext uri="{BB962C8B-B14F-4D97-AF65-F5344CB8AC3E}">
        <p14:creationId xmlns:p14="http://schemas.microsoft.com/office/powerpoint/2010/main" val="26959965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17500" y="5184670"/>
            <a:ext cx="7066279" cy="2786408"/>
          </a:xfrm>
          <a:prstGeom prst="rect">
            <a:avLst/>
          </a:prstGeom>
          <a:noFill/>
        </p:spPr>
        <p:txBody>
          <a:bodyPr wrap="square" lIns="107700" tIns="53850" rIns="107700" bIns="53850">
            <a:spAutoFit/>
          </a:bodyPr>
          <a:lstStyle/>
          <a:p>
            <a:pPr marL="574675" indent="-506413"/>
            <a:r>
              <a:rPr lang="es-GT" sz="1800" b="1" dirty="0" smtClean="0">
                <a:latin typeface="Helvetica" pitchFamily="34" charset="0"/>
                <a:cs typeface="Helvetica" pitchFamily="34" charset="0"/>
              </a:rPr>
              <a:t>12. ¿Cuál de estos podría ser otro título para el pasaje </a:t>
            </a:r>
            <a:r>
              <a:rPr lang="es-GT" sz="1800" b="1" i="1" u="sng" dirty="0" smtClean="0">
                <a:latin typeface="Helvetica" pitchFamily="34" charset="0"/>
                <a:cs typeface="Helvetica" pitchFamily="34" charset="0"/>
              </a:rPr>
              <a:t>Cultura China</a:t>
            </a:r>
            <a:r>
              <a:rPr lang="es-GT" sz="1800" b="1" dirty="0" smtClean="0">
                <a:latin typeface="Helvetica" pitchFamily="34" charset="0"/>
                <a:cs typeface="Helvetica" pitchFamily="34" charset="0"/>
              </a:rPr>
              <a:t>?</a:t>
            </a:r>
          </a:p>
          <a:p>
            <a:pPr marL="361390" indent="-361390">
              <a:buFont typeface="+mj-lt"/>
              <a:buAutoNum type="arabicPeriod" startAt="4"/>
            </a:pPr>
            <a:endParaRPr lang="es-GT" sz="1900" dirty="0" smtClean="0">
              <a:latin typeface="Helvetica" pitchFamily="34" charset="0"/>
              <a:cs typeface="Helvetica" pitchFamily="34" charset="0"/>
            </a:endParaRPr>
          </a:p>
          <a:p>
            <a:pPr marL="744538" lvl="1" indent="-280988">
              <a:buFont typeface="+mj-lt"/>
              <a:buAutoNum type="alphaUcPeriod"/>
            </a:pPr>
            <a:r>
              <a:rPr lang="es-GT" sz="1700" dirty="0" smtClean="0">
                <a:latin typeface="Helvetica" pitchFamily="34" charset="0"/>
                <a:cs typeface="Helvetica" pitchFamily="34" charset="0"/>
              </a:rPr>
              <a:t>Vísperas del Año Nuevo </a:t>
            </a:r>
          </a:p>
          <a:p>
            <a:pPr marL="744538" indent="-280988"/>
            <a:endParaRPr lang="es-GT" sz="1700" b="1" dirty="0" smtClean="0">
              <a:latin typeface="Helvetica" pitchFamily="34" charset="0"/>
              <a:cs typeface="Helvetica" pitchFamily="34" charset="0"/>
            </a:endParaRPr>
          </a:p>
          <a:p>
            <a:pPr marL="744538" lvl="1" indent="-280988">
              <a:buFont typeface="+mj-lt"/>
              <a:buAutoNum type="alphaUcPeriod" startAt="2"/>
            </a:pPr>
            <a:r>
              <a:rPr lang="es-GT" sz="1700" dirty="0" smtClean="0">
                <a:latin typeface="Helvetica" pitchFamily="34" charset="0"/>
                <a:cs typeface="Helvetica" pitchFamily="34" charset="0"/>
              </a:rPr>
              <a:t>Tradiciones chinas</a:t>
            </a:r>
          </a:p>
          <a:p>
            <a:pPr marL="744538" indent="-280988">
              <a:buFont typeface="+mj-lt"/>
              <a:buAutoNum type="alphaUcPeriod"/>
            </a:pPr>
            <a:endParaRPr lang="es-GT" sz="1700" dirty="0" smtClean="0">
              <a:latin typeface="Helvetica" pitchFamily="34" charset="0"/>
              <a:cs typeface="Helvetica" pitchFamily="34" charset="0"/>
            </a:endParaRPr>
          </a:p>
          <a:p>
            <a:pPr marL="744538" lvl="1" indent="-280988">
              <a:buFont typeface="+mj-lt"/>
              <a:buAutoNum type="alphaUcPeriod" startAt="3"/>
            </a:pPr>
            <a:r>
              <a:rPr lang="es-GT" sz="1700" dirty="0" smtClean="0">
                <a:latin typeface="Helvetica" pitchFamily="34" charset="0"/>
                <a:cs typeface="Helvetica" pitchFamily="34" charset="0"/>
              </a:rPr>
              <a:t>Todo sobre escritura</a:t>
            </a:r>
          </a:p>
          <a:p>
            <a:pPr marL="744538" indent="-280988">
              <a:buFont typeface="+mj-lt"/>
              <a:buAutoNum type="alphaUcPeriod"/>
            </a:pPr>
            <a:endParaRPr lang="es-GT" sz="1700" dirty="0" smtClean="0">
              <a:latin typeface="Helvetica" pitchFamily="34" charset="0"/>
              <a:cs typeface="Helvetica" pitchFamily="34" charset="0"/>
            </a:endParaRPr>
          </a:p>
          <a:p>
            <a:pPr marL="744538" lvl="1" indent="-280988">
              <a:buFont typeface="+mj-lt"/>
              <a:buAutoNum type="alphaUcPeriod" startAt="4"/>
            </a:pPr>
            <a:r>
              <a:rPr lang="es-GT" sz="1700" dirty="0" smtClean="0">
                <a:latin typeface="Helvetica" pitchFamily="34" charset="0"/>
                <a:cs typeface="Helvetica" pitchFamily="34" charset="0"/>
              </a:rPr>
              <a:t> Festivales del país </a:t>
            </a:r>
            <a:endParaRPr lang="es-GT" sz="1700" dirty="0">
              <a:latin typeface="Helvetica" pitchFamily="34" charset="0"/>
              <a:cs typeface="Helvetica" pitchFamily="34" charset="0"/>
            </a:endParaRPr>
          </a:p>
        </p:txBody>
      </p:sp>
      <p:sp>
        <p:nvSpPr>
          <p:cNvPr id="3" name="Rectangle 2"/>
          <p:cNvSpPr/>
          <p:nvPr/>
        </p:nvSpPr>
        <p:spPr>
          <a:xfrm>
            <a:off x="392430" y="599858"/>
            <a:ext cx="6991350" cy="3488411"/>
          </a:xfrm>
          <a:prstGeom prst="rect">
            <a:avLst/>
          </a:prstGeom>
        </p:spPr>
        <p:txBody>
          <a:bodyPr wrap="square" lIns="101874" tIns="50937" rIns="101874" bIns="50937">
            <a:spAutoFit/>
          </a:bodyPr>
          <a:lstStyle/>
          <a:p>
            <a:pPr marL="382059" indent="-382059">
              <a:buAutoNum type="arabicPeriod" startAt="11"/>
            </a:pPr>
            <a:r>
              <a:rPr lang="es-ES" sz="1800" b="1" dirty="0" smtClean="0">
                <a:latin typeface="Helvetica" pitchFamily="34" charset="0"/>
                <a:cs typeface="Helvetica" pitchFamily="34" charset="0"/>
              </a:rPr>
              <a:t>¿Qué detalle mejor resume </a:t>
            </a:r>
            <a:r>
              <a:rPr lang="es-ES" sz="1800" b="1" dirty="0">
                <a:latin typeface="Helvetica" pitchFamily="34" charset="0"/>
                <a:cs typeface="Helvetica" pitchFamily="34" charset="0"/>
              </a:rPr>
              <a:t>por qué </a:t>
            </a:r>
            <a:r>
              <a:rPr lang="es-ES" sz="1800" b="1" dirty="0" smtClean="0">
                <a:latin typeface="Helvetica" pitchFamily="34" charset="0"/>
                <a:cs typeface="Helvetica" pitchFamily="34" charset="0"/>
              </a:rPr>
              <a:t>los símbolos </a:t>
            </a:r>
            <a:r>
              <a:rPr lang="es-ES" sz="1800" b="1" dirty="0">
                <a:latin typeface="Helvetica" pitchFamily="34" charset="0"/>
                <a:cs typeface="Helvetica" pitchFamily="34" charset="0"/>
              </a:rPr>
              <a:t>de la escritura china se </a:t>
            </a:r>
            <a:r>
              <a:rPr lang="es-ES" sz="1800" b="1" dirty="0" smtClean="0">
                <a:latin typeface="Helvetica" pitchFamily="34" charset="0"/>
                <a:cs typeface="Helvetica" pitchFamily="34" charset="0"/>
              </a:rPr>
              <a:t>pueden </a:t>
            </a:r>
            <a:r>
              <a:rPr lang="es-ES" sz="1800" b="1" dirty="0">
                <a:latin typeface="Helvetica" pitchFamily="34" charset="0"/>
                <a:cs typeface="Helvetica" pitchFamily="34" charset="0"/>
              </a:rPr>
              <a:t>llamar una forma de arte</a:t>
            </a:r>
            <a:r>
              <a:rPr lang="es-ES" sz="1800" b="1" dirty="0" smtClean="0">
                <a:latin typeface="Helvetica" pitchFamily="34" charset="0"/>
                <a:cs typeface="Helvetica" pitchFamily="34" charset="0"/>
              </a:rPr>
              <a:t>?</a:t>
            </a:r>
          </a:p>
          <a:p>
            <a:pPr marL="382059" indent="-382059">
              <a:buAutoNum type="arabicPeriod" startAt="11"/>
            </a:pPr>
            <a:endParaRPr lang="en-US" sz="1400" b="1" dirty="0">
              <a:latin typeface="Helvetica" pitchFamily="34" charset="0"/>
              <a:cs typeface="Helvetica" pitchFamily="34" charset="0"/>
            </a:endParaRPr>
          </a:p>
          <a:p>
            <a:pPr marL="395288"/>
            <a:r>
              <a:rPr lang="en-US" sz="1700" dirty="0" smtClean="0">
                <a:latin typeface="Helvetica" pitchFamily="34" charset="0"/>
                <a:cs typeface="Helvetica" pitchFamily="34" charset="0"/>
              </a:rPr>
              <a:t>A</a:t>
            </a:r>
            <a:r>
              <a:rPr lang="en-US" sz="1700" dirty="0">
                <a:latin typeface="Helvetica" pitchFamily="34" charset="0"/>
                <a:cs typeface="Helvetica" pitchFamily="34" charset="0"/>
              </a:rPr>
              <a:t>. </a:t>
            </a:r>
            <a:r>
              <a:rPr lang="es-ES" sz="1700" dirty="0">
                <a:latin typeface="Helvetica" pitchFamily="34" charset="0"/>
                <a:cs typeface="Helvetica" pitchFamily="34" charset="0"/>
              </a:rPr>
              <a:t>Hay muchos símbolos de la escritura china</a:t>
            </a:r>
            <a:r>
              <a:rPr lang="es-ES" sz="1700" dirty="0" smtClean="0">
                <a:latin typeface="Helvetica" pitchFamily="34" charset="0"/>
                <a:cs typeface="Helvetica" pitchFamily="34" charset="0"/>
              </a:rPr>
              <a:t>.</a:t>
            </a:r>
          </a:p>
          <a:p>
            <a:pPr marL="736600" indent="-341313"/>
            <a:endParaRPr lang="en-US" sz="1700" dirty="0">
              <a:latin typeface="Helvetica" pitchFamily="34" charset="0"/>
              <a:cs typeface="Helvetica" pitchFamily="34" charset="0"/>
            </a:endParaRPr>
          </a:p>
          <a:p>
            <a:pPr marL="736600" indent="-341313"/>
            <a:r>
              <a:rPr lang="en-US" sz="1700" dirty="0">
                <a:latin typeface="Helvetica" pitchFamily="34" charset="0"/>
                <a:cs typeface="Helvetica" pitchFamily="34" charset="0"/>
              </a:rPr>
              <a:t>B. </a:t>
            </a:r>
            <a:r>
              <a:rPr lang="en-US" sz="1700" dirty="0" smtClean="0">
                <a:latin typeface="Helvetica" pitchFamily="34" charset="0"/>
                <a:cs typeface="Helvetica" pitchFamily="34" charset="0"/>
              </a:rPr>
              <a:t>Los </a:t>
            </a:r>
            <a:r>
              <a:rPr lang="es-ES" sz="1700" dirty="0" smtClean="0">
                <a:latin typeface="Helvetica" pitchFamily="34" charset="0"/>
                <a:cs typeface="Helvetica" pitchFamily="34" charset="0"/>
              </a:rPr>
              <a:t>artistas </a:t>
            </a:r>
            <a:r>
              <a:rPr lang="es-ES" sz="1700" dirty="0">
                <a:latin typeface="Helvetica" pitchFamily="34" charset="0"/>
                <a:cs typeface="Helvetica" pitchFamily="34" charset="0"/>
              </a:rPr>
              <a:t>pintan los símbolos de la escritura china sobre seda o papel</a:t>
            </a:r>
            <a:r>
              <a:rPr lang="es-ES" sz="1700" dirty="0" smtClean="0">
                <a:latin typeface="Helvetica" pitchFamily="34" charset="0"/>
                <a:cs typeface="Helvetica" pitchFamily="34" charset="0"/>
              </a:rPr>
              <a:t>.</a:t>
            </a:r>
          </a:p>
          <a:p>
            <a:pPr marL="736600" indent="-341313"/>
            <a:endParaRPr lang="en-US" sz="1700" dirty="0">
              <a:latin typeface="Helvetica" pitchFamily="34" charset="0"/>
              <a:cs typeface="Helvetica" pitchFamily="34" charset="0"/>
            </a:endParaRPr>
          </a:p>
          <a:p>
            <a:pPr marL="690563" indent="-295275"/>
            <a:r>
              <a:rPr lang="en-US" sz="1700" dirty="0">
                <a:latin typeface="Helvetica" pitchFamily="34" charset="0"/>
                <a:cs typeface="Helvetica" pitchFamily="34" charset="0"/>
              </a:rPr>
              <a:t>C. </a:t>
            </a:r>
            <a:r>
              <a:rPr lang="es-ES" sz="1700" dirty="0">
                <a:latin typeface="Helvetica" pitchFamily="34" charset="0"/>
                <a:cs typeface="Helvetica" pitchFamily="34" charset="0"/>
              </a:rPr>
              <a:t>Las personas decoran sus casas para la víspera de Año Nuevo</a:t>
            </a:r>
            <a:r>
              <a:rPr lang="es-ES" sz="1700" dirty="0" smtClean="0">
                <a:latin typeface="Helvetica" pitchFamily="34" charset="0"/>
                <a:cs typeface="Helvetica" pitchFamily="34" charset="0"/>
              </a:rPr>
              <a:t>.</a:t>
            </a:r>
          </a:p>
          <a:p>
            <a:pPr marL="736600" indent="-341313"/>
            <a:endParaRPr lang="en-US" sz="1700" dirty="0">
              <a:latin typeface="Helvetica" pitchFamily="34" charset="0"/>
              <a:cs typeface="Helvetica" pitchFamily="34" charset="0"/>
            </a:endParaRPr>
          </a:p>
          <a:p>
            <a:pPr marL="685800" indent="-290513"/>
            <a:r>
              <a:rPr lang="en-US" sz="1700" dirty="0">
                <a:latin typeface="Helvetica" pitchFamily="34" charset="0"/>
                <a:cs typeface="Helvetica" pitchFamily="34" charset="0"/>
              </a:rPr>
              <a:t>D. </a:t>
            </a:r>
            <a:r>
              <a:rPr lang="es-ES" sz="1700" dirty="0">
                <a:latin typeface="Helvetica" pitchFamily="34" charset="0"/>
                <a:cs typeface="Helvetica" pitchFamily="34" charset="0"/>
              </a:rPr>
              <a:t>El libro más antiguo </a:t>
            </a:r>
            <a:r>
              <a:rPr lang="es-ES" sz="1700" dirty="0" smtClean="0">
                <a:latin typeface="Helvetica" pitchFamily="34" charset="0"/>
                <a:cs typeface="Helvetica" pitchFamily="34" charset="0"/>
              </a:rPr>
              <a:t>fue hecho </a:t>
            </a:r>
            <a:r>
              <a:rPr lang="es-ES" sz="1700" dirty="0">
                <a:latin typeface="Helvetica" pitchFamily="34" charset="0"/>
                <a:cs typeface="Helvetica" pitchFamily="34" charset="0"/>
              </a:rPr>
              <a:t>en China mediante </a:t>
            </a:r>
            <a:r>
              <a:rPr lang="es-ES" sz="1700" dirty="0" smtClean="0">
                <a:latin typeface="Helvetica" pitchFamily="34" charset="0"/>
                <a:cs typeface="Helvetica" pitchFamily="34" charset="0"/>
              </a:rPr>
              <a:t>el uso de la impresión con bloques de madera.</a:t>
            </a:r>
            <a:endParaRPr lang="en-US" sz="1700" dirty="0">
              <a:latin typeface="Helvetica" pitchFamily="34" charset="0"/>
              <a:cs typeface="Helvetica"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2230919309"/>
              </p:ext>
            </p:extLst>
          </p:nvPr>
        </p:nvGraphicFramePr>
        <p:xfrm>
          <a:off x="5440680" y="4475771"/>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RI.3.2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Determinan la idea principal de un texto, recuentan los detalles clave y explican la forma en que apoyan a la idea principal.</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0" name="Group 19"/>
          <p:cNvGrpSpPr/>
          <p:nvPr/>
        </p:nvGrpSpPr>
        <p:grpSpPr>
          <a:xfrm>
            <a:off x="519193" y="1447800"/>
            <a:ext cx="242888" cy="2284760"/>
            <a:chOff x="646043" y="1979353"/>
            <a:chExt cx="242888" cy="2284760"/>
          </a:xfrm>
        </p:grpSpPr>
        <p:sp>
          <p:nvSpPr>
            <p:cNvPr id="21" name="Oval 20"/>
            <p:cNvSpPr/>
            <p:nvPr/>
          </p:nvSpPr>
          <p:spPr>
            <a:xfrm>
              <a:off x="646043" y="1979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646043" y="248162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23" name="Oval 22"/>
            <p:cNvSpPr/>
            <p:nvPr/>
          </p:nvSpPr>
          <p:spPr>
            <a:xfrm>
              <a:off x="646043" y="319549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646043" y="402462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pSp>
        <p:nvGrpSpPr>
          <p:cNvPr id="25" name="Group 24"/>
          <p:cNvGrpSpPr/>
          <p:nvPr/>
        </p:nvGrpSpPr>
        <p:grpSpPr>
          <a:xfrm>
            <a:off x="519193" y="6096000"/>
            <a:ext cx="242888" cy="1783814"/>
            <a:chOff x="646043" y="1979353"/>
            <a:chExt cx="242888" cy="1783814"/>
          </a:xfrm>
        </p:grpSpPr>
        <p:sp>
          <p:nvSpPr>
            <p:cNvPr id="26" name="Oval 25"/>
            <p:cNvSpPr/>
            <p:nvPr/>
          </p:nvSpPr>
          <p:spPr>
            <a:xfrm>
              <a:off x="646043" y="1979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7" name="Oval 26"/>
            <p:cNvSpPr/>
            <p:nvPr/>
          </p:nvSpPr>
          <p:spPr>
            <a:xfrm>
              <a:off x="646043" y="248762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28" name="Oval 27"/>
            <p:cNvSpPr/>
            <p:nvPr/>
          </p:nvSpPr>
          <p:spPr>
            <a:xfrm>
              <a:off x="646043" y="301042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9" name="Oval 28"/>
            <p:cNvSpPr/>
            <p:nvPr/>
          </p:nvSpPr>
          <p:spPr>
            <a:xfrm>
              <a:off x="646043" y="352368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5" name="Footer Placeholder 4"/>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206707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85776" y="94832"/>
            <a:ext cx="6597568" cy="4073182"/>
          </a:xfrm>
          <a:prstGeom prst="rect">
            <a:avLst/>
          </a:prstGeom>
        </p:spPr>
        <p:txBody>
          <a:bodyPr wrap="square" lIns="101869" tIns="50935" rIns="101869" bIns="50935">
            <a:spAutoFit/>
          </a:bodyPr>
          <a:lstStyle/>
          <a:p>
            <a:pPr marL="361375" indent="-361375"/>
            <a:endParaRPr lang="es-GT" sz="1800" dirty="0" smtClean="0">
              <a:latin typeface="Helvetica" pitchFamily="34" charset="0"/>
              <a:cs typeface="Helvetica" pitchFamily="34" charset="0"/>
            </a:endParaRPr>
          </a:p>
          <a:p>
            <a:pPr marL="519113" indent="-519113"/>
            <a:r>
              <a:rPr lang="es-GT" sz="1800" b="1" dirty="0" smtClean="0">
                <a:latin typeface="Helvetica" pitchFamily="34" charset="0"/>
              </a:rPr>
              <a:t>13. ¿Qué declaración explica mejor la relación entre la escritura del inglés y la escritura china?</a:t>
            </a:r>
          </a:p>
          <a:p>
            <a:pPr marL="361375" indent="-361375">
              <a:buFont typeface="+mj-lt"/>
              <a:buAutoNum type="alphaUcPeriod"/>
            </a:pPr>
            <a:endParaRPr lang="es-GT" sz="1700" dirty="0" smtClean="0">
              <a:latin typeface="Helvetica" pitchFamily="34" charset="0"/>
            </a:endParaRPr>
          </a:p>
          <a:p>
            <a:pPr marL="744538" lvl="1" indent="-339725">
              <a:buFont typeface="+mj-lt"/>
              <a:buAutoNum type="alphaUcPeriod"/>
            </a:pPr>
            <a:r>
              <a:rPr lang="es-GT" sz="1700" dirty="0" smtClean="0">
                <a:latin typeface="Helvetica" pitchFamily="34" charset="0"/>
              </a:rPr>
              <a:t>El inglés escrito se escribe de arriba hacia abajo y la escritura china también se escribe de arriba hacia abajo.</a:t>
            </a:r>
          </a:p>
          <a:p>
            <a:pPr marL="744538" lvl="1" indent="-339725">
              <a:buFont typeface="+mj-lt"/>
              <a:buAutoNum type="alphaUcPeriod"/>
            </a:pPr>
            <a:endParaRPr lang="es-GT" sz="1700" dirty="0" smtClean="0">
              <a:latin typeface="Helvetica" pitchFamily="34" charset="0"/>
            </a:endParaRPr>
          </a:p>
          <a:p>
            <a:pPr marL="744538" lvl="1" indent="-339725">
              <a:buFont typeface="+mj-lt"/>
              <a:buAutoNum type="alphaUcPeriod"/>
            </a:pPr>
            <a:r>
              <a:rPr lang="es-GT" sz="1700" dirty="0" smtClean="0">
                <a:latin typeface="Helvetica" pitchFamily="34" charset="0"/>
              </a:rPr>
              <a:t>El inglés escrito utiliza letras y la escritura china utiliza símbolos en vez de letras.</a:t>
            </a:r>
          </a:p>
          <a:p>
            <a:pPr marL="744538" lvl="1" indent="-339725">
              <a:buFont typeface="+mj-lt"/>
              <a:buAutoNum type="alphaUcPeriod"/>
            </a:pPr>
            <a:endParaRPr lang="es-GT" sz="1700" dirty="0" smtClean="0">
              <a:latin typeface="Helvetica" pitchFamily="34" charset="0"/>
            </a:endParaRPr>
          </a:p>
          <a:p>
            <a:pPr marL="744538" lvl="1" indent="-339725">
              <a:buFont typeface="+mj-lt"/>
              <a:buAutoNum type="alphaUcPeriod"/>
            </a:pPr>
            <a:r>
              <a:rPr lang="es-GT" sz="1700" dirty="0" smtClean="0">
                <a:latin typeface="Helvetica" pitchFamily="34" charset="0"/>
              </a:rPr>
              <a:t>El inglés escrito se escribe solo en lápiz y la escritura china es solo en bolígrafo (lapicero).</a:t>
            </a:r>
          </a:p>
          <a:p>
            <a:pPr marL="744538" lvl="1" indent="-339725">
              <a:buFont typeface="+mj-lt"/>
              <a:buAutoNum type="alphaUcPeriod"/>
            </a:pPr>
            <a:endParaRPr lang="es-GT" sz="1700" dirty="0" smtClean="0">
              <a:latin typeface="Helvetica" pitchFamily="34" charset="0"/>
            </a:endParaRPr>
          </a:p>
          <a:p>
            <a:pPr marL="744538" lvl="1" indent="-339725">
              <a:buFont typeface="+mj-lt"/>
              <a:buAutoNum type="alphaUcPeriod"/>
            </a:pPr>
            <a:r>
              <a:rPr lang="es-GT" sz="1700" dirty="0" smtClean="0">
                <a:latin typeface="Helvetica" pitchFamily="34" charset="0"/>
              </a:rPr>
              <a:t>El inglés escrito solo se escribe en papel y la escritura china solo se escribe usando bloques de madera.</a:t>
            </a:r>
            <a:endParaRPr lang="es-GT" sz="1700" dirty="0">
              <a:latin typeface="Helvetica" pitchFamily="34" charset="0"/>
            </a:endParaRPr>
          </a:p>
        </p:txBody>
      </p:sp>
      <p:sp>
        <p:nvSpPr>
          <p:cNvPr id="7" name="Rectangle 6"/>
          <p:cNvSpPr/>
          <p:nvPr/>
        </p:nvSpPr>
        <p:spPr>
          <a:xfrm>
            <a:off x="485775" y="4843579"/>
            <a:ext cx="6898005" cy="3580740"/>
          </a:xfrm>
          <a:prstGeom prst="rect">
            <a:avLst/>
          </a:prstGeom>
        </p:spPr>
        <p:txBody>
          <a:bodyPr wrap="square" lIns="101869" tIns="50935" rIns="101869" bIns="50935">
            <a:spAutoFit/>
          </a:bodyPr>
          <a:lstStyle/>
          <a:p>
            <a:pPr lvl="0"/>
            <a:r>
              <a:rPr lang="es-GT" sz="1900" dirty="0" smtClean="0">
                <a:latin typeface="Helvetica" pitchFamily="34" charset="0"/>
              </a:rPr>
              <a:t> </a:t>
            </a:r>
            <a:endParaRPr lang="es-GT" sz="1800" dirty="0" smtClean="0">
              <a:latin typeface="Helvetica" pitchFamily="34" charset="0"/>
            </a:endParaRPr>
          </a:p>
          <a:p>
            <a:pPr marL="519113" indent="-519113"/>
            <a:r>
              <a:rPr lang="es-GT" sz="1800" b="1" dirty="0" smtClean="0">
                <a:latin typeface="Helvetica" pitchFamily="34" charset="0"/>
              </a:rPr>
              <a:t>14. ¿Qué declaración explica mejor por qué las familias en China dejan todas sus ventanas y puertas abiertas en la víspera de Año Nuevo?</a:t>
            </a:r>
          </a:p>
          <a:p>
            <a:pPr marL="627063" indent="-560388"/>
            <a:endParaRPr lang="es-GT" sz="1700" dirty="0" smtClean="0">
              <a:latin typeface="Helvetica" pitchFamily="34" charset="0"/>
            </a:endParaRPr>
          </a:p>
          <a:p>
            <a:pPr marL="736600" lvl="1" indent="-331788">
              <a:buFont typeface="+mj-lt"/>
              <a:buAutoNum type="alphaUcPeriod"/>
            </a:pPr>
            <a:r>
              <a:rPr lang="es-GT" sz="1700" dirty="0" smtClean="0">
                <a:latin typeface="Helvetica" pitchFamily="34" charset="0"/>
              </a:rPr>
              <a:t>Ellos quieren sentir una brisa fresca.</a:t>
            </a:r>
          </a:p>
          <a:p>
            <a:pPr marL="736600" lvl="1" indent="-331788">
              <a:buFont typeface="+mj-lt"/>
              <a:buAutoNum type="alphaUcPeriod"/>
            </a:pPr>
            <a:endParaRPr lang="es-GT" sz="1700" dirty="0" smtClean="0">
              <a:latin typeface="Helvetica" pitchFamily="34" charset="0"/>
            </a:endParaRPr>
          </a:p>
          <a:p>
            <a:pPr marL="736600" lvl="1" indent="-331788">
              <a:buFont typeface="+mj-lt"/>
              <a:buAutoNum type="alphaUcPeriod"/>
            </a:pPr>
            <a:r>
              <a:rPr lang="es-GT" sz="1700" dirty="0" smtClean="0">
                <a:latin typeface="Helvetica" pitchFamily="34" charset="0"/>
              </a:rPr>
              <a:t>Es una manera de celebrar Acción de Gracias.</a:t>
            </a:r>
          </a:p>
          <a:p>
            <a:pPr marL="736600" lvl="1" indent="-331788">
              <a:buFont typeface="+mj-lt"/>
              <a:buAutoNum type="alphaUcPeriod"/>
            </a:pPr>
            <a:endParaRPr lang="es-GT" sz="1700" dirty="0" smtClean="0">
              <a:latin typeface="Helvetica" pitchFamily="34" charset="0"/>
            </a:endParaRPr>
          </a:p>
          <a:p>
            <a:pPr marL="736600" lvl="1" indent="-331788">
              <a:buFont typeface="+mj-lt"/>
              <a:buAutoNum type="alphaUcPeriod"/>
            </a:pPr>
            <a:r>
              <a:rPr lang="es-GT" sz="1700" dirty="0" smtClean="0">
                <a:latin typeface="Helvetica" pitchFamily="34" charset="0"/>
              </a:rPr>
              <a:t>Es una manera de que la gente sepa que están despiertos.</a:t>
            </a:r>
          </a:p>
          <a:p>
            <a:pPr marL="736600" lvl="1" indent="-331788">
              <a:buFont typeface="+mj-lt"/>
              <a:buAutoNum type="alphaUcPeriod"/>
            </a:pPr>
            <a:endParaRPr lang="es-GT" sz="1700" dirty="0" smtClean="0">
              <a:latin typeface="Helvetica" pitchFamily="34" charset="0"/>
            </a:endParaRPr>
          </a:p>
          <a:p>
            <a:pPr marL="736600" lvl="1" indent="-331788">
              <a:buFont typeface="+mj-lt"/>
              <a:buAutoNum type="alphaUcPeriod"/>
            </a:pPr>
            <a:r>
              <a:rPr lang="es-GT" sz="1700" dirty="0" smtClean="0">
                <a:latin typeface="Helvetica" pitchFamily="34" charset="0"/>
              </a:rPr>
              <a:t>Es una forma de dejar salir al año viejo y dar la bienvenida al nuevo año.  </a:t>
            </a:r>
            <a:endParaRPr lang="es-GT" sz="17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cxnSp>
        <p:nvCxnSpPr>
          <p:cNvPr id="10" name="Straight Connector 9"/>
          <p:cNvCxnSpPr/>
          <p:nvPr/>
        </p:nvCxnSpPr>
        <p:spPr>
          <a:xfrm>
            <a:off x="485775"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350685995"/>
              </p:ext>
            </p:extLst>
          </p:nvPr>
        </p:nvGraphicFramePr>
        <p:xfrm>
          <a:off x="4572000" y="4240635"/>
          <a:ext cx="2979103" cy="782648"/>
        </p:xfrm>
        <a:graphic>
          <a:graphicData uri="http://schemas.openxmlformats.org/drawingml/2006/table">
            <a:tbl>
              <a:tblPr/>
              <a:tblGrid>
                <a:gridCol w="2979103"/>
              </a:tblGrid>
              <a:tr h="48197">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RI.3.3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4244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Describen la relación entre una serie de acontecimientos históricos, ideas o conceptos científicos, o pasos de los procedimientos técnicos en un texto, usando un lenguaje que se refiera al tiempo, secuencia y causa/efecto.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15" name="Group 14"/>
          <p:cNvGrpSpPr/>
          <p:nvPr/>
        </p:nvGrpSpPr>
        <p:grpSpPr>
          <a:xfrm>
            <a:off x="604137" y="1281242"/>
            <a:ext cx="242888" cy="2526849"/>
            <a:chOff x="674708" y="1781806"/>
            <a:chExt cx="242888" cy="2526849"/>
          </a:xfrm>
        </p:grpSpPr>
        <p:sp>
          <p:nvSpPr>
            <p:cNvPr id="17" name="Oval 16"/>
            <p:cNvSpPr/>
            <p:nvPr/>
          </p:nvSpPr>
          <p:spPr>
            <a:xfrm>
              <a:off x="674708" y="17818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Oval 18"/>
            <p:cNvSpPr/>
            <p:nvPr/>
          </p:nvSpPr>
          <p:spPr>
            <a:xfrm>
              <a:off x="674708" y="252231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20" name="Oval 19"/>
            <p:cNvSpPr/>
            <p:nvPr/>
          </p:nvSpPr>
          <p:spPr>
            <a:xfrm>
              <a:off x="674708" y="330655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674708" y="406917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pSp>
        <p:nvGrpSpPr>
          <p:cNvPr id="22" name="Group 21"/>
          <p:cNvGrpSpPr/>
          <p:nvPr/>
        </p:nvGrpSpPr>
        <p:grpSpPr>
          <a:xfrm>
            <a:off x="604137" y="6289634"/>
            <a:ext cx="255961" cy="1753942"/>
            <a:chOff x="650203" y="1979353"/>
            <a:chExt cx="255961" cy="1753942"/>
          </a:xfrm>
        </p:grpSpPr>
        <p:sp>
          <p:nvSpPr>
            <p:cNvPr id="31" name="Oval 30"/>
            <p:cNvSpPr/>
            <p:nvPr/>
          </p:nvSpPr>
          <p:spPr>
            <a:xfrm>
              <a:off x="654236" y="1979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2" name="Oval 31"/>
            <p:cNvSpPr/>
            <p:nvPr/>
          </p:nvSpPr>
          <p:spPr>
            <a:xfrm>
              <a:off x="650203" y="251218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33" name="Oval 32"/>
            <p:cNvSpPr/>
            <p:nvPr/>
          </p:nvSpPr>
          <p:spPr>
            <a:xfrm>
              <a:off x="659243" y="299332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4" name="Oval 33"/>
            <p:cNvSpPr/>
            <p:nvPr/>
          </p:nvSpPr>
          <p:spPr>
            <a:xfrm>
              <a:off x="663276" y="34938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016899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446081835"/>
              </p:ext>
            </p:extLst>
          </p:nvPr>
        </p:nvGraphicFramePr>
        <p:xfrm>
          <a:off x="323851" y="230983"/>
          <a:ext cx="7043738" cy="3751895"/>
        </p:xfrm>
        <a:graphic>
          <a:graphicData uri="http://schemas.openxmlformats.org/drawingml/2006/table">
            <a:tbl>
              <a:tblPr firstRow="1" bandRow="1">
                <a:tableStyleId>{5940675A-B579-460E-94D1-54222C63F5DA}</a:tableStyleId>
              </a:tblPr>
              <a:tblGrid>
                <a:gridCol w="7043738"/>
              </a:tblGrid>
              <a:tr h="912017">
                <a:tc>
                  <a:txBody>
                    <a:bodyPr/>
                    <a:lstStyle/>
                    <a:p>
                      <a:pPr marL="347663" marR="0" indent="-347663" algn="l">
                        <a:lnSpc>
                          <a:spcPct val="100000"/>
                        </a:lnSpc>
                        <a:spcBef>
                          <a:spcPts val="0"/>
                        </a:spcBef>
                        <a:spcAft>
                          <a:spcPts val="0"/>
                        </a:spcAft>
                      </a:pPr>
                      <a:r>
                        <a:rPr lang="en-US" sz="1400" b="1" dirty="0" smtClean="0">
                          <a:solidFill>
                            <a:schemeClr val="tx1"/>
                          </a:solidFill>
                          <a:latin typeface="Helvetica" panose="020B0604020202020204" pitchFamily="34" charset="0"/>
                          <a:cs typeface="Helvetica" panose="020B0604020202020204" pitchFamily="34" charset="0"/>
                        </a:rPr>
                        <a:t>15.</a:t>
                      </a:r>
                      <a:r>
                        <a:rPr lang="en-US" sz="1400" b="1" baseline="0" dirty="0" smtClean="0">
                          <a:solidFill>
                            <a:schemeClr val="tx1"/>
                          </a:solidFill>
                          <a:latin typeface="Helvetica" panose="020B0604020202020204" pitchFamily="34" charset="0"/>
                          <a:cs typeface="Helvetica" panose="020B0604020202020204" pitchFamily="34" charset="0"/>
                        </a:rPr>
                        <a:t> </a:t>
                      </a:r>
                      <a:r>
                        <a:rPr lang="es-419" sz="1400" b="1" baseline="0" dirty="0" smtClean="0">
                          <a:solidFill>
                            <a:schemeClr val="tx1"/>
                          </a:solidFill>
                          <a:latin typeface="Helvetica" panose="020B0604020202020204" pitchFamily="34" charset="0"/>
                          <a:cs typeface="Helvetica" panose="020B0604020202020204" pitchFamily="34" charset="0"/>
                        </a:rPr>
                        <a:t>¿Cuál es la idea principal del pasaje Cultura China? Incluye detalles clave del pasaje para apoyar tu idea. </a:t>
                      </a: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nSpc>
                          <a:spcPct val="100000"/>
                        </a:lnSpc>
                        <a:spcBef>
                          <a:spcPts val="0"/>
                        </a:spcBef>
                        <a:spcAft>
                          <a:spcPts val="0"/>
                        </a:spcAft>
                      </a:pPr>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058">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16">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574">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832">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090">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090">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090">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064">
                <a:tc>
                  <a:txBody>
                    <a:bodyPr/>
                    <a:lstStyle/>
                    <a:p>
                      <a:pPr>
                        <a:lnSpc>
                          <a:spcPct val="100000"/>
                        </a:lnSpc>
                        <a:spcBef>
                          <a:spcPts val="0"/>
                        </a:spcBef>
                        <a:spcAft>
                          <a:spcPts val="0"/>
                        </a:spcAft>
                      </a:pP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78129473"/>
              </p:ext>
            </p:extLst>
          </p:nvPr>
        </p:nvGraphicFramePr>
        <p:xfrm>
          <a:off x="345441" y="4930751"/>
          <a:ext cx="7043738" cy="3832249"/>
        </p:xfrm>
        <a:graphic>
          <a:graphicData uri="http://schemas.openxmlformats.org/drawingml/2006/table">
            <a:tbl>
              <a:tblPr firstRow="1" bandRow="1">
                <a:tableStyleId>{5940675A-B579-460E-94D1-54222C63F5DA}</a:tableStyleId>
              </a:tblPr>
              <a:tblGrid>
                <a:gridCol w="7043738"/>
              </a:tblGrid>
              <a:tr h="992371">
                <a:tc>
                  <a:txBody>
                    <a:bodyPr/>
                    <a:lstStyle/>
                    <a:p>
                      <a:pPr marL="285750" marR="0" indent="-285750" algn="l">
                        <a:spcBef>
                          <a:spcPts val="0"/>
                        </a:spcBef>
                        <a:spcAft>
                          <a:spcPts val="0"/>
                        </a:spcAft>
                      </a:pPr>
                      <a:r>
                        <a:rPr lang="en-US" sz="1400" b="1" dirty="0" smtClean="0">
                          <a:solidFill>
                            <a:schemeClr val="tx1"/>
                          </a:solidFill>
                          <a:latin typeface="Helvetica" panose="020B0604020202020204" pitchFamily="34" charset="0"/>
                          <a:cs typeface="Helvetica" panose="020B0604020202020204" pitchFamily="34" charset="0"/>
                        </a:rPr>
                        <a:t>16.</a:t>
                      </a:r>
                      <a:r>
                        <a:rPr lang="en-US" sz="1400" b="1" baseline="0" dirty="0" smtClean="0">
                          <a:solidFill>
                            <a:schemeClr val="tx1"/>
                          </a:solidFill>
                          <a:latin typeface="Helvetica" panose="020B0604020202020204" pitchFamily="34" charset="0"/>
                          <a:cs typeface="Helvetica" panose="020B0604020202020204" pitchFamily="34" charset="0"/>
                        </a:rPr>
                        <a:t> </a:t>
                      </a:r>
                      <a:r>
                        <a:rPr lang="es-ES" sz="1400" b="1" baseline="0" dirty="0" smtClean="0">
                          <a:solidFill>
                            <a:schemeClr val="tx1"/>
                          </a:solidFill>
                          <a:latin typeface="Helvetica" panose="020B0604020202020204" pitchFamily="34" charset="0"/>
                          <a:cs typeface="Helvetica" panose="020B0604020202020204" pitchFamily="34" charset="0"/>
                        </a:rPr>
                        <a:t>¿Qué acontecimientos les dice a los chinos que un nuevo año ha comenzado? ¿Cuál es el propósito de estos acontecimientos? Proporciona ejemplos del pasaje para apoyar tu respuesta.</a:t>
                      </a:r>
                      <a:endParaRPr lang="en-US" sz="1400" b="1" dirty="0" smtClean="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858">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116">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374">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832">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064">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08220214"/>
              </p:ext>
            </p:extLst>
          </p:nvPr>
        </p:nvGraphicFramePr>
        <p:xfrm>
          <a:off x="457200" y="4114800"/>
          <a:ext cx="2024063" cy="627888"/>
        </p:xfrm>
        <a:graphic>
          <a:graphicData uri="http://schemas.openxmlformats.org/drawingml/2006/table">
            <a:tbl>
              <a:tblPr/>
              <a:tblGrid>
                <a:gridCol w="2024063"/>
              </a:tblGrid>
              <a:tr h="54763">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RI.3.2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Determinan la idea principal de un texto, recuentan los detalles clave y explican la forma en que apoyan a la idea principal.</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17434613"/>
              </p:ext>
            </p:extLst>
          </p:nvPr>
        </p:nvGraphicFramePr>
        <p:xfrm>
          <a:off x="381000" y="8839200"/>
          <a:ext cx="2286000" cy="854030"/>
        </p:xfrm>
        <a:graphic>
          <a:graphicData uri="http://schemas.openxmlformats.org/drawingml/2006/table">
            <a:tbl>
              <a:tblPr/>
              <a:tblGrid>
                <a:gridCol w="2286000"/>
              </a:tblGrid>
              <a:tr h="12437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RI.3.3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71382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Describen la relación entre una serie de acontecimientos históricos, ideas o conceptos científicos, o pasos de los procedimientos técnicos en un texto, usando un lenguaje que se refiera al tiempo, secuencia y causa/efecto.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8" name="Rectangle 7"/>
          <p:cNvSpPr/>
          <p:nvPr/>
        </p:nvSpPr>
        <p:spPr>
          <a:xfrm>
            <a:off x="3990975" y="4267200"/>
            <a:ext cx="3019425" cy="304699"/>
          </a:xfrm>
          <a:prstGeom prst="rect">
            <a:avLst/>
          </a:prstGeom>
        </p:spPr>
        <p:txBody>
          <a:bodyPr wrap="square">
            <a:spAutoFit/>
          </a:bodyPr>
          <a:lstStyle/>
          <a:p>
            <a:pPr marL="287338" indent="-287338">
              <a:lnSpc>
                <a:spcPct val="115000"/>
              </a:lnSpc>
            </a:pPr>
            <a:r>
              <a:rPr lang="en-US" sz="1200" i="1" dirty="0" smtClean="0">
                <a:latin typeface="Helvetica" panose="020B0604020202020204" pitchFamily="34" charset="0"/>
                <a:cs typeface="Helvetica" panose="020B0604020202020204" pitchFamily="34" charset="0"/>
              </a:rPr>
              <a:t>(Maestro </a:t>
            </a:r>
            <a:r>
              <a:rPr lang="en-US" sz="1200" i="1" dirty="0" err="1">
                <a:latin typeface="Helvetica" panose="020B0604020202020204" pitchFamily="34" charset="0"/>
                <a:cs typeface="Helvetica" panose="020B0604020202020204" pitchFamily="34" charset="0"/>
              </a:rPr>
              <a:t>solamente</a:t>
            </a:r>
            <a:r>
              <a:rPr lang="en-US" sz="1200" i="1" dirty="0">
                <a:latin typeface="Helvetica" panose="020B0604020202020204" pitchFamily="34" charset="0"/>
                <a:cs typeface="Helvetica" panose="020B0604020202020204" pitchFamily="34" charset="0"/>
              </a:rPr>
              <a:t>) </a:t>
            </a:r>
            <a:r>
              <a:rPr lang="en-US" sz="1200" i="1" dirty="0" err="1">
                <a:latin typeface="Helvetica" panose="020B0604020202020204" pitchFamily="34" charset="0"/>
                <a:cs typeface="Helvetica" panose="020B0604020202020204" pitchFamily="34" charset="0"/>
              </a:rPr>
              <a:t>Puntaje</a:t>
            </a:r>
            <a:r>
              <a:rPr lang="en-US" sz="1200" i="1" dirty="0">
                <a:latin typeface="Helvetica" panose="020B0604020202020204" pitchFamily="34" charset="0"/>
                <a:cs typeface="Helvetica" panose="020B0604020202020204" pitchFamily="34" charset="0"/>
              </a:rPr>
              <a:t> final____2</a:t>
            </a:r>
          </a:p>
        </p:txBody>
      </p:sp>
      <p:sp>
        <p:nvSpPr>
          <p:cNvPr id="9" name="Rectangle 8"/>
          <p:cNvSpPr/>
          <p:nvPr/>
        </p:nvSpPr>
        <p:spPr>
          <a:xfrm>
            <a:off x="4028189" y="9067800"/>
            <a:ext cx="3095625" cy="304699"/>
          </a:xfrm>
          <a:prstGeom prst="rect">
            <a:avLst/>
          </a:prstGeom>
        </p:spPr>
        <p:txBody>
          <a:bodyPr wrap="square">
            <a:spAutoFit/>
          </a:bodyPr>
          <a:lstStyle/>
          <a:p>
            <a:pPr marL="287338" indent="-287338">
              <a:lnSpc>
                <a:spcPct val="115000"/>
              </a:lnSpc>
            </a:pPr>
            <a:r>
              <a:rPr lang="en-US" sz="1200" i="1" dirty="0">
                <a:latin typeface="Helvetica" panose="020B0604020202020204" pitchFamily="34" charset="0"/>
                <a:cs typeface="Helvetica" panose="020B0604020202020204" pitchFamily="34" charset="0"/>
              </a:rPr>
              <a:t>(Maestro </a:t>
            </a:r>
            <a:r>
              <a:rPr lang="en-US" sz="1200" i="1" dirty="0" err="1">
                <a:latin typeface="Helvetica" panose="020B0604020202020204" pitchFamily="34" charset="0"/>
                <a:cs typeface="Helvetica" panose="020B0604020202020204" pitchFamily="34" charset="0"/>
              </a:rPr>
              <a:t>solamente</a:t>
            </a:r>
            <a:r>
              <a:rPr lang="en-US" sz="1200" i="1" dirty="0">
                <a:latin typeface="Helvetica" panose="020B0604020202020204" pitchFamily="34" charset="0"/>
                <a:cs typeface="Helvetica" panose="020B0604020202020204" pitchFamily="34" charset="0"/>
              </a:rPr>
              <a:t>) </a:t>
            </a:r>
            <a:r>
              <a:rPr lang="en-US" sz="1200" i="1" dirty="0" err="1">
                <a:latin typeface="Helvetica" panose="020B0604020202020204" pitchFamily="34" charset="0"/>
                <a:cs typeface="Helvetica" panose="020B0604020202020204" pitchFamily="34" charset="0"/>
              </a:rPr>
              <a:t>Puntaje</a:t>
            </a:r>
            <a:r>
              <a:rPr lang="en-US" sz="1200" i="1" dirty="0">
                <a:latin typeface="Helvetica" panose="020B0604020202020204" pitchFamily="34" charset="0"/>
                <a:cs typeface="Helvetica" panose="020B0604020202020204" pitchFamily="34" charset="0"/>
              </a:rPr>
              <a:t> final____3</a:t>
            </a:r>
          </a:p>
        </p:txBody>
      </p:sp>
      <p:sp>
        <p:nvSpPr>
          <p:cNvPr id="10" name="Slide Number Placeholder 3"/>
          <p:cNvSpPr>
            <a:spLocks noGrp="1"/>
          </p:cNvSpPr>
          <p:nvPr>
            <p:ph type="sldNum" sz="quarter" idx="12"/>
          </p:nvPr>
        </p:nvSpPr>
        <p:spPr>
          <a:xfrm>
            <a:off x="5570220" y="9322651"/>
            <a:ext cx="1813560" cy="535516"/>
          </a:xfrm>
        </p:spPr>
        <p:txBody>
          <a:bodyPr/>
          <a:lstStyle/>
          <a:p>
            <a:r>
              <a:rPr lang="en-US" dirty="0" smtClean="0"/>
              <a:t>22</a:t>
            </a:r>
            <a:endParaRPr lang="en-US" dirty="0"/>
          </a:p>
        </p:txBody>
      </p:sp>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4018006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00879749"/>
              </p:ext>
            </p:extLst>
          </p:nvPr>
        </p:nvGraphicFramePr>
        <p:xfrm>
          <a:off x="431801" y="335281"/>
          <a:ext cx="7043738" cy="4175776"/>
        </p:xfrm>
        <a:graphic>
          <a:graphicData uri="http://schemas.openxmlformats.org/drawingml/2006/table">
            <a:tbl>
              <a:tblPr firstRow="1" bandRow="1">
                <a:tableStyleId>{5940675A-B579-460E-94D1-54222C63F5DA}</a:tableStyleId>
              </a:tblPr>
              <a:tblGrid>
                <a:gridCol w="7043738"/>
              </a:tblGrid>
              <a:tr h="2126434">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s-GT" sz="1800" b="1" kern="1200" dirty="0" smtClean="0">
                          <a:solidFill>
                            <a:srgbClr val="000000"/>
                          </a:solidFill>
                          <a:effectLst/>
                          <a:latin typeface="Helvetica" panose="020B0604020202020204" pitchFamily="34" charset="0"/>
                          <a:ea typeface="Times New Roman"/>
                          <a:cs typeface="Helvetica" panose="020B0604020202020204" pitchFamily="34" charset="0"/>
                        </a:rPr>
                        <a:t>17.  Lee el siguiente párrafo. </a:t>
                      </a:r>
                      <a:r>
                        <a:rPr lang="es-GT" sz="1800" dirty="0" smtClean="0">
                          <a:solidFill>
                            <a:schemeClr val="tx1"/>
                          </a:solidFill>
                        </a:rPr>
                        <a:t> </a:t>
                      </a:r>
                      <a:endParaRPr lang="es-GT" sz="900" dirty="0" smtClean="0">
                        <a:solidFill>
                          <a:schemeClr val="tx1"/>
                        </a:solidFill>
                      </a:endParaRPr>
                    </a:p>
                    <a:p>
                      <a:pPr marL="0" marR="0" lvl="0" indent="0" algn="r" defTabSz="1018824" rtl="0" eaLnBrk="1" fontAlgn="auto" latinLnBrk="0" hangingPunct="1">
                        <a:lnSpc>
                          <a:spcPct val="100000"/>
                        </a:lnSpc>
                        <a:spcBef>
                          <a:spcPts val="0"/>
                        </a:spcBef>
                        <a:spcAft>
                          <a:spcPts val="0"/>
                        </a:spcAft>
                        <a:buClrTx/>
                        <a:buSzTx/>
                        <a:buFontTx/>
                        <a:buNone/>
                        <a:tabLst/>
                        <a:defRPr/>
                      </a:pPr>
                      <a:r>
                        <a:rPr kumimoji="0" lang="es-GT" sz="900" b="0" i="1" u="none" strike="noStrike" kern="1200" cap="none" spc="0" normalizeH="0" baseline="0" noProof="0" dirty="0" smtClean="0">
                          <a:ln>
                            <a:noFill/>
                          </a:ln>
                          <a:solidFill>
                            <a:srgbClr val="000000"/>
                          </a:solidFill>
                          <a:effectLst/>
                          <a:uLnTx/>
                          <a:uFillTx/>
                          <a:latin typeface="+mn-lt"/>
                          <a:ea typeface="Times New Roman"/>
                          <a:cs typeface="Times New Roman"/>
                        </a:rPr>
                        <a:t>Estándar de escritura W.3.1b Escribir una opinión – ofrecer una opinión, Objetivo 6a</a:t>
                      </a:r>
                    </a:p>
                    <a:p>
                      <a:pPr marL="342900" marR="0" indent="-342900" algn="l">
                        <a:lnSpc>
                          <a:spcPct val="115000"/>
                        </a:lnSpc>
                        <a:spcBef>
                          <a:spcPts val="0"/>
                        </a:spcBef>
                        <a:spcAft>
                          <a:spcPts val="0"/>
                        </a:spcAft>
                        <a:buAutoNum type="arabicPeriod" startAt="17"/>
                      </a:pPr>
                      <a:endParaRPr lang="es-GT" sz="900" i="1"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419" sz="15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Todos los niños deberían tener un perro.  Un perro puede ser un buen amigo.  Ellos siempre están dispuestos a jugar contigo.  Los perros son muy leales.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GT"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419"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Añade 2 o 3 oraciones más de tu propia idea para apoyar la opinión de este párrafo.                                                                        </a:t>
                      </a:r>
                      <a:r>
                        <a:rPr lang="es-GT" sz="1000" b="0" dirty="0" smtClean="0">
                          <a:solidFill>
                            <a:schemeClr val="tx1"/>
                          </a:solidFill>
                          <a:latin typeface="Helvetica" panose="020B0604020202020204" pitchFamily="34" charset="0"/>
                          <a:cs typeface="Helvetica" panose="020B0604020202020204" pitchFamily="34" charset="0"/>
                        </a:rPr>
                        <a:t>(Maestro solamente) Puntaje final____</a:t>
                      </a: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s-GT" sz="1900" dirty="0" smtClean="0">
                          <a:solidFill>
                            <a:schemeClr val="tx1"/>
                          </a:solidFill>
                        </a:rPr>
                        <a:t> </a:t>
                      </a:r>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437953" y="914400"/>
            <a:ext cx="6995160" cy="594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25316455"/>
              </p:ext>
            </p:extLst>
          </p:nvPr>
        </p:nvGraphicFramePr>
        <p:xfrm>
          <a:off x="437953" y="4800600"/>
          <a:ext cx="7043738" cy="4670084"/>
        </p:xfrm>
        <a:graphic>
          <a:graphicData uri="http://schemas.openxmlformats.org/drawingml/2006/table">
            <a:tbl>
              <a:tblPr firstRow="1" bandRow="1">
                <a:tableStyleId>{5940675A-B579-460E-94D1-54222C63F5DA}</a:tableStyleId>
              </a:tblPr>
              <a:tblGrid>
                <a:gridCol w="7043738"/>
              </a:tblGrid>
              <a:tr h="2206342">
                <a:tc>
                  <a:txBody>
                    <a:bodyPr/>
                    <a:lstStyle/>
                    <a:p>
                      <a:pPr marL="342900" marR="0" indent="-342900" algn="l">
                        <a:lnSpc>
                          <a:spcPct val="115000"/>
                        </a:lnSpc>
                        <a:spcBef>
                          <a:spcPts val="0"/>
                        </a:spcBef>
                        <a:spcAft>
                          <a:spcPts val="0"/>
                        </a:spcAft>
                        <a:buAutoNum type="arabicPeriod" startAt="18"/>
                      </a:pPr>
                      <a:r>
                        <a:rPr lang="es-GT" sz="1800" b="1" kern="1200" dirty="0" smtClean="0">
                          <a:solidFill>
                            <a:srgbClr val="000000"/>
                          </a:solidFill>
                          <a:effectLst/>
                          <a:latin typeface="Helvetica" panose="020B0604020202020204" pitchFamily="34" charset="0"/>
                          <a:ea typeface="Times New Roman"/>
                          <a:cs typeface="Helvetica" panose="020B0604020202020204" pitchFamily="34" charset="0"/>
                        </a:rPr>
                        <a:t>Lee</a:t>
                      </a:r>
                      <a:r>
                        <a:rPr lang="es-GT"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 el siguiente párrafo. </a:t>
                      </a:r>
                      <a:r>
                        <a:rPr lang="es-GT" sz="1800" dirty="0" smtClean="0"/>
                        <a:t>  </a:t>
                      </a:r>
                    </a:p>
                    <a:p>
                      <a:pPr marL="0" marR="0" indent="0" algn="r">
                        <a:lnSpc>
                          <a:spcPct val="115000"/>
                        </a:lnSpc>
                        <a:spcBef>
                          <a:spcPts val="0"/>
                        </a:spcBef>
                        <a:spcAft>
                          <a:spcPts val="0"/>
                        </a:spcAft>
                        <a:buNone/>
                      </a:pPr>
                      <a:r>
                        <a:rPr lang="es-419" sz="900" i="1" dirty="0" smtClean="0">
                          <a:solidFill>
                            <a:schemeClr val="tx1"/>
                          </a:solidFill>
                        </a:rPr>
                        <a:t>W.3.1a  Revisa un texto, Apoya una opinión, Objetivo 6b</a:t>
                      </a:r>
                    </a:p>
                    <a:p>
                      <a:pPr marL="0" marR="0" indent="0" algn="l">
                        <a:lnSpc>
                          <a:spcPct val="115000"/>
                        </a:lnSpc>
                        <a:spcBef>
                          <a:spcPts val="0"/>
                        </a:spcBef>
                        <a:spcAft>
                          <a:spcPts val="0"/>
                        </a:spcAft>
                        <a:buNone/>
                      </a:pPr>
                      <a:endParaRPr lang="es-GT" sz="9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419" sz="15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Y por supuesto, es divertido nadar. En primer lugar, saber nadar puede salvar tu vida. Además, la natación es un buen ejercicio. Hay varias razones que explican por qué es una buena idea que todos los niños aprendan a nadar.</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GT" sz="12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GT"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a:t>
                      </a:r>
                      <a:r>
                        <a:rPr kumimoji="0" lang="es-419" sz="15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Vuelve a escribir el párrafo en orden lógico (que tenga sentido).</a:t>
                      </a:r>
                      <a:r>
                        <a:rPr kumimoji="0" lang="es-GT" sz="1500" b="1" i="0" u="none" strike="noStrike" kern="120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                                                                                    </a:t>
                      </a:r>
                      <a:endParaRPr lang="es-GT" sz="1000" b="0" dirty="0" smtClean="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s-GT" sz="1900" dirty="0" smtClean="0">
                          <a:solidFill>
                            <a:schemeClr val="tx1"/>
                          </a:solidFill>
                        </a:rPr>
                        <a:t> </a:t>
                      </a:r>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s-GT"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437953" y="5410200"/>
            <a:ext cx="6995160" cy="8534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9" name="Slide Number Placeholder 3"/>
          <p:cNvSpPr>
            <a:spLocks noGrp="1"/>
          </p:cNvSpPr>
          <p:nvPr>
            <p:ph type="sldNum" sz="quarter" idx="12"/>
          </p:nvPr>
        </p:nvSpPr>
        <p:spPr>
          <a:xfrm>
            <a:off x="5570220" y="9322651"/>
            <a:ext cx="1813560" cy="535516"/>
          </a:xfrm>
        </p:spPr>
        <p:txBody>
          <a:bodyPr/>
          <a:lstStyle/>
          <a:p>
            <a:r>
              <a:rPr lang="en-US" dirty="0" smtClean="0"/>
              <a:t>23</a:t>
            </a:r>
            <a:endParaRPr lang="en-US" dirty="0"/>
          </a:p>
        </p:txBody>
      </p:sp>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896200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9034" y="4343400"/>
            <a:ext cx="7016750" cy="5402509"/>
          </a:xfrm>
          <a:prstGeom prst="rect">
            <a:avLst/>
          </a:prstGeom>
          <a:noFill/>
        </p:spPr>
        <p:txBody>
          <a:bodyPr wrap="square" lIns="107700" tIns="53850" rIns="107700" bIns="53850">
            <a:spAutoFit/>
          </a:bodyPr>
          <a:lstStyle/>
          <a:p>
            <a:r>
              <a:rPr lang="es-GT" sz="1800" b="1" dirty="0" smtClean="0">
                <a:latin typeface="Helvetica" panose="020B0604020202020204" pitchFamily="34" charset="0"/>
                <a:cs typeface="Helvetica" pitchFamily="34" charset="0"/>
              </a:rPr>
              <a:t>20. Lee el siguiente párrafo.       </a:t>
            </a:r>
            <a:r>
              <a:rPr lang="es-GT" sz="1000" i="1" dirty="0" smtClean="0">
                <a:latin typeface="Helvetica" pitchFamily="34" charset="0"/>
                <a:cs typeface="Helvetica" pitchFamily="34" charset="0"/>
              </a:rPr>
              <a:t>L.3.1i, Oraciones compuestas, Objetivo 9 Editar y clarificar</a:t>
            </a:r>
          </a:p>
          <a:p>
            <a:endParaRPr lang="es-GT" sz="1800" b="1" dirty="0" smtClean="0">
              <a:latin typeface="Helvetica" pitchFamily="34" charset="0"/>
              <a:cs typeface="Helvetica" pitchFamily="34" charset="0"/>
            </a:endParaRPr>
          </a:p>
          <a:p>
            <a:pPr marL="442198"/>
            <a:r>
              <a:rPr lang="es-GT" sz="1800" dirty="0" smtClean="0">
                <a:latin typeface="Helvetica" panose="020B0604020202020204" pitchFamily="34" charset="0"/>
                <a:cs typeface="Helvetica" panose="020B0604020202020204" pitchFamily="34" charset="0"/>
              </a:rPr>
              <a:t>Un día dos hermanos estaban jugando cerca del pozo.  Estaban en el jardín.  Chang cayó en el pozo.  </a:t>
            </a:r>
            <a:r>
              <a:rPr lang="es-GT" sz="1800" dirty="0" err="1" smtClean="0">
                <a:latin typeface="Helvetica" panose="020B0604020202020204" pitchFamily="34" charset="0"/>
                <a:cs typeface="Helvetica" panose="020B0604020202020204" pitchFamily="34" charset="0"/>
              </a:rPr>
              <a:t>Tikki</a:t>
            </a:r>
            <a:r>
              <a:rPr lang="es-GT" sz="1800" dirty="0" smtClean="0">
                <a:latin typeface="Helvetica" panose="020B0604020202020204" pitchFamily="34" charset="0"/>
                <a:cs typeface="Helvetica" panose="020B0604020202020204" pitchFamily="34" charset="0"/>
              </a:rPr>
              <a:t> </a:t>
            </a:r>
            <a:r>
              <a:rPr lang="es-GT" sz="1800" dirty="0" err="1" smtClean="0">
                <a:latin typeface="Helvetica" panose="020B0604020202020204" pitchFamily="34" charset="0"/>
                <a:cs typeface="Helvetica" panose="020B0604020202020204" pitchFamily="34" charset="0"/>
              </a:rPr>
              <a:t>Tikki</a:t>
            </a:r>
            <a:r>
              <a:rPr lang="es-GT" sz="1800" dirty="0" smtClean="0">
                <a:latin typeface="Helvetica" panose="020B0604020202020204" pitchFamily="34" charset="0"/>
                <a:cs typeface="Helvetica" panose="020B0604020202020204" pitchFamily="34" charset="0"/>
              </a:rPr>
              <a:t> Tembo corrió a decirle a su madre. </a:t>
            </a:r>
          </a:p>
          <a:p>
            <a:pPr marL="442198"/>
            <a:endParaRPr lang="es-GT" sz="1800" b="1" dirty="0" smtClean="0">
              <a:latin typeface="Helvetica" pitchFamily="34" charset="0"/>
              <a:cs typeface="Helvetica" pitchFamily="34" charset="0"/>
            </a:endParaRPr>
          </a:p>
          <a:p>
            <a:r>
              <a:rPr lang="es-GT" sz="1800" b="1" dirty="0" smtClean="0">
                <a:latin typeface="Helvetica" pitchFamily="34" charset="0"/>
                <a:cs typeface="Helvetica" pitchFamily="34" charset="0"/>
              </a:rPr>
              <a:t>      ¿Qué respuesta es un ejemplo de una oración compuesta?</a:t>
            </a:r>
          </a:p>
          <a:p>
            <a:endParaRPr lang="es-GT" sz="19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Un día dos hermanos estaban jugando cerca del pozo en el jardín, y Chang cayó adentro.</a:t>
            </a:r>
          </a:p>
          <a:p>
            <a:pPr marL="839896" indent="-361390">
              <a:buFont typeface="+mj-lt"/>
              <a:buAutoNum type="alphaUcPeriod"/>
            </a:pPr>
            <a:endParaRPr lang="es-GT" sz="15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Un día dos hermanos estaban jugando cerca del pozo en el jardín.</a:t>
            </a:r>
          </a:p>
          <a:p>
            <a:pPr marL="839896" indent="-361390">
              <a:buFont typeface="+mj-lt"/>
              <a:buAutoNum type="alphaUcPeriod"/>
            </a:pPr>
            <a:endParaRPr lang="es-GT" sz="19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Un día dos hermanos estaban jugando cerca del pozo. En el jardín Chang cayó en el pozo.</a:t>
            </a:r>
          </a:p>
          <a:p>
            <a:pPr marL="839896" indent="-361390">
              <a:buFont typeface="+mj-lt"/>
              <a:buAutoNum type="alphaUcPeriod"/>
            </a:pPr>
            <a:endParaRPr lang="es-GT" sz="19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Un día dos hermanos estaban jugando cerca del pozo. Estaban en el jardín. Chang cayó en el pozo.</a:t>
            </a:r>
            <a:endParaRPr lang="es-GT" sz="17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410117" y="435864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574356"/>
            <a:ext cx="7219950" cy="3703855"/>
          </a:xfrm>
          <a:prstGeom prst="rect">
            <a:avLst/>
          </a:prstGeom>
        </p:spPr>
        <p:txBody>
          <a:bodyPr wrap="square" lIns="101874" tIns="50937" rIns="101874" bIns="50937">
            <a:spAutoFit/>
          </a:bodyPr>
          <a:lstStyle/>
          <a:p>
            <a:pPr lvl="0"/>
            <a:r>
              <a:rPr lang="es-GT" sz="1800" b="1" dirty="0" smtClean="0">
                <a:latin typeface="Helvetica" panose="020B0604020202020204" pitchFamily="34" charset="0"/>
                <a:cs typeface="Helvetica" pitchFamily="34" charset="0"/>
              </a:rPr>
              <a:t>19. Lee la siguiente oración.  </a:t>
            </a:r>
          </a:p>
          <a:p>
            <a:pPr lvl="0" algn="r"/>
            <a:r>
              <a:rPr lang="es-GT" sz="1000" i="1" dirty="0" smtClean="0">
                <a:solidFill>
                  <a:prstClr val="black"/>
                </a:solidFill>
                <a:latin typeface="Helvetica" pitchFamily="34" charset="0"/>
                <a:cs typeface="Helvetica" pitchFamily="34" charset="0"/>
              </a:rPr>
              <a:t>L.3.3a,Uso correcto de la palabras, Uso del lenguaje, Objetivo 8</a:t>
            </a:r>
            <a:r>
              <a:rPr lang="es-GT" sz="1000" b="1" i="1" dirty="0" smtClean="0">
                <a:solidFill>
                  <a:prstClr val="black"/>
                </a:solidFill>
                <a:latin typeface="Helvetica" pitchFamily="34" charset="0"/>
                <a:cs typeface="Helvetica" pitchFamily="34" charset="0"/>
              </a:rPr>
              <a:t>  </a:t>
            </a:r>
            <a:r>
              <a:rPr lang="es-GT" sz="1800" b="1" dirty="0" smtClean="0">
                <a:solidFill>
                  <a:prstClr val="black"/>
                </a:solidFill>
                <a:latin typeface="Helvetica" pitchFamily="34" charset="0"/>
                <a:cs typeface="Helvetica" pitchFamily="34" charset="0"/>
              </a:rPr>
              <a:t>   </a:t>
            </a:r>
          </a:p>
          <a:p>
            <a:r>
              <a:rPr lang="es-GT" sz="1800" b="1" dirty="0" smtClean="0">
                <a:latin typeface="Helvetica" panose="020B0604020202020204" pitchFamily="34" charset="0"/>
                <a:cs typeface="Helvetica" pitchFamily="34" charset="0"/>
              </a:rPr>
              <a:t>       </a:t>
            </a:r>
            <a:r>
              <a:rPr lang="es-GT" sz="1800" dirty="0" smtClean="0">
                <a:latin typeface="Helvetica" pitchFamily="34" charset="0"/>
                <a:cs typeface="Helvetica" pitchFamily="34" charset="0"/>
              </a:rPr>
              <a:t>El jardinero rápidamente </a:t>
            </a:r>
            <a:r>
              <a:rPr lang="es-GT" sz="1800" b="1" u="sng" dirty="0" smtClean="0">
                <a:latin typeface="Helvetica" pitchFamily="34" charset="0"/>
                <a:cs typeface="Helvetica" pitchFamily="34" charset="0"/>
              </a:rPr>
              <a:t>trajo</a:t>
            </a:r>
            <a:r>
              <a:rPr lang="es-GT" sz="1800" dirty="0" smtClean="0">
                <a:latin typeface="Helvetica" pitchFamily="34" charset="0"/>
                <a:cs typeface="Helvetica" pitchFamily="34" charset="0"/>
              </a:rPr>
              <a:t> la escalera.</a:t>
            </a:r>
          </a:p>
          <a:p>
            <a:endParaRPr lang="es-GT" sz="1800" b="1" dirty="0" smtClean="0">
              <a:latin typeface="Helvetica" pitchFamily="34" charset="0"/>
              <a:cs typeface="Helvetica" pitchFamily="34" charset="0"/>
            </a:endParaRPr>
          </a:p>
          <a:p>
            <a:r>
              <a:rPr lang="es-GT" sz="1800" dirty="0" smtClean="0">
                <a:latin typeface="Helvetica" pitchFamily="34" charset="0"/>
                <a:cs typeface="Helvetica" pitchFamily="34" charset="0"/>
              </a:rPr>
              <a:t>       ¿Qué palabra significa casi lo mismo que </a:t>
            </a:r>
            <a:r>
              <a:rPr lang="es-GT" sz="1800" b="1" u="sng" dirty="0" smtClean="0">
                <a:latin typeface="Helvetica" pitchFamily="34" charset="0"/>
                <a:cs typeface="Helvetica" pitchFamily="34" charset="0"/>
              </a:rPr>
              <a:t>trajo</a:t>
            </a:r>
            <a:r>
              <a:rPr lang="es-GT" sz="1800" dirty="0" smtClean="0">
                <a:latin typeface="Helvetica" pitchFamily="34" charset="0"/>
                <a:cs typeface="Helvetica" pitchFamily="34" charset="0"/>
              </a:rPr>
              <a:t>?</a:t>
            </a:r>
          </a:p>
          <a:p>
            <a:endParaRPr lang="es-GT" sz="1800" dirty="0" smtClean="0">
              <a:latin typeface="Helvetica" pitchFamily="34" charset="0"/>
              <a:cs typeface="Helvetica" pitchFamily="34" charset="0"/>
            </a:endParaRPr>
          </a:p>
          <a:p>
            <a:pPr marL="844917" indent="-361390">
              <a:buFont typeface="+mj-lt"/>
              <a:buAutoNum type="alphaUcPeriod"/>
            </a:pPr>
            <a:r>
              <a:rPr lang="es-GT" sz="1800" dirty="0" smtClean="0">
                <a:latin typeface="Helvetica" pitchFamily="34" charset="0"/>
                <a:cs typeface="Helvetica" pitchFamily="34" charset="0"/>
              </a:rPr>
              <a:t>arregló</a:t>
            </a:r>
          </a:p>
          <a:p>
            <a:pPr marL="844917" indent="-361390">
              <a:buFont typeface="+mj-lt"/>
              <a:buAutoNum type="alphaUcPeriod"/>
            </a:pPr>
            <a:endParaRPr lang="es-GT" sz="1800" dirty="0" smtClean="0">
              <a:latin typeface="Helvetica" pitchFamily="34" charset="0"/>
              <a:cs typeface="Helvetica" pitchFamily="34" charset="0"/>
            </a:endParaRPr>
          </a:p>
          <a:p>
            <a:pPr marL="844917" indent="-361390">
              <a:buFont typeface="+mj-lt"/>
              <a:buAutoNum type="alphaUcPeriod"/>
            </a:pPr>
            <a:r>
              <a:rPr lang="es-GT" sz="1800" dirty="0" smtClean="0">
                <a:latin typeface="Helvetica" pitchFamily="34" charset="0"/>
                <a:cs typeface="Helvetica" pitchFamily="34" charset="0"/>
              </a:rPr>
              <a:t>rápido</a:t>
            </a:r>
          </a:p>
          <a:p>
            <a:pPr marL="844917" indent="-361390">
              <a:buFont typeface="+mj-lt"/>
              <a:buAutoNum type="alphaUcPeriod"/>
            </a:pPr>
            <a:endParaRPr lang="es-GT" sz="1800" dirty="0" smtClean="0">
              <a:latin typeface="Helvetica" pitchFamily="34" charset="0"/>
              <a:cs typeface="Helvetica" pitchFamily="34" charset="0"/>
            </a:endParaRPr>
          </a:p>
          <a:p>
            <a:pPr marL="844917" indent="-361390">
              <a:buFont typeface="+mj-lt"/>
              <a:buAutoNum type="alphaUcPeriod"/>
            </a:pPr>
            <a:r>
              <a:rPr lang="es-GT" sz="1800" dirty="0" smtClean="0">
                <a:latin typeface="Helvetica" pitchFamily="34" charset="0"/>
                <a:cs typeface="Helvetica" pitchFamily="34" charset="0"/>
              </a:rPr>
              <a:t>consiguió</a:t>
            </a:r>
          </a:p>
          <a:p>
            <a:pPr marL="844917" indent="-361390">
              <a:buFont typeface="+mj-lt"/>
              <a:buAutoNum type="alphaUcPeriod"/>
            </a:pPr>
            <a:endParaRPr lang="es-GT" sz="1800" dirty="0" smtClean="0">
              <a:latin typeface="Helvetica" pitchFamily="34" charset="0"/>
              <a:cs typeface="Helvetica" pitchFamily="34" charset="0"/>
            </a:endParaRPr>
          </a:p>
          <a:p>
            <a:pPr marL="844917" indent="-361390">
              <a:buFont typeface="+mj-lt"/>
              <a:buAutoNum type="alphaUcPeriod"/>
            </a:pPr>
            <a:r>
              <a:rPr lang="es-GT" sz="1800" dirty="0" smtClean="0">
                <a:latin typeface="Helvetica" pitchFamily="34" charset="0"/>
                <a:cs typeface="Helvetica" pitchFamily="34" charset="0"/>
              </a:rPr>
              <a:t>construyó</a:t>
            </a:r>
            <a:endParaRPr lang="es-GT" sz="1800" dirty="0">
              <a:latin typeface="Helvetica" pitchFamily="34" charset="0"/>
              <a:cs typeface="Helvetica" pitchFamily="34" charset="0"/>
            </a:endParaRPr>
          </a:p>
        </p:txBody>
      </p:sp>
      <p:sp>
        <p:nvSpPr>
          <p:cNvPr id="15" name="Oval 14"/>
          <p:cNvSpPr/>
          <p:nvPr/>
        </p:nvSpPr>
        <p:spPr>
          <a:xfrm>
            <a:off x="544720" y="283115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41790" y="230654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31291" y="336443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41790" y="392176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531291" y="663232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41790" y="73608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24466" y="817078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522703" y="89807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5" name="Footer Placeholder 4"/>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176084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649051" y="6629400"/>
            <a:ext cx="6396038" cy="989861"/>
          </a:xfrm>
          <a:prstGeom prst="rect">
            <a:avLst/>
          </a:prstGeom>
          <a:noFill/>
        </p:spPr>
        <p:txBody>
          <a:bodyPr wrap="square" lIns="96367" tIns="48184" rIns="96367" bIns="48184" rtlCol="0">
            <a:spAutoFit/>
          </a:bodyPr>
          <a:lstStyle/>
          <a:p>
            <a:pPr algn="ctr"/>
            <a:r>
              <a:rPr lang="es-GT" sz="3800" b="1" dirty="0" smtClean="0">
                <a:effectLst>
                  <a:outerShdw blurRad="38100" dist="38100" dir="2700000" algn="tl">
                    <a:srgbClr val="000000">
                      <a:alpha val="43137"/>
                    </a:srgbClr>
                  </a:outerShdw>
                </a:effectLst>
              </a:rPr>
              <a:t>ALTO</a:t>
            </a:r>
          </a:p>
          <a:p>
            <a:pPr algn="ctr"/>
            <a:r>
              <a:rPr lang="es-GT" dirty="0" smtClean="0"/>
              <a:t>¡Cierra tu libro y espera las instrucciones! </a:t>
            </a:r>
            <a:endParaRPr lang="es-GT" dirty="0"/>
          </a:p>
        </p:txBody>
      </p:sp>
      <p:sp>
        <p:nvSpPr>
          <p:cNvPr id="12" name="Rectangle 11"/>
          <p:cNvSpPr/>
          <p:nvPr/>
        </p:nvSpPr>
        <p:spPr>
          <a:xfrm>
            <a:off x="2057400" y="2819400"/>
            <a:ext cx="3581400" cy="160020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WordArt 3"/>
          <p:cNvSpPr>
            <a:spLocks noChangeArrowheads="1" noChangeShapeType="1" noTextEdit="1"/>
          </p:cNvSpPr>
          <p:nvPr/>
        </p:nvSpPr>
        <p:spPr bwMode="auto">
          <a:xfrm>
            <a:off x="2066925" y="2908300"/>
            <a:ext cx="3512820" cy="1422400"/>
          </a:xfrm>
          <a:prstGeom prst="rect">
            <a:avLst/>
          </a:prstGeom>
        </p:spPr>
        <p:txBody>
          <a:bodyPr wrap="none" fromWordArt="1">
            <a:prstTxWarp prst="textPlain">
              <a:avLst>
                <a:gd name="adj" fmla="val 50000"/>
              </a:avLst>
            </a:prstTxWarp>
          </a:bodyPr>
          <a:lstStyle/>
          <a:p>
            <a:pPr algn="ctr" rtl="0">
              <a:buNone/>
            </a:pPr>
            <a:r>
              <a:rPr lang="en-US" sz="3600" kern="10" spc="0" dirty="0" smtClean="0">
                <a:ln w="28575">
                  <a:solidFill>
                    <a:srgbClr val="000000"/>
                  </a:solidFill>
                  <a:round/>
                  <a:headEnd/>
                  <a:tailEnd/>
                </a:ln>
                <a:solidFill>
                  <a:srgbClr val="FFFFFF"/>
                </a:solidFill>
                <a:effectLst>
                  <a:outerShdw dist="17961" dir="8100000" algn="ctr" rotWithShape="0">
                    <a:srgbClr val="548DD4">
                      <a:alpha val="50000"/>
                    </a:srgbClr>
                  </a:outerShdw>
                </a:effectLst>
                <a:latin typeface="Arial Black" panose="020B0A04020102020204" pitchFamily="34" charset="0"/>
              </a:rPr>
              <a:t>ALTO</a:t>
            </a:r>
            <a:endParaRPr lang="en-US" sz="3600" kern="10" spc="0" dirty="0">
              <a:ln w="28575">
                <a:solidFill>
                  <a:srgbClr val="000000"/>
                </a:solidFill>
                <a:round/>
                <a:headEnd/>
                <a:tailEnd/>
              </a:ln>
              <a:solidFill>
                <a:srgbClr val="FFFFFF"/>
              </a:solidFill>
              <a:effectLst>
                <a:outerShdw dist="17961" dir="8100000" algn="ctr" rotWithShape="0">
                  <a:srgbClr val="548DD4">
                    <a:alpha val="50000"/>
                  </a:srgbClr>
                </a:outerShdw>
              </a:effectLst>
              <a:latin typeface="Arial Black" panose="020B0A04020102020204" pitchFamily="34" charset="0"/>
            </a:endParaRPr>
          </a:p>
        </p:txBody>
      </p:sp>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492587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91438" y="9522884"/>
            <a:ext cx="1813560" cy="535516"/>
          </a:xfrm>
        </p:spPr>
        <p:txBody>
          <a:bodyPr/>
          <a:lstStyle/>
          <a:p>
            <a:fld id="{F177B04D-AEB5-43ED-B9BA-B3D1EC9C9067}" type="slidenum">
              <a:rPr lang="en-US" smtClean="0"/>
              <a:pPr/>
              <a:t>26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27867659"/>
              </p:ext>
            </p:extLst>
          </p:nvPr>
        </p:nvGraphicFramePr>
        <p:xfrm>
          <a:off x="415771" y="3733800"/>
          <a:ext cx="6981266" cy="3962400"/>
        </p:xfrm>
        <a:graphic>
          <a:graphicData uri="http://schemas.openxmlformats.org/drawingml/2006/table">
            <a:tbl>
              <a:tblPr firstRow="1" bandRow="1">
                <a:tableStyleId>{5940675A-B579-460E-94D1-54222C63F5DA}</a:tableStyleId>
              </a:tblPr>
              <a:tblGrid>
                <a:gridCol w="457201"/>
                <a:gridCol w="4779085"/>
                <a:gridCol w="533400"/>
                <a:gridCol w="457200"/>
                <a:gridCol w="381000"/>
                <a:gridCol w="373380"/>
              </a:tblGrid>
              <a:tr h="277380">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200" b="1" dirty="0" smtClean="0"/>
                        <a:t>Texto informativo </a:t>
                      </a:r>
                    </a:p>
                  </a:txBody>
                  <a:tcPr marL="94298" marR="94298" marT="46488" marB="46488"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28256">
                <a:tc>
                  <a:txBody>
                    <a:bodyPr/>
                    <a:lstStyle/>
                    <a:p>
                      <a:pPr algn="ctr">
                        <a:lnSpc>
                          <a:spcPct val="100000"/>
                        </a:lnSpc>
                        <a:spcAft>
                          <a:spcPts val="0"/>
                        </a:spcAft>
                      </a:pPr>
                      <a:r>
                        <a:rPr lang="es-GT" sz="1300" b="1" dirty="0" smtClean="0"/>
                        <a:t>9 </a:t>
                      </a:r>
                      <a:endParaRPr lang="es-GT" sz="1300" b="1" dirty="0"/>
                    </a:p>
                  </a:txBody>
                  <a:tcPr marL="94298" marR="94298" marT="46488" marB="46488"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n-lt"/>
                          <a:cs typeface="Helvetica" pitchFamily="34" charset="0"/>
                        </a:rPr>
                        <a:t>Según el pasaje, </a:t>
                      </a:r>
                      <a:r>
                        <a:rPr lang="es-GT" sz="1100" b="0" i="1" u="sng" dirty="0" smtClean="0">
                          <a:latin typeface="+mn-lt"/>
                          <a:cs typeface="Helvetica" pitchFamily="34" charset="0"/>
                        </a:rPr>
                        <a:t>Cultura China</a:t>
                      </a:r>
                      <a:r>
                        <a:rPr lang="es-GT" sz="1100" b="0" dirty="0" smtClean="0">
                          <a:latin typeface="+mn-lt"/>
                          <a:cs typeface="Helvetica" pitchFamily="34" charset="0"/>
                        </a:rPr>
                        <a:t>, ¿cuáles cosas de las que usamos ahora fueron inventadas en China?        </a:t>
                      </a:r>
                      <a:r>
                        <a:rPr lang="es-GT" sz="1100" b="0" u="none" baseline="0" dirty="0" smtClean="0">
                          <a:solidFill>
                            <a:schemeClr val="tx1"/>
                          </a:solidFill>
                          <a:effectLst/>
                          <a:latin typeface="+mn-lt"/>
                        </a:rPr>
                        <a:t>RI.3.1</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4298" marR="94298" marT="46488" marB="46488">
                    <a:solidFill>
                      <a:schemeClr val="bg1"/>
                    </a:solidFill>
                  </a:tcPr>
                </a:tc>
                <a:tc hMerge="1">
                  <a:txBody>
                    <a:bodyPr/>
                    <a:lstStyle/>
                    <a:p>
                      <a:endParaRPr lang="en-US"/>
                    </a:p>
                  </a:txBody>
                  <a:tcPr/>
                </a:tc>
              </a:tr>
              <a:tr h="595896">
                <a:tc>
                  <a:txBody>
                    <a:bodyPr/>
                    <a:lstStyle/>
                    <a:p>
                      <a:pPr algn="ctr">
                        <a:lnSpc>
                          <a:spcPct val="100000"/>
                        </a:lnSpc>
                        <a:spcAft>
                          <a:spcPts val="0"/>
                        </a:spcAft>
                      </a:pPr>
                      <a:r>
                        <a:rPr lang="es-GT" sz="1300" b="1" dirty="0" smtClean="0"/>
                        <a:t>10</a:t>
                      </a:r>
                      <a:endParaRPr lang="es-GT" sz="1300" b="1" dirty="0"/>
                    </a:p>
                  </a:txBody>
                  <a:tcPr marL="94298" marR="94298" marT="46488" marB="46488"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n-lt"/>
                          <a:cs typeface="Helvetica" pitchFamily="34" charset="0"/>
                        </a:rPr>
                        <a:t>¿Qué información en el pasaje, </a:t>
                      </a:r>
                      <a:r>
                        <a:rPr lang="es-419" sz="1100" b="0" i="1" u="sng" dirty="0" smtClean="0">
                          <a:latin typeface="+mn-lt"/>
                          <a:cs typeface="Helvetica" pitchFamily="34" charset="0"/>
                        </a:rPr>
                        <a:t>Cultura China</a:t>
                      </a:r>
                      <a:r>
                        <a:rPr lang="es-419" sz="1100" b="0" dirty="0" smtClean="0">
                          <a:latin typeface="+mn-lt"/>
                          <a:cs typeface="Helvetica" pitchFamily="34" charset="0"/>
                        </a:rPr>
                        <a:t>, mejor apoya el hecho de que la técnica de impresión china usando bloques de madera es un proceso que se ha utilizado durante mucho tiempo?   </a:t>
                      </a:r>
                      <a:r>
                        <a:rPr lang="es-GT" sz="1100" b="0" u="none" baseline="0" dirty="0" smtClean="0">
                          <a:solidFill>
                            <a:schemeClr val="tx1"/>
                          </a:solidFill>
                          <a:effectLst/>
                          <a:latin typeface="+mn-lt"/>
                        </a:rPr>
                        <a:t>RI.3.1</a:t>
                      </a:r>
                      <a:endParaRPr lang="es-GT" sz="1100" b="0" u="none" dirty="0" smtClean="0">
                        <a:solidFill>
                          <a:schemeClr val="tx1"/>
                        </a:solidFill>
                        <a:effectLst/>
                        <a:latin typeface="+mn-lt"/>
                      </a:endParaRP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4298" marR="94298" marT="46488" marB="46488">
                    <a:solidFill>
                      <a:schemeClr val="bg1"/>
                    </a:solidFill>
                  </a:tcPr>
                </a:tc>
                <a:tc hMerge="1">
                  <a:txBody>
                    <a:bodyPr/>
                    <a:lstStyle/>
                    <a:p>
                      <a:endParaRPr lang="en-US"/>
                    </a:p>
                  </a:txBody>
                  <a:tcPr/>
                </a:tc>
              </a:tr>
              <a:tr h="428256">
                <a:tc>
                  <a:txBody>
                    <a:bodyPr/>
                    <a:lstStyle/>
                    <a:p>
                      <a:pPr algn="ctr">
                        <a:lnSpc>
                          <a:spcPct val="100000"/>
                        </a:lnSpc>
                        <a:spcAft>
                          <a:spcPts val="0"/>
                        </a:spcAft>
                      </a:pPr>
                      <a:r>
                        <a:rPr lang="es-GT" sz="1300" b="1" dirty="0" smtClean="0"/>
                        <a:t>11</a:t>
                      </a:r>
                      <a:endParaRPr lang="es-GT" sz="1300" b="1" dirty="0"/>
                    </a:p>
                  </a:txBody>
                  <a:tcPr marL="94298" marR="94298" marT="46488" marB="46488"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n-lt"/>
                          <a:cs typeface="Helvetica" pitchFamily="34" charset="0"/>
                        </a:rPr>
                        <a:t>¿Qué detalle mejor resume por qué los símbolos de la escritura china se pueden llamar una forma de arte?</a:t>
                      </a:r>
                      <a:r>
                        <a:rPr lang="es-419" sz="1100" b="0" baseline="0" dirty="0" smtClean="0">
                          <a:latin typeface="+mn-lt"/>
                          <a:cs typeface="Helvetica" pitchFamily="34" charset="0"/>
                        </a:rPr>
                        <a:t>  </a:t>
                      </a:r>
                      <a:r>
                        <a:rPr kumimoji="0" lang="es-GT" sz="1100" b="0" i="0" u="none" strike="noStrike" kern="1200" cap="none" spc="0" normalizeH="0" baseline="0" noProof="0" dirty="0" smtClean="0">
                          <a:ln>
                            <a:noFill/>
                          </a:ln>
                          <a:solidFill>
                            <a:prstClr val="black"/>
                          </a:solidFill>
                          <a:effectLst/>
                          <a:uLnTx/>
                          <a:uFillTx/>
                          <a:latin typeface="+mn-lt"/>
                        </a:rPr>
                        <a:t>RI.3.2</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4298" marR="94298" marT="46488" marB="46488">
                    <a:solidFill>
                      <a:schemeClr val="bg1"/>
                    </a:solidFill>
                  </a:tcPr>
                </a:tc>
                <a:tc hMerge="1">
                  <a:txBody>
                    <a:bodyPr/>
                    <a:lstStyle/>
                    <a:p>
                      <a:endParaRPr lang="en-US"/>
                    </a:p>
                  </a:txBody>
                  <a:tcPr/>
                </a:tc>
              </a:tr>
              <a:tr h="300061">
                <a:tc>
                  <a:txBody>
                    <a:bodyPr/>
                    <a:lstStyle/>
                    <a:p>
                      <a:pPr algn="ctr">
                        <a:lnSpc>
                          <a:spcPct val="100000"/>
                        </a:lnSpc>
                        <a:spcAft>
                          <a:spcPts val="0"/>
                        </a:spcAft>
                      </a:pPr>
                      <a:r>
                        <a:rPr lang="es-GT" sz="1300" b="1" dirty="0" smtClean="0"/>
                        <a:t>12</a:t>
                      </a:r>
                      <a:endParaRPr lang="es-GT" sz="1300" b="1" dirty="0"/>
                    </a:p>
                  </a:txBody>
                  <a:tcPr marL="94298" marR="94298" marT="46488" marB="46488" anchor="ctr">
                    <a:solidFill>
                      <a:schemeClr val="bg1"/>
                    </a:solidFill>
                  </a:tcPr>
                </a:tc>
                <a:tc gridSpan="3">
                  <a:txBody>
                    <a:bodyPr/>
                    <a:lstStyle/>
                    <a:p>
                      <a:pPr marL="342900" marR="0" lvl="0" indent="-342900" algn="l" defTabSz="1018824" rtl="0" eaLnBrk="1" fontAlgn="auto" latinLnBrk="0" hangingPunct="1">
                        <a:lnSpc>
                          <a:spcPct val="100000"/>
                        </a:lnSpc>
                        <a:spcBef>
                          <a:spcPts val="0"/>
                        </a:spcBef>
                        <a:spcAft>
                          <a:spcPts val="0"/>
                        </a:spcAft>
                        <a:buClrTx/>
                        <a:buSzTx/>
                        <a:buFontTx/>
                        <a:buNone/>
                        <a:tabLst/>
                        <a:defRPr/>
                      </a:pPr>
                      <a:r>
                        <a:rPr lang="es-419" sz="1100" b="0" dirty="0" smtClean="0">
                          <a:latin typeface="+mn-lt"/>
                          <a:cs typeface="Helvetica" pitchFamily="34" charset="0"/>
                        </a:rPr>
                        <a:t>¿Cuál de estos podría ser otro título para el pasaje </a:t>
                      </a:r>
                      <a:r>
                        <a:rPr lang="es-419" sz="1100" b="0" i="1" u="sng" dirty="0" smtClean="0">
                          <a:latin typeface="+mn-lt"/>
                          <a:cs typeface="Helvetica" pitchFamily="34" charset="0"/>
                        </a:rPr>
                        <a:t>Cultura China</a:t>
                      </a:r>
                      <a:r>
                        <a:rPr lang="es-419" sz="1100" b="0" dirty="0" smtClean="0">
                          <a:latin typeface="+mn-lt"/>
                          <a:cs typeface="Helvetica" pitchFamily="34" charset="0"/>
                        </a:rPr>
                        <a:t>? </a:t>
                      </a:r>
                      <a:r>
                        <a:rPr lang="es-GT" sz="1100" b="0" dirty="0" smtClean="0">
                          <a:latin typeface="+mn-lt"/>
                          <a:cs typeface="Helvetica" pitchFamily="34" charset="0"/>
                        </a:rPr>
                        <a:t> </a:t>
                      </a:r>
                      <a:r>
                        <a:rPr kumimoji="0" lang="es-GT" sz="1100" b="0" i="0" u="none" strike="noStrike" kern="1200" cap="none" spc="0" normalizeH="0" baseline="0" noProof="0" dirty="0" smtClean="0">
                          <a:ln>
                            <a:noFill/>
                          </a:ln>
                          <a:solidFill>
                            <a:prstClr val="black"/>
                          </a:solidFill>
                          <a:effectLst/>
                          <a:uLnTx/>
                          <a:uFillTx/>
                          <a:latin typeface="+mn-lt"/>
                        </a:rPr>
                        <a:t>RI.3.2</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4298" marR="94298" marT="46488" marB="46488">
                    <a:solidFill>
                      <a:schemeClr val="bg1"/>
                    </a:solidFill>
                  </a:tcPr>
                </a:tc>
                <a:tc hMerge="1">
                  <a:txBody>
                    <a:bodyPr/>
                    <a:lstStyle/>
                    <a:p>
                      <a:endParaRPr lang="en-US"/>
                    </a:p>
                  </a:txBody>
                  <a:tcPr/>
                </a:tc>
              </a:tr>
              <a:tr h="428256">
                <a:tc>
                  <a:txBody>
                    <a:bodyPr/>
                    <a:lstStyle/>
                    <a:p>
                      <a:pPr algn="ctr">
                        <a:lnSpc>
                          <a:spcPct val="100000"/>
                        </a:lnSpc>
                        <a:spcAft>
                          <a:spcPts val="0"/>
                        </a:spcAft>
                      </a:pPr>
                      <a:r>
                        <a:rPr lang="es-GT" sz="1300" b="1" dirty="0" smtClean="0"/>
                        <a:t>13</a:t>
                      </a:r>
                      <a:endParaRPr lang="es-GT" sz="1300" b="1" dirty="0"/>
                    </a:p>
                  </a:txBody>
                  <a:tcPr marL="94298" marR="94298" marT="46488" marB="46488"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n-lt"/>
                        </a:rPr>
                        <a:t>¿Qué declaración explica mejor la relación entre la escritura del inglés y la escritura china? </a:t>
                      </a:r>
                      <a:r>
                        <a:rPr kumimoji="0" lang="es-GT" sz="1100" b="0" i="0" u="none" strike="noStrike" kern="1200" cap="none" spc="0" normalizeH="0" baseline="0" noProof="0" dirty="0" smtClean="0">
                          <a:ln>
                            <a:noFill/>
                          </a:ln>
                          <a:solidFill>
                            <a:prstClr val="black"/>
                          </a:solidFill>
                          <a:effectLst/>
                          <a:uLnTx/>
                          <a:uFillTx/>
                          <a:latin typeface="+mn-lt"/>
                        </a:rPr>
                        <a:t>RI.3.3</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4298" marR="94298" marT="46488" marB="46488">
                    <a:solidFill>
                      <a:schemeClr val="bg1"/>
                    </a:solidFill>
                  </a:tcPr>
                </a:tc>
                <a:tc hMerge="1">
                  <a:txBody>
                    <a:bodyPr/>
                    <a:lstStyle/>
                    <a:p>
                      <a:endParaRPr lang="en-US"/>
                    </a:p>
                  </a:txBody>
                  <a:tcPr/>
                </a:tc>
              </a:tr>
              <a:tr h="428256">
                <a:tc>
                  <a:txBody>
                    <a:bodyPr/>
                    <a:lstStyle/>
                    <a:p>
                      <a:pPr algn="ctr">
                        <a:lnSpc>
                          <a:spcPct val="100000"/>
                        </a:lnSpc>
                        <a:spcAft>
                          <a:spcPts val="0"/>
                        </a:spcAft>
                      </a:pPr>
                      <a:r>
                        <a:rPr lang="es-GT" sz="1300" b="1" dirty="0" smtClean="0"/>
                        <a:t>14</a:t>
                      </a:r>
                      <a:endParaRPr lang="es-GT" sz="1300" b="1" dirty="0"/>
                    </a:p>
                  </a:txBody>
                  <a:tcPr marL="94298" marR="94298" marT="46488" marB="46488"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n-lt"/>
                        </a:rPr>
                        <a:t>¿Qué declaración explica mejor por qué las familias en China dejan todas sus ventanas y puertas abiertas en la víspera de Año Nuevo? </a:t>
                      </a:r>
                      <a:r>
                        <a:rPr kumimoji="0" lang="es-GT" sz="1100" b="0" i="0" u="none" strike="noStrike" kern="1200" cap="none" spc="0" normalizeH="0" baseline="0" noProof="0" dirty="0" smtClean="0">
                          <a:ln>
                            <a:noFill/>
                          </a:ln>
                          <a:solidFill>
                            <a:prstClr val="black"/>
                          </a:solidFill>
                          <a:effectLst/>
                          <a:uLnTx/>
                          <a:uFillTx/>
                          <a:latin typeface="+mn-lt"/>
                        </a:rPr>
                        <a:t>RI.3.3</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4298" marR="94298" marT="46488" marB="46488">
                    <a:solidFill>
                      <a:schemeClr val="bg1"/>
                    </a:solidFill>
                  </a:tcPr>
                </a:tc>
                <a:tc hMerge="1">
                  <a:txBody>
                    <a:bodyPr/>
                    <a:lstStyle/>
                    <a:p>
                      <a:endParaRPr lang="en-US"/>
                    </a:p>
                  </a:txBody>
                  <a:tcPr/>
                </a:tc>
              </a:tr>
              <a:tr h="428256">
                <a:tc>
                  <a:txBody>
                    <a:bodyPr/>
                    <a:lstStyle/>
                    <a:p>
                      <a:pPr algn="ctr">
                        <a:lnSpc>
                          <a:spcPct val="100000"/>
                        </a:lnSpc>
                        <a:spcAft>
                          <a:spcPts val="0"/>
                        </a:spcAft>
                      </a:pPr>
                      <a:r>
                        <a:rPr lang="es-GT" sz="1300" b="1" dirty="0" smtClean="0"/>
                        <a:t>15</a:t>
                      </a:r>
                      <a:endParaRPr lang="es-GT" sz="1300" b="1" dirty="0"/>
                    </a:p>
                  </a:txBody>
                  <a:tcPr marL="94298" marR="94298" marT="46488" marB="46488"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baseline="0" dirty="0" smtClean="0">
                          <a:solidFill>
                            <a:schemeClr val="tx1"/>
                          </a:solidFill>
                          <a:latin typeface="+mn-lt"/>
                          <a:cs typeface="Helvetica" panose="020B0604020202020204" pitchFamily="34" charset="0"/>
                        </a:rPr>
                        <a:t>¿Qué declaración explica mejor por qué las familias en China dejan todas sus ventanas y puertas abiertas en la víspera de Año Nuevo?  </a:t>
                      </a:r>
                      <a:r>
                        <a:rPr lang="es-GT" sz="1100" b="0" dirty="0" smtClean="0">
                          <a:solidFill>
                            <a:schemeClr val="tx1"/>
                          </a:solidFill>
                          <a:latin typeface="+mn-lt"/>
                          <a:ea typeface="Calibri"/>
                          <a:cs typeface="Times New Roman"/>
                        </a:rPr>
                        <a:t>RI.3.2</a:t>
                      </a:r>
                    </a:p>
                  </a:txBody>
                  <a:tcPr marL="94298" marR="94298" marT="46488" marB="46488"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i="0" dirty="0" smtClean="0">
                          <a:effectLst>
                            <a:outerShdw blurRad="38100" dist="38100" dir="2700000" algn="tl">
                              <a:srgbClr val="000000">
                                <a:alpha val="43137"/>
                              </a:srgbClr>
                            </a:outerShdw>
                          </a:effectLst>
                          <a:latin typeface="+mn-lt"/>
                          <a:ea typeface="Calibri"/>
                          <a:cs typeface="Times New Roman"/>
                        </a:rPr>
                        <a:t>2</a:t>
                      </a:r>
                    </a:p>
                  </a:txBody>
                  <a:tcPr marL="94298" marR="94298" marT="46488" marB="46488" anchor="ctr">
                    <a:solidFill>
                      <a:schemeClr val="bg1"/>
                    </a:solidFill>
                  </a:tcPr>
                </a:tc>
                <a:tc>
                  <a:txBody>
                    <a:bodyPr/>
                    <a:lstStyle/>
                    <a:p>
                      <a:pPr algn="ctr">
                        <a:lnSpc>
                          <a:spcPct val="100000"/>
                        </a:lnSpc>
                        <a:spcAft>
                          <a:spcPts val="0"/>
                        </a:spcAft>
                      </a:pPr>
                      <a:r>
                        <a:rPr lang="es-GT" sz="1400" b="1" i="0" dirty="0" smtClean="0">
                          <a:effectLst>
                            <a:outerShdw blurRad="38100" dist="38100" dir="2700000" algn="tl">
                              <a:srgbClr val="000000">
                                <a:alpha val="43137"/>
                              </a:srgbClr>
                            </a:outerShdw>
                          </a:effectLst>
                        </a:rPr>
                        <a:t>1</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c>
                  <a:txBody>
                    <a:bodyPr/>
                    <a:lstStyle/>
                    <a:p>
                      <a:pPr algn="ctr">
                        <a:lnSpc>
                          <a:spcPct val="100000"/>
                        </a:lnSpc>
                        <a:spcAft>
                          <a:spcPts val="0"/>
                        </a:spcAft>
                      </a:pPr>
                      <a:r>
                        <a:rPr lang="es-GT" sz="1400" b="1" i="0" dirty="0" smtClean="0">
                          <a:effectLst>
                            <a:outerShdw blurRad="38100" dist="38100" dir="2700000" algn="tl">
                              <a:srgbClr val="000000">
                                <a:alpha val="43137"/>
                              </a:srgbClr>
                            </a:outerShdw>
                          </a:effectLst>
                        </a:rPr>
                        <a:t>0</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r>
              <a:tr h="647783">
                <a:tc>
                  <a:txBody>
                    <a:bodyPr/>
                    <a:lstStyle/>
                    <a:p>
                      <a:pPr algn="ctr">
                        <a:lnSpc>
                          <a:spcPct val="100000"/>
                        </a:lnSpc>
                        <a:spcAft>
                          <a:spcPts val="0"/>
                        </a:spcAft>
                      </a:pPr>
                      <a:r>
                        <a:rPr lang="es-GT" sz="1300" b="1" dirty="0" smtClean="0"/>
                        <a:t>16</a:t>
                      </a:r>
                      <a:endParaRPr lang="es-GT" sz="1300" b="1" dirty="0"/>
                    </a:p>
                  </a:txBody>
                  <a:tcPr marL="94298" marR="94298" marT="46488" marB="46488"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baseline="0" dirty="0" smtClean="0">
                          <a:solidFill>
                            <a:schemeClr val="tx1"/>
                          </a:solidFill>
                          <a:latin typeface="+mn-lt"/>
                          <a:cs typeface="Helvetica" panose="020B0604020202020204" pitchFamily="34" charset="0"/>
                        </a:rPr>
                        <a:t>¿Qué acontecimientos les dice a los chinos que un nuevo año ha comenzado? ¿Cuál es el propósito de estos acontecimientos? Proporciona ejemplos del pasaje para apoyar tu respuesta.  RI 3.3</a:t>
                      </a:r>
                      <a:endParaRPr lang="es-GT" sz="1100" b="0" dirty="0" smtClean="0">
                        <a:solidFill>
                          <a:schemeClr val="tx1"/>
                        </a:solidFill>
                        <a:latin typeface="+mn-lt"/>
                        <a:ea typeface="Calibri"/>
                        <a:cs typeface="Times New Roman"/>
                      </a:endParaRPr>
                    </a:p>
                  </a:txBody>
                  <a:tcPr marL="94298" marR="94298" marT="46488" marB="46488"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dirty="0" smtClean="0">
                          <a:effectLst>
                            <a:outerShdw blurRad="38100" dist="38100" dir="2700000" algn="tl">
                              <a:srgbClr val="000000">
                                <a:alpha val="43137"/>
                              </a:srgbClr>
                            </a:outerShdw>
                          </a:effectLst>
                          <a:latin typeface="+mn-lt"/>
                          <a:ea typeface="Calibri"/>
                          <a:cs typeface="Times New Roman"/>
                        </a:rPr>
                        <a:t>3</a:t>
                      </a:r>
                    </a:p>
                  </a:txBody>
                  <a:tcPr marL="94298" marR="94298" marT="46488" marB="46488" anchor="ctr">
                    <a:solidFill>
                      <a:schemeClr val="bg1"/>
                    </a:solidFill>
                  </a:tcPr>
                </a:tc>
                <a:tc>
                  <a:txBody>
                    <a:bodyPr/>
                    <a:lstStyle/>
                    <a:p>
                      <a:pPr algn="ctr"/>
                      <a:r>
                        <a:rPr lang="es-GT" sz="1400" b="1" dirty="0" smtClean="0">
                          <a:effectLst>
                            <a:outerShdw blurRad="38100" dist="38100" dir="2700000" algn="tl">
                              <a:srgbClr val="000000">
                                <a:alpha val="43137"/>
                              </a:srgbClr>
                            </a:outerShdw>
                          </a:effectLst>
                        </a:rPr>
                        <a:t>2</a:t>
                      </a:r>
                      <a:endParaRPr lang="es-GT" sz="1400" b="1" dirty="0">
                        <a:effectLst>
                          <a:outerShdw blurRad="38100" dist="38100" dir="2700000" algn="tl">
                            <a:srgbClr val="000000">
                              <a:alpha val="43137"/>
                            </a:srgbClr>
                          </a:outerShdw>
                        </a:effectLst>
                      </a:endParaRPr>
                    </a:p>
                  </a:txBody>
                  <a:tcPr marL="94298" marR="94298" marT="46488" marB="46488" anchor="ctr">
                    <a:solidFill>
                      <a:schemeClr val="bg1"/>
                    </a:solidFill>
                  </a:tcPr>
                </a:tc>
                <a:tc>
                  <a:txBody>
                    <a:bodyPr/>
                    <a:lstStyle/>
                    <a:p>
                      <a:pPr algn="ctr">
                        <a:lnSpc>
                          <a:spcPct val="100000"/>
                        </a:lnSpc>
                        <a:spcAft>
                          <a:spcPts val="0"/>
                        </a:spcAft>
                      </a:pPr>
                      <a:r>
                        <a:rPr lang="es-GT" sz="1400" b="1" i="0" dirty="0" smtClean="0">
                          <a:effectLst>
                            <a:outerShdw blurRad="38100" dist="38100" dir="2700000" algn="tl">
                              <a:srgbClr val="000000">
                                <a:alpha val="43137"/>
                              </a:srgbClr>
                            </a:outerShdw>
                          </a:effectLst>
                        </a:rPr>
                        <a:t>1</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c>
                  <a:txBody>
                    <a:bodyPr/>
                    <a:lstStyle/>
                    <a:p>
                      <a:pPr algn="ctr"/>
                      <a:r>
                        <a:rPr lang="es-GT" sz="1400" b="1" i="0" dirty="0" smtClean="0">
                          <a:effectLst>
                            <a:outerShdw blurRad="38100" dist="38100" dir="2700000" algn="tl">
                              <a:srgbClr val="000000">
                                <a:alpha val="43137"/>
                              </a:srgbClr>
                            </a:outerShdw>
                          </a:effectLst>
                        </a:rPr>
                        <a:t>0</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8468760"/>
              </p:ext>
            </p:extLst>
          </p:nvPr>
        </p:nvGraphicFramePr>
        <p:xfrm>
          <a:off x="402514" y="221230"/>
          <a:ext cx="6981266" cy="3491091"/>
        </p:xfrm>
        <a:graphic>
          <a:graphicData uri="http://schemas.openxmlformats.org/drawingml/2006/table">
            <a:tbl>
              <a:tblPr firstRow="1" bandRow="1">
                <a:tableStyleId>{5940675A-B579-460E-94D1-54222C63F5DA}</a:tableStyleId>
              </a:tblPr>
              <a:tblGrid>
                <a:gridCol w="457199"/>
                <a:gridCol w="4702887"/>
                <a:gridCol w="533400"/>
                <a:gridCol w="447675"/>
                <a:gridCol w="390525"/>
                <a:gridCol w="449580"/>
              </a:tblGrid>
              <a:tr h="395295">
                <a:tc gridSpan="6">
                  <a:txBody>
                    <a:bodyPr/>
                    <a:lstStyle/>
                    <a:p>
                      <a:r>
                        <a:rPr lang="es-GT" sz="1000" u="sng" dirty="0" smtClean="0"/>
                        <a:t>Puntuación</a:t>
                      </a:r>
                      <a:r>
                        <a:rPr lang="es-GT" sz="1000" u="sng" baseline="0" dirty="0" smtClean="0"/>
                        <a:t> de comprensión del estudiante</a:t>
                      </a:r>
                      <a:endParaRPr lang="es-GT" sz="1000" u="sng" dirty="0" smtClean="0">
                        <a:solidFill>
                          <a:srgbClr val="FF0000"/>
                        </a:solidFill>
                      </a:endParaRPr>
                    </a:p>
                    <a:p>
                      <a:r>
                        <a:rPr lang="es-GT" sz="1000" dirty="0" smtClean="0"/>
                        <a:t>Colora la casilla de color verde si tu respuesta está correcta.  Colorea la casilla</a:t>
                      </a:r>
                      <a:r>
                        <a:rPr lang="es-GT" sz="1000" baseline="0" dirty="0" smtClean="0"/>
                        <a:t> de color rojo si tu respuesta está incorrecta. </a:t>
                      </a:r>
                      <a:endParaRPr lang="es-GT" sz="1000" b="1" dirty="0"/>
                    </a:p>
                  </a:txBody>
                  <a:tcPr marL="94298" marR="94298" marT="46488" marB="46488">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7380">
                <a:tc gridSpan="6">
                  <a:txBody>
                    <a:bodyPr/>
                    <a:lstStyle/>
                    <a:p>
                      <a:pPr algn="ctr">
                        <a:lnSpc>
                          <a:spcPct val="100000"/>
                        </a:lnSpc>
                        <a:spcAft>
                          <a:spcPts val="0"/>
                        </a:spcAft>
                      </a:pPr>
                      <a:r>
                        <a:rPr lang="es-GT" sz="1200" b="1" dirty="0" smtClean="0"/>
                        <a:t>Texto</a:t>
                      </a:r>
                      <a:r>
                        <a:rPr lang="es-GT" sz="1200" b="1" baseline="0" dirty="0" smtClean="0"/>
                        <a:t> literario</a:t>
                      </a:r>
                      <a:endParaRPr lang="es-GT" sz="1200" b="1" dirty="0"/>
                    </a:p>
                  </a:txBody>
                  <a:tcPr marL="94298" marR="94298" marT="46488" marB="46488"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00061">
                <a:tc>
                  <a:txBody>
                    <a:bodyPr/>
                    <a:lstStyle/>
                    <a:p>
                      <a:pPr algn="ctr">
                        <a:lnSpc>
                          <a:spcPct val="100000"/>
                        </a:lnSpc>
                        <a:spcAft>
                          <a:spcPts val="0"/>
                        </a:spcAft>
                      </a:pPr>
                      <a:r>
                        <a:rPr lang="es-GT" sz="1300" b="1" dirty="0" smtClean="0"/>
                        <a:t>1</a:t>
                      </a:r>
                      <a:endParaRPr lang="es-GT" sz="1300" b="1" dirty="0"/>
                    </a:p>
                  </a:txBody>
                  <a:tcPr marL="94298" marR="94298" marT="46488" marB="46488"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n-lt"/>
                          <a:cs typeface="Helvetica" pitchFamily="34" charset="0"/>
                        </a:rPr>
                        <a:t>¿Dónde estaban</a:t>
                      </a:r>
                      <a:r>
                        <a:rPr lang="es-GT" sz="1100" b="0" baseline="0" dirty="0" smtClean="0">
                          <a:latin typeface="+mn-lt"/>
                          <a:cs typeface="Helvetica" pitchFamily="34" charset="0"/>
                        </a:rPr>
                        <a:t> jugando</a:t>
                      </a:r>
                      <a:r>
                        <a:rPr lang="es-GT" sz="1100" b="0" dirty="0" smtClean="0">
                          <a:latin typeface="+mn-lt"/>
                          <a:cs typeface="Helvetica" pitchFamily="34" charset="0"/>
                        </a:rPr>
                        <a:t> los dos hermanos en el cuento?        </a:t>
                      </a:r>
                      <a:r>
                        <a:rPr kumimoji="0" lang="es-GT" sz="1100" b="0" i="0" u="none" strike="noStrike" kern="1200" cap="none" spc="0" normalizeH="0" baseline="0" noProof="0" dirty="0" smtClean="0">
                          <a:ln>
                            <a:noFill/>
                          </a:ln>
                          <a:solidFill>
                            <a:prstClr val="black"/>
                          </a:solidFill>
                          <a:effectLst/>
                          <a:uLnTx/>
                          <a:uFillTx/>
                          <a:latin typeface="+mn-lt"/>
                        </a:rPr>
                        <a:t>RL.3.1</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4298" marR="94298" marT="46488" marB="46488">
                    <a:solidFill>
                      <a:schemeClr val="bg1"/>
                    </a:solidFill>
                  </a:tcPr>
                </a:tc>
                <a:tc hMerge="1">
                  <a:txBody>
                    <a:bodyPr/>
                    <a:lstStyle/>
                    <a:p>
                      <a:endParaRPr lang="en-US"/>
                    </a:p>
                  </a:txBody>
                  <a:tcPr/>
                </a:tc>
              </a:tr>
              <a:tr h="300061">
                <a:tc>
                  <a:txBody>
                    <a:bodyPr/>
                    <a:lstStyle/>
                    <a:p>
                      <a:pPr algn="ctr">
                        <a:lnSpc>
                          <a:spcPct val="100000"/>
                        </a:lnSpc>
                        <a:spcAft>
                          <a:spcPts val="0"/>
                        </a:spcAft>
                      </a:pPr>
                      <a:r>
                        <a:rPr lang="es-GT" sz="1300" b="1" dirty="0" smtClean="0"/>
                        <a:t>2</a:t>
                      </a:r>
                      <a:endParaRPr lang="es-GT" sz="1300" b="1" dirty="0"/>
                    </a:p>
                  </a:txBody>
                  <a:tcPr marL="94298" marR="94298" marT="46488" marB="46488"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n-lt"/>
                          <a:cs typeface="Helvetica" pitchFamily="34" charset="0"/>
                        </a:rPr>
                        <a:t>¿Quién sacó a Chang del pozo cuando se cayó adentro?        </a:t>
                      </a:r>
                      <a:r>
                        <a:rPr kumimoji="0" lang="es-GT" sz="1100" b="0" i="0" u="none" strike="noStrike" kern="1200" cap="none" spc="0" normalizeH="0" baseline="0" noProof="0" dirty="0" smtClean="0">
                          <a:ln>
                            <a:noFill/>
                          </a:ln>
                          <a:solidFill>
                            <a:prstClr val="black"/>
                          </a:solidFill>
                          <a:effectLst/>
                          <a:uLnTx/>
                          <a:uFillTx/>
                          <a:latin typeface="+mn-lt"/>
                        </a:rPr>
                        <a:t>RL.3.1</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4298" marR="94298" marT="46488" marB="46488">
                    <a:solidFill>
                      <a:schemeClr val="bg1"/>
                    </a:solidFill>
                  </a:tcPr>
                </a:tc>
                <a:tc hMerge="1">
                  <a:txBody>
                    <a:bodyPr/>
                    <a:lstStyle/>
                    <a:p>
                      <a:endParaRPr lang="en-US"/>
                    </a:p>
                  </a:txBody>
                  <a:tcPr/>
                </a:tc>
              </a:tr>
              <a:tr h="332292">
                <a:tc>
                  <a:txBody>
                    <a:bodyPr/>
                    <a:lstStyle/>
                    <a:p>
                      <a:pPr algn="ctr">
                        <a:lnSpc>
                          <a:spcPct val="100000"/>
                        </a:lnSpc>
                        <a:spcAft>
                          <a:spcPts val="0"/>
                        </a:spcAft>
                      </a:pPr>
                      <a:r>
                        <a:rPr lang="es-GT" sz="1300" b="1" dirty="0" smtClean="0"/>
                        <a:t>3</a:t>
                      </a:r>
                      <a:endParaRPr lang="es-GT" sz="1300" b="1" dirty="0"/>
                    </a:p>
                  </a:txBody>
                  <a:tcPr marL="94298" marR="94298" marT="46488" marB="46488"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n-lt"/>
                          <a:cs typeface="Helvetica" pitchFamily="34" charset="0"/>
                        </a:rPr>
                        <a:t>¿Qué detalle clave explica mejor el mensaje central de </a:t>
                      </a:r>
                      <a:r>
                        <a:rPr lang="es-GT" sz="1100" b="0" dirty="0" err="1" smtClean="0">
                          <a:latin typeface="+mn-lt"/>
                          <a:cs typeface="Helvetica" pitchFamily="34" charset="0"/>
                        </a:rPr>
                        <a:t>Tikki</a:t>
                      </a:r>
                      <a:r>
                        <a:rPr lang="es-GT" sz="1100" b="0" dirty="0" smtClean="0">
                          <a:latin typeface="+mn-lt"/>
                          <a:cs typeface="Helvetica" pitchFamily="34" charset="0"/>
                        </a:rPr>
                        <a:t> </a:t>
                      </a:r>
                      <a:r>
                        <a:rPr lang="es-GT" sz="1100" b="0" dirty="0" err="1" smtClean="0">
                          <a:latin typeface="+mn-lt"/>
                          <a:cs typeface="Helvetica" pitchFamily="34" charset="0"/>
                        </a:rPr>
                        <a:t>Tikki</a:t>
                      </a:r>
                      <a:r>
                        <a:rPr lang="es-GT" sz="1100" b="0" dirty="0" smtClean="0">
                          <a:latin typeface="+mn-lt"/>
                          <a:cs typeface="Helvetica" pitchFamily="34" charset="0"/>
                        </a:rPr>
                        <a:t> Tembo?        </a:t>
                      </a:r>
                      <a:r>
                        <a:rPr kumimoji="0" lang="es-GT" sz="1100" b="0" i="0" u="none" strike="noStrike" kern="1200" cap="none" spc="0" normalizeH="0" baseline="0" noProof="0" dirty="0" smtClean="0">
                          <a:ln>
                            <a:noFill/>
                          </a:ln>
                          <a:solidFill>
                            <a:prstClr val="black"/>
                          </a:solidFill>
                          <a:effectLst/>
                          <a:uLnTx/>
                          <a:uFillTx/>
                          <a:latin typeface="+mn-lt"/>
                        </a:rPr>
                        <a:t>RL.3.2</a:t>
                      </a:r>
                      <a:endParaRPr lang="es-GT" sz="1100" b="0" dirty="0" smtClean="0">
                        <a:solidFill>
                          <a:schemeClr val="tx1"/>
                        </a:solidFill>
                        <a:latin typeface="+mn-lt"/>
                        <a:cs typeface="Helvetica" pitchFamily="34" charset="0"/>
                      </a:endParaRP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a:p>
                  </a:txBody>
                  <a:tcPr marL="94298" marR="94298" marT="46488" marB="46488">
                    <a:solidFill>
                      <a:schemeClr val="bg1"/>
                    </a:solidFill>
                  </a:tcPr>
                </a:tc>
                <a:tc hMerge="1">
                  <a:txBody>
                    <a:bodyPr/>
                    <a:lstStyle/>
                    <a:p>
                      <a:endParaRPr lang="en-US"/>
                    </a:p>
                  </a:txBody>
                  <a:tcPr/>
                </a:tc>
              </a:tr>
              <a:tr h="294896">
                <a:tc>
                  <a:txBody>
                    <a:bodyPr/>
                    <a:lstStyle/>
                    <a:p>
                      <a:pPr algn="ctr">
                        <a:lnSpc>
                          <a:spcPct val="100000"/>
                        </a:lnSpc>
                        <a:spcAft>
                          <a:spcPts val="0"/>
                        </a:spcAft>
                      </a:pPr>
                      <a:r>
                        <a:rPr lang="es-GT" sz="1300" b="1" dirty="0" smtClean="0"/>
                        <a:t>4</a:t>
                      </a:r>
                      <a:endParaRPr lang="es-GT" sz="1300" b="1" dirty="0"/>
                    </a:p>
                  </a:txBody>
                  <a:tcPr marL="94298" marR="94298" marT="46488" marB="46488"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n-lt"/>
                          <a:cs typeface="Helvetica" pitchFamily="34" charset="0"/>
                        </a:rPr>
                        <a:t>¿Qué respuesta resume mejor por qué </a:t>
                      </a:r>
                      <a:r>
                        <a:rPr lang="es-GT" sz="1100" b="0" dirty="0" err="1" smtClean="0">
                          <a:latin typeface="+mn-lt"/>
                          <a:cs typeface="Helvetica" pitchFamily="34" charset="0"/>
                        </a:rPr>
                        <a:t>Tikki</a:t>
                      </a:r>
                      <a:r>
                        <a:rPr lang="es-GT" sz="1100" b="0" dirty="0" smtClean="0">
                          <a:latin typeface="+mn-lt"/>
                          <a:cs typeface="Helvetica" pitchFamily="34" charset="0"/>
                        </a:rPr>
                        <a:t> </a:t>
                      </a:r>
                      <a:r>
                        <a:rPr lang="es-GT" sz="1100" b="0" dirty="0" err="1" smtClean="0">
                          <a:latin typeface="+mn-lt"/>
                          <a:cs typeface="Helvetica" pitchFamily="34" charset="0"/>
                        </a:rPr>
                        <a:t>Tikki</a:t>
                      </a:r>
                      <a:r>
                        <a:rPr lang="es-GT" sz="1100" b="0" dirty="0" smtClean="0">
                          <a:latin typeface="+mn-lt"/>
                          <a:cs typeface="Helvetica" pitchFamily="34" charset="0"/>
                        </a:rPr>
                        <a:t> Tembo estuvo en el agua tanto tiempo? </a:t>
                      </a:r>
                      <a:r>
                        <a:rPr kumimoji="0" lang="es-GT" sz="1100" b="0" i="0" u="none" strike="noStrike" kern="1200" cap="none" spc="0" normalizeH="0" baseline="0" noProof="0" dirty="0" smtClean="0">
                          <a:ln>
                            <a:noFill/>
                          </a:ln>
                          <a:solidFill>
                            <a:prstClr val="black"/>
                          </a:solidFill>
                          <a:effectLst/>
                          <a:uLnTx/>
                          <a:uFillTx/>
                          <a:latin typeface="+mn-lt"/>
                        </a:rPr>
                        <a:t>RL.3.2</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4298" marR="94298" marT="46488" marB="46488">
                    <a:solidFill>
                      <a:schemeClr val="bg1"/>
                    </a:solidFill>
                  </a:tcPr>
                </a:tc>
                <a:tc hMerge="1">
                  <a:txBody>
                    <a:bodyPr/>
                    <a:lstStyle/>
                    <a:p>
                      <a:endParaRPr lang="en-US"/>
                    </a:p>
                  </a:txBody>
                  <a:tcPr/>
                </a:tc>
              </a:tr>
              <a:tr h="314704">
                <a:tc>
                  <a:txBody>
                    <a:bodyPr/>
                    <a:lstStyle/>
                    <a:p>
                      <a:pPr algn="ctr">
                        <a:lnSpc>
                          <a:spcPct val="100000"/>
                        </a:lnSpc>
                        <a:spcAft>
                          <a:spcPts val="0"/>
                        </a:spcAft>
                      </a:pPr>
                      <a:r>
                        <a:rPr lang="es-GT" sz="1300" b="1" dirty="0" smtClean="0"/>
                        <a:t>5</a:t>
                      </a:r>
                      <a:endParaRPr lang="es-GT" sz="1300" b="1" dirty="0"/>
                    </a:p>
                  </a:txBody>
                  <a:tcPr marL="94298" marR="94298" marT="46488" marB="46488"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n-lt"/>
                          <a:cs typeface="Helvetica" pitchFamily="34" charset="0"/>
                        </a:rPr>
                        <a:t>¿Cómo las acciones del jardinero ayudaron a Chang después de caer en el pozo? </a:t>
                      </a:r>
                      <a:r>
                        <a:rPr lang="es-GT" sz="1100" b="0" u="none" dirty="0" smtClean="0">
                          <a:solidFill>
                            <a:schemeClr val="tx1"/>
                          </a:solidFill>
                          <a:effectLst/>
                          <a:latin typeface="+mn-lt"/>
                        </a:rPr>
                        <a:t>RL.3.3</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a:p>
                  </a:txBody>
                  <a:tcPr marL="94298" marR="94298" marT="46488" marB="46488">
                    <a:solidFill>
                      <a:schemeClr val="bg1"/>
                    </a:solidFill>
                  </a:tcPr>
                </a:tc>
                <a:tc hMerge="1">
                  <a:txBody>
                    <a:bodyPr/>
                    <a:lstStyle/>
                    <a:p>
                      <a:endParaRPr lang="en-US"/>
                    </a:p>
                  </a:txBody>
                  <a:tcPr/>
                </a:tc>
              </a:tr>
              <a:tr h="300061">
                <a:tc>
                  <a:txBody>
                    <a:bodyPr/>
                    <a:lstStyle/>
                    <a:p>
                      <a:pPr algn="ctr">
                        <a:lnSpc>
                          <a:spcPct val="100000"/>
                        </a:lnSpc>
                        <a:spcAft>
                          <a:spcPts val="0"/>
                        </a:spcAft>
                      </a:pPr>
                      <a:r>
                        <a:rPr lang="es-GT" sz="1300" b="1" dirty="0" smtClean="0"/>
                        <a:t>6</a:t>
                      </a:r>
                      <a:endParaRPr lang="es-GT" sz="1300" b="1" dirty="0"/>
                    </a:p>
                  </a:txBody>
                  <a:tcPr marL="94298" marR="94298" marT="46488" marB="46488"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n-lt"/>
                          <a:cs typeface="Helvetica" pitchFamily="34" charset="0"/>
                        </a:rPr>
                        <a:t>Explica cómo las acciones del padre ayudaron a salvar a Chang.        </a:t>
                      </a:r>
                      <a:r>
                        <a:rPr lang="es-GT" sz="1100" b="0" u="none" dirty="0" smtClean="0">
                          <a:solidFill>
                            <a:schemeClr val="tx1"/>
                          </a:solidFill>
                          <a:effectLst/>
                          <a:latin typeface="+mn-lt"/>
                        </a:rPr>
                        <a:t>RL.3.3</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4298" marR="94298" marT="46488" marB="46488">
                    <a:solidFill>
                      <a:schemeClr val="bg1"/>
                    </a:solidFill>
                  </a:tcPr>
                </a:tc>
                <a:tc hMerge="1">
                  <a:txBody>
                    <a:bodyPr/>
                    <a:lstStyle/>
                    <a:p>
                      <a:endParaRPr lang="en-US"/>
                    </a:p>
                  </a:txBody>
                  <a:tcPr/>
                </a:tc>
              </a:tr>
              <a:tr h="394728">
                <a:tc>
                  <a:txBody>
                    <a:bodyPr/>
                    <a:lstStyle/>
                    <a:p>
                      <a:pPr algn="ctr">
                        <a:lnSpc>
                          <a:spcPct val="100000"/>
                        </a:lnSpc>
                        <a:spcAft>
                          <a:spcPts val="0"/>
                        </a:spcAft>
                      </a:pPr>
                      <a:r>
                        <a:rPr lang="es-GT" sz="1300" b="1" dirty="0" smtClean="0"/>
                        <a:t>7</a:t>
                      </a:r>
                      <a:endParaRPr lang="es-GT" sz="1300" b="1" dirty="0"/>
                    </a:p>
                  </a:txBody>
                  <a:tcPr marL="94298" marR="94298" marT="46488" marB="46488"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kern="1200" baseline="0" dirty="0" smtClean="0">
                          <a:solidFill>
                            <a:srgbClr val="000000"/>
                          </a:solidFill>
                          <a:effectLst/>
                          <a:latin typeface="+mn-lt"/>
                          <a:ea typeface="Times New Roman"/>
                          <a:cs typeface="Helvetica" panose="020B0604020202020204" pitchFamily="34" charset="0"/>
                        </a:rPr>
                        <a:t>Relata en orden los acontecimientos en el cuento que hicieron que </a:t>
                      </a:r>
                      <a:r>
                        <a:rPr lang="es-419" sz="1100" b="0" kern="1200" baseline="0" dirty="0" err="1" smtClean="0">
                          <a:solidFill>
                            <a:srgbClr val="000000"/>
                          </a:solidFill>
                          <a:effectLst/>
                          <a:latin typeface="+mn-lt"/>
                          <a:ea typeface="Times New Roman"/>
                          <a:cs typeface="Helvetica" panose="020B0604020202020204" pitchFamily="34" charset="0"/>
                        </a:rPr>
                        <a:t>Tikki</a:t>
                      </a:r>
                      <a:r>
                        <a:rPr lang="es-419" sz="1100" b="0" kern="1200" baseline="0" dirty="0" smtClean="0">
                          <a:solidFill>
                            <a:srgbClr val="000000"/>
                          </a:solidFill>
                          <a:effectLst/>
                          <a:latin typeface="+mn-lt"/>
                          <a:ea typeface="Times New Roman"/>
                          <a:cs typeface="Helvetica" panose="020B0604020202020204" pitchFamily="34" charset="0"/>
                        </a:rPr>
                        <a:t> </a:t>
                      </a:r>
                      <a:r>
                        <a:rPr lang="es-419" sz="1100" b="0" kern="1200" baseline="0" dirty="0" err="1" smtClean="0">
                          <a:solidFill>
                            <a:srgbClr val="000000"/>
                          </a:solidFill>
                          <a:effectLst/>
                          <a:latin typeface="+mn-lt"/>
                          <a:ea typeface="Times New Roman"/>
                          <a:cs typeface="Helvetica" panose="020B0604020202020204" pitchFamily="34" charset="0"/>
                        </a:rPr>
                        <a:t>Tikki</a:t>
                      </a:r>
                      <a:r>
                        <a:rPr lang="es-419" sz="1100" b="0" kern="1200" baseline="0" dirty="0" smtClean="0">
                          <a:solidFill>
                            <a:srgbClr val="000000"/>
                          </a:solidFill>
                          <a:effectLst/>
                          <a:latin typeface="+mn-lt"/>
                          <a:ea typeface="Times New Roman"/>
                          <a:cs typeface="Helvetica" panose="020B0604020202020204" pitchFamily="34" charset="0"/>
                        </a:rPr>
                        <a:t> Tembo se ahogara.  Apoya tu respuesta con los detalles del texto.   </a:t>
                      </a:r>
                      <a:r>
                        <a:rPr lang="es-GT" sz="1100" b="0" i="0" dirty="0" smtClean="0">
                          <a:solidFill>
                            <a:schemeClr val="tx1"/>
                          </a:solidFill>
                          <a:effectLst/>
                          <a:latin typeface="+mn-lt"/>
                          <a:ea typeface="Calibri"/>
                          <a:cs typeface="Times New Roman"/>
                        </a:rPr>
                        <a:t>RL.3.2</a:t>
                      </a:r>
                    </a:p>
                  </a:txBody>
                  <a:tcPr marL="94298" marR="94298" marT="46488" marB="46488"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i="0" dirty="0" smtClean="0">
                          <a:effectLst>
                            <a:outerShdw blurRad="38100" dist="38100" dir="2700000" algn="tl">
                              <a:srgbClr val="000000">
                                <a:alpha val="43137"/>
                              </a:srgbClr>
                            </a:outerShdw>
                          </a:effectLst>
                          <a:latin typeface="+mn-lt"/>
                          <a:ea typeface="Calibri"/>
                          <a:cs typeface="Times New Roman"/>
                        </a:rPr>
                        <a:t>2</a:t>
                      </a:r>
                    </a:p>
                  </a:txBody>
                  <a:tcPr marL="94298" marR="94298" marT="46488" marB="46488" anchor="ctr">
                    <a:solidFill>
                      <a:schemeClr val="bg1"/>
                    </a:solidFill>
                  </a:tcPr>
                </a:tc>
                <a:tc>
                  <a:txBody>
                    <a:bodyPr/>
                    <a:lstStyle/>
                    <a:p>
                      <a:pPr algn="ctr">
                        <a:lnSpc>
                          <a:spcPct val="100000"/>
                        </a:lnSpc>
                        <a:spcAft>
                          <a:spcPts val="0"/>
                        </a:spcAft>
                      </a:pPr>
                      <a:r>
                        <a:rPr lang="es-GT" sz="1400" b="1" i="0" dirty="0" smtClean="0">
                          <a:effectLst>
                            <a:outerShdw blurRad="38100" dist="38100" dir="2700000" algn="tl">
                              <a:srgbClr val="000000">
                                <a:alpha val="43137"/>
                              </a:srgbClr>
                            </a:outerShdw>
                          </a:effectLst>
                        </a:rPr>
                        <a:t>1</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c>
                  <a:txBody>
                    <a:bodyPr/>
                    <a:lstStyle/>
                    <a:p>
                      <a:pPr algn="ctr">
                        <a:lnSpc>
                          <a:spcPct val="100000"/>
                        </a:lnSpc>
                        <a:spcAft>
                          <a:spcPts val="0"/>
                        </a:spcAft>
                      </a:pPr>
                      <a:r>
                        <a:rPr lang="es-GT" sz="1400" b="1" i="0" dirty="0" smtClean="0">
                          <a:effectLst>
                            <a:outerShdw blurRad="38100" dist="38100" dir="2700000" algn="tl">
                              <a:srgbClr val="000000">
                                <a:alpha val="43137"/>
                              </a:srgbClr>
                            </a:outerShdw>
                          </a:effectLst>
                        </a:rPr>
                        <a:t>0</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r>
              <a:tr h="545604">
                <a:tc>
                  <a:txBody>
                    <a:bodyPr/>
                    <a:lstStyle/>
                    <a:p>
                      <a:pPr algn="ctr">
                        <a:lnSpc>
                          <a:spcPct val="100000"/>
                        </a:lnSpc>
                        <a:spcAft>
                          <a:spcPts val="0"/>
                        </a:spcAft>
                      </a:pPr>
                      <a:r>
                        <a:rPr lang="es-GT" sz="1300" b="1" dirty="0" smtClean="0"/>
                        <a:t>8</a:t>
                      </a:r>
                      <a:endParaRPr lang="es-GT" sz="1300" b="1" dirty="0"/>
                    </a:p>
                  </a:txBody>
                  <a:tcPr marL="94298" marR="94298" marT="46488" marB="46488"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baseline="0" dirty="0" smtClean="0">
                          <a:solidFill>
                            <a:schemeClr val="tx1"/>
                          </a:solidFill>
                          <a:latin typeface="+mn-lt"/>
                          <a:cs typeface="Helvetica" panose="020B0604020202020204" pitchFamily="34" charset="0"/>
                        </a:rPr>
                        <a:t>¿Cómo las acciones de la madre y del padre contribuyen a que </a:t>
                      </a:r>
                      <a:r>
                        <a:rPr lang="es-GT" sz="1100" b="0" baseline="0" dirty="0" err="1" smtClean="0">
                          <a:solidFill>
                            <a:schemeClr val="tx1"/>
                          </a:solidFill>
                          <a:latin typeface="+mn-lt"/>
                          <a:cs typeface="Helvetica" panose="020B0604020202020204" pitchFamily="34" charset="0"/>
                        </a:rPr>
                        <a:t>Tikki</a:t>
                      </a:r>
                      <a:r>
                        <a:rPr lang="es-GT" sz="1100" b="0" baseline="0" dirty="0" smtClean="0">
                          <a:solidFill>
                            <a:schemeClr val="tx1"/>
                          </a:solidFill>
                          <a:latin typeface="+mn-lt"/>
                          <a:cs typeface="Helvetica" panose="020B0604020202020204" pitchFamily="34" charset="0"/>
                        </a:rPr>
                        <a:t> </a:t>
                      </a:r>
                      <a:r>
                        <a:rPr lang="es-GT" sz="1100" b="0" baseline="0" dirty="0" err="1" smtClean="0">
                          <a:solidFill>
                            <a:schemeClr val="tx1"/>
                          </a:solidFill>
                          <a:latin typeface="+mn-lt"/>
                          <a:cs typeface="Helvetica" panose="020B0604020202020204" pitchFamily="34" charset="0"/>
                        </a:rPr>
                        <a:t>Tikki</a:t>
                      </a:r>
                      <a:r>
                        <a:rPr lang="es-GT" sz="1100" b="0" baseline="0" dirty="0" smtClean="0">
                          <a:solidFill>
                            <a:schemeClr val="tx1"/>
                          </a:solidFill>
                          <a:latin typeface="+mn-lt"/>
                          <a:cs typeface="Helvetica" panose="020B0604020202020204" pitchFamily="34" charset="0"/>
                        </a:rPr>
                        <a:t> Tembo se ahogara? Usa detalles del texto para apoyar tu respuesta.</a:t>
                      </a:r>
                      <a:r>
                        <a:rPr lang="es-GT" sz="1100" b="0" i="0" dirty="0" smtClean="0">
                          <a:latin typeface="+mn-lt"/>
                          <a:ea typeface="Calibri"/>
                          <a:cs typeface="Times New Roman"/>
                        </a:rPr>
                        <a:t> </a:t>
                      </a:r>
                      <a:r>
                        <a:rPr lang="es-GT" sz="1100" b="0" i="0" dirty="0" smtClean="0">
                          <a:solidFill>
                            <a:schemeClr val="tx1"/>
                          </a:solidFill>
                          <a:latin typeface="+mn-lt"/>
                          <a:ea typeface="Calibri"/>
                          <a:cs typeface="Times New Roman"/>
                        </a:rPr>
                        <a:t>RL.3.23</a:t>
                      </a:r>
                    </a:p>
                  </a:txBody>
                  <a:tcPr marL="94298" marR="94298" marT="46488" marB="46488"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i="0" dirty="0" smtClean="0">
                          <a:effectLst>
                            <a:outerShdw blurRad="38100" dist="38100" dir="2700000" algn="tl">
                              <a:srgbClr val="000000">
                                <a:alpha val="43137"/>
                              </a:srgbClr>
                            </a:outerShdw>
                          </a:effectLst>
                          <a:latin typeface="+mn-lt"/>
                          <a:ea typeface="Calibri"/>
                          <a:cs typeface="Times New Roman"/>
                        </a:rPr>
                        <a:t>3</a:t>
                      </a:r>
                    </a:p>
                  </a:txBody>
                  <a:tcPr marL="94298" marR="94298" marT="46488" marB="46488"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i="0" dirty="0" smtClean="0">
                          <a:effectLst>
                            <a:outerShdw blurRad="38100" dist="38100" dir="2700000" algn="tl">
                              <a:srgbClr val="000000">
                                <a:alpha val="43137"/>
                              </a:srgbClr>
                            </a:outerShdw>
                          </a:effectLst>
                          <a:latin typeface="+mn-lt"/>
                          <a:ea typeface="Calibri"/>
                          <a:cs typeface="Times New Roman"/>
                        </a:rPr>
                        <a:t>2</a:t>
                      </a:r>
                    </a:p>
                  </a:txBody>
                  <a:tcPr marL="94298" marR="94298" marT="46488" marB="46488" anchor="ctr">
                    <a:solidFill>
                      <a:schemeClr val="bg1"/>
                    </a:solidFill>
                  </a:tcPr>
                </a:tc>
                <a:tc>
                  <a:txBody>
                    <a:bodyPr/>
                    <a:lstStyle/>
                    <a:p>
                      <a:pPr algn="ctr">
                        <a:lnSpc>
                          <a:spcPct val="100000"/>
                        </a:lnSpc>
                        <a:spcAft>
                          <a:spcPts val="0"/>
                        </a:spcAft>
                      </a:pPr>
                      <a:r>
                        <a:rPr lang="es-GT" sz="1400" b="1" i="0" dirty="0" smtClean="0">
                          <a:effectLst>
                            <a:outerShdw blurRad="38100" dist="38100" dir="2700000" algn="tl">
                              <a:srgbClr val="000000">
                                <a:alpha val="43137"/>
                              </a:srgbClr>
                            </a:outerShdw>
                          </a:effectLst>
                        </a:rPr>
                        <a:t>1</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c>
                  <a:txBody>
                    <a:bodyPr/>
                    <a:lstStyle/>
                    <a:p>
                      <a:pPr algn="ctr">
                        <a:lnSpc>
                          <a:spcPct val="100000"/>
                        </a:lnSpc>
                        <a:spcAft>
                          <a:spcPts val="0"/>
                        </a:spcAft>
                      </a:pPr>
                      <a:r>
                        <a:rPr lang="es-GT" sz="1400" b="1" i="0" dirty="0" smtClean="0">
                          <a:effectLst>
                            <a:outerShdw blurRad="38100" dist="38100" dir="2700000" algn="tl">
                              <a:srgbClr val="000000">
                                <a:alpha val="43137"/>
                              </a:srgbClr>
                            </a:outerShdw>
                          </a:effectLst>
                        </a:rPr>
                        <a:t>0</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r>
            </a:tbl>
          </a:graphicData>
        </a:graphic>
      </p:graphicFrame>
      <p:sp>
        <p:nvSpPr>
          <p:cNvPr id="9" name="Curved Down Arrow 8"/>
          <p:cNvSpPr/>
          <p:nvPr/>
        </p:nvSpPr>
        <p:spPr>
          <a:xfrm rot="665980">
            <a:off x="6414732" y="664295"/>
            <a:ext cx="843622" cy="2548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8886" tIns="49443" rIns="98886" bIns="49443" rtlCol="0" anchor="ctr"/>
          <a:lstStyle/>
          <a:p>
            <a:pPr algn="ctr"/>
            <a:endParaRPr lang="en-US" sz="1747" dirty="0">
              <a:solidFill>
                <a:schemeClr val="tx1"/>
              </a:solidFill>
            </a:endParaRPr>
          </a:p>
        </p:txBody>
      </p:sp>
      <p:sp>
        <p:nvSpPr>
          <p:cNvPr id="11" name="Curved Down Arrow 10"/>
          <p:cNvSpPr/>
          <p:nvPr/>
        </p:nvSpPr>
        <p:spPr>
          <a:xfrm rot="1011104">
            <a:off x="6550128" y="3842905"/>
            <a:ext cx="793969" cy="2784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3536" tIns="46769" rIns="93536" bIns="46769" rtlCol="0" anchor="ctr"/>
          <a:lstStyle/>
          <a:p>
            <a:pPr algn="ctr"/>
            <a:endParaRPr lang="en-US" sz="1747"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567066468"/>
              </p:ext>
            </p:extLst>
          </p:nvPr>
        </p:nvGraphicFramePr>
        <p:xfrm>
          <a:off x="423734" y="7696200"/>
          <a:ext cx="6981264" cy="1658018"/>
        </p:xfrm>
        <a:graphic>
          <a:graphicData uri="http://schemas.openxmlformats.org/drawingml/2006/table">
            <a:tbl>
              <a:tblPr firstRow="1" bandRow="1">
                <a:tableStyleId>{5940675A-B579-460E-94D1-54222C63F5DA}</a:tableStyleId>
              </a:tblPr>
              <a:tblGrid>
                <a:gridCol w="457201"/>
                <a:gridCol w="4834065"/>
                <a:gridCol w="457200"/>
                <a:gridCol w="457200"/>
                <a:gridCol w="381000"/>
                <a:gridCol w="394598"/>
              </a:tblGrid>
              <a:tr h="184416">
                <a:tc gridSpan="6">
                  <a:txBody>
                    <a:bodyPr/>
                    <a:lstStyle/>
                    <a:p>
                      <a:pPr algn="ctr">
                        <a:lnSpc>
                          <a:spcPct val="100000"/>
                        </a:lnSpc>
                        <a:spcAft>
                          <a:spcPts val="0"/>
                        </a:spcAft>
                      </a:pPr>
                      <a:r>
                        <a:rPr lang="es-GT" sz="1100" b="1" dirty="0" smtClean="0"/>
                        <a:t>Escritura</a:t>
                      </a:r>
                      <a:endParaRPr lang="es-GT" sz="1100" b="1" dirty="0"/>
                    </a:p>
                  </a:txBody>
                  <a:tcPr marL="94298" marR="94298" marT="46488" marB="46488"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83902">
                <a:tc>
                  <a:txBody>
                    <a:bodyPr/>
                    <a:lstStyle/>
                    <a:p>
                      <a:pPr algn="ctr">
                        <a:lnSpc>
                          <a:spcPct val="100000"/>
                        </a:lnSpc>
                        <a:spcAft>
                          <a:spcPts val="0"/>
                        </a:spcAft>
                      </a:pPr>
                      <a:r>
                        <a:rPr lang="es-GT" sz="1300" b="1" dirty="0" smtClean="0"/>
                        <a:t>17</a:t>
                      </a:r>
                      <a:endParaRPr lang="es-GT" sz="1300" b="1" dirty="0"/>
                    </a:p>
                  </a:txBody>
                  <a:tcPr marL="94298" marR="94298" marT="46488" marB="46488"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kumimoji="0" lang="es-419" sz="1100" b="0" i="0" u="none" strike="noStrike" kern="1200" cap="none" spc="0" normalizeH="0" baseline="0" noProof="0" dirty="0" smtClean="0">
                          <a:ln>
                            <a:noFill/>
                          </a:ln>
                          <a:solidFill>
                            <a:srgbClr val="000000"/>
                          </a:solidFill>
                          <a:effectLst/>
                          <a:uLnTx/>
                          <a:uFillTx/>
                          <a:latin typeface="+mn-lt"/>
                          <a:ea typeface="Times New Roman"/>
                          <a:cs typeface="Helvetica" panose="020B0604020202020204" pitchFamily="34" charset="0"/>
                        </a:rPr>
                        <a:t>Añade 2 o 3 oraciones más de tu propia idea para apoyar la opinión de este párrafo.  </a:t>
                      </a:r>
                      <a:r>
                        <a:rPr lang="es-GT" sz="1100" b="0" dirty="0" smtClean="0">
                          <a:solidFill>
                            <a:schemeClr val="tx1"/>
                          </a:solidFill>
                          <a:latin typeface="+mn-lt"/>
                          <a:ea typeface="Calibri"/>
                          <a:cs typeface="Times New Roman"/>
                        </a:rPr>
                        <a:t>W.3.1b </a:t>
                      </a:r>
                    </a:p>
                  </a:txBody>
                  <a:tcPr marL="94298" marR="94298" marT="46488" marB="46488"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dirty="0" smtClean="0">
                          <a:effectLst>
                            <a:outerShdw blurRad="38100" dist="38100" dir="2700000" algn="tl">
                              <a:srgbClr val="000000">
                                <a:alpha val="43137"/>
                              </a:srgbClr>
                            </a:outerShdw>
                          </a:effectLst>
                          <a:latin typeface="+mn-lt"/>
                          <a:ea typeface="Calibri"/>
                          <a:cs typeface="Times New Roman"/>
                        </a:rPr>
                        <a:t>3</a:t>
                      </a:r>
                    </a:p>
                  </a:txBody>
                  <a:tcPr marL="94298" marR="94298" marT="46488" marB="46488" anchor="ctr">
                    <a:solidFill>
                      <a:schemeClr val="bg1"/>
                    </a:solidFill>
                  </a:tcPr>
                </a:tc>
                <a:tc>
                  <a:txBody>
                    <a:bodyPr/>
                    <a:lstStyle/>
                    <a:p>
                      <a:pPr algn="ctr"/>
                      <a:r>
                        <a:rPr lang="es-GT" sz="1400" b="1" dirty="0" smtClean="0">
                          <a:effectLst>
                            <a:outerShdw blurRad="38100" dist="38100" dir="2700000" algn="tl">
                              <a:srgbClr val="000000">
                                <a:alpha val="43137"/>
                              </a:srgbClr>
                            </a:outerShdw>
                          </a:effectLst>
                        </a:rPr>
                        <a:t>2</a:t>
                      </a:r>
                      <a:endParaRPr lang="es-GT" sz="1400" b="1" dirty="0">
                        <a:effectLst>
                          <a:outerShdw blurRad="38100" dist="38100" dir="2700000" algn="tl">
                            <a:srgbClr val="000000">
                              <a:alpha val="43137"/>
                            </a:srgbClr>
                          </a:outerShdw>
                        </a:effectLst>
                      </a:endParaRPr>
                    </a:p>
                  </a:txBody>
                  <a:tcPr marL="94298" marR="94298" marT="46488" marB="46488" anchor="ctr">
                    <a:solidFill>
                      <a:schemeClr val="bg1"/>
                    </a:solidFill>
                  </a:tcPr>
                </a:tc>
                <a:tc>
                  <a:txBody>
                    <a:bodyPr/>
                    <a:lstStyle/>
                    <a:p>
                      <a:pPr algn="ctr">
                        <a:lnSpc>
                          <a:spcPct val="100000"/>
                        </a:lnSpc>
                        <a:spcAft>
                          <a:spcPts val="0"/>
                        </a:spcAft>
                      </a:pPr>
                      <a:r>
                        <a:rPr lang="es-GT" sz="1400" b="1" i="0" dirty="0" smtClean="0">
                          <a:effectLst>
                            <a:outerShdw blurRad="38100" dist="38100" dir="2700000" algn="tl">
                              <a:srgbClr val="000000">
                                <a:alpha val="43137"/>
                              </a:srgbClr>
                            </a:outerShdw>
                          </a:effectLst>
                        </a:rPr>
                        <a:t>1</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c>
                  <a:txBody>
                    <a:bodyPr/>
                    <a:lstStyle/>
                    <a:p>
                      <a:pPr algn="ctr"/>
                      <a:r>
                        <a:rPr lang="es-GT" sz="1400" b="1" i="0" dirty="0" smtClean="0">
                          <a:effectLst>
                            <a:outerShdw blurRad="38100" dist="38100" dir="2700000" algn="tl">
                              <a:srgbClr val="000000">
                                <a:alpha val="43137"/>
                              </a:srgbClr>
                            </a:outerShdw>
                          </a:effectLst>
                        </a:rPr>
                        <a:t>0</a:t>
                      </a:r>
                      <a:endParaRPr lang="es-GT" sz="1400" b="1" i="0" dirty="0">
                        <a:effectLst>
                          <a:outerShdw blurRad="38100" dist="38100" dir="2700000" algn="tl">
                            <a:srgbClr val="000000">
                              <a:alpha val="43137"/>
                            </a:srgbClr>
                          </a:outerShdw>
                        </a:effectLst>
                      </a:endParaRPr>
                    </a:p>
                  </a:txBody>
                  <a:tcPr marL="94298" marR="94298" marT="46488" marB="46488" anchor="ctr">
                    <a:solidFill>
                      <a:schemeClr val="bg1"/>
                    </a:solidFill>
                  </a:tcPr>
                </a:tc>
              </a:tr>
              <a:tr h="304500">
                <a:tc>
                  <a:txBody>
                    <a:bodyPr/>
                    <a:lstStyle/>
                    <a:p>
                      <a:pPr algn="ctr">
                        <a:lnSpc>
                          <a:spcPct val="100000"/>
                        </a:lnSpc>
                        <a:spcAft>
                          <a:spcPts val="0"/>
                        </a:spcAft>
                      </a:pPr>
                      <a:r>
                        <a:rPr lang="es-GT" sz="1300" b="1" dirty="0" smtClean="0"/>
                        <a:t>18</a:t>
                      </a:r>
                      <a:endParaRPr lang="es-GT" sz="1300" b="1" dirty="0"/>
                    </a:p>
                  </a:txBody>
                  <a:tcPr marL="94298" marR="94298" marT="46488" marB="46488"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kumimoji="0" lang="es-419" sz="1100" b="0" i="0" u="none" strike="noStrike" kern="1200" cap="none" spc="0" normalizeH="0" baseline="0" noProof="0" dirty="0" smtClean="0">
                          <a:ln>
                            <a:noFill/>
                          </a:ln>
                          <a:solidFill>
                            <a:srgbClr val="000000"/>
                          </a:solidFill>
                          <a:effectLst/>
                          <a:uLnTx/>
                          <a:uFillTx/>
                          <a:latin typeface="+mn-lt"/>
                          <a:ea typeface="Times New Roman"/>
                          <a:cs typeface="Helvetica" panose="020B0604020202020204" pitchFamily="34" charset="0"/>
                        </a:rPr>
                        <a:t>Vuelve a escribir el párrafo en orden lógico (que tenga sentido)  </a:t>
                      </a:r>
                      <a:r>
                        <a:rPr lang="es-GT" sz="1100" b="0" dirty="0" smtClean="0">
                          <a:solidFill>
                            <a:schemeClr val="tx1"/>
                          </a:solidFill>
                          <a:latin typeface="+mn-lt"/>
                          <a:ea typeface="Calibri"/>
                          <a:cs typeface="Times New Roman"/>
                        </a:rPr>
                        <a:t>W.3.1a</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1" i="0" dirty="0">
                        <a:effectLst>
                          <a:outerShdw blurRad="38100" dist="38100" dir="2700000" algn="tl">
                            <a:srgbClr val="000000">
                              <a:alpha val="43137"/>
                            </a:srgbClr>
                          </a:outerShdw>
                        </a:effectLst>
                      </a:endParaRPr>
                    </a:p>
                  </a:txBody>
                  <a:tcPr marL="94298" marR="94298" marT="46488" marB="46488" anchor="ctr">
                    <a:solidFill>
                      <a:schemeClr val="bg1"/>
                    </a:solidFill>
                  </a:tcPr>
                </a:tc>
                <a:tc hMerge="1">
                  <a:txBody>
                    <a:bodyPr/>
                    <a:lstStyle/>
                    <a:p>
                      <a:endParaRPr lang="en-US"/>
                    </a:p>
                  </a:txBody>
                  <a:tcPr/>
                </a:tc>
              </a:tr>
              <a:tr h="304500">
                <a:tc>
                  <a:txBody>
                    <a:bodyPr/>
                    <a:lstStyle/>
                    <a:p>
                      <a:pPr algn="ctr">
                        <a:lnSpc>
                          <a:spcPct val="100000"/>
                        </a:lnSpc>
                        <a:spcAft>
                          <a:spcPts val="0"/>
                        </a:spcAft>
                      </a:pPr>
                      <a:r>
                        <a:rPr lang="es-GT" sz="1300" b="1" dirty="0" smtClean="0"/>
                        <a:t>19</a:t>
                      </a:r>
                      <a:endParaRPr lang="es-GT" sz="1300" b="1" dirty="0"/>
                    </a:p>
                  </a:txBody>
                  <a:tcPr marL="94298" marR="94298" marT="46488" marB="46488"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GT" sz="1100" b="0" dirty="0" smtClean="0">
                          <a:latin typeface="+mn-lt"/>
                          <a:cs typeface="Helvetica" pitchFamily="34" charset="0"/>
                        </a:rPr>
                        <a:t> ¿Qué palabra significa casi lo mismo que </a:t>
                      </a:r>
                      <a:r>
                        <a:rPr lang="es-GT" sz="1100" b="0" i="1" u="sng" dirty="0" smtClean="0">
                          <a:latin typeface="+mn-lt"/>
                          <a:cs typeface="Helvetica" pitchFamily="34" charset="0"/>
                        </a:rPr>
                        <a:t>buscar</a:t>
                      </a:r>
                      <a:r>
                        <a:rPr lang="es-GT" sz="1100" b="0" dirty="0" smtClean="0">
                          <a:latin typeface="+mn-lt"/>
                          <a:cs typeface="Helvetica" pitchFamily="34" charset="0"/>
                        </a:rPr>
                        <a:t>?       </a:t>
                      </a:r>
                      <a:r>
                        <a:rPr lang="es-GT" sz="1100" b="0" i="0" u="none" dirty="0" smtClean="0">
                          <a:latin typeface="+mn-lt"/>
                        </a:rPr>
                        <a:t>L.3.3a</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1" i="0" dirty="0">
                        <a:effectLst>
                          <a:outerShdw blurRad="38100" dist="38100" dir="2700000" algn="tl">
                            <a:srgbClr val="000000">
                              <a:alpha val="43137"/>
                            </a:srgbClr>
                          </a:outerShdw>
                        </a:effectLst>
                      </a:endParaRPr>
                    </a:p>
                  </a:txBody>
                  <a:tcPr marL="94298" marR="94298" marT="46488" marB="46488" anchor="ctr">
                    <a:solidFill>
                      <a:schemeClr val="bg1"/>
                    </a:solidFill>
                  </a:tcPr>
                </a:tc>
                <a:tc hMerge="1">
                  <a:txBody>
                    <a:bodyPr/>
                    <a:lstStyle/>
                    <a:p>
                      <a:endParaRPr lang="en-US"/>
                    </a:p>
                  </a:txBody>
                  <a:tcPr/>
                </a:tc>
              </a:tr>
              <a:tr h="304500">
                <a:tc>
                  <a:txBody>
                    <a:bodyPr/>
                    <a:lstStyle/>
                    <a:p>
                      <a:pPr algn="ctr">
                        <a:lnSpc>
                          <a:spcPct val="100000"/>
                        </a:lnSpc>
                        <a:spcAft>
                          <a:spcPts val="0"/>
                        </a:spcAft>
                      </a:pPr>
                      <a:r>
                        <a:rPr lang="es-GT" sz="1300" b="1" dirty="0" smtClean="0"/>
                        <a:t>20</a:t>
                      </a:r>
                      <a:endParaRPr lang="es-GT" sz="1300" b="1" dirty="0"/>
                    </a:p>
                  </a:txBody>
                  <a:tcPr marL="94298" marR="94298" marT="46488" marB="46488"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n-lt"/>
                          <a:cs typeface="Helvetica" pitchFamily="34" charset="0"/>
                        </a:rPr>
                        <a:t>¿Qué respuesta es un ejemplo de una oración compuesta?        </a:t>
                      </a:r>
                      <a:r>
                        <a:rPr lang="es-GT" sz="1100" b="0" dirty="0" smtClean="0">
                          <a:latin typeface="+mn-lt"/>
                          <a:ea typeface="Calibri"/>
                          <a:cs typeface="Times New Roman"/>
                        </a:rPr>
                        <a:t>L.3.1i</a:t>
                      </a:r>
                    </a:p>
                  </a:txBody>
                  <a:tcPr marL="94298" marR="94298" marT="46488" marB="46488"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1" i="0" dirty="0">
                        <a:effectLst>
                          <a:outerShdw blurRad="38100" dist="38100" dir="2700000" algn="tl">
                            <a:srgbClr val="000000">
                              <a:alpha val="43137"/>
                            </a:srgbClr>
                          </a:outerShdw>
                        </a:effectLst>
                      </a:endParaRPr>
                    </a:p>
                  </a:txBody>
                  <a:tcPr marL="94298" marR="94298" marT="46488" marB="46488" anchor="ctr">
                    <a:solidFill>
                      <a:schemeClr val="bg1"/>
                    </a:solidFill>
                  </a:tcPr>
                </a:tc>
                <a:tc hMerge="1">
                  <a:txBody>
                    <a:bodyPr/>
                    <a:lstStyle/>
                    <a:p>
                      <a:endParaRPr lang="en-US"/>
                    </a:p>
                  </a:txBody>
                  <a:tcPr/>
                </a:tc>
              </a:tr>
            </a:tbl>
          </a:graphicData>
        </a:graphic>
      </p:graphicFrame>
      <p:sp>
        <p:nvSpPr>
          <p:cNvPr id="6" name="Footer Placeholder 5"/>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209677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287" y="922020"/>
            <a:ext cx="6822440" cy="7981957"/>
          </a:xfrm>
          <a:prstGeom prst="rect">
            <a:avLst/>
          </a:prstGeom>
        </p:spPr>
        <p:txBody>
          <a:bodyPr wrap="square" lIns="101882" tIns="50941" rIns="101882" bIns="50941">
            <a:spAutoFit/>
          </a:bodyPr>
          <a:lstStyle/>
          <a:p>
            <a:pPr algn="ctr"/>
            <a:r>
              <a:rPr lang="es-GT" b="1" dirty="0" smtClean="0"/>
              <a:t>Acerca de esta Evaluación</a:t>
            </a:r>
          </a:p>
          <a:p>
            <a:pPr algn="ctr"/>
            <a:endParaRPr lang="es-GT" sz="1200" b="1" dirty="0" smtClean="0"/>
          </a:p>
          <a:p>
            <a:endParaRPr lang="es-GT" sz="1200" b="1" dirty="0" smtClean="0"/>
          </a:p>
          <a:p>
            <a:pPr lvl="0"/>
            <a:r>
              <a:rPr lang="es-MX" sz="1200" b="1" dirty="0" smtClean="0">
                <a:solidFill>
                  <a:prstClr val="black"/>
                </a:solidFill>
              </a:rPr>
              <a:t>Las </a:t>
            </a:r>
            <a:r>
              <a:rPr lang="es-MX" sz="1200" b="1" dirty="0">
                <a:solidFill>
                  <a:prstClr val="black"/>
                </a:solidFill>
              </a:rPr>
              <a:t>evaluaciones SBAC </a:t>
            </a:r>
            <a:r>
              <a:rPr lang="es-MX" sz="1200" dirty="0">
                <a:solidFill>
                  <a:prstClr val="black"/>
                </a:solidFill>
              </a:rPr>
              <a:t>están compuestas por </a:t>
            </a:r>
            <a:r>
              <a:rPr lang="es-MX" sz="1200" b="1" dirty="0">
                <a:solidFill>
                  <a:prstClr val="black"/>
                </a:solidFill>
              </a:rPr>
              <a:t>4 tipos de elementos:  </a:t>
            </a:r>
            <a:r>
              <a:rPr lang="es-MX" sz="1200" dirty="0">
                <a:solidFill>
                  <a:prstClr val="black"/>
                </a:solidFill>
              </a:rPr>
              <a:t>Respuesta de selección múltiple, Respuesta construida, Elementos de tecnología</a:t>
            </a:r>
            <a:r>
              <a:rPr lang="es-MX" sz="1200" dirty="0">
                <a:solidFill>
                  <a:srgbClr val="FF6D6D"/>
                </a:solidFill>
              </a:rPr>
              <a:t> </a:t>
            </a:r>
            <a:r>
              <a:rPr lang="es-MX" sz="1200" dirty="0">
                <a:solidFill>
                  <a:prstClr val="black"/>
                </a:solidFill>
              </a:rPr>
              <a:t>y Tarea de rendimiento.  Las evaluaciones  del Trimestre uno de HSD consisten de 20 preguntas, que </a:t>
            </a:r>
            <a:r>
              <a:rPr lang="es-MX" sz="1200" b="1" i="1" dirty="0">
                <a:solidFill>
                  <a:prstClr val="black"/>
                </a:solidFill>
              </a:rPr>
              <a:t>ahora incluyen </a:t>
            </a:r>
            <a:r>
              <a:rPr lang="es-MX" sz="1200" dirty="0">
                <a:solidFill>
                  <a:prstClr val="black"/>
                </a:solidFill>
              </a:rPr>
              <a:t>elementos de </a:t>
            </a:r>
            <a:r>
              <a:rPr lang="es-MX" sz="1200" b="1" dirty="0">
                <a:solidFill>
                  <a:prstClr val="black"/>
                </a:solidFill>
              </a:rPr>
              <a:t>escritura</a:t>
            </a:r>
            <a:r>
              <a:rPr lang="es-MX" sz="1200" dirty="0">
                <a:solidFill>
                  <a:prstClr val="black"/>
                </a:solidFill>
              </a:rPr>
              <a:t> en el puntaje de la evaluación.  </a:t>
            </a:r>
          </a:p>
          <a:p>
            <a:pPr lvl="0"/>
            <a:endParaRPr lang="es-MX" sz="1200" b="1" dirty="0">
              <a:solidFill>
                <a:prstClr val="black"/>
              </a:solidFill>
            </a:endParaRPr>
          </a:p>
          <a:p>
            <a:pPr lvl="0"/>
            <a:r>
              <a:rPr lang="es-MX" sz="1200" b="1" dirty="0">
                <a:solidFill>
                  <a:prstClr val="black"/>
                </a:solidFill>
              </a:rPr>
              <a:t>No hay Tareas de rendimiento (</a:t>
            </a:r>
            <a:r>
              <a:rPr lang="es-MX" sz="1050" b="1" i="1" dirty="0">
                <a:solidFill>
                  <a:prstClr val="black"/>
                </a:solidFill>
              </a:rPr>
              <a:t>Performance </a:t>
            </a:r>
            <a:r>
              <a:rPr lang="es-MX" sz="1050" b="1" i="1" dirty="0" err="1">
                <a:solidFill>
                  <a:prstClr val="black"/>
                </a:solidFill>
              </a:rPr>
              <a:t>Tasks</a:t>
            </a:r>
            <a:r>
              <a:rPr lang="es-MX" sz="1050" b="1" i="1" dirty="0">
                <a:solidFill>
                  <a:prstClr val="black"/>
                </a:solidFill>
              </a:rPr>
              <a:t> - PT</a:t>
            </a:r>
            <a:r>
              <a:rPr lang="es-MX" sz="1200" b="1" dirty="0">
                <a:solidFill>
                  <a:prstClr val="black"/>
                </a:solidFill>
              </a:rPr>
              <a:t>) en las evaluaciones del trimestre 1.</a:t>
            </a:r>
          </a:p>
          <a:p>
            <a:pPr lvl="0"/>
            <a:r>
              <a:rPr lang="es-MX" sz="1200" i="1" dirty="0">
                <a:solidFill>
                  <a:prstClr val="black"/>
                </a:solidFill>
              </a:rPr>
              <a:t>Las Tareas de rendimiento en Artes del lenguaje inglés (ELA) se enfocan en lectura, escritura, expresión oral, destreza auditiva y declaraciones investigativas. Estas miden capacidades tales como: profundidad de la comprensión, habilidad interpretativa y analítica, recordar información básica, síntesis, e investigación. </a:t>
            </a:r>
          </a:p>
          <a:p>
            <a:pPr lvl="0"/>
            <a:endParaRPr lang="es-MX" sz="1200" i="1" dirty="0">
              <a:solidFill>
                <a:prstClr val="black"/>
              </a:solidFill>
            </a:endParaRPr>
          </a:p>
          <a:p>
            <a:pPr lvl="0"/>
            <a:r>
              <a:rPr lang="es-MX" sz="1200" b="1" dirty="0">
                <a:solidFill>
                  <a:prstClr val="black"/>
                </a:solidFill>
              </a:rPr>
              <a:t>No hay preguntas/elementos de tecnología (TE).  Nota:  Es </a:t>
            </a:r>
            <a:r>
              <a:rPr lang="es-MX" sz="1200" b="1" u="sng" dirty="0">
                <a:solidFill>
                  <a:prstClr val="black"/>
                </a:solidFill>
              </a:rPr>
              <a:t>muy recomendable</a:t>
            </a:r>
            <a:r>
              <a:rPr lang="es-MX" sz="1200" b="1" dirty="0">
                <a:solidFill>
                  <a:prstClr val="black"/>
                </a:solidFill>
              </a:rPr>
              <a:t> que los estudiantes tengan experiencias con los siguientes tipos de tareas en varios lugares de prácticas educativas en el Internet, ya que estos no están en las evaluaciones de primaria de HSD: </a:t>
            </a:r>
            <a:r>
              <a:rPr lang="es-MX" sz="1200" i="1" dirty="0">
                <a:solidFill>
                  <a:prstClr val="black"/>
                </a:solidFill>
              </a:rPr>
              <a:t>reordenar texto, seleccionar y cambiar texto, seleccionar texto, seleccionar de un menú desplegable (</a:t>
            </a:r>
            <a:r>
              <a:rPr lang="es-MX" sz="1050" i="1" dirty="0" err="1">
                <a:solidFill>
                  <a:prstClr val="black"/>
                </a:solidFill>
              </a:rPr>
              <a:t>drop-down</a:t>
            </a:r>
            <a:r>
              <a:rPr lang="es-MX" sz="1200" i="1" dirty="0">
                <a:solidFill>
                  <a:prstClr val="black"/>
                </a:solidFill>
              </a:rPr>
              <a:t>).</a:t>
            </a:r>
          </a:p>
          <a:p>
            <a:endParaRPr lang="es-MX" sz="1200" i="1" dirty="0"/>
          </a:p>
          <a:p>
            <a:r>
              <a:rPr lang="es-MX" sz="1200" b="1" u="sng" dirty="0"/>
              <a:t>Nota importante:</a:t>
            </a:r>
          </a:p>
          <a:p>
            <a:endParaRPr lang="es-MX" sz="1200" u="sng" dirty="0"/>
          </a:p>
          <a:p>
            <a:r>
              <a:rPr lang="es-MX" sz="1200" dirty="0"/>
              <a:t>Si los estudiantes </a:t>
            </a:r>
            <a:r>
              <a:rPr lang="es-MX" sz="1200" b="1" dirty="0"/>
              <a:t>no están </a:t>
            </a:r>
            <a:r>
              <a:rPr lang="es-MX" sz="1200" dirty="0"/>
              <a:t>leyendo al nivel de grado y no pueden leer el texto, </a:t>
            </a:r>
            <a:r>
              <a:rPr lang="es-MX" sz="1200" b="1" dirty="0"/>
              <a:t>por favor léale los cuentos</a:t>
            </a:r>
            <a:r>
              <a:rPr lang="es-MX" sz="1200" dirty="0"/>
              <a:t> y haga las preguntas.  Favor de anotar en algún lugar, el nivel de diferenciación que el estudiante necesitó.  Desarrolle progresivamente a los estudiantes a lo largo del año, hasta que estos estén leyendo y estén haciendo la evaluación del modo más independiente que ellos puedan ser capaces de hacerlo.</a:t>
            </a:r>
          </a:p>
          <a:p>
            <a:endParaRPr lang="es-MX" sz="1200" b="1" u="sng" dirty="0">
              <a:cs typeface="Helvetica" pitchFamily="34" charset="0"/>
            </a:endParaRPr>
          </a:p>
          <a:p>
            <a:pPr lvl="0"/>
            <a:r>
              <a:rPr lang="es-MX" sz="1200" b="1" u="sng" dirty="0">
                <a:solidFill>
                  <a:prstClr val="black"/>
                </a:solidFill>
                <a:effectLst>
                  <a:outerShdw blurRad="38100" dist="38100" dir="2700000" algn="tl">
                    <a:srgbClr val="000000">
                      <a:alpha val="43137"/>
                    </a:srgbClr>
                  </a:outerShdw>
                </a:effectLst>
                <a:cs typeface="Helvetica" pitchFamily="34" charset="0"/>
              </a:rPr>
              <a:t>Nota:</a:t>
            </a:r>
            <a:r>
              <a:rPr lang="es-MX" sz="1200" dirty="0">
                <a:solidFill>
                  <a:prstClr val="black"/>
                </a:solidFill>
                <a:cs typeface="Helvetica" pitchFamily="34" charset="0"/>
              </a:rPr>
              <a:t>  Las preguntas de respuesta construida </a:t>
            </a:r>
            <a:r>
              <a:rPr lang="es-MX" sz="1200" b="1" dirty="0">
                <a:solidFill>
                  <a:prstClr val="black"/>
                </a:solidFill>
                <a:cs typeface="Helvetica" pitchFamily="34" charset="0"/>
              </a:rPr>
              <a:t>NO</a:t>
            </a:r>
            <a:r>
              <a:rPr lang="es-MX" sz="1200" dirty="0">
                <a:solidFill>
                  <a:prstClr val="black"/>
                </a:solidFill>
                <a:cs typeface="Helvetica" pitchFamily="34" charset="0"/>
              </a:rPr>
              <a:t> evalúan las habilidades o dominio en escritura ,y no deben ser calificadas como tal.  Estas respuestas construidas son evidencia de la comprensión de lectura.  </a:t>
            </a:r>
          </a:p>
          <a:p>
            <a:pPr lvl="0"/>
            <a:endParaRPr lang="es-MX" sz="1200" dirty="0">
              <a:solidFill>
                <a:prstClr val="black"/>
              </a:solidFill>
              <a:cs typeface="Helvetica" pitchFamily="34" charset="0"/>
            </a:endParaRPr>
          </a:p>
          <a:p>
            <a:pPr lvl="0"/>
            <a:r>
              <a:rPr lang="es-MX" sz="1200" b="1" dirty="0">
                <a:solidFill>
                  <a:prstClr val="black"/>
                </a:solidFill>
                <a:cs typeface="Helvetica" pitchFamily="34" charset="0"/>
              </a:rPr>
              <a:t>Hay disponible una </a:t>
            </a:r>
            <a:r>
              <a:rPr lang="es-MX" sz="1200" b="1" u="sng" dirty="0">
                <a:solidFill>
                  <a:prstClr val="black"/>
                </a:solidFill>
                <a:cs typeface="Helvetica" pitchFamily="34" charset="0"/>
              </a:rPr>
              <a:t>HOJA OPCIONAL PARA REGISTRAR LA PUNTUACIÓN </a:t>
            </a:r>
            <a:r>
              <a:rPr lang="es-MX" sz="1200" b="1" dirty="0">
                <a:solidFill>
                  <a:prstClr val="black"/>
                </a:solidFill>
                <a:cs typeface="Helvetica" pitchFamily="34" charset="0"/>
              </a:rPr>
              <a:t>…(</a:t>
            </a:r>
            <a:r>
              <a:rPr lang="es-MX" sz="1200" b="1" i="1" dirty="0">
                <a:solidFill>
                  <a:prstClr val="black"/>
                </a:solidFill>
                <a:cs typeface="Helvetica" pitchFamily="34" charset="0"/>
              </a:rPr>
              <a:t>Hoja de resumen de la evaluación de la clase</a:t>
            </a:r>
            <a:r>
              <a:rPr lang="es-MX" sz="1200" b="1" dirty="0">
                <a:solidFill>
                  <a:prstClr val="black"/>
                </a:solidFill>
                <a:cs typeface="Helvetica" pitchFamily="34" charset="0"/>
              </a:rPr>
              <a:t>)</a:t>
            </a:r>
          </a:p>
          <a:p>
            <a:pPr lvl="0"/>
            <a:endParaRPr lang="es-MX" sz="1200" b="1" dirty="0">
              <a:solidFill>
                <a:prstClr val="black"/>
              </a:solidFill>
              <a:cs typeface="Helvetica" pitchFamily="34" charset="0"/>
            </a:endParaRPr>
          </a:p>
          <a:p>
            <a:pPr marL="344488" lvl="0" indent="-171450">
              <a:buFont typeface="Arial" pitchFamily="34" charset="0"/>
              <a:buChar char="•"/>
            </a:pPr>
            <a:r>
              <a:rPr lang="es-MX" sz="1200" dirty="0">
                <a:solidFill>
                  <a:prstClr val="black"/>
                </a:solidFill>
                <a:cs typeface="Helvetica" pitchFamily="34" charset="0"/>
              </a:rPr>
              <a:t>Cuando los estudiantes hayan terminado la evaluación, usted puede registrar el número total de respuestas de selección múltiple y respuestas construidas correctas en la </a:t>
            </a:r>
            <a:r>
              <a:rPr lang="es-MX" sz="1200" i="1" dirty="0">
                <a:solidFill>
                  <a:prstClr val="black"/>
                </a:solidFill>
                <a:cs typeface="Helvetica" pitchFamily="34" charset="0"/>
              </a:rPr>
              <a:t>Hoja de resumen de la evaluación de la clase</a:t>
            </a:r>
            <a:r>
              <a:rPr lang="es-MX" sz="1200" dirty="0">
                <a:solidFill>
                  <a:prstClr val="black"/>
                </a:solidFill>
                <a:cs typeface="Helvetica" pitchFamily="34" charset="0"/>
              </a:rPr>
              <a:t>, si lo desea. </a:t>
            </a:r>
          </a:p>
          <a:p>
            <a:pPr marL="173038" lvl="0"/>
            <a:endParaRPr lang="es-MX" sz="1200" dirty="0">
              <a:solidFill>
                <a:prstClr val="black"/>
              </a:solidFill>
              <a:cs typeface="Helvetica" pitchFamily="34" charset="0"/>
            </a:endParaRPr>
          </a:p>
          <a:p>
            <a:pPr marL="344488" lvl="0" indent="-171450">
              <a:buFont typeface="Arial" pitchFamily="34" charset="0"/>
              <a:buChar char="•"/>
            </a:pPr>
            <a:r>
              <a:rPr lang="es-MX" sz="1200" dirty="0">
                <a:solidFill>
                  <a:prstClr val="black"/>
                </a:solidFill>
                <a:cs typeface="Helvetica" pitchFamily="34" charset="0"/>
              </a:rPr>
              <a:t>Regrese el folleto de evaluación corregido a los estudiantes. Ellos registran sus respuestas como correctas o incorrectas.</a:t>
            </a:r>
          </a:p>
          <a:p>
            <a:pPr marL="383829" indent="-191030">
              <a:buFont typeface="Arial" pitchFamily="34" charset="0"/>
              <a:buChar char="•"/>
            </a:pPr>
            <a:endParaRPr lang="es-GT" sz="1200" dirty="0" smtClean="0">
              <a:cs typeface="Helvetica" pitchFamily="34" charset="0"/>
            </a:endParaRPr>
          </a:p>
          <a:p>
            <a:pPr marL="383829" indent="-191030">
              <a:buFont typeface="Arial" pitchFamily="34" charset="0"/>
              <a:buChar char="•"/>
            </a:pPr>
            <a:r>
              <a:rPr lang="es-GT" sz="1200" dirty="0" smtClean="0">
                <a:cs typeface="Helvetica" pitchFamily="34" charset="0"/>
              </a:rPr>
              <a:t>La última página en el folleto del estudiante es una página de reflexión del estudiante. Esta última actividad es muy valiosa para la comprensión de cómo diferenciar las necesidades de instrucción de los estudiantes</a:t>
            </a:r>
            <a:endParaRPr lang="es-GT" sz="1200" dirty="0" smtClean="0">
              <a:solidFill>
                <a:srgbClr val="C00000"/>
              </a:solidFill>
              <a:cs typeface="Helvetica" pitchFamily="34" charset="0"/>
            </a:endParaRPr>
          </a:p>
          <a:p>
            <a:endParaRPr lang="es-GT" sz="1200" i="1" dirty="0">
              <a:solidFill>
                <a:srgbClr val="C00000"/>
              </a:solidFill>
            </a:endParaRPr>
          </a:p>
        </p:txBody>
      </p:sp>
      <p:sp>
        <p:nvSpPr>
          <p:cNvPr id="6" name="Rectangle 5"/>
          <p:cNvSpPr/>
          <p:nvPr/>
        </p:nvSpPr>
        <p:spPr>
          <a:xfrm>
            <a:off x="4953000" y="228600"/>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84" tIns="53692" rIns="107384" bIns="53692" rtlCol="0" anchor="t"/>
          <a:lstStyle/>
          <a:p>
            <a:r>
              <a:rPr lang="en-US" sz="1300" b="1" dirty="0">
                <a:solidFill>
                  <a:schemeClr val="tx1"/>
                </a:solidFill>
              </a:rPr>
              <a:t>Order at HSD Print Shop…</a:t>
            </a:r>
          </a:p>
          <a:p>
            <a:r>
              <a:rPr lang="en-US" sz="900" dirty="0">
                <a:solidFill>
                  <a:schemeClr val="tx1"/>
                </a:solidFill>
                <a:hlinkClick r:id="rId3"/>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4" name="Slide Number Placeholder 3"/>
          <p:cNvSpPr>
            <a:spLocks noGrp="1"/>
          </p:cNvSpPr>
          <p:nvPr>
            <p:ph type="sldNum" sz="quarter" idx="12"/>
          </p:nvPr>
        </p:nvSpPr>
        <p:spPr>
          <a:xfrm>
            <a:off x="5570220" y="9322651"/>
            <a:ext cx="1813560" cy="535516"/>
          </a:xfrm>
        </p:spPr>
        <p:txBody>
          <a:bodyPr/>
          <a:lstStyle/>
          <a:p>
            <a:r>
              <a:rPr lang="en-US" dirty="0"/>
              <a:t>3</a:t>
            </a:r>
          </a:p>
        </p:txBody>
      </p:sp>
      <p:sp>
        <p:nvSpPr>
          <p:cNvPr id="5" name="Footer Placeholder 4"/>
          <p:cNvSpPr>
            <a:spLocks noGrp="1"/>
          </p:cNvSpPr>
          <p:nvPr>
            <p:ph type="ftr" sz="quarter" idx="11"/>
          </p:nvPr>
        </p:nvSpPr>
        <p:spPr>
          <a:xfrm>
            <a:off x="2490415" y="9448800"/>
            <a:ext cx="2461260" cy="535516"/>
          </a:xfrm>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280317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4</a:t>
            </a:fld>
            <a:endParaRPr lang="en-US" dirty="0"/>
          </a:p>
        </p:txBody>
      </p:sp>
      <p:sp>
        <p:nvSpPr>
          <p:cNvPr id="3" name="TextBox 2"/>
          <p:cNvSpPr txBox="1"/>
          <p:nvPr/>
        </p:nvSpPr>
        <p:spPr>
          <a:xfrm>
            <a:off x="410136" y="443753"/>
            <a:ext cx="6870774" cy="8124060"/>
          </a:xfrm>
          <a:prstGeom prst="rect">
            <a:avLst/>
          </a:prstGeom>
          <a:noFill/>
        </p:spPr>
        <p:txBody>
          <a:bodyPr wrap="square" lIns="93069" tIns="46534" rIns="93069" bIns="46534" rtlCol="0">
            <a:spAutoFit/>
          </a:bodyPr>
          <a:lstStyle/>
          <a:p>
            <a:pPr algn="ctr"/>
            <a:r>
              <a:rPr lang="es-419" sz="1461" b="1" dirty="0"/>
              <a:t>Determinando textos a nivel de grado</a:t>
            </a:r>
          </a:p>
          <a:p>
            <a:pPr algn="ctr"/>
            <a:endParaRPr lang="es-419" sz="777" b="1" dirty="0"/>
          </a:p>
          <a:p>
            <a:r>
              <a:rPr lang="es-419" sz="1461" dirty="0"/>
              <a:t>Un texto a nivel de grado se determina utilizando una combinación tanto de las nuevas escalas cuantitativas como de las medidas cualitativas de los CCSS.</a:t>
            </a:r>
          </a:p>
          <a:p>
            <a:endParaRPr lang="es-419" sz="1461" dirty="0"/>
          </a:p>
          <a:p>
            <a:r>
              <a:rPr lang="es-419" sz="1461" b="1" dirty="0"/>
              <a:t>Ejemplo</a:t>
            </a:r>
            <a:r>
              <a:rPr lang="es-419" sz="1461" dirty="0"/>
              <a:t>:  Si el grado equivalente de un texto es </a:t>
            </a:r>
            <a:r>
              <a:rPr lang="es-419" sz="1736" b="1" dirty="0">
                <a:solidFill>
                  <a:srgbClr val="0070C0"/>
                </a:solidFill>
              </a:rPr>
              <a:t>6.8</a:t>
            </a:r>
            <a:r>
              <a:rPr lang="es-419" sz="1461" dirty="0"/>
              <a:t> y tiene una medida </a:t>
            </a:r>
            <a:r>
              <a:rPr lang="es-419" sz="1461" i="1" dirty="0" err="1"/>
              <a:t>lexile</a:t>
            </a:r>
            <a:r>
              <a:rPr lang="es-419" sz="1461" dirty="0"/>
              <a:t> de </a:t>
            </a:r>
            <a:r>
              <a:rPr lang="es-419" sz="1736" b="1" dirty="0">
                <a:solidFill>
                  <a:srgbClr val="0070C0"/>
                </a:solidFill>
              </a:rPr>
              <a:t>970</a:t>
            </a:r>
            <a:r>
              <a:rPr lang="es-419" sz="1461" dirty="0"/>
              <a:t>, los datos cuantitativos muestran que la ubicación debe ser </a:t>
            </a:r>
            <a:r>
              <a:rPr lang="es-419" sz="1461" b="1" dirty="0"/>
              <a:t>entre los grados  4 y 8.</a:t>
            </a:r>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r>
              <a:rPr lang="es-419" sz="1461" b="1" dirty="0"/>
              <a:t>Cuatro medidas </a:t>
            </a:r>
            <a:r>
              <a:rPr lang="es-419" sz="1461" dirty="0"/>
              <a:t>cualitativas pueden examinarse desde la banda inferior de 4</a:t>
            </a:r>
            <a:r>
              <a:rPr lang="es-419" sz="1461" baseline="30000" dirty="0"/>
              <a:t>to</a:t>
            </a:r>
            <a:r>
              <a:rPr lang="es-419" sz="1461" dirty="0"/>
              <a:t> grado  hasta la banda superior de 8</a:t>
            </a:r>
            <a:r>
              <a:rPr lang="es-419" sz="1461" baseline="30000" dirty="0"/>
              <a:t>vo</a:t>
            </a:r>
            <a:r>
              <a:rPr lang="es-419" sz="1461" dirty="0"/>
              <a:t> grado para determinar la legibilidad a nivel de grado.</a:t>
            </a:r>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r>
              <a:rPr lang="es-419" sz="1461" dirty="0"/>
              <a:t>La combinación de la escala </a:t>
            </a:r>
            <a:r>
              <a:rPr lang="es-419" sz="1461" b="1" dirty="0"/>
              <a:t>cuantitativa</a:t>
            </a:r>
            <a:r>
              <a:rPr lang="es-419" sz="1461" dirty="0"/>
              <a:t> y las medidas </a:t>
            </a:r>
            <a:r>
              <a:rPr lang="es-419" sz="1461" b="1" dirty="0"/>
              <a:t>cualitativas</a:t>
            </a:r>
            <a:r>
              <a:rPr lang="es-419" sz="1461" dirty="0"/>
              <a:t>, para este texto en particular, muestra que el mejor nivel de legibilidad para este texto sería 6</a:t>
            </a:r>
            <a:r>
              <a:rPr lang="es-419" sz="1461" baseline="30000" dirty="0"/>
              <a:t>to </a:t>
            </a:r>
            <a:r>
              <a:rPr lang="es-419" sz="1461" dirty="0"/>
              <a:t>grado.</a:t>
            </a:r>
          </a:p>
          <a:p>
            <a:endParaRPr lang="es-419" sz="1461" dirty="0"/>
          </a:p>
        </p:txBody>
      </p:sp>
      <p:graphicFrame>
        <p:nvGraphicFramePr>
          <p:cNvPr id="10" name="Table 9"/>
          <p:cNvGraphicFramePr>
            <a:graphicFrameLocks noGrp="1"/>
          </p:cNvGraphicFramePr>
          <p:nvPr>
            <p:extLst/>
          </p:nvPr>
        </p:nvGraphicFramePr>
        <p:xfrm>
          <a:off x="632013" y="2027920"/>
          <a:ext cx="5837815" cy="1853614"/>
        </p:xfrm>
        <a:graphic>
          <a:graphicData uri="http://schemas.openxmlformats.org/drawingml/2006/table">
            <a:tbl>
              <a:tblPr/>
              <a:tblGrid>
                <a:gridCol w="2062300"/>
                <a:gridCol w="1887428"/>
                <a:gridCol w="1888087"/>
              </a:tblGrid>
              <a:tr h="466433">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2877">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221">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77564">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907">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12">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112098" y="2790979"/>
            <a:ext cx="3155577" cy="535984"/>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grpSp>
      <p:graphicFrame>
        <p:nvGraphicFramePr>
          <p:cNvPr id="14" name="Table 13"/>
          <p:cNvGraphicFramePr>
            <a:graphicFrameLocks noGrp="1"/>
          </p:cNvGraphicFramePr>
          <p:nvPr>
            <p:extLst/>
          </p:nvPr>
        </p:nvGraphicFramePr>
        <p:xfrm>
          <a:off x="360830" y="4598759"/>
          <a:ext cx="6705601" cy="3049461"/>
        </p:xfrm>
        <a:graphic>
          <a:graphicData uri="http://schemas.openxmlformats.org/drawingml/2006/table">
            <a:tbl>
              <a:tblPr firstRow="1" bandRow="1">
                <a:tableStyleId>{5940675A-B579-460E-94D1-54222C63F5DA}</a:tableStyleId>
              </a:tblPr>
              <a:tblGrid>
                <a:gridCol w="1341120"/>
                <a:gridCol w="1408408"/>
                <a:gridCol w="1352722"/>
                <a:gridCol w="1025563"/>
                <a:gridCol w="838200"/>
                <a:gridCol w="739588"/>
              </a:tblGrid>
              <a:tr h="306277">
                <a:tc rowSpan="2">
                  <a:txBody>
                    <a:bodyPr/>
                    <a:lstStyle/>
                    <a:p>
                      <a:pPr algn="ctr"/>
                      <a:endParaRPr lang="es-419" sz="900" noProof="0" dirty="0" smtClean="0">
                        <a:solidFill>
                          <a:srgbClr val="002060"/>
                        </a:solidFill>
                      </a:endParaRPr>
                    </a:p>
                    <a:p>
                      <a:pPr algn="ctr"/>
                      <a:r>
                        <a:rPr lang="es-419" sz="900" b="1" u="sng" noProof="0" dirty="0" smtClean="0">
                          <a:solidFill>
                            <a:srgbClr val="002060"/>
                          </a:solidFill>
                          <a:effectLst>
                            <a:outerShdw blurRad="38100" dist="38100" dir="2700000" algn="tl">
                              <a:srgbClr val="000000">
                                <a:alpha val="43137"/>
                              </a:srgbClr>
                            </a:outerShdw>
                          </a:effectLst>
                        </a:rPr>
                        <a:t>4 factores cualitativos</a:t>
                      </a:r>
                      <a:endParaRPr lang="es-419" sz="900" b="1" u="sng" noProof="0" dirty="0">
                        <a:solidFill>
                          <a:srgbClr val="002060"/>
                        </a:solidFill>
                        <a:effectLst>
                          <a:outerShdw blurRad="38100" dist="38100" dir="2700000" algn="tl">
                            <a:srgbClr val="000000">
                              <a:alpha val="43137"/>
                            </a:srgbClr>
                          </a:outerShdw>
                        </a:effectLst>
                      </a:endParaRPr>
                    </a:p>
                  </a:txBody>
                  <a:tcPr marL="94668" marR="94668" marT="45943" marB="45943" anchor="ctr"/>
                </a:tc>
                <a:tc gridSpan="5">
                  <a:txBody>
                    <a:bodyPr/>
                    <a:lstStyle/>
                    <a:p>
                      <a:pPr algn="ctr"/>
                      <a:r>
                        <a:rPr lang="es-419" sz="1300" b="1" noProof="0" dirty="0" smtClean="0">
                          <a:solidFill>
                            <a:srgbClr val="002060"/>
                          </a:solidFill>
                        </a:rPr>
                        <a:t>Clasifica el texto desde más</a:t>
                      </a:r>
                      <a:r>
                        <a:rPr lang="es-419" sz="1300" b="1" baseline="0" noProof="0" dirty="0" smtClean="0">
                          <a:solidFill>
                            <a:srgbClr val="002060"/>
                          </a:solidFill>
                        </a:rPr>
                        <a:t> fácil hasta más difícil, </a:t>
                      </a:r>
                      <a:r>
                        <a:rPr lang="es-419" sz="1300" b="1" u="sng" baseline="0" noProof="0" dirty="0" smtClean="0">
                          <a:solidFill>
                            <a:srgbClr val="002060"/>
                          </a:solidFill>
                        </a:rPr>
                        <a:t>entre las bandas</a:t>
                      </a:r>
                      <a:r>
                        <a:rPr lang="es-419" sz="1300" b="1" baseline="0" noProof="0" dirty="0" smtClean="0">
                          <a:solidFill>
                            <a:srgbClr val="002060"/>
                          </a:solidFill>
                        </a:rPr>
                        <a:t>.</a:t>
                      </a:r>
                      <a:endParaRPr lang="es-419" sz="1300" b="1"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3554">
                <a:tc vMerge="1">
                  <a:txBody>
                    <a:bodyPr/>
                    <a:lstStyle/>
                    <a:p>
                      <a:endParaRPr lang="en-US" sz="1400" dirty="0"/>
                    </a:p>
                  </a:txBody>
                  <a:tcPr/>
                </a:tc>
                <a:tc>
                  <a:txBody>
                    <a:bodyPr/>
                    <a:lstStyle/>
                    <a:p>
                      <a:pPr algn="ctr"/>
                      <a:r>
                        <a:rPr lang="es-419" sz="900" b="1" noProof="0" dirty="0" smtClean="0">
                          <a:solidFill>
                            <a:srgbClr val="002060"/>
                          </a:solidFill>
                        </a:rPr>
                        <a:t>Principio del grado inferior  (banda)</a:t>
                      </a:r>
                      <a:endParaRPr lang="es-419" sz="900" b="1" noProof="0" dirty="0">
                        <a:solidFill>
                          <a:srgbClr val="002060"/>
                        </a:solidFill>
                      </a:endParaRPr>
                    </a:p>
                  </a:txBody>
                  <a:tcPr marL="94668" marR="94668" marT="45943" marB="45943" anchor="ctr">
                    <a:solidFill>
                      <a:schemeClr val="bg1">
                        <a:lumMod val="95000"/>
                      </a:schemeClr>
                    </a:solidFill>
                  </a:tcPr>
                </a:tc>
                <a:tc>
                  <a:txBody>
                    <a:bodyPr/>
                    <a:lstStyle/>
                    <a:p>
                      <a:pPr algn="ctr"/>
                      <a:r>
                        <a:rPr lang="es-419" sz="900" b="1" noProof="0" dirty="0" smtClean="0">
                          <a:solidFill>
                            <a:srgbClr val="002060"/>
                          </a:solidFill>
                        </a:rPr>
                        <a:t>Fin del grado inferior (banda) </a:t>
                      </a:r>
                      <a:endParaRPr lang="es-419" sz="900" b="1" noProof="0" dirty="0">
                        <a:solidFill>
                          <a:srgbClr val="002060"/>
                        </a:solidFill>
                      </a:endParaRPr>
                    </a:p>
                  </a:txBody>
                  <a:tcPr marL="94668" marR="94668" marT="45943" marB="45943" anchor="ctr">
                    <a:solidFill>
                      <a:schemeClr val="bg1">
                        <a:lumMod val="85000"/>
                      </a:schemeClr>
                    </a:solidFill>
                  </a:tcPr>
                </a:tc>
                <a:tc>
                  <a:txBody>
                    <a:bodyPr/>
                    <a:lstStyle/>
                    <a:p>
                      <a:pPr algn="ctr"/>
                      <a:r>
                        <a:rPr lang="es-419" sz="900" b="1" noProof="0" dirty="0" smtClean="0">
                          <a:solidFill>
                            <a:srgbClr val="002060"/>
                          </a:solidFill>
                        </a:rPr>
                        <a:t>Principio de un grado</a:t>
                      </a:r>
                      <a:r>
                        <a:rPr lang="es-419" sz="900" b="1" baseline="0" noProof="0" dirty="0" smtClean="0">
                          <a:solidFill>
                            <a:srgbClr val="002060"/>
                          </a:solidFill>
                        </a:rPr>
                        <a:t> </a:t>
                      </a:r>
                      <a:r>
                        <a:rPr lang="es-419" sz="900" b="1" noProof="0" dirty="0" smtClean="0">
                          <a:solidFill>
                            <a:srgbClr val="002060"/>
                          </a:solidFill>
                        </a:rPr>
                        <a:t>más alto (banda) hasta la mitad </a:t>
                      </a:r>
                      <a:endParaRPr lang="es-419" sz="900" b="1" noProof="0" dirty="0">
                        <a:solidFill>
                          <a:srgbClr val="002060"/>
                        </a:solidFill>
                      </a:endParaRPr>
                    </a:p>
                  </a:txBody>
                  <a:tcPr marL="94668" marR="94668" marT="45943" marB="45943" anchor="ctr">
                    <a:solidFill>
                      <a:schemeClr val="accent1">
                        <a:lumMod val="20000"/>
                        <a:lumOff val="80000"/>
                      </a:schemeClr>
                    </a:solidFill>
                  </a:tcPr>
                </a:tc>
                <a:tc>
                  <a:txBody>
                    <a:bodyPr/>
                    <a:lstStyle/>
                    <a:p>
                      <a:pPr algn="ctr"/>
                      <a:r>
                        <a:rPr lang="es-419" sz="900" b="1" noProof="0" dirty="0" smtClean="0">
                          <a:solidFill>
                            <a:srgbClr val="002060"/>
                          </a:solidFill>
                        </a:rPr>
                        <a:t>Fin de un   grado (banda) más alto</a:t>
                      </a:r>
                      <a:endParaRPr lang="es-419" sz="900" b="1" noProof="0" dirty="0">
                        <a:solidFill>
                          <a:srgbClr val="002060"/>
                        </a:solidFill>
                      </a:endParaRPr>
                    </a:p>
                  </a:txBody>
                  <a:tcPr marL="94668" marR="94668" marT="45943" marB="45943" anchor="ctr">
                    <a:solidFill>
                      <a:schemeClr val="accent1">
                        <a:lumMod val="40000"/>
                        <a:lumOff val="60000"/>
                      </a:schemeClr>
                    </a:solidFill>
                  </a:tcPr>
                </a:tc>
                <a:tc>
                  <a:txBody>
                    <a:bodyPr/>
                    <a:lstStyle/>
                    <a:p>
                      <a:pPr algn="ctr"/>
                      <a:r>
                        <a:rPr lang="es-419" sz="900" b="1" noProof="0" dirty="0" smtClean="0">
                          <a:solidFill>
                            <a:srgbClr val="002060"/>
                          </a:solidFill>
                        </a:rPr>
                        <a:t>No es adecuado</a:t>
                      </a:r>
                      <a:r>
                        <a:rPr lang="es-419" sz="900" b="1" baseline="0" noProof="0" dirty="0" smtClean="0">
                          <a:solidFill>
                            <a:srgbClr val="002060"/>
                          </a:solidFill>
                        </a:rPr>
                        <a:t> para banda</a:t>
                      </a:r>
                      <a:endParaRPr lang="es-419" sz="900" b="1" noProof="0" dirty="0">
                        <a:solidFill>
                          <a:srgbClr val="002060"/>
                        </a:solidFill>
                      </a:endParaRPr>
                    </a:p>
                  </a:txBody>
                  <a:tcPr marL="94668" marR="94668" marT="45943" marB="45943" anchor="ctr">
                    <a:solidFill>
                      <a:schemeClr val="accent6">
                        <a:lumMod val="20000"/>
                        <a:lumOff val="80000"/>
                      </a:schemeClr>
                    </a:solidFill>
                  </a:tcPr>
                </a:tc>
              </a:tr>
              <a:tr h="410401">
                <a:tc>
                  <a:txBody>
                    <a:bodyPr/>
                    <a:lstStyle/>
                    <a:p>
                      <a:r>
                        <a:rPr lang="es-419" sz="900" noProof="0" dirty="0" smtClean="0">
                          <a:solidFill>
                            <a:srgbClr val="002060"/>
                          </a:solidFill>
                        </a:rPr>
                        <a:t>Propósito/significado</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Estructura</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Claridad del lenguaje</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Lenguaje </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Ubicación general</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68203" y="5694832"/>
            <a:ext cx="4733364" cy="176456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grpSp>
      <p:sp>
        <p:nvSpPr>
          <p:cNvPr id="27" name="Rectangle 26"/>
          <p:cNvSpPr/>
          <p:nvPr/>
        </p:nvSpPr>
        <p:spPr>
          <a:xfrm>
            <a:off x="3547625" y="9531250"/>
            <a:ext cx="2905032" cy="226665"/>
          </a:xfrm>
          <a:prstGeom prst="rect">
            <a:avLst/>
          </a:prstGeom>
        </p:spPr>
        <p:txBody>
          <a:bodyPr wrap="square">
            <a:spAutoFit/>
          </a:bodyPr>
          <a:lstStyle/>
          <a:p>
            <a:r>
              <a:rPr lang="en-US" sz="873" dirty="0"/>
              <a:t>Rev. Control:  07/01/15 – OSP and S. Richmond</a:t>
            </a:r>
          </a:p>
        </p:txBody>
      </p:sp>
      <p:sp>
        <p:nvSpPr>
          <p:cNvPr id="28" name="Rectangle 27"/>
          <p:cNvSpPr/>
          <p:nvPr/>
        </p:nvSpPr>
        <p:spPr>
          <a:xfrm>
            <a:off x="222773" y="8675290"/>
            <a:ext cx="7040880" cy="430887"/>
          </a:xfrm>
          <a:prstGeom prst="rect">
            <a:avLst/>
          </a:prstGeom>
        </p:spPr>
        <p:txBody>
          <a:bodyPr wrap="square">
            <a:spAutoFit/>
          </a:bodyPr>
          <a:lstStyle/>
          <a:p>
            <a:pPr algn="ctr"/>
            <a:r>
              <a:rPr lang="es-419" sz="1100" b="1" dirty="0">
                <a:solidFill>
                  <a:schemeClr val="tx2"/>
                </a:solidFill>
              </a:rPr>
              <a:t>Para ver más detalles sobre cada una de las medidas cualitativas, favor de ir a la diapositiva 6 de:</a:t>
            </a:r>
          </a:p>
          <a:p>
            <a:pPr algn="ctr"/>
            <a:r>
              <a:rPr lang="es-419" sz="1100" dirty="0"/>
              <a:t> </a:t>
            </a:r>
            <a:r>
              <a:rPr lang="es-419" sz="1100" b="1" dirty="0">
                <a:solidFill>
                  <a:srgbClr val="002060"/>
                </a:solidFill>
                <a:hlinkClick r:id="rId2"/>
              </a:rPr>
              <a:t>http://www.corestandards.org/assets/Appendix_A.pdf</a:t>
            </a:r>
            <a:endParaRPr lang="es-419" sz="1100" dirty="0"/>
          </a:p>
        </p:txBody>
      </p:sp>
    </p:spTree>
    <p:extLst>
      <p:ext uri="{BB962C8B-B14F-4D97-AF65-F5344CB8AC3E}">
        <p14:creationId xmlns:p14="http://schemas.microsoft.com/office/powerpoint/2010/main" val="365853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92522851"/>
              </p:ext>
            </p:extLst>
          </p:nvPr>
        </p:nvGraphicFramePr>
        <p:xfrm>
          <a:off x="614765" y="922020"/>
          <a:ext cx="6553115" cy="6382248"/>
        </p:xfrm>
        <a:graphic>
          <a:graphicData uri="http://schemas.openxmlformats.org/drawingml/2006/table">
            <a:tbl>
              <a:tblPr firstRow="1" firstCol="1" bandRow="1"/>
              <a:tblGrid>
                <a:gridCol w="680634"/>
                <a:gridCol w="5872481"/>
              </a:tblGrid>
              <a:tr h="84731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79012">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419" sz="1600" b="1" dirty="0" smtClean="0">
                          <a:effectLst/>
                        </a:rPr>
                        <a:t>CFA  Trimestre 1: Clave para la </a:t>
                      </a:r>
                      <a:r>
                        <a:rPr lang="es-419" sz="1600" b="1" u="sng" dirty="0" smtClean="0">
                          <a:effectLst/>
                        </a:rPr>
                        <a:t>Respuesta construida-Lectura</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15000"/>
                        </a:lnSpc>
                        <a:spcBef>
                          <a:spcPts val="0"/>
                        </a:spcBef>
                        <a:spcAft>
                          <a:spcPts val="0"/>
                        </a:spcAft>
                      </a:pPr>
                      <a:r>
                        <a:rPr lang="es-419" sz="1400" b="1" kern="1200" dirty="0" smtClean="0">
                          <a:solidFill>
                            <a:srgbClr val="000000"/>
                          </a:solidFill>
                          <a:effectLst/>
                          <a:latin typeface="+mn-lt"/>
                          <a:ea typeface="Times New Roman"/>
                          <a:cs typeface="Arial"/>
                        </a:rPr>
                        <a:t>Estándar RL.3.2:   Rúbrica de 2 puntos: Respuesta Construida – Lectura Corta</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503">
                <a:tc gridSpan="2">
                  <a:txBody>
                    <a:bodyPr/>
                    <a:lstStyle/>
                    <a:p>
                      <a:pPr marL="968375" marR="0" indent="-968375" algn="l">
                        <a:lnSpc>
                          <a:spcPct val="115000"/>
                        </a:lnSpc>
                        <a:spcBef>
                          <a:spcPts val="0"/>
                        </a:spcBef>
                        <a:spcAft>
                          <a:spcPts val="0"/>
                        </a:spcAft>
                      </a:pPr>
                      <a:r>
                        <a:rPr lang="es-GT" sz="1400" b="1" kern="1200" noProof="0" dirty="0" smtClean="0">
                          <a:solidFill>
                            <a:srgbClr val="000000"/>
                          </a:solidFill>
                          <a:effectLst/>
                          <a:latin typeface="+mn-lt"/>
                          <a:ea typeface="Times New Roman"/>
                          <a:cs typeface="Arial"/>
                        </a:rPr>
                        <a:t>Pregunta #7: </a:t>
                      </a:r>
                      <a:r>
                        <a:rPr lang="es-419" sz="1400" b="1" kern="1200" baseline="0" noProof="0" dirty="0" smtClean="0">
                          <a:solidFill>
                            <a:srgbClr val="000000"/>
                          </a:solidFill>
                          <a:effectLst/>
                          <a:latin typeface="+mj-lt"/>
                          <a:ea typeface="Times New Roman"/>
                          <a:cs typeface="Helvetica" panose="020B0604020202020204" pitchFamily="34" charset="0"/>
                        </a:rPr>
                        <a:t>Relata en orden los acontecimientos en el cuento que hicieron que </a:t>
                      </a:r>
                      <a:r>
                        <a:rPr lang="es-419" sz="1400" b="1" kern="1200" baseline="0" noProof="0" dirty="0" err="1" smtClean="0">
                          <a:solidFill>
                            <a:srgbClr val="000000"/>
                          </a:solidFill>
                          <a:effectLst/>
                          <a:latin typeface="+mj-lt"/>
                          <a:ea typeface="Times New Roman"/>
                          <a:cs typeface="Helvetica" panose="020B0604020202020204" pitchFamily="34" charset="0"/>
                        </a:rPr>
                        <a:t>Tikki</a:t>
                      </a:r>
                      <a:r>
                        <a:rPr lang="es-419" sz="1400" b="1" kern="1200" baseline="0" noProof="0" dirty="0" smtClean="0">
                          <a:solidFill>
                            <a:srgbClr val="000000"/>
                          </a:solidFill>
                          <a:effectLst/>
                          <a:latin typeface="+mj-lt"/>
                          <a:ea typeface="Times New Roman"/>
                          <a:cs typeface="Helvetica" panose="020B0604020202020204" pitchFamily="34" charset="0"/>
                        </a:rPr>
                        <a:t> </a:t>
                      </a:r>
                      <a:r>
                        <a:rPr lang="es-419" sz="1400" b="1" kern="1200" baseline="0" noProof="0" dirty="0" err="1" smtClean="0">
                          <a:solidFill>
                            <a:srgbClr val="000000"/>
                          </a:solidFill>
                          <a:effectLst/>
                          <a:latin typeface="+mj-lt"/>
                          <a:ea typeface="Times New Roman"/>
                          <a:cs typeface="Helvetica" panose="020B0604020202020204" pitchFamily="34" charset="0"/>
                        </a:rPr>
                        <a:t>Tikki</a:t>
                      </a:r>
                      <a:r>
                        <a:rPr lang="es-419" sz="1400" b="1" kern="1200" baseline="0" noProof="0" dirty="0" smtClean="0">
                          <a:solidFill>
                            <a:srgbClr val="000000"/>
                          </a:solidFill>
                          <a:effectLst/>
                          <a:latin typeface="+mj-lt"/>
                          <a:ea typeface="Times New Roman"/>
                          <a:cs typeface="Helvetica" panose="020B0604020202020204" pitchFamily="34" charset="0"/>
                        </a:rPr>
                        <a:t> Tembo se ahogara.  Apoya tu respuesta con los detalles del texto.</a:t>
                      </a:r>
                      <a:endParaRPr lang="es-GT" sz="1900" b="1" baseline="0" noProof="0" dirty="0" smtClean="0">
                        <a:solidFill>
                          <a:schemeClr val="tx1"/>
                        </a:solidFill>
                        <a:latin typeface="+mj-lt"/>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80164">
                <a:tc gridSpan="2">
                  <a:txBody>
                    <a:bodyPr/>
                    <a:lstStyle/>
                    <a:p>
                      <a:pPr marL="0" marR="0" algn="l">
                        <a:spcBef>
                          <a:spcPts val="0"/>
                        </a:spcBef>
                        <a:spcAft>
                          <a:spcPts val="0"/>
                        </a:spcAft>
                      </a:pPr>
                      <a:r>
                        <a:rPr lang="es-GT" sz="1000" b="1" u="sng" kern="1200" noProof="0" dirty="0" smtClean="0">
                          <a:solidFill>
                            <a:srgbClr val="000000"/>
                          </a:solidFill>
                          <a:effectLst/>
                          <a:latin typeface="+mn-lt"/>
                          <a:ea typeface="Times New Roman"/>
                          <a:cs typeface="Arial"/>
                        </a:rPr>
                        <a:t>Evidencia</a:t>
                      </a:r>
                      <a:r>
                        <a:rPr lang="es-GT" sz="1000" b="1" u="sng" kern="1200" baseline="0" noProof="0" dirty="0" smtClean="0">
                          <a:solidFill>
                            <a:srgbClr val="000000"/>
                          </a:solidFill>
                          <a:effectLst/>
                          <a:latin typeface="+mn-lt"/>
                          <a:ea typeface="Times New Roman"/>
                          <a:cs typeface="Arial"/>
                        </a:rPr>
                        <a:t> suficiente</a:t>
                      </a:r>
                      <a:r>
                        <a:rPr lang="es-GT" sz="1000" b="0" u="none" kern="1200" noProof="0" dirty="0" smtClean="0">
                          <a:solidFill>
                            <a:srgbClr val="000000"/>
                          </a:solidFill>
                          <a:effectLst/>
                          <a:latin typeface="+mn-lt"/>
                          <a:ea typeface="Times New Roman"/>
                          <a:cs typeface="Arial"/>
                        </a:rPr>
                        <a:t>:</a:t>
                      </a:r>
                      <a:r>
                        <a:rPr lang="es-GT" sz="1000" b="0" u="none" kern="1200" baseline="0" noProof="0" dirty="0" smtClean="0">
                          <a:solidFill>
                            <a:srgbClr val="000000"/>
                          </a:solidFill>
                          <a:effectLst/>
                          <a:latin typeface="+mn-lt"/>
                          <a:ea typeface="Times New Roman"/>
                          <a:cs typeface="Arial"/>
                        </a:rPr>
                        <a:t>  </a:t>
                      </a:r>
                      <a:r>
                        <a:rPr lang="es-GT" sz="1000" u="none" kern="1200" noProof="0" dirty="0" smtClean="0">
                          <a:solidFill>
                            <a:srgbClr val="000000"/>
                          </a:solidFill>
                          <a:effectLst/>
                          <a:latin typeface="+mn-lt"/>
                          <a:ea typeface="Times New Roman"/>
                          <a:cs typeface="Arial"/>
                        </a:rPr>
                        <a:t>El estudiante nombra a las personas que Chang tuvo que llamar, en secuencia, y dar evidencia de que el nombre de </a:t>
                      </a:r>
                      <a:r>
                        <a:rPr lang="es-GT" sz="1000" u="none" kern="1200" noProof="0" dirty="0" err="1" smtClean="0">
                          <a:solidFill>
                            <a:srgbClr val="000000"/>
                          </a:solidFill>
                          <a:effectLst/>
                          <a:latin typeface="+mn-lt"/>
                          <a:ea typeface="Times New Roman"/>
                          <a:cs typeface="Arial"/>
                        </a:rPr>
                        <a:t>Tikki</a:t>
                      </a:r>
                      <a:r>
                        <a:rPr lang="es-GT" sz="1000" u="none" kern="1200" noProof="0" dirty="0" smtClean="0">
                          <a:solidFill>
                            <a:srgbClr val="000000"/>
                          </a:solidFill>
                          <a:effectLst/>
                          <a:latin typeface="+mn-lt"/>
                          <a:ea typeface="Times New Roman"/>
                          <a:cs typeface="Arial"/>
                        </a:rPr>
                        <a:t> </a:t>
                      </a:r>
                      <a:r>
                        <a:rPr lang="es-GT" sz="1000" u="none" kern="1200" noProof="0" dirty="0" err="1" smtClean="0">
                          <a:solidFill>
                            <a:srgbClr val="000000"/>
                          </a:solidFill>
                          <a:effectLst/>
                          <a:latin typeface="+mn-lt"/>
                          <a:ea typeface="Times New Roman"/>
                          <a:cs typeface="Arial"/>
                        </a:rPr>
                        <a:t>Tikki</a:t>
                      </a:r>
                      <a:r>
                        <a:rPr lang="es-GT" sz="1000" u="none" kern="1200" noProof="0" dirty="0" smtClean="0">
                          <a:solidFill>
                            <a:srgbClr val="000000"/>
                          </a:solidFill>
                          <a:effectLst/>
                          <a:latin typeface="+mn-lt"/>
                          <a:ea typeface="Times New Roman"/>
                          <a:cs typeface="Arial"/>
                        </a:rPr>
                        <a:t> Tembo era demasiado largo.</a:t>
                      </a:r>
                      <a:endParaRPr lang="es-GT" sz="1000" kern="1200" noProof="0" dirty="0" smtClean="0">
                        <a:solidFill>
                          <a:srgbClr val="000000"/>
                        </a:solidFill>
                        <a:effectLst/>
                        <a:latin typeface="+mn-lt"/>
                        <a:ea typeface="Times New Roman"/>
                        <a:cs typeface="Arial"/>
                      </a:endParaRPr>
                    </a:p>
                    <a:p>
                      <a:pPr marL="0" marR="0" algn="l">
                        <a:spcBef>
                          <a:spcPts val="0"/>
                        </a:spcBef>
                        <a:spcAft>
                          <a:spcPts val="0"/>
                        </a:spcAft>
                      </a:pPr>
                      <a:r>
                        <a:rPr lang="es-GT" sz="1000" b="1" u="sng" kern="1200" noProof="0" dirty="0" smtClean="0">
                          <a:solidFill>
                            <a:srgbClr val="000000"/>
                          </a:solidFill>
                          <a:effectLst/>
                          <a:latin typeface="+mn-lt"/>
                          <a:ea typeface="Times New Roman"/>
                          <a:cs typeface="Arial"/>
                        </a:rPr>
                        <a:t>Las identificaciones</a:t>
                      </a:r>
                      <a:r>
                        <a:rPr lang="es-GT" sz="1000" b="1" u="sng" kern="1200" baseline="0" noProof="0" dirty="0" smtClean="0">
                          <a:solidFill>
                            <a:srgbClr val="000000"/>
                          </a:solidFill>
                          <a:effectLst/>
                          <a:latin typeface="+mn-lt"/>
                          <a:ea typeface="Times New Roman"/>
                          <a:cs typeface="Arial"/>
                        </a:rPr>
                        <a:t> específicas (detalles):</a:t>
                      </a:r>
                      <a:r>
                        <a:rPr lang="es-GT" sz="1000" b="1" u="none" kern="1200" baseline="0" noProof="0" dirty="0" smtClean="0">
                          <a:solidFill>
                            <a:srgbClr val="000000"/>
                          </a:solidFill>
                          <a:effectLst/>
                          <a:latin typeface="+mn-lt"/>
                          <a:ea typeface="Times New Roman"/>
                          <a:cs typeface="Arial"/>
                        </a:rPr>
                        <a:t> </a:t>
                      </a:r>
                      <a:r>
                        <a:rPr lang="es-GT" sz="1000" b="0" i="0" u="none" kern="1200" baseline="0" noProof="0" dirty="0" smtClean="0">
                          <a:solidFill>
                            <a:srgbClr val="000000"/>
                          </a:solidFill>
                          <a:effectLst/>
                          <a:latin typeface="+mn-lt"/>
                          <a:ea typeface="Times New Roman"/>
                          <a:cs typeface="Arial"/>
                        </a:rPr>
                        <a:t>muestran </a:t>
                      </a:r>
                      <a:r>
                        <a:rPr lang="es-GT" sz="1000" kern="1200" noProof="0" dirty="0" smtClean="0">
                          <a:solidFill>
                            <a:srgbClr val="000000"/>
                          </a:solidFill>
                          <a:effectLst/>
                          <a:latin typeface="+mn-lt"/>
                          <a:ea typeface="Times New Roman"/>
                          <a:cs typeface="Arial"/>
                        </a:rPr>
                        <a:t>la capacidad de relatar una fábula, cuento o mito. Incluye detalles clave específicos que hacen clara referencia al texto.</a:t>
                      </a:r>
                    </a:p>
                    <a:p>
                      <a:pPr marL="0" marR="0" algn="l">
                        <a:spcBef>
                          <a:spcPts val="0"/>
                        </a:spcBef>
                        <a:spcAft>
                          <a:spcPts val="0"/>
                        </a:spcAft>
                      </a:pPr>
                      <a:r>
                        <a:rPr lang="es-GT" sz="1000" b="1" u="sng" kern="1200" noProof="0" dirty="0" smtClean="0">
                          <a:solidFill>
                            <a:srgbClr val="000000"/>
                          </a:solidFill>
                          <a:effectLst/>
                          <a:latin typeface="+mn-lt"/>
                          <a:ea typeface="Times New Roman"/>
                          <a:cs typeface="Arial"/>
                        </a:rPr>
                        <a:t>Los detalles específicos:</a:t>
                      </a:r>
                      <a:r>
                        <a:rPr lang="es-GT" sz="1000" b="1" u="none" kern="1200" baseline="0" noProof="0" dirty="0" smtClean="0">
                          <a:solidFill>
                            <a:srgbClr val="000000"/>
                          </a:solidFill>
                          <a:effectLst/>
                          <a:latin typeface="+mn-lt"/>
                          <a:ea typeface="Times New Roman"/>
                          <a:cs typeface="Arial"/>
                        </a:rPr>
                        <a:t> </a:t>
                      </a:r>
                      <a:r>
                        <a:rPr lang="es-GT" sz="1000" kern="1200" noProof="0" dirty="0" smtClean="0">
                          <a:solidFill>
                            <a:srgbClr val="000000"/>
                          </a:solidFill>
                          <a:effectLst/>
                          <a:latin typeface="+mn-lt"/>
                          <a:ea typeface="Times New Roman"/>
                          <a:cs typeface="Arial"/>
                        </a:rPr>
                        <a:t>deben incluir lo siguiente:</a:t>
                      </a:r>
                      <a:endParaRPr lang="es-GT" sz="1000" noProof="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s-GT" sz="1000" kern="1200" noProof="0" dirty="0" smtClean="0">
                          <a:solidFill>
                            <a:srgbClr val="000000"/>
                          </a:solidFill>
                          <a:effectLst/>
                          <a:latin typeface="+mn-lt"/>
                          <a:ea typeface="Times New Roman"/>
                          <a:cs typeface="Arial"/>
                        </a:rPr>
                        <a:t>Chang le</a:t>
                      </a:r>
                      <a:r>
                        <a:rPr lang="es-GT" sz="1000" kern="1200" baseline="0" noProof="0" dirty="0" smtClean="0">
                          <a:solidFill>
                            <a:srgbClr val="000000"/>
                          </a:solidFill>
                          <a:effectLst/>
                          <a:latin typeface="+mn-lt"/>
                          <a:ea typeface="Times New Roman"/>
                          <a:cs typeface="Arial"/>
                        </a:rPr>
                        <a:t> dijo a la madre</a:t>
                      </a:r>
                      <a:endParaRPr lang="es-GT" sz="1000" noProof="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s-GT" sz="1000" kern="1200" noProof="0" dirty="0" smtClean="0">
                          <a:solidFill>
                            <a:srgbClr val="000000"/>
                          </a:solidFill>
                          <a:effectLst/>
                          <a:latin typeface="+mn-lt"/>
                          <a:ea typeface="Times New Roman"/>
                          <a:cs typeface="Arial"/>
                        </a:rPr>
                        <a:t>Le</a:t>
                      </a:r>
                      <a:r>
                        <a:rPr lang="es-GT" sz="1000" kern="1200" baseline="0" noProof="0" dirty="0" smtClean="0">
                          <a:solidFill>
                            <a:srgbClr val="000000"/>
                          </a:solidFill>
                          <a:effectLst/>
                          <a:latin typeface="+mn-lt"/>
                          <a:ea typeface="Times New Roman"/>
                          <a:cs typeface="Arial"/>
                        </a:rPr>
                        <a:t> dice al padre</a:t>
                      </a:r>
                      <a:r>
                        <a:rPr lang="es-GT" sz="1000" kern="1200" noProof="0" dirty="0" smtClean="0">
                          <a:solidFill>
                            <a:srgbClr val="000000"/>
                          </a:solidFill>
                          <a:effectLst/>
                          <a:latin typeface="+mn-lt"/>
                          <a:ea typeface="Times New Roman"/>
                          <a:cs typeface="Arial"/>
                        </a:rPr>
                        <a:t> </a:t>
                      </a:r>
                      <a:endParaRPr lang="es-GT" sz="1000" noProof="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s-GT" sz="1000" kern="1200" noProof="0" dirty="0" smtClean="0">
                          <a:solidFill>
                            <a:srgbClr val="000000"/>
                          </a:solidFill>
                          <a:effectLst/>
                          <a:latin typeface="+mn-lt"/>
                          <a:ea typeface="Times New Roman"/>
                          <a:cs typeface="Arial"/>
                        </a:rPr>
                        <a:t>Le</a:t>
                      </a:r>
                      <a:r>
                        <a:rPr lang="es-GT" sz="1000" kern="1200" baseline="0" noProof="0" dirty="0" smtClean="0">
                          <a:solidFill>
                            <a:srgbClr val="000000"/>
                          </a:solidFill>
                          <a:effectLst/>
                          <a:latin typeface="+mn-lt"/>
                          <a:ea typeface="Times New Roman"/>
                          <a:cs typeface="Arial"/>
                        </a:rPr>
                        <a:t> dice al jardinero </a:t>
                      </a:r>
                      <a:endParaRPr lang="es-GT" sz="1000" noProof="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s-GT" sz="1000" kern="1200" noProof="0" dirty="0" smtClean="0">
                          <a:solidFill>
                            <a:srgbClr val="000000"/>
                          </a:solidFill>
                          <a:effectLst/>
                          <a:latin typeface="+mn-lt"/>
                          <a:ea typeface="Times New Roman"/>
                          <a:cs typeface="Arial"/>
                        </a:rPr>
                        <a:t>El nombre de </a:t>
                      </a:r>
                      <a:r>
                        <a:rPr lang="es-GT" sz="1000" kern="1200" noProof="0" dirty="0" err="1" smtClean="0">
                          <a:solidFill>
                            <a:srgbClr val="000000"/>
                          </a:solidFill>
                          <a:effectLst/>
                          <a:latin typeface="+mn-lt"/>
                          <a:ea typeface="Times New Roman"/>
                          <a:cs typeface="Arial"/>
                        </a:rPr>
                        <a:t>Tikki</a:t>
                      </a:r>
                      <a:r>
                        <a:rPr lang="es-GT" sz="1000" kern="1200" noProof="0" dirty="0" smtClean="0">
                          <a:solidFill>
                            <a:srgbClr val="000000"/>
                          </a:solidFill>
                          <a:effectLst/>
                          <a:latin typeface="+mn-lt"/>
                          <a:ea typeface="Times New Roman"/>
                          <a:cs typeface="Arial"/>
                        </a:rPr>
                        <a:t> </a:t>
                      </a:r>
                      <a:r>
                        <a:rPr lang="es-GT" sz="1000" kern="1200" noProof="0" dirty="0" err="1" smtClean="0">
                          <a:solidFill>
                            <a:srgbClr val="000000"/>
                          </a:solidFill>
                          <a:effectLst/>
                          <a:latin typeface="+mn-lt"/>
                          <a:ea typeface="Times New Roman"/>
                          <a:cs typeface="Arial"/>
                        </a:rPr>
                        <a:t>Tikki</a:t>
                      </a:r>
                      <a:r>
                        <a:rPr lang="es-GT" sz="1000" kern="1200" noProof="0" dirty="0" smtClean="0">
                          <a:solidFill>
                            <a:srgbClr val="000000"/>
                          </a:solidFill>
                          <a:effectLst/>
                          <a:latin typeface="+mn-lt"/>
                          <a:ea typeface="Times New Roman"/>
                          <a:cs typeface="Arial"/>
                        </a:rPr>
                        <a:t> Tembo es demasiado largo </a:t>
                      </a:r>
                      <a:endParaRPr lang="es-GT" sz="1000" noProof="0" dirty="0" smtClean="0">
                        <a:effectLst/>
                        <a:latin typeface="+mn-lt"/>
                        <a:ea typeface="Times New Roman"/>
                        <a:cs typeface="Times New Roman"/>
                      </a:endParaRPr>
                    </a:p>
                    <a:p>
                      <a:pPr marL="342900" marR="0" lvl="0" indent="-342900" algn="l">
                        <a:spcBef>
                          <a:spcPts val="0"/>
                        </a:spcBef>
                        <a:spcAft>
                          <a:spcPts val="0"/>
                        </a:spcAft>
                        <a:buClr>
                          <a:srgbClr val="000000"/>
                        </a:buClr>
                        <a:buSzPts val="1400"/>
                        <a:buFont typeface="Arial"/>
                        <a:buChar char="·"/>
                      </a:pPr>
                      <a:r>
                        <a:rPr lang="es-GT" sz="1000" kern="1200" noProof="0" dirty="0" smtClean="0">
                          <a:solidFill>
                            <a:srgbClr val="000000"/>
                          </a:solidFill>
                          <a:effectLst/>
                          <a:latin typeface="+mn-lt"/>
                          <a:ea typeface="Times New Roman"/>
                          <a:cs typeface="Arial"/>
                        </a:rPr>
                        <a:t>Para cuando llegaron</a:t>
                      </a:r>
                      <a:r>
                        <a:rPr lang="es-GT" sz="1000" kern="1200" baseline="0" noProof="0" dirty="0" smtClean="0">
                          <a:solidFill>
                            <a:srgbClr val="000000"/>
                          </a:solidFill>
                          <a:effectLst/>
                          <a:latin typeface="+mn-lt"/>
                          <a:ea typeface="Times New Roman"/>
                          <a:cs typeface="Arial"/>
                        </a:rPr>
                        <a:t> a </a:t>
                      </a:r>
                      <a:r>
                        <a:rPr lang="es-GT" sz="1000" kern="1200" noProof="0" dirty="0" err="1" smtClean="0">
                          <a:solidFill>
                            <a:srgbClr val="000000"/>
                          </a:solidFill>
                          <a:effectLst/>
                          <a:latin typeface="+mn-lt"/>
                          <a:ea typeface="Times New Roman"/>
                          <a:cs typeface="Arial"/>
                        </a:rPr>
                        <a:t>Tikki</a:t>
                      </a:r>
                      <a:r>
                        <a:rPr lang="es-GT" sz="1000" kern="1200" noProof="0" dirty="0" smtClean="0">
                          <a:solidFill>
                            <a:srgbClr val="000000"/>
                          </a:solidFill>
                          <a:effectLst/>
                          <a:latin typeface="+mn-lt"/>
                          <a:ea typeface="Times New Roman"/>
                          <a:cs typeface="Arial"/>
                        </a:rPr>
                        <a:t> </a:t>
                      </a:r>
                      <a:r>
                        <a:rPr lang="es-GT" sz="1000" kern="1200" noProof="0" dirty="0" err="1" smtClean="0">
                          <a:solidFill>
                            <a:srgbClr val="000000"/>
                          </a:solidFill>
                          <a:effectLst/>
                          <a:latin typeface="+mn-lt"/>
                          <a:ea typeface="Times New Roman"/>
                          <a:cs typeface="Arial"/>
                        </a:rPr>
                        <a:t>Tikki</a:t>
                      </a:r>
                      <a:r>
                        <a:rPr lang="es-GT" sz="1000" kern="1200" noProof="0" dirty="0" smtClean="0">
                          <a:solidFill>
                            <a:srgbClr val="000000"/>
                          </a:solidFill>
                          <a:effectLst/>
                          <a:latin typeface="+mn-lt"/>
                          <a:ea typeface="Times New Roman"/>
                          <a:cs typeface="Arial"/>
                        </a:rPr>
                        <a:t> Tembo en el pozo, él ya se había ahogado</a:t>
                      </a:r>
                    </a:p>
                    <a:p>
                      <a:pPr marL="0" marR="0" lvl="0" indent="0" algn="l">
                        <a:spcBef>
                          <a:spcPts val="0"/>
                        </a:spcBef>
                        <a:spcAft>
                          <a:spcPts val="0"/>
                        </a:spcAft>
                        <a:buClr>
                          <a:srgbClr val="000000"/>
                        </a:buClr>
                        <a:buSzPts val="1400"/>
                        <a:buFont typeface="Arial"/>
                        <a:buNone/>
                      </a:pPr>
                      <a:r>
                        <a:rPr lang="es-GT" sz="1000" b="1" u="sng" kern="1200" noProof="0" dirty="0" smtClean="0">
                          <a:solidFill>
                            <a:srgbClr val="000000"/>
                          </a:solidFill>
                          <a:effectLst/>
                          <a:latin typeface="+mn-lt"/>
                          <a:ea typeface="Times New Roman"/>
                          <a:cs typeface="Arial"/>
                        </a:rPr>
                        <a:t>Respaldo total</a:t>
                      </a:r>
                      <a:r>
                        <a:rPr lang="es-GT" sz="1000" b="1" kern="1200" baseline="0" noProof="0" dirty="0" smtClean="0">
                          <a:solidFill>
                            <a:srgbClr val="000000"/>
                          </a:solidFill>
                          <a:effectLst/>
                          <a:latin typeface="+mn-lt"/>
                          <a:ea typeface="Times New Roman"/>
                          <a:cs typeface="Arial"/>
                        </a:rPr>
                        <a:t>: </a:t>
                      </a:r>
                      <a:r>
                        <a:rPr lang="es-GT" sz="1000" b="0" kern="1200" baseline="0" noProof="0" dirty="0" smtClean="0">
                          <a:solidFill>
                            <a:srgbClr val="000000"/>
                          </a:solidFill>
                          <a:effectLst/>
                          <a:latin typeface="+mn-lt"/>
                          <a:ea typeface="Times New Roman"/>
                          <a:cs typeface="Arial"/>
                        </a:rPr>
                        <a:t>Es aceptable cualquier otra información que el estudiante proporcione  para responder a la pregunta y que esté explícitamente tomada del texto.</a:t>
                      </a:r>
                      <a:endParaRPr lang="es-GT" sz="1000" b="1" noProof="0" dirty="0">
                        <a:effectLst/>
                        <a:latin typeface="+mn-lt"/>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82007">
                <a:tc>
                  <a:txBody>
                    <a:bodyPr/>
                    <a:lstStyle/>
                    <a:p>
                      <a:pPr marL="0" marR="0" algn="ctr">
                        <a:lnSpc>
                          <a:spcPct val="115000"/>
                        </a:lnSpc>
                        <a:spcBef>
                          <a:spcPts val="0"/>
                        </a:spcBef>
                        <a:spcAft>
                          <a:spcPts val="0"/>
                        </a:spcAft>
                      </a:pPr>
                      <a:r>
                        <a:rPr lang="es-GT" sz="2600" b="1" dirty="0" smtClean="0">
                          <a:effectLst/>
                          <a:latin typeface="Calibri"/>
                          <a:ea typeface="Calibri"/>
                          <a:cs typeface="Times New Roman"/>
                        </a:rPr>
                        <a:t>2</a:t>
                      </a:r>
                      <a:endParaRPr lang="es-GT" sz="2600" b="1" dirty="0">
                        <a:effectLst/>
                        <a:latin typeface="Calibri"/>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kumimoji="0" lang="es-GT" sz="1100" b="0" i="1" u="none" strike="noStrike" kern="1200" cap="none" spc="0" normalizeH="0" baseline="0" noProof="0" dirty="0" smtClean="0">
                          <a:ln>
                            <a:noFill/>
                          </a:ln>
                          <a:solidFill>
                            <a:prstClr val="black"/>
                          </a:solidFill>
                          <a:effectLst/>
                          <a:uLnTx/>
                          <a:uFillTx/>
                          <a:latin typeface="+mn-lt"/>
                        </a:rPr>
                        <a:t>El estudiante proporciona una respuesta competente, proporcionando un orden secuencial de los acontecimientos que causaron que </a:t>
                      </a:r>
                      <a:r>
                        <a:rPr kumimoji="0" lang="es-GT" sz="1100" b="0" i="1" u="none" strike="noStrike" kern="1200" cap="none" spc="0" normalizeH="0" baseline="0" noProof="0" dirty="0" err="1" smtClean="0">
                          <a:ln>
                            <a:noFill/>
                          </a:ln>
                          <a:solidFill>
                            <a:prstClr val="black"/>
                          </a:solidFill>
                          <a:effectLst/>
                          <a:uLnTx/>
                          <a:uFillTx/>
                          <a:latin typeface="+mn-lt"/>
                        </a:rPr>
                        <a:t>Tikki</a:t>
                      </a:r>
                      <a:r>
                        <a:rPr kumimoji="0" lang="es-GT" sz="1100" b="0" i="1" u="none" strike="noStrike" kern="1200" cap="none" spc="0" normalizeH="0" baseline="0" noProof="0" dirty="0" smtClean="0">
                          <a:ln>
                            <a:noFill/>
                          </a:ln>
                          <a:solidFill>
                            <a:prstClr val="black"/>
                          </a:solidFill>
                          <a:effectLst/>
                          <a:uLnTx/>
                          <a:uFillTx/>
                          <a:latin typeface="+mn-lt"/>
                        </a:rPr>
                        <a:t> </a:t>
                      </a:r>
                      <a:r>
                        <a:rPr kumimoji="0" lang="es-GT" sz="1100" b="0" i="1" u="none" strike="noStrike" kern="1200" cap="none" spc="0" normalizeH="0" baseline="0" noProof="0" dirty="0" err="1" smtClean="0">
                          <a:ln>
                            <a:noFill/>
                          </a:ln>
                          <a:solidFill>
                            <a:prstClr val="black"/>
                          </a:solidFill>
                          <a:effectLst/>
                          <a:uLnTx/>
                          <a:uFillTx/>
                          <a:latin typeface="+mn-lt"/>
                        </a:rPr>
                        <a:t>Tikki</a:t>
                      </a:r>
                      <a:r>
                        <a:rPr kumimoji="0" lang="es-GT" sz="1100" b="0" i="1" u="none" strike="noStrike" kern="1200" cap="none" spc="0" normalizeH="0" baseline="0" noProof="0" dirty="0" smtClean="0">
                          <a:ln>
                            <a:noFill/>
                          </a:ln>
                          <a:solidFill>
                            <a:prstClr val="black"/>
                          </a:solidFill>
                          <a:effectLst/>
                          <a:uLnTx/>
                          <a:uFillTx/>
                          <a:latin typeface="+mn-lt"/>
                        </a:rPr>
                        <a:t> Tembo se ahogara, utilizando suficientes detalles del texto.</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GT" sz="1200" kern="1200" dirty="0" smtClean="0">
                          <a:solidFill>
                            <a:srgbClr val="000000"/>
                          </a:solidFill>
                          <a:effectLst/>
                          <a:latin typeface="+mn-lt"/>
                          <a:ea typeface="Times New Roman"/>
                          <a:cs typeface="Arial"/>
                        </a:rPr>
                        <a:t>Chang primero le dijo a la madre. Después Chang le dijo al padre. Por último Chang le dijo al jardinero. El jardinero fue a buscar la escalera. A Chang le tomó mucho tiempo explicarle a la madre, al padre y al jardinero lo que pasó porque el nombre de </a:t>
                      </a:r>
                      <a:r>
                        <a:rPr lang="es-GT" sz="1200" kern="1200" dirty="0" err="1" smtClean="0">
                          <a:solidFill>
                            <a:srgbClr val="000000"/>
                          </a:solidFill>
                          <a:effectLst/>
                          <a:latin typeface="+mn-lt"/>
                          <a:ea typeface="Times New Roman"/>
                          <a:cs typeface="Arial"/>
                        </a:rPr>
                        <a:t>Tikki</a:t>
                      </a:r>
                      <a:r>
                        <a:rPr lang="es-GT" sz="1200" kern="1200" dirty="0" smtClean="0">
                          <a:solidFill>
                            <a:srgbClr val="000000"/>
                          </a:solidFill>
                          <a:effectLst/>
                          <a:latin typeface="+mn-lt"/>
                          <a:ea typeface="Times New Roman"/>
                          <a:cs typeface="Arial"/>
                        </a:rPr>
                        <a:t> </a:t>
                      </a:r>
                      <a:r>
                        <a:rPr lang="es-GT" sz="1200" kern="1200" dirty="0" err="1" smtClean="0">
                          <a:solidFill>
                            <a:srgbClr val="000000"/>
                          </a:solidFill>
                          <a:effectLst/>
                          <a:latin typeface="+mn-lt"/>
                          <a:ea typeface="Times New Roman"/>
                          <a:cs typeface="Arial"/>
                        </a:rPr>
                        <a:t>Tikki</a:t>
                      </a:r>
                      <a:r>
                        <a:rPr lang="es-GT" sz="1200" kern="1200" dirty="0" smtClean="0">
                          <a:solidFill>
                            <a:srgbClr val="000000"/>
                          </a:solidFill>
                          <a:effectLst/>
                          <a:latin typeface="+mn-lt"/>
                          <a:ea typeface="Times New Roman"/>
                          <a:cs typeface="Arial"/>
                        </a:rPr>
                        <a:t> Tembo era demasiado largo. No pudieron sacarlo a tiempo y falleció.</a:t>
                      </a:r>
                      <a:endParaRPr lang="es-GT" sz="1200" dirty="0">
                        <a:effectLst/>
                        <a:latin typeface="Calibri"/>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3199">
                <a:tc>
                  <a:txBody>
                    <a:bodyPr/>
                    <a:lstStyle/>
                    <a:p>
                      <a:pPr marL="0" marR="0" algn="ctr">
                        <a:lnSpc>
                          <a:spcPct val="115000"/>
                        </a:lnSpc>
                        <a:spcBef>
                          <a:spcPts val="0"/>
                        </a:spcBef>
                        <a:spcAft>
                          <a:spcPts val="0"/>
                        </a:spcAft>
                      </a:pPr>
                      <a:r>
                        <a:rPr lang="es-GT" sz="2600" b="1" dirty="0" smtClean="0">
                          <a:effectLst/>
                          <a:latin typeface="Calibri"/>
                          <a:ea typeface="Calibri"/>
                          <a:cs typeface="Times New Roman"/>
                        </a:rPr>
                        <a:t>1</a:t>
                      </a:r>
                      <a:endParaRPr lang="es-GT" sz="2600" b="1" dirty="0">
                        <a:effectLst/>
                        <a:latin typeface="Calibri"/>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kumimoji="0" lang="es-GT" sz="1100" b="0" i="1" u="none" strike="noStrike" kern="1200" cap="none" spc="0" normalizeH="0" baseline="0" noProof="0" dirty="0" smtClean="0">
                          <a:ln>
                            <a:noFill/>
                          </a:ln>
                          <a:solidFill>
                            <a:prstClr val="black"/>
                          </a:solidFill>
                          <a:effectLst/>
                          <a:uLnTx/>
                          <a:uFillTx/>
                          <a:latin typeface="+mn-lt"/>
                        </a:rPr>
                        <a:t>El estudiante proporciona una respuesta parcial, proporcionando pocos detalles en orden secuencial de los acontecimientos que causaron que </a:t>
                      </a:r>
                      <a:r>
                        <a:rPr kumimoji="0" lang="es-GT" sz="1100" b="0" i="1" u="none" strike="noStrike" kern="1200" cap="none" spc="0" normalizeH="0" baseline="0" noProof="0" dirty="0" err="1" smtClean="0">
                          <a:ln>
                            <a:noFill/>
                          </a:ln>
                          <a:solidFill>
                            <a:prstClr val="black"/>
                          </a:solidFill>
                          <a:effectLst/>
                          <a:uLnTx/>
                          <a:uFillTx/>
                          <a:latin typeface="+mn-lt"/>
                        </a:rPr>
                        <a:t>Tikki</a:t>
                      </a:r>
                      <a:r>
                        <a:rPr kumimoji="0" lang="es-GT" sz="1100" b="0" i="1" u="none" strike="noStrike" kern="1200" cap="none" spc="0" normalizeH="0" baseline="0" noProof="0" dirty="0" smtClean="0">
                          <a:ln>
                            <a:noFill/>
                          </a:ln>
                          <a:solidFill>
                            <a:prstClr val="black"/>
                          </a:solidFill>
                          <a:effectLst/>
                          <a:uLnTx/>
                          <a:uFillTx/>
                          <a:latin typeface="+mn-lt"/>
                        </a:rPr>
                        <a:t> </a:t>
                      </a:r>
                      <a:r>
                        <a:rPr kumimoji="0" lang="es-GT" sz="1100" b="0" i="1" u="none" strike="noStrike" kern="1200" cap="none" spc="0" normalizeH="0" baseline="0" noProof="0" dirty="0" err="1" smtClean="0">
                          <a:ln>
                            <a:noFill/>
                          </a:ln>
                          <a:solidFill>
                            <a:prstClr val="black"/>
                          </a:solidFill>
                          <a:effectLst/>
                          <a:uLnTx/>
                          <a:uFillTx/>
                          <a:latin typeface="+mn-lt"/>
                        </a:rPr>
                        <a:t>Tikki</a:t>
                      </a:r>
                      <a:r>
                        <a:rPr kumimoji="0" lang="es-GT" sz="1100" b="0" i="1" u="none" strike="noStrike" kern="1200" cap="none" spc="0" normalizeH="0" baseline="0" noProof="0" dirty="0" smtClean="0">
                          <a:ln>
                            <a:noFill/>
                          </a:ln>
                          <a:solidFill>
                            <a:prstClr val="black"/>
                          </a:solidFill>
                          <a:effectLst/>
                          <a:uLnTx/>
                          <a:uFillTx/>
                          <a:latin typeface="+mn-lt"/>
                        </a:rPr>
                        <a:t> Tembo se ahogara.</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GT" sz="1200" kern="1200" dirty="0" smtClean="0">
                          <a:solidFill>
                            <a:srgbClr val="000000"/>
                          </a:solidFill>
                          <a:effectLst/>
                          <a:latin typeface="+mn-lt"/>
                          <a:ea typeface="Times New Roman"/>
                          <a:cs typeface="Arial"/>
                        </a:rPr>
                        <a:t>Chang le</a:t>
                      </a:r>
                      <a:r>
                        <a:rPr lang="es-GT" sz="1200" kern="1200" baseline="0" dirty="0" smtClean="0">
                          <a:solidFill>
                            <a:srgbClr val="000000"/>
                          </a:solidFill>
                          <a:effectLst/>
                          <a:latin typeface="+mn-lt"/>
                          <a:ea typeface="Times New Roman"/>
                          <a:cs typeface="Arial"/>
                        </a:rPr>
                        <a:t> </a:t>
                      </a:r>
                      <a:r>
                        <a:rPr lang="es-GT" sz="1200" kern="1200" dirty="0" smtClean="0">
                          <a:solidFill>
                            <a:srgbClr val="000000"/>
                          </a:solidFill>
                          <a:effectLst/>
                          <a:latin typeface="+mn-lt"/>
                          <a:ea typeface="Times New Roman"/>
                          <a:cs typeface="Arial"/>
                        </a:rPr>
                        <a:t>dijo al jardinero que </a:t>
                      </a:r>
                      <a:r>
                        <a:rPr lang="es-GT" sz="1200" kern="1200" dirty="0" err="1" smtClean="0">
                          <a:solidFill>
                            <a:srgbClr val="000000"/>
                          </a:solidFill>
                          <a:effectLst/>
                          <a:latin typeface="+mn-lt"/>
                          <a:ea typeface="Times New Roman"/>
                          <a:cs typeface="Arial"/>
                        </a:rPr>
                        <a:t>Tikki</a:t>
                      </a:r>
                      <a:r>
                        <a:rPr lang="es-GT" sz="1200" kern="1200" dirty="0" smtClean="0">
                          <a:solidFill>
                            <a:srgbClr val="000000"/>
                          </a:solidFill>
                          <a:effectLst/>
                          <a:latin typeface="+mn-lt"/>
                          <a:ea typeface="Times New Roman"/>
                          <a:cs typeface="Arial"/>
                        </a:rPr>
                        <a:t> </a:t>
                      </a:r>
                      <a:r>
                        <a:rPr lang="es-GT" sz="1200" kern="1200" dirty="0" err="1" smtClean="0">
                          <a:solidFill>
                            <a:srgbClr val="000000"/>
                          </a:solidFill>
                          <a:effectLst/>
                          <a:latin typeface="+mn-lt"/>
                          <a:ea typeface="Times New Roman"/>
                          <a:cs typeface="Arial"/>
                        </a:rPr>
                        <a:t>Tikki</a:t>
                      </a:r>
                      <a:r>
                        <a:rPr lang="es-GT" sz="1200" kern="1200" dirty="0" smtClean="0">
                          <a:solidFill>
                            <a:srgbClr val="000000"/>
                          </a:solidFill>
                          <a:effectLst/>
                          <a:latin typeface="+mn-lt"/>
                          <a:ea typeface="Times New Roman"/>
                          <a:cs typeface="Arial"/>
                        </a:rPr>
                        <a:t> Tembo estaba en el pozo. El nombre de </a:t>
                      </a:r>
                      <a:r>
                        <a:rPr lang="es-GT" sz="1200" kern="1200" dirty="0" err="1" smtClean="0">
                          <a:solidFill>
                            <a:srgbClr val="000000"/>
                          </a:solidFill>
                          <a:effectLst/>
                          <a:latin typeface="+mn-lt"/>
                          <a:ea typeface="Times New Roman"/>
                          <a:cs typeface="Arial"/>
                        </a:rPr>
                        <a:t>Tikki</a:t>
                      </a:r>
                      <a:r>
                        <a:rPr lang="es-GT" sz="1200" kern="1200" dirty="0" smtClean="0">
                          <a:solidFill>
                            <a:srgbClr val="000000"/>
                          </a:solidFill>
                          <a:effectLst/>
                          <a:latin typeface="+mn-lt"/>
                          <a:ea typeface="Times New Roman"/>
                          <a:cs typeface="Arial"/>
                        </a:rPr>
                        <a:t> </a:t>
                      </a:r>
                      <a:r>
                        <a:rPr lang="es-GT" sz="1200" kern="1200" dirty="0" err="1" smtClean="0">
                          <a:solidFill>
                            <a:srgbClr val="000000"/>
                          </a:solidFill>
                          <a:effectLst/>
                          <a:latin typeface="+mn-lt"/>
                          <a:ea typeface="Times New Roman"/>
                          <a:cs typeface="Arial"/>
                        </a:rPr>
                        <a:t>Tikki</a:t>
                      </a:r>
                      <a:r>
                        <a:rPr lang="es-GT" sz="1200" kern="1200" dirty="0" smtClean="0">
                          <a:solidFill>
                            <a:srgbClr val="000000"/>
                          </a:solidFill>
                          <a:effectLst/>
                          <a:latin typeface="+mn-lt"/>
                          <a:ea typeface="Times New Roman"/>
                          <a:cs typeface="Arial"/>
                        </a:rPr>
                        <a:t> Tembo es demasiado largo.</a:t>
                      </a:r>
                      <a:endParaRPr lang="es-GT" sz="1200" dirty="0">
                        <a:effectLst/>
                        <a:latin typeface="Calibri"/>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8795">
                <a:tc>
                  <a:txBody>
                    <a:bodyPr/>
                    <a:lstStyle/>
                    <a:p>
                      <a:pPr marL="0" marR="0" algn="ctr">
                        <a:lnSpc>
                          <a:spcPct val="115000"/>
                        </a:lnSpc>
                        <a:spcBef>
                          <a:spcPts val="0"/>
                        </a:spcBef>
                        <a:spcAft>
                          <a:spcPts val="0"/>
                        </a:spcAft>
                      </a:pPr>
                      <a:r>
                        <a:rPr lang="es-GT" sz="2600" b="1" dirty="0" smtClean="0">
                          <a:effectLst/>
                          <a:latin typeface="Calibri"/>
                          <a:ea typeface="Calibri"/>
                          <a:cs typeface="Times New Roman"/>
                        </a:rPr>
                        <a:t>0</a:t>
                      </a:r>
                      <a:endParaRPr lang="es-GT" sz="2600" b="1" dirty="0">
                        <a:effectLst/>
                        <a:latin typeface="Calibri"/>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kumimoji="0" lang="es-GT" sz="1100" b="0" i="1" u="none" strike="noStrike" kern="1200" cap="none" spc="0" normalizeH="0" baseline="0" noProof="0" dirty="0" smtClean="0">
                          <a:ln>
                            <a:noFill/>
                          </a:ln>
                          <a:solidFill>
                            <a:prstClr val="black"/>
                          </a:solidFill>
                          <a:effectLst/>
                          <a:uLnTx/>
                          <a:uFillTx/>
                          <a:latin typeface="+mn-lt"/>
                        </a:rPr>
                        <a:t>El estudiante no proporciona ninguna respuesta en orden secuencial de los acontecimientos que causaron que </a:t>
                      </a:r>
                      <a:r>
                        <a:rPr kumimoji="0" lang="es-GT" sz="1100" b="0" i="1" u="none" strike="noStrike" kern="1200" cap="none" spc="0" normalizeH="0" baseline="0" noProof="0" dirty="0" err="1" smtClean="0">
                          <a:ln>
                            <a:noFill/>
                          </a:ln>
                          <a:solidFill>
                            <a:prstClr val="black"/>
                          </a:solidFill>
                          <a:effectLst/>
                          <a:uLnTx/>
                          <a:uFillTx/>
                          <a:latin typeface="+mn-lt"/>
                        </a:rPr>
                        <a:t>Tikki</a:t>
                      </a:r>
                      <a:r>
                        <a:rPr kumimoji="0" lang="es-GT" sz="1100" b="0" i="1" u="none" strike="noStrike" kern="1200" cap="none" spc="0" normalizeH="0" baseline="0" noProof="0" dirty="0" smtClean="0">
                          <a:ln>
                            <a:noFill/>
                          </a:ln>
                          <a:solidFill>
                            <a:prstClr val="black"/>
                          </a:solidFill>
                          <a:effectLst/>
                          <a:uLnTx/>
                          <a:uFillTx/>
                          <a:latin typeface="+mn-lt"/>
                        </a:rPr>
                        <a:t> </a:t>
                      </a:r>
                      <a:r>
                        <a:rPr kumimoji="0" lang="es-GT" sz="1100" b="0" i="1" u="none" strike="noStrike" kern="1200" cap="none" spc="0" normalizeH="0" baseline="0" noProof="0" dirty="0" err="1" smtClean="0">
                          <a:ln>
                            <a:noFill/>
                          </a:ln>
                          <a:solidFill>
                            <a:prstClr val="black"/>
                          </a:solidFill>
                          <a:effectLst/>
                          <a:uLnTx/>
                          <a:uFillTx/>
                          <a:latin typeface="+mn-lt"/>
                        </a:rPr>
                        <a:t>Tikki</a:t>
                      </a:r>
                      <a:r>
                        <a:rPr kumimoji="0" lang="es-GT" sz="1100" b="0" i="1" u="none" strike="noStrike" kern="1200" cap="none" spc="0" normalizeH="0" baseline="0" noProof="0" dirty="0" smtClean="0">
                          <a:ln>
                            <a:noFill/>
                          </a:ln>
                          <a:solidFill>
                            <a:prstClr val="black"/>
                          </a:solidFill>
                          <a:effectLst/>
                          <a:uLnTx/>
                          <a:uFillTx/>
                          <a:latin typeface="+mn-lt"/>
                        </a:rPr>
                        <a:t> Tembo se ahogara.</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GT" sz="1200" kern="1200" dirty="0" smtClean="0">
                          <a:solidFill>
                            <a:srgbClr val="000000"/>
                          </a:solidFill>
                          <a:effectLst/>
                          <a:latin typeface="+mn-lt"/>
                          <a:ea typeface="Times New Roman"/>
                          <a:cs typeface="Arial"/>
                        </a:rPr>
                        <a:t>Él</a:t>
                      </a:r>
                      <a:r>
                        <a:rPr lang="es-GT" sz="1200" kern="1200" baseline="0" dirty="0" smtClean="0">
                          <a:solidFill>
                            <a:srgbClr val="000000"/>
                          </a:solidFill>
                          <a:effectLst/>
                          <a:latin typeface="+mn-lt"/>
                          <a:ea typeface="Times New Roman"/>
                          <a:cs typeface="Arial"/>
                        </a:rPr>
                        <a:t> fallec</a:t>
                      </a:r>
                      <a:r>
                        <a:rPr lang="es-GT" sz="1200" kern="1200" dirty="0" smtClean="0">
                          <a:solidFill>
                            <a:srgbClr val="000000"/>
                          </a:solidFill>
                          <a:effectLst/>
                          <a:latin typeface="+mn-lt"/>
                          <a:ea typeface="Times New Roman"/>
                          <a:cs typeface="Arial"/>
                        </a:rPr>
                        <a:t>ió y yo estaba triste.</a:t>
                      </a:r>
                      <a:endParaRPr lang="es-GT" sz="1200" dirty="0">
                        <a:effectLst/>
                        <a:latin typeface="Calibri"/>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60984876"/>
              </p:ext>
            </p:extLst>
          </p:nvPr>
        </p:nvGraphicFramePr>
        <p:xfrm>
          <a:off x="3970020" y="7543800"/>
          <a:ext cx="3200400" cy="749808"/>
        </p:xfrm>
        <a:graphic>
          <a:graphicData uri="http://schemas.openxmlformats.org/drawingml/2006/table">
            <a:tbl>
              <a:tblPr/>
              <a:tblGrid>
                <a:gridCol w="3200400"/>
              </a:tblGrid>
              <a:tr h="201168">
                <a:tc>
                  <a:txBody>
                    <a:bodyPr/>
                    <a:lstStyle/>
                    <a:p>
                      <a:r>
                        <a:rPr lang="en-US" sz="900" b="1" dirty="0" err="1" smtClean="0"/>
                        <a:t>Estándar</a:t>
                      </a:r>
                      <a:r>
                        <a:rPr lang="en-US" sz="900" b="1" baseline="0" dirty="0" smtClean="0"/>
                        <a:t> </a:t>
                      </a:r>
                      <a:r>
                        <a:rPr lang="en-US" sz="900" b="1" dirty="0" smtClean="0"/>
                        <a:t>RL.3.2</a:t>
                      </a:r>
                      <a:endParaRPr lang="en-US" sz="900" b="1"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s-419" sz="900" dirty="0" smtClean="0"/>
                        <a:t>Recuentan cuentos, incluyendo fábulas, cuentos populares y mitos de diversas culturas; identifican el mensaje principal, lección o moraleja y explican cómo se transmite en los detalles clave del texto.</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4" name="Slide Number Placeholder 3"/>
          <p:cNvSpPr>
            <a:spLocks noGrp="1"/>
          </p:cNvSpPr>
          <p:nvPr>
            <p:ph type="sldNum" sz="quarter" idx="12"/>
          </p:nvPr>
        </p:nvSpPr>
        <p:spPr>
          <a:xfrm>
            <a:off x="5570220" y="9322651"/>
            <a:ext cx="1813560" cy="535516"/>
          </a:xfrm>
        </p:spPr>
        <p:txBody>
          <a:bodyPr/>
          <a:lstStyle/>
          <a:p>
            <a:r>
              <a:rPr lang="en-US" dirty="0"/>
              <a:t>5</a:t>
            </a:r>
          </a:p>
        </p:txBody>
      </p:sp>
      <p:sp>
        <p:nvSpPr>
          <p:cNvPr id="5" name="Footer Placeholder 4"/>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404770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3093"/>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21138824"/>
              </p:ext>
            </p:extLst>
          </p:nvPr>
        </p:nvGraphicFramePr>
        <p:xfrm>
          <a:off x="431800" y="733680"/>
          <a:ext cx="6995160" cy="6063994"/>
        </p:xfrm>
        <a:graphic>
          <a:graphicData uri="http://schemas.openxmlformats.org/drawingml/2006/table">
            <a:tbl>
              <a:tblPr firstRow="1" firstCol="1" bandRow="1"/>
              <a:tblGrid>
                <a:gridCol w="967413"/>
                <a:gridCol w="6027747"/>
              </a:tblGrid>
              <a:tr h="63792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600" b="1" dirty="0" smtClean="0">
                          <a:effectLst/>
                          <a:latin typeface="+mn-lt"/>
                        </a:rPr>
                        <a:t>CFA  Trimestre 1: Clave para la </a:t>
                      </a:r>
                      <a:r>
                        <a:rPr lang="es-419" sz="1600" b="1" u="sng" dirty="0" smtClean="0">
                          <a:effectLst/>
                          <a:latin typeface="+mn-lt"/>
                        </a:rPr>
                        <a:t>Respuesta construida-Lectura</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algn="ctr">
                        <a:spcBef>
                          <a:spcPts val="0"/>
                        </a:spcBef>
                        <a:spcAft>
                          <a:spcPts val="0"/>
                        </a:spcAft>
                      </a:pPr>
                      <a:r>
                        <a:rPr lang="es-419" sz="1400" b="1" kern="1200" dirty="0" smtClean="0">
                          <a:solidFill>
                            <a:srgbClr val="000000"/>
                          </a:solidFill>
                          <a:effectLst/>
                          <a:latin typeface="+mn-lt"/>
                          <a:ea typeface="Times New Roman"/>
                          <a:cs typeface="Times New Roman"/>
                        </a:rPr>
                        <a:t>Estándar RL.3.3:   Rúbrica de 3 puntos: Respuesta Construida – Lectura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2">
                <a:tc gridSpan="2">
                  <a:txBody>
                    <a:bodyPr/>
                    <a:lstStyle/>
                    <a:p>
                      <a:pPr marL="968375" marR="0" indent="-968375" algn="l">
                        <a:spcBef>
                          <a:spcPts val="0"/>
                        </a:spcBef>
                        <a:spcAft>
                          <a:spcPts val="0"/>
                        </a:spcAft>
                      </a:pPr>
                      <a:r>
                        <a:rPr lang="es-GT" sz="1400" b="1" kern="1200" dirty="0" smtClean="0">
                          <a:solidFill>
                            <a:schemeClr val="tx1"/>
                          </a:solidFill>
                          <a:effectLst/>
                          <a:latin typeface="+mn-lt"/>
                          <a:ea typeface="+mn-ea"/>
                          <a:cs typeface="+mn-cs"/>
                        </a:rPr>
                        <a:t>Pregunta #8: </a:t>
                      </a:r>
                      <a:r>
                        <a:rPr lang="es-419" sz="1400" b="1" baseline="0" dirty="0" smtClean="0">
                          <a:solidFill>
                            <a:schemeClr val="tx1"/>
                          </a:solidFill>
                          <a:latin typeface="+mj-lt"/>
                          <a:cs typeface="Helvetica" panose="020B0604020202020204" pitchFamily="34" charset="0"/>
                        </a:rPr>
                        <a:t>¿Cómo las acciones de la madre y del padre contribuyen a que </a:t>
                      </a:r>
                      <a:r>
                        <a:rPr lang="es-419" sz="1400" b="1" baseline="0" dirty="0" err="1" smtClean="0">
                          <a:solidFill>
                            <a:schemeClr val="tx1"/>
                          </a:solidFill>
                          <a:latin typeface="+mj-lt"/>
                          <a:cs typeface="Helvetica" panose="020B0604020202020204" pitchFamily="34" charset="0"/>
                        </a:rPr>
                        <a:t>Tikki</a:t>
                      </a:r>
                      <a:r>
                        <a:rPr lang="es-419" sz="1400" b="1" baseline="0" dirty="0" smtClean="0">
                          <a:solidFill>
                            <a:schemeClr val="tx1"/>
                          </a:solidFill>
                          <a:latin typeface="+mj-lt"/>
                          <a:cs typeface="Helvetica" panose="020B0604020202020204" pitchFamily="34" charset="0"/>
                        </a:rPr>
                        <a:t> </a:t>
                      </a:r>
                      <a:r>
                        <a:rPr lang="es-419" sz="1400" b="1" baseline="0" dirty="0" err="1" smtClean="0">
                          <a:solidFill>
                            <a:schemeClr val="tx1"/>
                          </a:solidFill>
                          <a:latin typeface="+mj-lt"/>
                          <a:cs typeface="Helvetica" panose="020B0604020202020204" pitchFamily="34" charset="0"/>
                        </a:rPr>
                        <a:t>Tikki</a:t>
                      </a:r>
                      <a:r>
                        <a:rPr lang="es-419" sz="1400" b="1" baseline="0" dirty="0" smtClean="0">
                          <a:solidFill>
                            <a:schemeClr val="tx1"/>
                          </a:solidFill>
                          <a:latin typeface="+mj-lt"/>
                          <a:cs typeface="Helvetica" panose="020B0604020202020204" pitchFamily="34" charset="0"/>
                        </a:rPr>
                        <a:t> Tembo se ahogara? Usa detalles del texto para apoyar tu respuesta.</a:t>
                      </a:r>
                      <a:endParaRPr lang="es-GT" sz="1400" b="1" u="none" dirty="0">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2">
                <a:tc gridSpan="2">
                  <a:txBody>
                    <a:bodyPr/>
                    <a:lstStyle/>
                    <a:p>
                      <a:pPr marL="0" marR="0" algn="l"/>
                      <a:r>
                        <a:rPr lang="es-GT" sz="1000" b="1" i="0" u="sng" kern="1200" dirty="0" smtClean="0">
                          <a:solidFill>
                            <a:srgbClr val="000000"/>
                          </a:solidFill>
                          <a:effectLst/>
                          <a:latin typeface="+mn-lt"/>
                          <a:ea typeface="Times New Roman"/>
                          <a:cs typeface="Times New Roman"/>
                        </a:rPr>
                        <a:t>Evidencia</a:t>
                      </a:r>
                      <a:r>
                        <a:rPr lang="es-GT" sz="1000" b="1" i="0" u="sng" kern="1200" baseline="0" dirty="0" smtClean="0">
                          <a:solidFill>
                            <a:srgbClr val="000000"/>
                          </a:solidFill>
                          <a:effectLst/>
                          <a:latin typeface="+mn-lt"/>
                          <a:ea typeface="Times New Roman"/>
                          <a:cs typeface="Times New Roman"/>
                        </a:rPr>
                        <a:t> Suficiente</a:t>
                      </a:r>
                      <a:r>
                        <a:rPr lang="es-GT" sz="1000" b="1" i="0" u="sng" kern="1200" dirty="0" smtClean="0">
                          <a:solidFill>
                            <a:srgbClr val="000000"/>
                          </a:solidFill>
                          <a:effectLst/>
                          <a:latin typeface="+mn-lt"/>
                          <a:ea typeface="Times New Roman"/>
                          <a:cs typeface="Times New Roman"/>
                        </a:rPr>
                        <a:t>:</a:t>
                      </a:r>
                      <a:r>
                        <a:rPr lang="es-GT" sz="1000" b="1" i="0" u="none" kern="1200" dirty="0" smtClean="0">
                          <a:solidFill>
                            <a:srgbClr val="000000"/>
                          </a:solidFill>
                          <a:effectLst/>
                          <a:latin typeface="+mn-lt"/>
                          <a:ea typeface="Times New Roman"/>
                          <a:cs typeface="Times New Roman"/>
                        </a:rPr>
                        <a:t> </a:t>
                      </a:r>
                      <a:r>
                        <a:rPr lang="es-GT" sz="1000" b="0" i="0" kern="1200" dirty="0" smtClean="0">
                          <a:solidFill>
                            <a:srgbClr val="000000"/>
                          </a:solidFill>
                          <a:effectLst/>
                          <a:latin typeface="+mn-lt"/>
                          <a:ea typeface="Times New Roman"/>
                          <a:cs typeface="Times New Roman"/>
                        </a:rPr>
                        <a:t>La respuesta del estudiante ofrece evidencia suficiente de la habilidad para describir personajes en un</a:t>
                      </a:r>
                      <a:r>
                        <a:rPr lang="es-GT" sz="1000" b="0" i="0" kern="1200" baseline="0" dirty="0" smtClean="0">
                          <a:solidFill>
                            <a:srgbClr val="000000"/>
                          </a:solidFill>
                          <a:effectLst/>
                          <a:latin typeface="+mn-lt"/>
                          <a:ea typeface="Times New Roman"/>
                          <a:cs typeface="Times New Roman"/>
                        </a:rPr>
                        <a:t> cuento</a:t>
                      </a:r>
                      <a:r>
                        <a:rPr lang="es-GT" sz="1000" b="0" i="0" kern="1200" dirty="0" smtClean="0">
                          <a:solidFill>
                            <a:srgbClr val="000000"/>
                          </a:solidFill>
                          <a:effectLst/>
                          <a:latin typeface="+mn-lt"/>
                          <a:ea typeface="Times New Roman"/>
                          <a:cs typeface="Times New Roman"/>
                        </a:rPr>
                        <a:t> y explicar cómo sus acciones contribuyen a la secuencia de los acontecimientos.</a:t>
                      </a:r>
                    </a:p>
                    <a:p>
                      <a:pPr marL="0" marR="0" algn="l"/>
                      <a:r>
                        <a:rPr lang="es-GT" sz="1000" b="1" u="sng" kern="1200" dirty="0" smtClean="0">
                          <a:solidFill>
                            <a:srgbClr val="000000"/>
                          </a:solidFill>
                          <a:effectLst/>
                          <a:latin typeface="+mn-lt"/>
                          <a:ea typeface="Times New Roman"/>
                          <a:cs typeface="Times New Roman"/>
                        </a:rPr>
                        <a:t>Las identificaciones específicas (detalles):</a:t>
                      </a:r>
                      <a:r>
                        <a:rPr lang="es-GT" sz="1000" b="1" u="none" kern="1200" dirty="0" smtClean="0">
                          <a:solidFill>
                            <a:srgbClr val="000000"/>
                          </a:solidFill>
                          <a:effectLst/>
                          <a:latin typeface="+mn-lt"/>
                          <a:ea typeface="Times New Roman"/>
                          <a:cs typeface="Times New Roman"/>
                        </a:rPr>
                        <a:t> </a:t>
                      </a:r>
                      <a:r>
                        <a:rPr lang="es-GT" sz="1000" kern="1200" dirty="0" smtClean="0">
                          <a:solidFill>
                            <a:srgbClr val="000000"/>
                          </a:solidFill>
                          <a:effectLst/>
                          <a:latin typeface="+mn-lt"/>
                          <a:ea typeface="Times New Roman"/>
                          <a:cs typeface="Times New Roman"/>
                        </a:rPr>
                        <a:t>Los estudiantes señalarán que los padres</a:t>
                      </a:r>
                      <a:r>
                        <a:rPr lang="es-GT" sz="1000" kern="1200" baseline="0" dirty="0" smtClean="0">
                          <a:solidFill>
                            <a:srgbClr val="000000"/>
                          </a:solidFill>
                          <a:effectLst/>
                          <a:latin typeface="+mn-lt"/>
                          <a:ea typeface="Times New Roman"/>
                          <a:cs typeface="Times New Roman"/>
                        </a:rPr>
                        <a:t> le dieron a </a:t>
                      </a:r>
                      <a:r>
                        <a:rPr lang="es-GT" sz="1000" kern="1200" baseline="0" dirty="0" err="1" smtClean="0">
                          <a:solidFill>
                            <a:srgbClr val="000000"/>
                          </a:solidFill>
                          <a:effectLst/>
                          <a:latin typeface="+mn-lt"/>
                          <a:ea typeface="Times New Roman"/>
                          <a:cs typeface="Times New Roman"/>
                        </a:rPr>
                        <a:t>Tikki</a:t>
                      </a:r>
                      <a:r>
                        <a:rPr lang="es-GT" sz="1000" kern="1200" baseline="0" dirty="0" smtClean="0">
                          <a:solidFill>
                            <a:srgbClr val="000000"/>
                          </a:solidFill>
                          <a:effectLst/>
                          <a:latin typeface="+mn-lt"/>
                          <a:ea typeface="Times New Roman"/>
                          <a:cs typeface="Times New Roman"/>
                        </a:rPr>
                        <a:t> </a:t>
                      </a:r>
                      <a:r>
                        <a:rPr lang="es-GT" sz="1000" kern="1200" baseline="0" dirty="0" err="1" smtClean="0">
                          <a:solidFill>
                            <a:srgbClr val="000000"/>
                          </a:solidFill>
                          <a:effectLst/>
                          <a:latin typeface="+mn-lt"/>
                          <a:ea typeface="Times New Roman"/>
                          <a:cs typeface="Times New Roman"/>
                        </a:rPr>
                        <a:t>Tikki</a:t>
                      </a:r>
                      <a:r>
                        <a:rPr lang="es-GT" sz="1000" kern="1200" baseline="0" dirty="0" smtClean="0">
                          <a:solidFill>
                            <a:srgbClr val="000000"/>
                          </a:solidFill>
                          <a:effectLst/>
                          <a:latin typeface="+mn-lt"/>
                          <a:ea typeface="Times New Roman"/>
                          <a:cs typeface="Times New Roman"/>
                        </a:rPr>
                        <a:t> Tembo un nombre demasiado largo por seguir la tradición china, y que por tener un nombre largo causó que se ahogara en el pozo. </a:t>
                      </a:r>
                    </a:p>
                    <a:p>
                      <a:pPr marL="0" marR="0" algn="l"/>
                      <a:r>
                        <a:rPr lang="es-GT" sz="1000" b="1" u="sng" kern="1200" baseline="0" dirty="0" smtClean="0">
                          <a:solidFill>
                            <a:srgbClr val="000000"/>
                          </a:solidFill>
                          <a:effectLst/>
                          <a:latin typeface="+mn-lt"/>
                          <a:ea typeface="Times New Roman"/>
                          <a:cs typeface="Times New Roman"/>
                        </a:rPr>
                        <a:t>Detalles específicos:</a:t>
                      </a:r>
                      <a:r>
                        <a:rPr lang="es-GT" sz="1000" kern="1200" baseline="0" dirty="0" smtClean="0">
                          <a:solidFill>
                            <a:srgbClr val="000000"/>
                          </a:solidFill>
                          <a:effectLst/>
                          <a:latin typeface="+mn-lt"/>
                          <a:ea typeface="Times New Roman"/>
                          <a:cs typeface="Times New Roman"/>
                        </a:rPr>
                        <a:t>-Debe incluir tres detalles específicos de la siguiente lista: </a:t>
                      </a:r>
                      <a:endParaRPr lang="es-GT" sz="1000" kern="1200" dirty="0" smtClean="0">
                        <a:solidFill>
                          <a:srgbClr val="000000"/>
                        </a:solidFill>
                        <a:effectLst/>
                        <a:latin typeface="+mn-lt"/>
                        <a:ea typeface="Times New Roman"/>
                        <a:cs typeface="Times New Roman"/>
                      </a:endParaRPr>
                    </a:p>
                    <a:p>
                      <a:pPr marL="0" marR="0" algn="l" defTabSz="285750"/>
                      <a:r>
                        <a:rPr lang="es-GT" sz="1000" kern="1200" dirty="0" smtClean="0">
                          <a:solidFill>
                            <a:srgbClr val="000000"/>
                          </a:solidFill>
                          <a:effectLst/>
                          <a:latin typeface="+mn-lt"/>
                          <a:ea typeface="Times New Roman"/>
                          <a:cs typeface="Times New Roman"/>
                        </a:rPr>
                        <a:t>•	Dos</a:t>
                      </a:r>
                      <a:r>
                        <a:rPr lang="es-GT" sz="1000" kern="1200" baseline="0" dirty="0" smtClean="0">
                          <a:solidFill>
                            <a:srgbClr val="000000"/>
                          </a:solidFill>
                          <a:effectLst/>
                          <a:latin typeface="+mn-lt"/>
                          <a:ea typeface="Times New Roman"/>
                          <a:cs typeface="Times New Roman"/>
                        </a:rPr>
                        <a:t> niños</a:t>
                      </a:r>
                      <a:endParaRPr lang="es-GT" sz="1000" kern="1200" dirty="0" smtClean="0">
                        <a:solidFill>
                          <a:srgbClr val="000000"/>
                        </a:solidFill>
                        <a:effectLst/>
                        <a:latin typeface="+mn-lt"/>
                        <a:ea typeface="Times New Roman"/>
                        <a:cs typeface="Times New Roman"/>
                      </a:endParaRPr>
                    </a:p>
                    <a:p>
                      <a:pPr marL="0" marR="0" algn="l" defTabSz="285750"/>
                      <a:r>
                        <a:rPr lang="es-GT" sz="1000" kern="1200" dirty="0" smtClean="0">
                          <a:solidFill>
                            <a:srgbClr val="000000"/>
                          </a:solidFill>
                          <a:effectLst/>
                          <a:latin typeface="+mn-lt"/>
                          <a:ea typeface="Times New Roman"/>
                          <a:cs typeface="Times New Roman"/>
                        </a:rPr>
                        <a:t>•	Primogénito</a:t>
                      </a:r>
                      <a:r>
                        <a:rPr lang="es-GT" sz="1000" kern="1200" baseline="0" dirty="0" smtClean="0">
                          <a:solidFill>
                            <a:srgbClr val="000000"/>
                          </a:solidFill>
                          <a:effectLst/>
                          <a:latin typeface="+mn-lt"/>
                          <a:ea typeface="Times New Roman"/>
                          <a:cs typeface="Times New Roman"/>
                        </a:rPr>
                        <a:t>-nombre largo </a:t>
                      </a:r>
                      <a:endParaRPr lang="es-GT" sz="1000" kern="1200" dirty="0" smtClean="0">
                        <a:solidFill>
                          <a:srgbClr val="000000"/>
                        </a:solidFill>
                        <a:effectLst/>
                        <a:latin typeface="+mn-lt"/>
                        <a:ea typeface="Times New Roman"/>
                        <a:cs typeface="Times New Roman"/>
                      </a:endParaRPr>
                    </a:p>
                    <a:p>
                      <a:pPr marL="0" marR="0" algn="l" defTabSz="285750"/>
                      <a:r>
                        <a:rPr lang="es-GT" sz="1000" kern="1200" dirty="0" smtClean="0">
                          <a:solidFill>
                            <a:srgbClr val="000000"/>
                          </a:solidFill>
                          <a:effectLst/>
                          <a:latin typeface="+mn-lt"/>
                          <a:ea typeface="Times New Roman"/>
                          <a:cs typeface="Times New Roman"/>
                        </a:rPr>
                        <a:t>•	Nombre demasiado largo para decir</a:t>
                      </a:r>
                      <a:r>
                        <a:rPr lang="es-GT" sz="1000" kern="1200" baseline="0" dirty="0" smtClean="0">
                          <a:solidFill>
                            <a:srgbClr val="000000"/>
                          </a:solidFill>
                          <a:effectLst/>
                          <a:latin typeface="+mn-lt"/>
                          <a:ea typeface="Times New Roman"/>
                          <a:cs typeface="Times New Roman"/>
                        </a:rPr>
                        <a:t> </a:t>
                      </a:r>
                      <a:endParaRPr lang="es-GT" sz="1000" kern="1200" dirty="0" smtClean="0">
                        <a:solidFill>
                          <a:srgbClr val="000000"/>
                        </a:solidFill>
                        <a:effectLst/>
                        <a:latin typeface="+mn-lt"/>
                        <a:ea typeface="Times New Roman"/>
                        <a:cs typeface="Times New Roman"/>
                      </a:endParaRPr>
                    </a:p>
                    <a:p>
                      <a:pPr marL="0" marR="0" algn="l" defTabSz="285750"/>
                      <a:r>
                        <a:rPr lang="es-GT" sz="1000" kern="1200" dirty="0" smtClean="0">
                          <a:solidFill>
                            <a:srgbClr val="000000"/>
                          </a:solidFill>
                          <a:effectLst/>
                          <a:latin typeface="+mn-lt"/>
                          <a:ea typeface="Times New Roman"/>
                          <a:cs typeface="Times New Roman"/>
                        </a:rPr>
                        <a:t>•	No pudieron sacarlo</a:t>
                      </a:r>
                      <a:r>
                        <a:rPr lang="es-GT" sz="1000" kern="1200" baseline="0" dirty="0" smtClean="0">
                          <a:solidFill>
                            <a:srgbClr val="000000"/>
                          </a:solidFill>
                          <a:effectLst/>
                          <a:latin typeface="+mn-lt"/>
                          <a:ea typeface="Times New Roman"/>
                          <a:cs typeface="Times New Roman"/>
                        </a:rPr>
                        <a:t> lo suficientemente rápido  </a:t>
                      </a:r>
                      <a:endParaRPr lang="es-GT" sz="1000" kern="1200" dirty="0" smtClean="0">
                        <a:solidFill>
                          <a:srgbClr val="000000"/>
                        </a:solidFill>
                        <a:effectLst/>
                        <a:latin typeface="+mn-lt"/>
                        <a:ea typeface="Times New Roman"/>
                        <a:cs typeface="Times New Roman"/>
                      </a:endParaRPr>
                    </a:p>
                    <a:p>
                      <a:pPr marL="0" marR="0" algn="l" defTabSz="285750"/>
                      <a:r>
                        <a:rPr lang="es-GT" sz="1000" kern="1200" dirty="0" smtClean="0">
                          <a:solidFill>
                            <a:srgbClr val="000000"/>
                          </a:solidFill>
                          <a:effectLst/>
                          <a:latin typeface="+mn-lt"/>
                          <a:ea typeface="Times New Roman"/>
                          <a:cs typeface="Times New Roman"/>
                        </a:rPr>
                        <a:t>•	Se</a:t>
                      </a:r>
                      <a:r>
                        <a:rPr lang="es-GT" sz="1000" kern="1200" baseline="0" dirty="0" smtClean="0">
                          <a:solidFill>
                            <a:srgbClr val="000000"/>
                          </a:solidFill>
                          <a:effectLst/>
                          <a:latin typeface="+mn-lt"/>
                          <a:ea typeface="Times New Roman"/>
                          <a:cs typeface="Times New Roman"/>
                        </a:rPr>
                        <a:t> ahogó</a:t>
                      </a:r>
                      <a:endParaRPr lang="es-GT" sz="1000" kern="1200" dirty="0" smtClean="0">
                        <a:solidFill>
                          <a:srgbClr val="000000"/>
                        </a:solidFill>
                        <a:effectLst/>
                        <a:latin typeface="+mn-lt"/>
                        <a:ea typeface="Times New Roman"/>
                        <a:cs typeface="Times New Roman"/>
                      </a:endParaRPr>
                    </a:p>
                    <a:p>
                      <a:pPr marL="0" marR="0" lvl="0" indent="0" algn="l">
                        <a:spcBef>
                          <a:spcPts val="0"/>
                        </a:spcBef>
                        <a:spcAft>
                          <a:spcPts val="0"/>
                        </a:spcAft>
                        <a:buClr>
                          <a:srgbClr val="000000"/>
                        </a:buClr>
                        <a:buSzPts val="1400"/>
                        <a:buFont typeface="Arial"/>
                        <a:buNone/>
                      </a:pPr>
                      <a:r>
                        <a:rPr lang="es-GT" sz="1000" b="1" u="sng" kern="1200" noProof="0" dirty="0" smtClean="0">
                          <a:solidFill>
                            <a:srgbClr val="000000"/>
                          </a:solidFill>
                          <a:effectLst/>
                          <a:latin typeface="+mn-lt"/>
                          <a:ea typeface="Times New Roman"/>
                          <a:cs typeface="Arial"/>
                        </a:rPr>
                        <a:t>Respaldo total</a:t>
                      </a:r>
                      <a:r>
                        <a:rPr lang="es-GT" sz="1000" b="1" kern="1200" baseline="0" noProof="0" dirty="0" smtClean="0">
                          <a:solidFill>
                            <a:srgbClr val="000000"/>
                          </a:solidFill>
                          <a:effectLst/>
                          <a:latin typeface="+mn-lt"/>
                          <a:ea typeface="Times New Roman"/>
                          <a:cs typeface="Arial"/>
                        </a:rPr>
                        <a:t>: </a:t>
                      </a:r>
                      <a:r>
                        <a:rPr lang="es-GT" sz="1000" b="0" kern="1200" baseline="0" noProof="0" dirty="0" smtClean="0">
                          <a:solidFill>
                            <a:srgbClr val="000000"/>
                          </a:solidFill>
                          <a:effectLst/>
                          <a:latin typeface="+mn-lt"/>
                          <a:ea typeface="Times New Roman"/>
                          <a:cs typeface="Arial"/>
                        </a:rPr>
                        <a:t>Es aceptable cualquier otra información que el estudiante proporcione  para responder a la pregunta y que esté explícitamente tomada del texto.</a:t>
                      </a:r>
                      <a:endParaRPr lang="es-GT" sz="1000" b="1" noProof="0" dirty="0">
                        <a:effectLst/>
                        <a:latin typeface="+mn-lt"/>
                        <a:ea typeface="Times New Roman"/>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lgn="ctr">
                        <a:lnSpc>
                          <a:spcPct val="115000"/>
                        </a:lnSpc>
                        <a:spcBef>
                          <a:spcPts val="0"/>
                        </a:spcBef>
                        <a:spcAft>
                          <a:spcPts val="0"/>
                        </a:spcAft>
                      </a:pPr>
                      <a:r>
                        <a:rPr lang="es-GT" sz="2600" b="1" dirty="0" smtClean="0">
                          <a:effectLst/>
                          <a:latin typeface="+mn-lt"/>
                          <a:ea typeface="Calibri"/>
                          <a:cs typeface="Times New Roman"/>
                        </a:rPr>
                        <a:t>3</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GT" sz="1000" b="0" i="1" u="none" strike="noStrike" kern="1200" cap="none" spc="0" normalizeH="0" baseline="0" noProof="0" dirty="0" smtClean="0">
                          <a:ln>
                            <a:noFill/>
                          </a:ln>
                          <a:solidFill>
                            <a:prstClr val="black"/>
                          </a:solidFill>
                          <a:effectLst/>
                          <a:uLnTx/>
                          <a:uFillTx/>
                          <a:latin typeface="+mn-lt"/>
                        </a:rPr>
                        <a:t>El estudiante proporciona una respuesta competente indicando cómo las acciones de los padres contribuyeron a que </a:t>
                      </a:r>
                      <a:r>
                        <a:rPr kumimoji="0" lang="es-GT" sz="1000" b="0" i="1" u="none" strike="noStrike" kern="1200" cap="none" spc="0" normalizeH="0" baseline="0" noProof="0" dirty="0" err="1" smtClean="0">
                          <a:ln>
                            <a:noFill/>
                          </a:ln>
                          <a:solidFill>
                            <a:prstClr val="black"/>
                          </a:solidFill>
                          <a:effectLst/>
                          <a:uLnTx/>
                          <a:uFillTx/>
                          <a:latin typeface="+mn-lt"/>
                        </a:rPr>
                        <a:t>Tikki</a:t>
                      </a:r>
                      <a:r>
                        <a:rPr kumimoji="0" lang="es-GT" sz="1000" b="0" i="1" u="none" strike="noStrike" kern="1200" cap="none" spc="0" normalizeH="0" baseline="0" noProof="0" dirty="0" smtClean="0">
                          <a:ln>
                            <a:noFill/>
                          </a:ln>
                          <a:solidFill>
                            <a:prstClr val="black"/>
                          </a:solidFill>
                          <a:effectLst/>
                          <a:uLnTx/>
                          <a:uFillTx/>
                          <a:latin typeface="+mn-lt"/>
                        </a:rPr>
                        <a:t> </a:t>
                      </a:r>
                      <a:r>
                        <a:rPr kumimoji="0" lang="es-GT" sz="1000" b="0" i="1" u="none" strike="noStrike" kern="1200" cap="none" spc="0" normalizeH="0" baseline="0" noProof="0" dirty="0" err="1" smtClean="0">
                          <a:ln>
                            <a:noFill/>
                          </a:ln>
                          <a:solidFill>
                            <a:prstClr val="black"/>
                          </a:solidFill>
                          <a:effectLst/>
                          <a:uLnTx/>
                          <a:uFillTx/>
                          <a:latin typeface="+mn-lt"/>
                        </a:rPr>
                        <a:t>Tikki</a:t>
                      </a:r>
                      <a:r>
                        <a:rPr kumimoji="0" lang="es-GT" sz="1000" b="0" i="1" u="none" strike="noStrike" kern="1200" cap="none" spc="0" normalizeH="0" baseline="0" noProof="0" dirty="0" smtClean="0">
                          <a:ln>
                            <a:noFill/>
                          </a:ln>
                          <a:solidFill>
                            <a:prstClr val="black"/>
                          </a:solidFill>
                          <a:effectLst/>
                          <a:uLnTx/>
                          <a:uFillTx/>
                          <a:latin typeface="+mn-lt"/>
                        </a:rPr>
                        <a:t> Tembo se ahogara, utilizando suficientes detalles del texto.</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100" dirty="0" smtClean="0">
                          <a:effectLst/>
                          <a:latin typeface="+mn-lt"/>
                          <a:ea typeface="Times New Roman"/>
                          <a:cs typeface="Verdana"/>
                        </a:rPr>
                        <a:t>La madre y el padre tenían dos hijos llamados Chang y </a:t>
                      </a:r>
                      <a:r>
                        <a:rPr lang="es-GT" sz="1100" dirty="0" err="1" smtClean="0">
                          <a:effectLst/>
                          <a:latin typeface="+mn-lt"/>
                          <a:ea typeface="Times New Roman"/>
                          <a:cs typeface="Verdana"/>
                        </a:rPr>
                        <a:t>Tikki</a:t>
                      </a:r>
                      <a:r>
                        <a:rPr lang="es-GT" sz="1100" dirty="0" smtClean="0">
                          <a:effectLst/>
                          <a:latin typeface="+mn-lt"/>
                          <a:ea typeface="Times New Roman"/>
                          <a:cs typeface="Verdana"/>
                        </a:rPr>
                        <a:t> </a:t>
                      </a:r>
                      <a:r>
                        <a:rPr lang="es-GT" sz="1100" dirty="0" err="1" smtClean="0">
                          <a:effectLst/>
                          <a:latin typeface="+mn-lt"/>
                          <a:ea typeface="Times New Roman"/>
                          <a:cs typeface="Verdana"/>
                        </a:rPr>
                        <a:t>Tikki</a:t>
                      </a:r>
                      <a:r>
                        <a:rPr lang="es-GT" sz="1100" dirty="0" smtClean="0">
                          <a:effectLst/>
                          <a:latin typeface="+mn-lt"/>
                          <a:ea typeface="Times New Roman"/>
                          <a:cs typeface="Verdana"/>
                        </a:rPr>
                        <a:t> Tembo. </a:t>
                      </a:r>
                      <a:r>
                        <a:rPr lang="es-GT" sz="1100" dirty="0" err="1" smtClean="0">
                          <a:effectLst/>
                          <a:latin typeface="+mn-lt"/>
                          <a:ea typeface="Times New Roman"/>
                          <a:cs typeface="Verdana"/>
                        </a:rPr>
                        <a:t>Tikki</a:t>
                      </a:r>
                      <a:r>
                        <a:rPr lang="es-GT" sz="1100" dirty="0" smtClean="0">
                          <a:effectLst/>
                          <a:latin typeface="+mn-lt"/>
                          <a:ea typeface="Times New Roman"/>
                          <a:cs typeface="Verdana"/>
                        </a:rPr>
                        <a:t> </a:t>
                      </a:r>
                      <a:r>
                        <a:rPr lang="es-GT" sz="1100" dirty="0" err="1" smtClean="0">
                          <a:effectLst/>
                          <a:latin typeface="+mn-lt"/>
                          <a:ea typeface="Times New Roman"/>
                          <a:cs typeface="Verdana"/>
                        </a:rPr>
                        <a:t>Tikki</a:t>
                      </a:r>
                      <a:r>
                        <a:rPr lang="es-GT" sz="1100" dirty="0" smtClean="0">
                          <a:effectLst/>
                          <a:latin typeface="+mn-lt"/>
                          <a:ea typeface="Times New Roman"/>
                          <a:cs typeface="Verdana"/>
                        </a:rPr>
                        <a:t> Tembo </a:t>
                      </a:r>
                      <a:r>
                        <a:rPr lang="es-GT" sz="1100" baseline="0" dirty="0" smtClean="0">
                          <a:effectLst/>
                          <a:latin typeface="+mn-lt"/>
                          <a:ea typeface="Times New Roman"/>
                          <a:cs typeface="Verdana"/>
                        </a:rPr>
                        <a:t>nació </a:t>
                      </a:r>
                      <a:r>
                        <a:rPr lang="es-GT" sz="1100" dirty="0" smtClean="0">
                          <a:effectLst/>
                          <a:latin typeface="+mn-lt"/>
                          <a:ea typeface="Times New Roman"/>
                          <a:cs typeface="Verdana"/>
                        </a:rPr>
                        <a:t>primero por lo que su nombre era muy largo. Su nombre era tan largo que le tomó a Chang mucho tiempo para decirle a sus padres que </a:t>
                      </a:r>
                      <a:r>
                        <a:rPr lang="es-GT" sz="1100" dirty="0" err="1" smtClean="0">
                          <a:effectLst/>
                          <a:latin typeface="+mn-lt"/>
                          <a:ea typeface="Times New Roman"/>
                          <a:cs typeface="Verdana"/>
                        </a:rPr>
                        <a:t>Tikki</a:t>
                      </a:r>
                      <a:r>
                        <a:rPr lang="es-GT" sz="1100" dirty="0" smtClean="0">
                          <a:effectLst/>
                          <a:latin typeface="+mn-lt"/>
                          <a:ea typeface="Times New Roman"/>
                          <a:cs typeface="Verdana"/>
                        </a:rPr>
                        <a:t> </a:t>
                      </a:r>
                      <a:r>
                        <a:rPr lang="es-GT" sz="1100" dirty="0" err="1" smtClean="0">
                          <a:effectLst/>
                          <a:latin typeface="+mn-lt"/>
                          <a:ea typeface="Times New Roman"/>
                          <a:cs typeface="Verdana"/>
                        </a:rPr>
                        <a:t>Tikki</a:t>
                      </a:r>
                      <a:r>
                        <a:rPr lang="es-GT" sz="1100" dirty="0" smtClean="0">
                          <a:effectLst/>
                          <a:latin typeface="+mn-lt"/>
                          <a:ea typeface="Times New Roman"/>
                          <a:cs typeface="Verdana"/>
                        </a:rPr>
                        <a:t> Tembo había caído en el pozo. </a:t>
                      </a:r>
                      <a:r>
                        <a:rPr lang="es-GT" sz="1100" dirty="0" err="1" smtClean="0">
                          <a:effectLst/>
                          <a:latin typeface="+mn-lt"/>
                          <a:ea typeface="Times New Roman"/>
                          <a:cs typeface="Verdana"/>
                        </a:rPr>
                        <a:t>Tikki</a:t>
                      </a:r>
                      <a:r>
                        <a:rPr lang="es-GT" sz="1100" dirty="0" smtClean="0">
                          <a:effectLst/>
                          <a:latin typeface="+mn-lt"/>
                          <a:ea typeface="Times New Roman"/>
                          <a:cs typeface="Verdana"/>
                        </a:rPr>
                        <a:t> </a:t>
                      </a:r>
                      <a:r>
                        <a:rPr lang="es-GT" sz="1100" dirty="0" err="1" smtClean="0">
                          <a:effectLst/>
                          <a:latin typeface="+mn-lt"/>
                          <a:ea typeface="Times New Roman"/>
                          <a:cs typeface="Verdana"/>
                        </a:rPr>
                        <a:t>Tikki</a:t>
                      </a:r>
                      <a:r>
                        <a:rPr lang="es-GT" sz="1100" dirty="0" smtClean="0">
                          <a:effectLst/>
                          <a:latin typeface="+mn-lt"/>
                          <a:ea typeface="Times New Roman"/>
                          <a:cs typeface="Verdana"/>
                        </a:rPr>
                        <a:t> Tembo se ahogó.</a:t>
                      </a:r>
                      <a:endParaRPr lang="es-GT" sz="1100" dirty="0">
                        <a:effectLst/>
                        <a:latin typeface="+mn-lt"/>
                        <a:ea typeface="Times New Roman"/>
                        <a:cs typeface="Times New Roman"/>
                      </a:endParaRPr>
                    </a:p>
                  </a:txBody>
                  <a:tcPr marL="77724" marR="77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ctr">
                        <a:lnSpc>
                          <a:spcPct val="115000"/>
                        </a:lnSpc>
                        <a:spcBef>
                          <a:spcPts val="0"/>
                        </a:spcBef>
                        <a:spcAft>
                          <a:spcPts val="0"/>
                        </a:spcAft>
                      </a:pPr>
                      <a:r>
                        <a:rPr lang="es-GT" sz="2600" b="1" dirty="0" smtClean="0">
                          <a:effectLst/>
                          <a:latin typeface="+mn-lt"/>
                          <a:ea typeface="Calibri"/>
                          <a:cs typeface="Times New Roman"/>
                        </a:rPr>
                        <a:t>2</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GT" sz="1000" b="0" i="1" u="none" strike="noStrike" kern="1200" cap="none" spc="0" normalizeH="0" baseline="0" noProof="0" dirty="0" smtClean="0">
                          <a:ln>
                            <a:noFill/>
                          </a:ln>
                          <a:solidFill>
                            <a:prstClr val="black"/>
                          </a:solidFill>
                          <a:effectLst/>
                          <a:uLnTx/>
                          <a:uFillTx/>
                          <a:latin typeface="+mn-lt"/>
                        </a:rPr>
                        <a:t>El estudiante proporciona una respuesta parcial, indicando cómo las acciones de los padres contribuyeron a que </a:t>
                      </a:r>
                      <a:r>
                        <a:rPr kumimoji="0" lang="es-GT" sz="1000" b="0" i="1" u="none" strike="noStrike" kern="1200" cap="none" spc="0" normalizeH="0" baseline="0" noProof="0" dirty="0" err="1" smtClean="0">
                          <a:ln>
                            <a:noFill/>
                          </a:ln>
                          <a:solidFill>
                            <a:prstClr val="black"/>
                          </a:solidFill>
                          <a:effectLst/>
                          <a:uLnTx/>
                          <a:uFillTx/>
                          <a:latin typeface="+mn-lt"/>
                        </a:rPr>
                        <a:t>Tikki</a:t>
                      </a:r>
                      <a:r>
                        <a:rPr kumimoji="0" lang="es-GT" sz="1000" b="0" i="1" u="none" strike="noStrike" kern="1200" cap="none" spc="0" normalizeH="0" baseline="0" noProof="0" dirty="0" smtClean="0">
                          <a:ln>
                            <a:noFill/>
                          </a:ln>
                          <a:solidFill>
                            <a:prstClr val="black"/>
                          </a:solidFill>
                          <a:effectLst/>
                          <a:uLnTx/>
                          <a:uFillTx/>
                          <a:latin typeface="+mn-lt"/>
                        </a:rPr>
                        <a:t> </a:t>
                      </a:r>
                      <a:r>
                        <a:rPr kumimoji="0" lang="es-GT" sz="1000" b="0" i="1" u="none" strike="noStrike" kern="1200" cap="none" spc="0" normalizeH="0" baseline="0" noProof="0" dirty="0" err="1" smtClean="0">
                          <a:ln>
                            <a:noFill/>
                          </a:ln>
                          <a:solidFill>
                            <a:prstClr val="black"/>
                          </a:solidFill>
                          <a:effectLst/>
                          <a:uLnTx/>
                          <a:uFillTx/>
                          <a:latin typeface="+mn-lt"/>
                        </a:rPr>
                        <a:t>Tikki</a:t>
                      </a:r>
                      <a:r>
                        <a:rPr kumimoji="0" lang="es-GT" sz="1000" b="0" i="1" u="none" strike="noStrike" kern="1200" cap="none" spc="0" normalizeH="0" baseline="0" noProof="0" dirty="0" smtClean="0">
                          <a:ln>
                            <a:noFill/>
                          </a:ln>
                          <a:solidFill>
                            <a:prstClr val="black"/>
                          </a:solidFill>
                          <a:effectLst/>
                          <a:uLnTx/>
                          <a:uFillTx/>
                          <a:latin typeface="+mn-lt"/>
                        </a:rPr>
                        <a:t> Tembo se ahogara, utilizando detalles parciales del texto.</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100" dirty="0" smtClean="0">
                          <a:effectLst/>
                          <a:latin typeface="+mn-lt"/>
                          <a:ea typeface="Times New Roman"/>
                          <a:cs typeface="Verdana"/>
                        </a:rPr>
                        <a:t>La madre y el padre tenían dos hijos llamados Chang y </a:t>
                      </a:r>
                      <a:r>
                        <a:rPr lang="es-GT" sz="1100" dirty="0" err="1" smtClean="0">
                          <a:effectLst/>
                          <a:latin typeface="+mn-lt"/>
                          <a:ea typeface="Times New Roman"/>
                          <a:cs typeface="Verdana"/>
                        </a:rPr>
                        <a:t>Tikki</a:t>
                      </a:r>
                      <a:r>
                        <a:rPr lang="es-GT" sz="1100" dirty="0" smtClean="0">
                          <a:effectLst/>
                          <a:latin typeface="+mn-lt"/>
                          <a:ea typeface="Times New Roman"/>
                          <a:cs typeface="Verdana"/>
                        </a:rPr>
                        <a:t> </a:t>
                      </a:r>
                      <a:r>
                        <a:rPr lang="es-GT" sz="1100" dirty="0" err="1" smtClean="0">
                          <a:effectLst/>
                          <a:latin typeface="+mn-lt"/>
                          <a:ea typeface="Times New Roman"/>
                          <a:cs typeface="Verdana"/>
                        </a:rPr>
                        <a:t>Tikki</a:t>
                      </a:r>
                      <a:r>
                        <a:rPr lang="es-GT" sz="1100" dirty="0" smtClean="0">
                          <a:effectLst/>
                          <a:latin typeface="+mn-lt"/>
                          <a:ea typeface="Times New Roman"/>
                          <a:cs typeface="Verdana"/>
                        </a:rPr>
                        <a:t> Tembo. El nombre de </a:t>
                      </a:r>
                      <a:r>
                        <a:rPr lang="es-GT" sz="1100" dirty="0" err="1" smtClean="0">
                          <a:effectLst/>
                          <a:latin typeface="+mn-lt"/>
                          <a:ea typeface="Times New Roman"/>
                          <a:cs typeface="Verdana"/>
                        </a:rPr>
                        <a:t>Tikki</a:t>
                      </a:r>
                      <a:r>
                        <a:rPr lang="es-GT" sz="1100" dirty="0" smtClean="0">
                          <a:effectLst/>
                          <a:latin typeface="+mn-lt"/>
                          <a:ea typeface="Times New Roman"/>
                          <a:cs typeface="Verdana"/>
                        </a:rPr>
                        <a:t> </a:t>
                      </a:r>
                      <a:r>
                        <a:rPr lang="es-GT" sz="1100" dirty="0" err="1" smtClean="0">
                          <a:effectLst/>
                          <a:latin typeface="+mn-lt"/>
                          <a:ea typeface="Times New Roman"/>
                          <a:cs typeface="Verdana"/>
                        </a:rPr>
                        <a:t>Tikki</a:t>
                      </a:r>
                      <a:r>
                        <a:rPr lang="es-GT" sz="1100" dirty="0" smtClean="0">
                          <a:effectLst/>
                          <a:latin typeface="+mn-lt"/>
                          <a:ea typeface="Times New Roman"/>
                          <a:cs typeface="Verdana"/>
                        </a:rPr>
                        <a:t> Tembo era demasiado largo.</a:t>
                      </a:r>
                      <a:endParaRPr lang="es-GT" sz="1300" dirty="0">
                        <a:effectLst/>
                        <a:latin typeface="+mn-lt"/>
                        <a:ea typeface="Times New Roman"/>
                        <a:cs typeface="Times New Roman"/>
                      </a:endParaRPr>
                    </a:p>
                  </a:txBody>
                  <a:tcPr marL="77724" marR="77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42">
                <a:tc>
                  <a:txBody>
                    <a:bodyPr/>
                    <a:lstStyle/>
                    <a:p>
                      <a:pPr marL="0" marR="0" algn="ctr">
                        <a:lnSpc>
                          <a:spcPct val="115000"/>
                        </a:lnSpc>
                        <a:spcBef>
                          <a:spcPts val="0"/>
                        </a:spcBef>
                        <a:spcAft>
                          <a:spcPts val="0"/>
                        </a:spcAft>
                      </a:pPr>
                      <a:r>
                        <a:rPr lang="es-GT" sz="2600" b="1" dirty="0" smtClean="0">
                          <a:effectLst/>
                          <a:latin typeface="+mn-lt"/>
                          <a:ea typeface="Calibri"/>
                          <a:cs typeface="Times New Roman"/>
                        </a:rPr>
                        <a:t>1</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GT" sz="1000" b="0" i="1" u="none" strike="noStrike" kern="1200" cap="none" spc="0" normalizeH="0" baseline="0" noProof="0" dirty="0" smtClean="0">
                          <a:ln>
                            <a:noFill/>
                          </a:ln>
                          <a:solidFill>
                            <a:prstClr val="black"/>
                          </a:solidFill>
                          <a:effectLst/>
                          <a:uLnTx/>
                          <a:uFillTx/>
                          <a:latin typeface="+mn-lt"/>
                        </a:rPr>
                        <a:t>El estudiante proporciona una respuesta mínima, indicando detalles vagos del texto.</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100" dirty="0" smtClean="0">
                          <a:effectLst/>
                          <a:latin typeface="+mn-lt"/>
                          <a:ea typeface="Times New Roman"/>
                          <a:cs typeface="Verdana"/>
                        </a:rPr>
                        <a:t>La madre y el padre tenían dos hijos llamados Chang y </a:t>
                      </a:r>
                      <a:r>
                        <a:rPr lang="es-GT" sz="1100" dirty="0" err="1" smtClean="0">
                          <a:effectLst/>
                          <a:latin typeface="+mn-lt"/>
                          <a:ea typeface="Times New Roman"/>
                          <a:cs typeface="Verdana"/>
                        </a:rPr>
                        <a:t>Tikki</a:t>
                      </a:r>
                      <a:r>
                        <a:rPr lang="es-GT" sz="1100" dirty="0" smtClean="0">
                          <a:effectLst/>
                          <a:latin typeface="+mn-lt"/>
                          <a:ea typeface="Times New Roman"/>
                          <a:cs typeface="Verdana"/>
                        </a:rPr>
                        <a:t> </a:t>
                      </a:r>
                      <a:r>
                        <a:rPr lang="es-GT" sz="1100" dirty="0" err="1" smtClean="0">
                          <a:effectLst/>
                          <a:latin typeface="+mn-lt"/>
                          <a:ea typeface="Times New Roman"/>
                          <a:cs typeface="Verdana"/>
                        </a:rPr>
                        <a:t>Tikki</a:t>
                      </a:r>
                      <a:r>
                        <a:rPr lang="es-GT" sz="1100" dirty="0" smtClean="0">
                          <a:effectLst/>
                          <a:latin typeface="+mn-lt"/>
                          <a:ea typeface="Times New Roman"/>
                          <a:cs typeface="Verdana"/>
                        </a:rPr>
                        <a:t> Tembo. </a:t>
                      </a:r>
                      <a:endParaRPr lang="es-GT" sz="1300" dirty="0">
                        <a:effectLst/>
                        <a:latin typeface="+mn-lt"/>
                        <a:ea typeface="Times New Roman"/>
                        <a:cs typeface="Times New Roman"/>
                      </a:endParaRPr>
                    </a:p>
                  </a:txBody>
                  <a:tcPr marL="77724" marR="77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979">
                <a:tc>
                  <a:txBody>
                    <a:bodyPr/>
                    <a:lstStyle/>
                    <a:p>
                      <a:pPr marL="0" marR="0" algn="ctr">
                        <a:lnSpc>
                          <a:spcPct val="115000"/>
                        </a:lnSpc>
                        <a:spcBef>
                          <a:spcPts val="0"/>
                        </a:spcBef>
                        <a:spcAft>
                          <a:spcPts val="0"/>
                        </a:spcAft>
                      </a:pPr>
                      <a:r>
                        <a:rPr lang="es-GT" sz="2600" b="1" dirty="0" smtClean="0">
                          <a:effectLst/>
                          <a:latin typeface="+mn-lt"/>
                          <a:ea typeface="Calibri"/>
                          <a:cs typeface="Times New Roman"/>
                        </a:rPr>
                        <a:t>0</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GT" sz="1000" b="0" i="1" u="none" strike="noStrike" kern="1200" cap="none" spc="0" normalizeH="0" baseline="0" noProof="0" dirty="0" smtClean="0">
                          <a:ln>
                            <a:noFill/>
                          </a:ln>
                          <a:solidFill>
                            <a:prstClr val="black"/>
                          </a:solidFill>
                          <a:effectLst/>
                          <a:uLnTx/>
                          <a:uFillTx/>
                          <a:latin typeface="+mn-lt"/>
                        </a:rPr>
                        <a:t>El estudiante no proporciona ninguna respuesta de cómo las acciones de los padres contribuyeron a que </a:t>
                      </a:r>
                      <a:r>
                        <a:rPr kumimoji="0" lang="es-GT" sz="1000" b="0" i="1" u="none" strike="noStrike" kern="1200" cap="none" spc="0" normalizeH="0" baseline="0" noProof="0" dirty="0" err="1" smtClean="0">
                          <a:ln>
                            <a:noFill/>
                          </a:ln>
                          <a:solidFill>
                            <a:prstClr val="black"/>
                          </a:solidFill>
                          <a:effectLst/>
                          <a:uLnTx/>
                          <a:uFillTx/>
                          <a:latin typeface="+mn-lt"/>
                        </a:rPr>
                        <a:t>Tikki</a:t>
                      </a:r>
                      <a:r>
                        <a:rPr kumimoji="0" lang="es-GT" sz="1000" b="0" i="1" u="none" strike="noStrike" kern="1200" cap="none" spc="0" normalizeH="0" baseline="0" noProof="0" dirty="0" smtClean="0">
                          <a:ln>
                            <a:noFill/>
                          </a:ln>
                          <a:solidFill>
                            <a:prstClr val="black"/>
                          </a:solidFill>
                          <a:effectLst/>
                          <a:uLnTx/>
                          <a:uFillTx/>
                          <a:latin typeface="+mn-lt"/>
                        </a:rPr>
                        <a:t> </a:t>
                      </a:r>
                      <a:r>
                        <a:rPr kumimoji="0" lang="es-GT" sz="1000" b="0" i="1" u="none" strike="noStrike" kern="1200" cap="none" spc="0" normalizeH="0" baseline="0" noProof="0" dirty="0" err="1" smtClean="0">
                          <a:ln>
                            <a:noFill/>
                          </a:ln>
                          <a:solidFill>
                            <a:prstClr val="black"/>
                          </a:solidFill>
                          <a:effectLst/>
                          <a:uLnTx/>
                          <a:uFillTx/>
                          <a:latin typeface="+mn-lt"/>
                        </a:rPr>
                        <a:t>Tikki</a:t>
                      </a:r>
                      <a:r>
                        <a:rPr kumimoji="0" lang="es-GT" sz="1000" b="0" i="1" u="none" strike="noStrike" kern="1200" cap="none" spc="0" normalizeH="0" baseline="0" noProof="0" dirty="0" smtClean="0">
                          <a:ln>
                            <a:noFill/>
                          </a:ln>
                          <a:solidFill>
                            <a:prstClr val="black"/>
                          </a:solidFill>
                          <a:effectLst/>
                          <a:uLnTx/>
                          <a:uFillTx/>
                          <a:latin typeface="+mn-lt"/>
                        </a:rPr>
                        <a:t> Tembo se ahogara.</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GT" sz="1100" b="0" i="0" u="none" strike="noStrike" kern="1200" cap="none" spc="0" normalizeH="0" baseline="0" noProof="0" dirty="0" err="1" smtClean="0">
                          <a:ln>
                            <a:noFill/>
                          </a:ln>
                          <a:solidFill>
                            <a:prstClr val="black"/>
                          </a:solidFill>
                          <a:effectLst/>
                          <a:uLnTx/>
                          <a:uFillTx/>
                          <a:latin typeface="+mn-lt"/>
                        </a:rPr>
                        <a:t>Tikki</a:t>
                      </a:r>
                      <a:r>
                        <a:rPr kumimoji="0" lang="es-GT" sz="1100" b="0" i="0" u="none" strike="noStrike" kern="1200" cap="none" spc="0" normalizeH="0" baseline="0" noProof="0" dirty="0" smtClean="0">
                          <a:ln>
                            <a:noFill/>
                          </a:ln>
                          <a:solidFill>
                            <a:prstClr val="black"/>
                          </a:solidFill>
                          <a:effectLst/>
                          <a:uLnTx/>
                          <a:uFillTx/>
                          <a:latin typeface="+mn-lt"/>
                        </a:rPr>
                        <a:t> </a:t>
                      </a:r>
                      <a:r>
                        <a:rPr kumimoji="0" lang="es-GT" sz="1100" b="0" i="0" u="none" strike="noStrike" kern="1200" cap="none" spc="0" normalizeH="0" baseline="0" noProof="0" dirty="0" err="1" smtClean="0">
                          <a:ln>
                            <a:noFill/>
                          </a:ln>
                          <a:solidFill>
                            <a:prstClr val="black"/>
                          </a:solidFill>
                          <a:effectLst/>
                          <a:uLnTx/>
                          <a:uFillTx/>
                          <a:latin typeface="+mn-lt"/>
                        </a:rPr>
                        <a:t>Tikki</a:t>
                      </a:r>
                      <a:r>
                        <a:rPr kumimoji="0" lang="es-GT" sz="1100" b="0" i="0" u="none" strike="noStrike" kern="1200" cap="none" spc="0" normalizeH="0" baseline="0" noProof="0" dirty="0" smtClean="0">
                          <a:ln>
                            <a:noFill/>
                          </a:ln>
                          <a:solidFill>
                            <a:prstClr val="black"/>
                          </a:solidFill>
                          <a:effectLst/>
                          <a:uLnTx/>
                          <a:uFillTx/>
                          <a:latin typeface="+mn-lt"/>
                        </a:rPr>
                        <a:t> Tembo tiene una mamá y un papá.</a:t>
                      </a:r>
                      <a:endParaRPr lang="es-GT" sz="1100" i="0" dirty="0">
                        <a:effectLst/>
                        <a:latin typeface="+mn-lt"/>
                        <a:ea typeface="Times New Roman"/>
                        <a:cs typeface="Times New Roman"/>
                      </a:endParaRPr>
                    </a:p>
                  </a:txBody>
                  <a:tcPr marL="77724" marR="77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31273717"/>
              </p:ext>
            </p:extLst>
          </p:nvPr>
        </p:nvGraphicFramePr>
        <p:xfrm>
          <a:off x="4648200" y="7010400"/>
          <a:ext cx="2819400" cy="749808"/>
        </p:xfrm>
        <a:graphic>
          <a:graphicData uri="http://schemas.openxmlformats.org/drawingml/2006/table">
            <a:tbl>
              <a:tblPr/>
              <a:tblGrid>
                <a:gridCol w="2819400"/>
              </a:tblGrid>
              <a:tr h="201168">
                <a:tc>
                  <a:txBody>
                    <a:bodyPr/>
                    <a:lstStyle/>
                    <a:p>
                      <a:r>
                        <a:rPr lang="en-US" sz="900" b="1" dirty="0" err="1" smtClean="0"/>
                        <a:t>Estándar</a:t>
                      </a:r>
                      <a:r>
                        <a:rPr lang="en-US" sz="900" b="1" dirty="0" smtClean="0"/>
                        <a:t>  </a:t>
                      </a:r>
                      <a:r>
                        <a:rPr lang="en-US" sz="900" dirty="0" smtClean="0"/>
                        <a:t>RL.3.3</a:t>
                      </a:r>
                      <a:endParaRPr lang="en-US" sz="900" dirty="0"/>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808">
                <a:tc>
                  <a:txBody>
                    <a:bodyPr/>
                    <a:lstStyle/>
                    <a:p>
                      <a:r>
                        <a:rPr lang="es-419" sz="900" dirty="0" smtClean="0"/>
                        <a:t>Describen los personajes de un cuento (ejemplo: sus características, motivaciones o sentimientos) y explican cómo sus acciones contribuyen a la secuencia de los acontecimientos.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5" name="Slide Number Placeholder 3"/>
          <p:cNvSpPr>
            <a:spLocks noGrp="1"/>
          </p:cNvSpPr>
          <p:nvPr>
            <p:ph type="sldNum" sz="quarter" idx="12"/>
          </p:nvPr>
        </p:nvSpPr>
        <p:spPr>
          <a:xfrm>
            <a:off x="5570220" y="9322651"/>
            <a:ext cx="1813560" cy="535516"/>
          </a:xfrm>
        </p:spPr>
        <p:txBody>
          <a:bodyPr/>
          <a:lstStyle/>
          <a:p>
            <a:r>
              <a:rPr lang="en-US" dirty="0" smtClean="0"/>
              <a:t>6</a:t>
            </a:r>
            <a:endParaRPr lang="en-US" dirty="0"/>
          </a:p>
        </p:txBody>
      </p:sp>
      <p:sp>
        <p:nvSpPr>
          <p:cNvPr id="7" name="Footer Placeholder 6"/>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250032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41131420"/>
              </p:ext>
            </p:extLst>
          </p:nvPr>
        </p:nvGraphicFramePr>
        <p:xfrm>
          <a:off x="609685" y="685800"/>
          <a:ext cx="6553115" cy="5833773"/>
        </p:xfrm>
        <a:graphic>
          <a:graphicData uri="http://schemas.openxmlformats.org/drawingml/2006/table">
            <a:tbl>
              <a:tblPr firstRow="1" firstCol="1" bandRow="1"/>
              <a:tblGrid>
                <a:gridCol w="680634"/>
                <a:gridCol w="5872481"/>
              </a:tblGrid>
              <a:tr h="84731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600" b="1" noProof="0" dirty="0" smtClean="0">
                          <a:effectLst/>
                        </a:rPr>
                        <a:t>CFA  Trimestre 1: Clave para la </a:t>
                      </a:r>
                      <a:r>
                        <a:rPr lang="es-419" sz="1600" b="1" u="sng" noProof="0" dirty="0" smtClean="0">
                          <a:effectLst/>
                        </a:rPr>
                        <a:t>Respuesta construida-Lectura</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00000"/>
                        </a:lnSpc>
                        <a:spcBef>
                          <a:spcPts val="0"/>
                        </a:spcBef>
                        <a:spcAft>
                          <a:spcPts val="0"/>
                        </a:spcAft>
                      </a:pPr>
                      <a:r>
                        <a:rPr lang="es-419" sz="1400" b="1" kern="1200" noProof="0" dirty="0" smtClean="0">
                          <a:solidFill>
                            <a:srgbClr val="000000"/>
                          </a:solidFill>
                          <a:effectLst/>
                          <a:latin typeface="+mn-lt"/>
                          <a:ea typeface="Times New Roman"/>
                          <a:cs typeface="Arial"/>
                        </a:rPr>
                        <a:t>Estándar RI.3.2:   Rúbrica de 2 puntos: Respuesta Construida – Lectura Corta</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9575">
                <a:tc gridSpan="2">
                  <a:txBody>
                    <a:bodyPr/>
                    <a:lstStyle/>
                    <a:p>
                      <a:pPr marL="1084263" marR="0" indent="-1084263" algn="l">
                        <a:lnSpc>
                          <a:spcPct val="100000"/>
                        </a:lnSpc>
                        <a:spcBef>
                          <a:spcPts val="0"/>
                        </a:spcBef>
                        <a:spcAft>
                          <a:spcPts val="0"/>
                        </a:spcAft>
                      </a:pPr>
                      <a:r>
                        <a:rPr lang="es-GT" sz="1400" b="1" kern="1200" noProof="0" dirty="0" smtClean="0">
                          <a:solidFill>
                            <a:srgbClr val="000000"/>
                          </a:solidFill>
                          <a:effectLst/>
                          <a:latin typeface="+mn-lt"/>
                          <a:ea typeface="Times New Roman"/>
                          <a:cs typeface="Arial"/>
                        </a:rPr>
                        <a:t>Pregunta #15: </a:t>
                      </a:r>
                      <a:r>
                        <a:rPr lang="es-419" sz="1400" b="1" baseline="0" noProof="0" dirty="0" smtClean="0">
                          <a:solidFill>
                            <a:schemeClr val="tx1"/>
                          </a:solidFill>
                          <a:latin typeface="+mj-lt"/>
                          <a:cs typeface="Helvetica" panose="020B0604020202020204" pitchFamily="34" charset="0"/>
                        </a:rPr>
                        <a:t>¿Cuál es la idea principal del pasaje </a:t>
                      </a:r>
                      <a:r>
                        <a:rPr lang="es-419" sz="1400" b="1" i="1" u="sng" baseline="0" noProof="0" dirty="0" smtClean="0">
                          <a:solidFill>
                            <a:schemeClr val="tx1"/>
                          </a:solidFill>
                          <a:latin typeface="+mj-lt"/>
                          <a:cs typeface="Helvetica" panose="020B0604020202020204" pitchFamily="34" charset="0"/>
                        </a:rPr>
                        <a:t>Cultura China</a:t>
                      </a:r>
                      <a:r>
                        <a:rPr lang="es-419" sz="1400" b="1" baseline="0" noProof="0" dirty="0" smtClean="0">
                          <a:solidFill>
                            <a:schemeClr val="tx1"/>
                          </a:solidFill>
                          <a:latin typeface="+mj-lt"/>
                          <a:cs typeface="Helvetica" panose="020B0604020202020204" pitchFamily="34" charset="0"/>
                        </a:rPr>
                        <a:t>? Incluye detalles clave del pasaje para apoyar tu idea. </a:t>
                      </a:r>
                      <a:endParaRPr lang="es-GT" sz="1400" b="1" noProof="0" dirty="0">
                        <a:effectLst/>
                        <a:latin typeface="+mj-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15700">
                <a:tc gridSpan="2">
                  <a:txBody>
                    <a:bodyPr/>
                    <a:lstStyle/>
                    <a:p>
                      <a:pPr marL="0" marR="0" algn="l">
                        <a:lnSpc>
                          <a:spcPct val="100000"/>
                        </a:lnSpc>
                        <a:spcBef>
                          <a:spcPts val="0"/>
                        </a:spcBef>
                        <a:spcAft>
                          <a:spcPts val="0"/>
                        </a:spcAft>
                      </a:pPr>
                      <a:r>
                        <a:rPr lang="es-GT" sz="1000" b="1" u="sng" strike="noStrike" kern="1200" noProof="0" dirty="0" smtClean="0">
                          <a:solidFill>
                            <a:srgbClr val="000000"/>
                          </a:solidFill>
                          <a:effectLst/>
                          <a:latin typeface="+mn-lt"/>
                          <a:ea typeface="Times New Roman"/>
                          <a:cs typeface="Arial"/>
                        </a:rPr>
                        <a:t>Evidencia Suficiente:</a:t>
                      </a:r>
                      <a:r>
                        <a:rPr lang="es-GT" sz="1000" b="1" u="none" strike="noStrike" kern="1200" baseline="0" noProof="0" dirty="0" smtClean="0">
                          <a:solidFill>
                            <a:srgbClr val="000000"/>
                          </a:solidFill>
                          <a:effectLst/>
                          <a:latin typeface="+mn-lt"/>
                          <a:ea typeface="Times New Roman"/>
                          <a:cs typeface="Arial"/>
                        </a:rPr>
                        <a:t> </a:t>
                      </a:r>
                      <a:r>
                        <a:rPr lang="es-GT" sz="1000" b="0" u="none" kern="1200" noProof="0" dirty="0" smtClean="0">
                          <a:solidFill>
                            <a:srgbClr val="000000"/>
                          </a:solidFill>
                          <a:effectLst/>
                          <a:latin typeface="+mn-lt"/>
                          <a:ea typeface="Times New Roman"/>
                          <a:cs typeface="Arial"/>
                        </a:rPr>
                        <a:t>Incluiría, en cierto modo, una declaración específica de que la idea principal de </a:t>
                      </a:r>
                      <a:r>
                        <a:rPr lang="es-GT" sz="1000" b="1" i="1" u="sng" kern="1200" noProof="0" dirty="0" smtClean="0">
                          <a:solidFill>
                            <a:srgbClr val="000000"/>
                          </a:solidFill>
                          <a:effectLst/>
                          <a:latin typeface="+mn-lt"/>
                          <a:ea typeface="Times New Roman"/>
                          <a:cs typeface="Arial"/>
                        </a:rPr>
                        <a:t>Cultura China</a:t>
                      </a:r>
                      <a:r>
                        <a:rPr lang="es-GT" sz="1000" b="0" i="1" u="none" kern="1200" baseline="0" noProof="0" dirty="0" smtClean="0">
                          <a:solidFill>
                            <a:srgbClr val="000000"/>
                          </a:solidFill>
                          <a:effectLst/>
                          <a:latin typeface="+mn-lt"/>
                          <a:ea typeface="Times New Roman"/>
                          <a:cs typeface="Arial"/>
                        </a:rPr>
                        <a:t> </a:t>
                      </a:r>
                      <a:r>
                        <a:rPr lang="es-GT" sz="1000" b="0" u="none" kern="1200" noProof="0" dirty="0" smtClean="0">
                          <a:solidFill>
                            <a:srgbClr val="000000"/>
                          </a:solidFill>
                          <a:effectLst/>
                          <a:latin typeface="+mn-lt"/>
                          <a:ea typeface="Times New Roman"/>
                          <a:cs typeface="Arial"/>
                        </a:rPr>
                        <a:t>es la comprensión o el aprendizaje de algunos hechos importantes acerca de la cultura china.</a:t>
                      </a:r>
                    </a:p>
                    <a:p>
                      <a:pPr marL="0" marR="0" algn="l">
                        <a:lnSpc>
                          <a:spcPct val="100000"/>
                        </a:lnSpc>
                        <a:spcBef>
                          <a:spcPts val="0"/>
                        </a:spcBef>
                        <a:spcAft>
                          <a:spcPts val="0"/>
                        </a:spcAft>
                      </a:pPr>
                      <a:r>
                        <a:rPr lang="es-GT" sz="1000" b="1" u="sng" kern="1200" noProof="0" dirty="0" smtClean="0">
                          <a:solidFill>
                            <a:srgbClr val="000000"/>
                          </a:solidFill>
                          <a:effectLst/>
                          <a:latin typeface="+mn-lt"/>
                          <a:ea typeface="Calibri"/>
                          <a:cs typeface="Arial"/>
                        </a:rPr>
                        <a:t>Las identificaciones específicas (detalles):</a:t>
                      </a:r>
                      <a:r>
                        <a:rPr lang="es-GT" sz="1000" b="1" u="none" kern="1200" baseline="0" noProof="0" dirty="0" smtClean="0">
                          <a:solidFill>
                            <a:srgbClr val="000000"/>
                          </a:solidFill>
                          <a:effectLst/>
                          <a:latin typeface="+mn-lt"/>
                          <a:ea typeface="Calibri"/>
                          <a:cs typeface="Arial"/>
                        </a:rPr>
                        <a:t> </a:t>
                      </a:r>
                      <a:r>
                        <a:rPr lang="es-GT" sz="1000" b="0" kern="1200" noProof="0" dirty="0" smtClean="0">
                          <a:solidFill>
                            <a:srgbClr val="000000"/>
                          </a:solidFill>
                          <a:effectLst/>
                          <a:latin typeface="+mn-lt"/>
                          <a:ea typeface="Calibri"/>
                          <a:cs typeface="Arial"/>
                        </a:rPr>
                        <a:t>Algunos de estos hechos podrían incluir (1) la escritura china no ha cambiado en 2000 años, (2) todavía es una forma de arte, (3) es una cultura antigua, (4) muchas de las cosas inventadas por los chinos todavía las</a:t>
                      </a:r>
                      <a:r>
                        <a:rPr lang="es-GT" sz="1000" b="0" kern="1200" baseline="0" noProof="0" dirty="0" smtClean="0">
                          <a:solidFill>
                            <a:srgbClr val="000000"/>
                          </a:solidFill>
                          <a:effectLst/>
                          <a:latin typeface="+mn-lt"/>
                          <a:ea typeface="Calibri"/>
                          <a:cs typeface="Arial"/>
                        </a:rPr>
                        <a:t> </a:t>
                      </a:r>
                      <a:r>
                        <a:rPr lang="es-GT" sz="1000" b="0" kern="1200" noProof="0" dirty="0" smtClean="0">
                          <a:solidFill>
                            <a:srgbClr val="000000"/>
                          </a:solidFill>
                          <a:effectLst/>
                          <a:latin typeface="+mn-lt"/>
                          <a:ea typeface="Calibri"/>
                          <a:cs typeface="Arial"/>
                        </a:rPr>
                        <a:t>utilizamos hoy en día, y (5) las tradiciones del Año Nuevo Chino.</a:t>
                      </a:r>
                      <a:endParaRPr lang="es-GT" sz="1000" b="1" kern="1200" noProof="0" dirty="0" smtClean="0">
                        <a:solidFill>
                          <a:srgbClr val="000000"/>
                        </a:solidFill>
                        <a:effectLst/>
                        <a:latin typeface="+mn-lt"/>
                        <a:ea typeface="Calibri"/>
                        <a:cs typeface="Arial"/>
                      </a:endParaRPr>
                    </a:p>
                    <a:p>
                      <a:pPr marL="0" marR="0" indent="0" algn="l" defTabSz="1018824" rtl="0" eaLnBrk="1" fontAlgn="auto" latinLnBrk="0" hangingPunct="1">
                        <a:lnSpc>
                          <a:spcPct val="100000"/>
                        </a:lnSpc>
                        <a:spcBef>
                          <a:spcPts val="0"/>
                        </a:spcBef>
                        <a:spcAft>
                          <a:spcPts val="0"/>
                        </a:spcAft>
                        <a:buClrTx/>
                        <a:buSzTx/>
                        <a:buFontTx/>
                        <a:buNone/>
                        <a:tabLst/>
                        <a:defRPr/>
                      </a:pPr>
                      <a:r>
                        <a:rPr lang="es-GT" sz="1000" b="1" u="sng" kern="1200" noProof="0" smtClean="0">
                          <a:solidFill>
                            <a:srgbClr val="000000"/>
                          </a:solidFill>
                          <a:effectLst/>
                          <a:latin typeface="+mn-lt"/>
                          <a:ea typeface="Calibri"/>
                          <a:cs typeface="Arial"/>
                        </a:rPr>
                        <a:t>Respaldo total</a:t>
                      </a:r>
                      <a:r>
                        <a:rPr lang="es-GT" sz="1000" b="1" u="none" kern="1200" baseline="0" noProof="0" smtClean="0">
                          <a:solidFill>
                            <a:srgbClr val="000000"/>
                          </a:solidFill>
                          <a:effectLst/>
                          <a:latin typeface="+mn-lt"/>
                          <a:ea typeface="Calibri"/>
                          <a:cs typeface="Arial"/>
                        </a:rPr>
                        <a:t>: </a:t>
                      </a:r>
                      <a:r>
                        <a:rPr lang="es-GT" sz="1000" b="0" u="none" kern="1200" baseline="0" noProof="0" dirty="0" smtClean="0">
                          <a:solidFill>
                            <a:srgbClr val="000000"/>
                          </a:solidFill>
                          <a:effectLst/>
                          <a:latin typeface="+mn-lt"/>
                          <a:ea typeface="Calibri"/>
                          <a:cs typeface="Arial"/>
                        </a:rPr>
                        <a:t>Puede incluir cualquier información explícita del texto que apoyan datos aprendidos sobre la cultura china.</a:t>
                      </a:r>
                      <a:endParaRPr lang="es-GT" sz="1000" b="0" noProof="0" dirty="0" smtClean="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9513">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2</a:t>
                      </a:r>
                      <a:endParaRPr lang="es-GT" sz="2600" b="1" noProof="0"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El estudiante proporciona una respuesta competente, proporcionando una </a:t>
                      </a:r>
                      <a:r>
                        <a:rPr kumimoji="0" lang="es-GT" sz="1000" b="1" i="1" u="none" strike="noStrike" kern="1200" cap="none" spc="0" normalizeH="0" baseline="0" noProof="0" dirty="0" smtClean="0">
                          <a:ln>
                            <a:noFill/>
                          </a:ln>
                          <a:solidFill>
                            <a:prstClr val="black"/>
                          </a:solidFill>
                          <a:effectLst/>
                          <a:uLnTx/>
                          <a:uFillTx/>
                          <a:latin typeface="+mn-lt"/>
                          <a:ea typeface="Calibri"/>
                          <a:cs typeface="Verdana"/>
                        </a:rPr>
                        <a:t>declaración de la idea principal </a:t>
                      </a: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de que el texto se trata de hechos de la cultura china y la evidencia para apoyarla, utilizando detalles y ejemplos específicos del texto.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100" b="0" i="0" u="none" strike="noStrike" kern="1200" cap="none" spc="0" normalizeH="0" baseline="0" noProof="0" dirty="0" smtClean="0">
                          <a:ln>
                            <a:noFill/>
                          </a:ln>
                          <a:solidFill>
                            <a:prstClr val="black"/>
                          </a:solidFill>
                          <a:effectLst/>
                          <a:uLnTx/>
                          <a:uFillTx/>
                          <a:latin typeface="+mn-lt"/>
                          <a:ea typeface="Calibri"/>
                          <a:cs typeface="Verdana"/>
                        </a:rPr>
                        <a:t>La idea principal del pasaje es de hechos acerca de la cultura china. China es una cultura muy antigua. En China, la escritura ha sido la misma desde hace 2000 años. Se le llama una forma de arte. El primer libro fue hecho con un grabado en madera. Esto se hizo en China en el año 868 d.C. La escritura es muy importante para la cultura china. Además, ellos celebran el Año Nuevo Chino. Cada año un nuevo animal representa el año. Ellos lo celebran con desfiles y se reúnen con sus familiares y amigos. Muchas cosas que usamos hoy fueron inventados en China como el papel, la seda, la pólvora y la brújula.</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6686">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1</a:t>
                      </a:r>
                      <a:endParaRPr lang="es-GT" sz="2600" b="1" noProof="0"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El estudiante proporciona una respuesta parcial, proporcionando una declaración de la idea principal, pero solamente incluye algunos ejemplos o detalles que hacen referencia al texto.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100" b="0" i="0" u="none" strike="noStrike" kern="1200" cap="none" spc="0" normalizeH="0" baseline="0" noProof="0" dirty="0" smtClean="0">
                          <a:ln>
                            <a:noFill/>
                          </a:ln>
                          <a:solidFill>
                            <a:prstClr val="black"/>
                          </a:solidFill>
                          <a:effectLst/>
                          <a:uLnTx/>
                          <a:uFillTx/>
                          <a:latin typeface="+mn-lt"/>
                          <a:ea typeface="Calibri"/>
                          <a:cs typeface="Verdana"/>
                        </a:rPr>
                        <a:t>La idea principal tiene que ver con China. En la cultura china, escriben con símbolos en vez de letras. Los símbolos pueden ser una forma de arte.</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3258">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0</a:t>
                      </a:r>
                      <a:endParaRPr lang="es-GT" sz="2600" b="1" noProof="0"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El estudiante no proporciona evidencias sobre la cultura china y no hay información o ejemplos relevantes del texto.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100" b="0" i="0" u="none" strike="noStrike" kern="1200" cap="none" spc="0" normalizeH="0" baseline="0" noProof="0" dirty="0" smtClean="0">
                          <a:ln>
                            <a:noFill/>
                          </a:ln>
                          <a:solidFill>
                            <a:prstClr val="black"/>
                          </a:solidFill>
                          <a:effectLst/>
                          <a:uLnTx/>
                          <a:uFillTx/>
                          <a:latin typeface="+mn-lt"/>
                          <a:ea typeface="Calibri"/>
                          <a:cs typeface="Verdana"/>
                        </a:rPr>
                        <a:t>Me gustan los desfiles de China.</a:t>
                      </a:r>
                      <a:endParaRPr kumimoji="0" lang="es-GT" sz="1100" b="0" i="0" u="none" strike="noStrike" kern="1200" cap="none" spc="0" normalizeH="0" baseline="0" noProof="0" dirty="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7918718"/>
              </p:ext>
            </p:extLst>
          </p:nvPr>
        </p:nvGraphicFramePr>
        <p:xfrm>
          <a:off x="5105400" y="6934200"/>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err="1" smtClean="0"/>
                        <a:t>Estándar</a:t>
                      </a:r>
                      <a:r>
                        <a:rPr lang="en-US" sz="800" b="1" dirty="0" smtClean="0"/>
                        <a:t>  </a:t>
                      </a:r>
                      <a:r>
                        <a:rPr lang="en-US" sz="800" b="1" dirty="0" smtClean="0">
                          <a:solidFill>
                            <a:srgbClr val="000000"/>
                          </a:solidFill>
                          <a:latin typeface="+mn-lt"/>
                          <a:ea typeface="Times New Roman"/>
                          <a:cs typeface="Times New Roman"/>
                        </a:rPr>
                        <a:t>RI.3.2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Determinan la idea principal de un texto; recuentan los detalles clave y explican la forma en que apoyan a la idea principal.</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3397314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34367436"/>
              </p:ext>
            </p:extLst>
          </p:nvPr>
        </p:nvGraphicFramePr>
        <p:xfrm>
          <a:off x="327987" y="800101"/>
          <a:ext cx="6995160" cy="5425440"/>
        </p:xfrm>
        <a:graphic>
          <a:graphicData uri="http://schemas.openxmlformats.org/drawingml/2006/table">
            <a:tbl>
              <a:tblPr firstRow="1" firstCol="1" bandRow="1"/>
              <a:tblGrid>
                <a:gridCol w="967413"/>
                <a:gridCol w="6027747"/>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600" b="1" noProof="0" dirty="0" smtClean="0">
                          <a:effectLst/>
                        </a:rPr>
                        <a:t>CFA  Trimestre 1: Clave para la </a:t>
                      </a:r>
                      <a:r>
                        <a:rPr lang="es-419" sz="1600" b="1" u="sng" noProof="0" dirty="0" smtClean="0">
                          <a:effectLst/>
                        </a:rPr>
                        <a:t>Respuesta construida-Lectura</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84404">
                <a:tc gridSpan="2">
                  <a:txBody>
                    <a:bodyPr/>
                    <a:lstStyle/>
                    <a:p>
                      <a:pPr marL="0" marR="0" algn="ctr">
                        <a:lnSpc>
                          <a:spcPct val="100000"/>
                        </a:lnSpc>
                        <a:spcBef>
                          <a:spcPts val="0"/>
                        </a:spcBef>
                        <a:spcAft>
                          <a:spcPts val="0"/>
                        </a:spcAft>
                      </a:pPr>
                      <a:r>
                        <a:rPr lang="es-419" sz="1400" b="1" kern="1200" noProof="0" dirty="0" smtClean="0">
                          <a:solidFill>
                            <a:srgbClr val="000000"/>
                          </a:solidFill>
                          <a:effectLst/>
                          <a:latin typeface="+mn-lt"/>
                          <a:ea typeface="Times New Roman"/>
                          <a:cs typeface="Times New Roman"/>
                        </a:rPr>
                        <a:t>Estándar RI.3.3:   Rúbrica de 3 puntos: Respuesta Construida – Lectura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440">
                <a:tc gridSpan="2">
                  <a:txBody>
                    <a:bodyPr/>
                    <a:lstStyle/>
                    <a:p>
                      <a:pPr marL="1084263" marR="0" indent="-1084263" algn="l">
                        <a:spcBef>
                          <a:spcPts val="0"/>
                        </a:spcBef>
                        <a:spcAft>
                          <a:spcPts val="0"/>
                        </a:spcAft>
                      </a:pPr>
                      <a:r>
                        <a:rPr lang="es-GT" sz="1400" b="1" kern="1200" noProof="0" dirty="0" smtClean="0">
                          <a:solidFill>
                            <a:srgbClr val="000000"/>
                          </a:solidFill>
                          <a:effectLst/>
                          <a:latin typeface="+mn-lt"/>
                          <a:ea typeface="Times New Roman"/>
                          <a:cs typeface="Times New Roman"/>
                        </a:rPr>
                        <a:t>Pregunta #16: </a:t>
                      </a:r>
                      <a:r>
                        <a:rPr lang="es-419" sz="1400" b="1" baseline="0" noProof="0" dirty="0" smtClean="0">
                          <a:solidFill>
                            <a:schemeClr val="tx1"/>
                          </a:solidFill>
                          <a:latin typeface="+mj-lt"/>
                          <a:cs typeface="Helvetica" panose="020B0604020202020204" pitchFamily="34" charset="0"/>
                        </a:rPr>
                        <a:t>¿Qué acontecimientos les dice a los chinos que un nuevo año ha comenzado? ¿Cuál es el propósito de estos acontecimientos? Proporciona ejemplos del pasaje para apoyar tu respuesta.</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459">
                <a:tc gridSpan="2">
                  <a:txBody>
                    <a:bodyPr/>
                    <a:lstStyle/>
                    <a:p>
                      <a:pPr marL="0" marR="0" algn="l">
                        <a:lnSpc>
                          <a:spcPct val="100000"/>
                        </a:lnSpc>
                      </a:pPr>
                      <a:r>
                        <a:rPr lang="es-GT" sz="1000" b="1" u="sng" kern="1200" noProof="0" dirty="0" smtClean="0">
                          <a:solidFill>
                            <a:srgbClr val="000000"/>
                          </a:solidFill>
                          <a:effectLst/>
                          <a:latin typeface="+mn-lt"/>
                          <a:ea typeface="Times New Roman"/>
                          <a:cs typeface="Times New Roman"/>
                        </a:rPr>
                        <a:t>Evidencia Suficiente</a:t>
                      </a:r>
                      <a:r>
                        <a:rPr lang="es-GT" sz="1000" b="1" kern="1200" baseline="0" noProof="0" dirty="0" smtClean="0">
                          <a:solidFill>
                            <a:srgbClr val="000000"/>
                          </a:solidFill>
                          <a:effectLst/>
                          <a:latin typeface="+mn-lt"/>
                          <a:ea typeface="Times New Roman"/>
                          <a:cs typeface="Times New Roman"/>
                        </a:rPr>
                        <a:t>: </a:t>
                      </a:r>
                      <a:r>
                        <a:rPr lang="es-GT" sz="1000" b="0" kern="1200" baseline="0" noProof="0" dirty="0" smtClean="0">
                          <a:solidFill>
                            <a:srgbClr val="000000"/>
                          </a:solidFill>
                          <a:effectLst/>
                          <a:latin typeface="+mn-lt"/>
                          <a:ea typeface="Times New Roman"/>
                          <a:cs typeface="Times New Roman"/>
                        </a:rPr>
                        <a:t>Incluiría nombrar eventos que indiquen que el Año Nuevo ha comenzado: (1) petardos, y (2) abriendo las puertas y ventanas.  </a:t>
                      </a:r>
                    </a:p>
                    <a:p>
                      <a:pPr marL="0" marR="0" algn="l">
                        <a:lnSpc>
                          <a:spcPct val="100000"/>
                        </a:lnSpc>
                      </a:pPr>
                      <a:r>
                        <a:rPr lang="es-GT" sz="1000" b="1" u="sng" kern="1200" baseline="0" noProof="0" dirty="0" smtClean="0">
                          <a:solidFill>
                            <a:srgbClr val="000000"/>
                          </a:solidFill>
                          <a:effectLst/>
                          <a:latin typeface="+mn-lt"/>
                          <a:ea typeface="Times New Roman"/>
                          <a:cs typeface="Times New Roman"/>
                        </a:rPr>
                        <a:t>Las identificaciones específicas (detalles)</a:t>
                      </a:r>
                      <a:r>
                        <a:rPr lang="es-GT" sz="1000" b="0" u="none" kern="1200" baseline="0" noProof="0" dirty="0" smtClean="0">
                          <a:solidFill>
                            <a:srgbClr val="000000"/>
                          </a:solidFill>
                          <a:effectLst/>
                          <a:latin typeface="+mn-lt"/>
                          <a:ea typeface="Times New Roman"/>
                          <a:cs typeface="Times New Roman"/>
                        </a:rPr>
                        <a:t>: Del </a:t>
                      </a:r>
                      <a:r>
                        <a:rPr lang="es-GT" sz="1000" b="0" kern="1200" baseline="0" noProof="0" dirty="0" smtClean="0">
                          <a:solidFill>
                            <a:srgbClr val="000000"/>
                          </a:solidFill>
                          <a:effectLst/>
                          <a:latin typeface="+mn-lt"/>
                          <a:ea typeface="Times New Roman"/>
                          <a:cs typeface="Times New Roman"/>
                        </a:rPr>
                        <a:t>texto para apoyar el significado de los acontecimientos deben incluir: (1) los petardos le indican a todos que el año nuevo ha llegado, (2) abrir las puertas y ventanas es una manera de dejar salir al año viejo y dar la bienvenida al año nuevo, y (3) olvidar viejos rencores.</a:t>
                      </a:r>
                    </a:p>
                    <a:p>
                      <a:pPr marL="0" marR="0" algn="l">
                        <a:lnSpc>
                          <a:spcPct val="100000"/>
                        </a:lnSpc>
                      </a:pPr>
                      <a:r>
                        <a:rPr lang="es-GT" sz="1000" b="1" u="sng" kern="1200" baseline="0" noProof="0" dirty="0" smtClean="0">
                          <a:solidFill>
                            <a:srgbClr val="000000"/>
                          </a:solidFill>
                          <a:effectLst/>
                          <a:latin typeface="+mn-lt"/>
                          <a:ea typeface="Times New Roman"/>
                          <a:cs typeface="Times New Roman"/>
                        </a:rPr>
                        <a:t>Respaldo total</a:t>
                      </a:r>
                      <a:r>
                        <a:rPr lang="es-GT" sz="1000" b="1" kern="1200" baseline="0" noProof="0" dirty="0" smtClean="0">
                          <a:solidFill>
                            <a:srgbClr val="000000"/>
                          </a:solidFill>
                          <a:effectLst/>
                          <a:latin typeface="+mn-lt"/>
                          <a:ea typeface="Times New Roman"/>
                          <a:cs typeface="Times New Roman"/>
                        </a:rPr>
                        <a:t>: </a:t>
                      </a:r>
                      <a:r>
                        <a:rPr lang="es-GT" sz="1000" b="0" kern="1200" baseline="0" noProof="0" dirty="0" smtClean="0">
                          <a:solidFill>
                            <a:srgbClr val="000000"/>
                          </a:solidFill>
                          <a:effectLst/>
                          <a:latin typeface="+mn-lt"/>
                          <a:ea typeface="Times New Roman"/>
                          <a:cs typeface="Times New Roman"/>
                        </a:rPr>
                        <a:t>Del texto podría incluir cualquier detalle o ejemplos del texto, que apoye a la secuencia del primer y el último acontecimiento.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0">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3</a:t>
                      </a:r>
                      <a:endParaRPr lang="es-GT" sz="2600" b="1" noProof="0"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noProof="0" dirty="0" smtClean="0">
                          <a:solidFill>
                            <a:srgbClr val="000000"/>
                          </a:solidFill>
                          <a:effectLst/>
                          <a:latin typeface="+mn-lt"/>
                          <a:ea typeface="Calibri"/>
                          <a:cs typeface="Verdana"/>
                        </a:rPr>
                        <a:t>El estudiante proporciona una respuesta competente indicando los acontecimientos que comienzan el Año Nuevo Chino y el propósito de estos acontecimientos, apoyados por ejemplos del texto.</a:t>
                      </a:r>
                    </a:p>
                    <a:p>
                      <a:pPr marL="0" marR="0">
                        <a:lnSpc>
                          <a:spcPct val="100000"/>
                        </a:lnSpc>
                        <a:spcBef>
                          <a:spcPts val="0"/>
                        </a:spcBef>
                        <a:spcAft>
                          <a:spcPts val="0"/>
                        </a:spcAft>
                      </a:pPr>
                      <a:r>
                        <a:rPr lang="es-GT" sz="1100" i="0" kern="1200" baseline="0" noProof="0" dirty="0" smtClean="0">
                          <a:solidFill>
                            <a:srgbClr val="000000"/>
                          </a:solidFill>
                          <a:effectLst/>
                          <a:latin typeface="+mn-lt"/>
                          <a:ea typeface="Calibri"/>
                          <a:cs typeface="Verdana"/>
                        </a:rPr>
                        <a:t>El Año Nuevo Chino comienza cuando los petardos iluminan el cielo. La familia está toda reunida y esto sucede a la medianoche. Los petardos le indican a todos que ha comenzado un Año Nuevo Chino. Luego la familia abre todas las ventanas y puertas de la casa. La razón es dejar salir al año viejo y dar la bienvenida al año nuevo. Cuando abren las puertas y ventanas, también olvidan viejos rencores.</a:t>
                      </a:r>
                      <a:endParaRPr lang="es-GT" sz="1100" i="0" kern="1200" noProof="0" dirty="0" smtClean="0">
                        <a:solidFill>
                          <a:srgbClr val="000000"/>
                        </a:solidFill>
                        <a:effectLst/>
                        <a:latin typeface="+mn-lt"/>
                        <a:ea typeface="Calibri"/>
                        <a:cs typeface="Verdana"/>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2</a:t>
                      </a:r>
                      <a:endParaRPr lang="es-GT" sz="2600" b="1" noProof="0"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noProof="0" dirty="0" smtClean="0">
                          <a:solidFill>
                            <a:srgbClr val="000000"/>
                          </a:solidFill>
                          <a:effectLst/>
                          <a:latin typeface="+mn-lt"/>
                          <a:ea typeface="Calibri"/>
                          <a:cs typeface="Verdana"/>
                        </a:rPr>
                        <a:t>El estudiante</a:t>
                      </a:r>
                      <a:r>
                        <a:rPr lang="es-GT" sz="1000" i="1" kern="1200" baseline="0" noProof="0" dirty="0" smtClean="0">
                          <a:solidFill>
                            <a:srgbClr val="000000"/>
                          </a:solidFill>
                          <a:effectLst/>
                          <a:latin typeface="+mn-lt"/>
                          <a:ea typeface="Calibri"/>
                          <a:cs typeface="Verdana"/>
                        </a:rPr>
                        <a:t> proporciona</a:t>
                      </a:r>
                      <a:r>
                        <a:rPr lang="es-GT" sz="1000" i="1" kern="1200" noProof="0" dirty="0" smtClean="0">
                          <a:solidFill>
                            <a:srgbClr val="000000"/>
                          </a:solidFill>
                          <a:effectLst/>
                          <a:latin typeface="+mn-lt"/>
                          <a:ea typeface="Calibri"/>
                          <a:cs typeface="Verdana"/>
                        </a:rPr>
                        <a:t> una respuesta parcial, indicando los acontecimientos que comienzan el Año Nuevo Chino y respuestas parciales  sobre</a:t>
                      </a:r>
                      <a:r>
                        <a:rPr lang="es-GT" sz="1000" i="1" kern="1200" baseline="0" noProof="0" dirty="0" smtClean="0">
                          <a:solidFill>
                            <a:srgbClr val="000000"/>
                          </a:solidFill>
                          <a:effectLst/>
                          <a:latin typeface="+mn-lt"/>
                          <a:ea typeface="Calibri"/>
                          <a:cs typeface="Verdana"/>
                        </a:rPr>
                        <a:t> el </a:t>
                      </a:r>
                      <a:r>
                        <a:rPr lang="es-GT" sz="1000" i="1" kern="1200" noProof="0" dirty="0" smtClean="0">
                          <a:solidFill>
                            <a:srgbClr val="000000"/>
                          </a:solidFill>
                          <a:effectLst/>
                          <a:latin typeface="+mn-lt"/>
                          <a:ea typeface="Calibri"/>
                          <a:cs typeface="Verdana"/>
                        </a:rPr>
                        <a:t>propósito de estos acontecimientos.</a:t>
                      </a:r>
                    </a:p>
                    <a:p>
                      <a:pPr marL="0" marR="0">
                        <a:lnSpc>
                          <a:spcPct val="100000"/>
                        </a:lnSpc>
                        <a:spcBef>
                          <a:spcPts val="0"/>
                        </a:spcBef>
                        <a:spcAft>
                          <a:spcPts val="0"/>
                        </a:spcAft>
                      </a:pPr>
                      <a:r>
                        <a:rPr lang="es-GT" sz="1100" i="0" kern="1200" noProof="0" dirty="0" smtClean="0">
                          <a:solidFill>
                            <a:srgbClr val="000000"/>
                          </a:solidFill>
                          <a:effectLst/>
                          <a:latin typeface="+mn-lt"/>
                          <a:ea typeface="Calibri"/>
                          <a:cs typeface="Verdana"/>
                        </a:rPr>
                        <a:t>En China, la familia se reúne para saber que llegó un nuevo año. Luego encienden fuegos artificiales en el cielo. A veces abren las ventanas.</a:t>
                      </a:r>
                      <a:endParaRPr lang="es-GT" sz="1100" i="0" noProof="0" dirty="0" smtClean="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1</a:t>
                      </a:r>
                      <a:endParaRPr lang="es-GT" sz="2600" b="1" noProof="0"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noProof="0" dirty="0" smtClean="0">
                          <a:solidFill>
                            <a:srgbClr val="000000"/>
                          </a:solidFill>
                          <a:effectLst/>
                          <a:latin typeface="+mn-lt"/>
                          <a:ea typeface="Calibri"/>
                          <a:cs typeface="Verdana"/>
                        </a:rPr>
                        <a:t>El estudiante</a:t>
                      </a:r>
                      <a:r>
                        <a:rPr lang="es-GT" sz="1000" i="1" kern="1200" baseline="0" noProof="0" dirty="0" smtClean="0">
                          <a:solidFill>
                            <a:srgbClr val="000000"/>
                          </a:solidFill>
                          <a:effectLst/>
                          <a:latin typeface="+mn-lt"/>
                          <a:ea typeface="Calibri"/>
                          <a:cs typeface="Verdana"/>
                        </a:rPr>
                        <a:t> proporciona</a:t>
                      </a:r>
                      <a:r>
                        <a:rPr lang="es-GT" sz="1000" i="1" kern="1200" noProof="0" dirty="0" smtClean="0">
                          <a:solidFill>
                            <a:srgbClr val="000000"/>
                          </a:solidFill>
                          <a:effectLst/>
                          <a:latin typeface="+mn-lt"/>
                          <a:ea typeface="Calibri"/>
                          <a:cs typeface="Verdana"/>
                        </a:rPr>
                        <a:t> una respuesta mínima con respuestas vagas sobre los acontecimientos o sus propósitos.</a:t>
                      </a:r>
                    </a:p>
                    <a:p>
                      <a:pPr marL="0" marR="0">
                        <a:lnSpc>
                          <a:spcPct val="100000"/>
                        </a:lnSpc>
                        <a:spcBef>
                          <a:spcPts val="0"/>
                        </a:spcBef>
                        <a:spcAft>
                          <a:spcPts val="0"/>
                        </a:spcAft>
                      </a:pPr>
                      <a:r>
                        <a:rPr lang="es-GT" sz="1100" i="0" kern="1200" noProof="0" dirty="0" smtClean="0">
                          <a:solidFill>
                            <a:srgbClr val="000000"/>
                          </a:solidFill>
                          <a:effectLst/>
                          <a:latin typeface="+mn-lt"/>
                          <a:ea typeface="Calibri"/>
                          <a:cs typeface="Verdana"/>
                        </a:rPr>
                        <a:t>En China se celebra el Año Nuevo Chino cada año. Ellos</a:t>
                      </a:r>
                      <a:r>
                        <a:rPr lang="es-GT" sz="1100" i="0" kern="1200" baseline="0" noProof="0" dirty="0" smtClean="0">
                          <a:solidFill>
                            <a:srgbClr val="000000"/>
                          </a:solidFill>
                          <a:effectLst/>
                          <a:latin typeface="+mn-lt"/>
                          <a:ea typeface="Calibri"/>
                          <a:cs typeface="Verdana"/>
                        </a:rPr>
                        <a:t> se </a:t>
                      </a:r>
                      <a:r>
                        <a:rPr lang="es-GT" sz="1100" i="0" kern="1200" noProof="0" dirty="0" smtClean="0">
                          <a:solidFill>
                            <a:srgbClr val="000000"/>
                          </a:solidFill>
                          <a:effectLst/>
                          <a:latin typeface="+mn-lt"/>
                          <a:ea typeface="Calibri"/>
                          <a:cs typeface="Verdana"/>
                        </a:rPr>
                        <a:t>desean la paz y la felicidad.</a:t>
                      </a:r>
                      <a:endParaRPr lang="es-GT" sz="1100" i="0" noProof="0" dirty="0" smtClean="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pPr marL="0" marR="0" algn="ctr">
                        <a:lnSpc>
                          <a:spcPct val="100000"/>
                        </a:lnSpc>
                        <a:spcBef>
                          <a:spcPts val="0"/>
                        </a:spcBef>
                        <a:spcAft>
                          <a:spcPts val="0"/>
                        </a:spcAft>
                      </a:pPr>
                      <a:r>
                        <a:rPr lang="es-GT" sz="2600" b="1" noProof="0" dirty="0" smtClean="0">
                          <a:effectLst/>
                          <a:latin typeface="+mn-lt"/>
                          <a:ea typeface="Calibri"/>
                          <a:cs typeface="Times New Roman"/>
                        </a:rPr>
                        <a:t>0</a:t>
                      </a:r>
                      <a:endParaRPr lang="es-GT" sz="2600" b="1" noProof="0"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noProof="0" dirty="0" smtClean="0">
                          <a:solidFill>
                            <a:srgbClr val="000000"/>
                          </a:solidFill>
                          <a:effectLst/>
                          <a:latin typeface="+mn-lt"/>
                          <a:ea typeface="Calibri"/>
                          <a:cs typeface="Verdana"/>
                        </a:rPr>
                        <a:t>El estudiante no aporta evidencias</a:t>
                      </a:r>
                      <a:r>
                        <a:rPr lang="es-GT" sz="1000" i="1" kern="1200" baseline="0" noProof="0" dirty="0" smtClean="0">
                          <a:solidFill>
                            <a:srgbClr val="000000"/>
                          </a:solidFill>
                          <a:effectLst/>
                          <a:latin typeface="+mn-lt"/>
                          <a:ea typeface="Calibri"/>
                          <a:cs typeface="Verdana"/>
                        </a:rPr>
                        <a:t> </a:t>
                      </a:r>
                      <a:r>
                        <a:rPr lang="es-GT" sz="1000" i="1" kern="1200" noProof="0" dirty="0" smtClean="0">
                          <a:solidFill>
                            <a:srgbClr val="000000"/>
                          </a:solidFill>
                          <a:effectLst/>
                          <a:latin typeface="+mn-lt"/>
                          <a:ea typeface="Calibri"/>
                          <a:cs typeface="Verdana"/>
                        </a:rPr>
                        <a:t>sobre acontecimientos específicos o las razones de su propósito.</a:t>
                      </a:r>
                    </a:p>
                    <a:p>
                      <a:pPr marL="0" marR="0">
                        <a:lnSpc>
                          <a:spcPct val="100000"/>
                        </a:lnSpc>
                        <a:spcBef>
                          <a:spcPts val="0"/>
                        </a:spcBef>
                        <a:spcAft>
                          <a:spcPts val="0"/>
                        </a:spcAft>
                      </a:pPr>
                      <a:r>
                        <a:rPr lang="es-GT" sz="1100" i="0" kern="1200" noProof="0" dirty="0" smtClean="0">
                          <a:solidFill>
                            <a:srgbClr val="000000"/>
                          </a:solidFill>
                          <a:effectLst/>
                          <a:latin typeface="+mn-lt"/>
                          <a:ea typeface="Calibri"/>
                          <a:cs typeface="Verdana"/>
                        </a:rPr>
                        <a:t>China tiene festivales.</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53670004"/>
              </p:ext>
            </p:extLst>
          </p:nvPr>
        </p:nvGraphicFramePr>
        <p:xfrm>
          <a:off x="5257800" y="6553200"/>
          <a:ext cx="2024063" cy="963168"/>
        </p:xfrm>
        <a:graphic>
          <a:graphicData uri="http://schemas.openxmlformats.org/drawingml/2006/table">
            <a:tbl>
              <a:tblPr/>
              <a:tblGrid>
                <a:gridCol w="2024063"/>
              </a:tblGrid>
              <a:tr h="134950">
                <a:tc>
                  <a:txBody>
                    <a:bodyPr/>
                    <a:lstStyle/>
                    <a:p>
                      <a:pPr marL="0" marR="0" algn="l">
                        <a:lnSpc>
                          <a:spcPct val="115000"/>
                        </a:lnSpc>
                        <a:spcBef>
                          <a:spcPts val="0"/>
                        </a:spcBef>
                        <a:spcAft>
                          <a:spcPts val="0"/>
                        </a:spcAft>
                      </a:pPr>
                      <a:r>
                        <a:rPr lang="en-US" sz="800" b="1" dirty="0" err="1" smtClean="0"/>
                        <a:t>Estándar</a:t>
                      </a:r>
                      <a:r>
                        <a:rPr lang="en-US" sz="800" b="1" dirty="0" smtClean="0">
                          <a:solidFill>
                            <a:srgbClr val="000000"/>
                          </a:solidFill>
                          <a:latin typeface="+mn-lt"/>
                          <a:ea typeface="Times New Roman"/>
                          <a:cs typeface="Times New Roman"/>
                        </a:rPr>
                        <a:t> RI.3.3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80467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Describen la relación entre una serie de acontecimientos históricos, ideas o conceptos científicos, o pasos de los procedimientos técnicos en un texto, usando un lenguaje que se refiera al tiempo, secuencia y causa/efecto.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Footer Placeholder 2"/>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789010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292039055"/>
              </p:ext>
            </p:extLst>
          </p:nvPr>
        </p:nvGraphicFramePr>
        <p:xfrm>
          <a:off x="304800" y="1143000"/>
          <a:ext cx="6995160" cy="6064778"/>
        </p:xfrm>
        <a:graphic>
          <a:graphicData uri="http://schemas.openxmlformats.org/drawingml/2006/table">
            <a:tbl>
              <a:tblPr firstRow="1" firstCol="1" bandRow="1"/>
              <a:tblGrid>
                <a:gridCol w="609600"/>
                <a:gridCol w="6385560"/>
              </a:tblGrid>
              <a:tr h="562549">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Nota:  Los “escritos breves” no deben tomar más de 10 minutos.   Los escritos breves se califican con una rúbrica 3 puntos. Los escritos extensos y/o las composiciones completas o se califican con una rúbrica de 4 puntos. La diferencia entre esta rúbrica y las rúbricas de Respuesta construida-Lectura, es que la  Rúbrica de Escrito Breve está evaluando </a:t>
                      </a:r>
                      <a:r>
                        <a:rPr kumimoji="0" lang="es-419" sz="1000" b="1" i="0" u="none" strike="noStrike" kern="1200" cap="none" spc="0" normalizeH="0" baseline="0" noProof="0" dirty="0" smtClean="0">
                          <a:ln>
                            <a:noFill/>
                          </a:ln>
                          <a:solidFill>
                            <a:prstClr val="black"/>
                          </a:solidFill>
                          <a:effectLst/>
                          <a:uLnTx/>
                          <a:uFillTx/>
                          <a:latin typeface="+mn-lt"/>
                          <a:ea typeface="Calibri"/>
                          <a:cs typeface="Times New Roman"/>
                        </a:rPr>
                        <a:t>el dominio de la escritura</a:t>
                      </a: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 mientras que las rúbricas de lectura están evaluando la comprensión. </a:t>
                      </a: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562549">
                <a:tc gridSpan="2">
                  <a:txBody>
                    <a:bodyPr/>
                    <a:lstStyle/>
                    <a:p>
                      <a:pPr marL="0" marR="0" algn="ctr">
                        <a:lnSpc>
                          <a:spcPct val="100000"/>
                        </a:lnSpc>
                        <a:spcBef>
                          <a:spcPts val="0"/>
                        </a:spcBef>
                        <a:spcAft>
                          <a:spcPts val="0"/>
                        </a:spcAft>
                      </a:pPr>
                      <a:r>
                        <a:rPr lang="es-GT" sz="1100" kern="1200" dirty="0" smtClean="0">
                          <a:solidFill>
                            <a:srgbClr val="000000"/>
                          </a:solidFill>
                          <a:effectLst/>
                          <a:latin typeface="+mn-lt"/>
                          <a:ea typeface="Times New Roman"/>
                          <a:cs typeface="Times New Roman"/>
                        </a:rPr>
                        <a:t>Rúbrica para el Escrito breve </a:t>
                      </a:r>
                    </a:p>
                    <a:p>
                      <a:pPr marL="0" marR="0" algn="ctr">
                        <a:lnSpc>
                          <a:spcPct val="100000"/>
                        </a:lnSpc>
                        <a:spcBef>
                          <a:spcPts val="0"/>
                        </a:spcBef>
                        <a:spcAft>
                          <a:spcPts val="0"/>
                        </a:spcAft>
                      </a:pPr>
                      <a:r>
                        <a:rPr lang="es-GT" sz="1100" kern="1200" dirty="0" smtClean="0">
                          <a:solidFill>
                            <a:srgbClr val="000000"/>
                          </a:solidFill>
                          <a:effectLst/>
                          <a:latin typeface="+mn-lt"/>
                          <a:ea typeface="Times New Roman"/>
                          <a:cs typeface="Times New Roman"/>
                        </a:rPr>
                        <a:t>Estándar de escritura  W.3.1b   Escribir</a:t>
                      </a:r>
                      <a:r>
                        <a:rPr lang="es-GT" sz="1100" kern="1200" baseline="0" dirty="0" smtClean="0">
                          <a:solidFill>
                            <a:srgbClr val="000000"/>
                          </a:solidFill>
                          <a:effectLst/>
                          <a:latin typeface="+mn-lt"/>
                          <a:ea typeface="Times New Roman"/>
                          <a:cs typeface="Times New Roman"/>
                        </a:rPr>
                        <a:t> una opinión</a:t>
                      </a:r>
                      <a:endParaRPr lang="es-GT" sz="1100" kern="1200" dirty="0" smtClean="0">
                        <a:solidFill>
                          <a:srgbClr val="000000"/>
                        </a:solidFill>
                        <a:effectLst/>
                        <a:latin typeface="+mn-lt"/>
                        <a:ea typeface="Times New Roman"/>
                        <a:cs typeface="Times New Roman"/>
                      </a:endParaRPr>
                    </a:p>
                    <a:p>
                      <a:pPr marL="0" marR="0" algn="ctr">
                        <a:lnSpc>
                          <a:spcPct val="100000"/>
                        </a:lnSpc>
                        <a:spcBef>
                          <a:spcPts val="0"/>
                        </a:spcBef>
                        <a:spcAft>
                          <a:spcPts val="0"/>
                        </a:spcAft>
                      </a:pPr>
                      <a:r>
                        <a:rPr lang="es-GT" sz="1100" kern="1200" dirty="0" smtClean="0">
                          <a:solidFill>
                            <a:srgbClr val="000000"/>
                          </a:solidFill>
                          <a:effectLst/>
                          <a:latin typeface="+mn-lt"/>
                          <a:ea typeface="Times New Roman"/>
                          <a:cs typeface="Times New Roman"/>
                        </a:rPr>
                        <a:t>Objetivo de escritura 6a</a:t>
                      </a:r>
                      <a:endParaRPr lang="es-GT" sz="1100" kern="1200" dirty="0">
                        <a:solidFill>
                          <a:srgbClr val="000000"/>
                        </a:solidFill>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51015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GT" sz="1100" b="1" i="0" dirty="0" smtClean="0">
                          <a:effectLst/>
                          <a:latin typeface="+mj-lt"/>
                          <a:ea typeface="Times New Roman"/>
                          <a:cs typeface="Helvetica" panose="020B0604020202020204" pitchFamily="34" charset="0"/>
                        </a:rPr>
                        <a:t>17.</a:t>
                      </a:r>
                      <a:r>
                        <a:rPr lang="es-GT" sz="1100" b="1" i="0" baseline="0" dirty="0" smtClean="0">
                          <a:effectLst/>
                          <a:latin typeface="+mj-lt"/>
                          <a:ea typeface="Times New Roman"/>
                          <a:cs typeface="Helvetica" panose="020B0604020202020204" pitchFamily="34" charset="0"/>
                        </a:rPr>
                        <a:t> </a:t>
                      </a:r>
                      <a:r>
                        <a:rPr lang="es-GT" sz="1100" b="1" i="0" dirty="0" smtClean="0">
                          <a:effectLst/>
                          <a:latin typeface="+mj-lt"/>
                          <a:ea typeface="Times New Roman"/>
                          <a:cs typeface="Helvetica" panose="020B0604020202020204" pitchFamily="34" charset="0"/>
                        </a:rPr>
                        <a:t>Lee el párrafo</a:t>
                      </a:r>
                      <a:r>
                        <a:rPr lang="es-GT" sz="1100" b="1" i="0" baseline="0" dirty="0" smtClean="0">
                          <a:effectLst/>
                          <a:latin typeface="+mj-lt"/>
                          <a:ea typeface="Times New Roman"/>
                          <a:cs typeface="Helvetica" panose="020B0604020202020204" pitchFamily="34" charset="0"/>
                        </a:rPr>
                        <a:t> y completa la tarea que sigue. </a:t>
                      </a:r>
                      <a:endParaRPr lang="es-GT" sz="1100" b="1" i="0" dirty="0" smtClean="0">
                        <a:effectLst/>
                        <a:latin typeface="+mj-lt"/>
                        <a:ea typeface="Times New Roman"/>
                        <a:cs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100" b="0" i="0" u="none" strike="noStrike" kern="1200" cap="none" spc="0" normalizeH="0" baseline="0" noProof="0" dirty="0" smtClean="0">
                          <a:ln>
                            <a:noFill/>
                          </a:ln>
                          <a:solidFill>
                            <a:srgbClr val="000000"/>
                          </a:solidFill>
                          <a:effectLst/>
                          <a:uLnTx/>
                          <a:uFillTx/>
                          <a:latin typeface="+mj-lt"/>
                          <a:ea typeface="Times New Roman"/>
                          <a:cs typeface="Helvetica" panose="020B0604020202020204" pitchFamily="34" charset="0"/>
                        </a:rPr>
                        <a:t>Todos los niños deberían tener un perro.  Un perro puede ser un buen amigo.  Ellos siempre están dispuestos a jugar contigo.  Los perros son muy leales.  </a:t>
                      </a:r>
                      <a:endParaRPr kumimoji="0" lang="es-GT" sz="1100" b="0" i="0" u="none" strike="noStrike" kern="1200" cap="none" spc="0" normalizeH="0" baseline="0" noProof="0" dirty="0" smtClean="0">
                        <a:ln>
                          <a:noFill/>
                        </a:ln>
                        <a:solidFill>
                          <a:schemeClr val="tx1"/>
                        </a:solidFill>
                        <a:effectLst/>
                        <a:uLnTx/>
                        <a:uFillTx/>
                        <a:latin typeface="+mj-lt"/>
                        <a:ea typeface="Times New Roman"/>
                        <a:cs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100" b="1" i="0" u="none" strike="noStrike" kern="1200" cap="none" spc="0" normalizeH="0" baseline="0" noProof="0" dirty="0" smtClean="0">
                          <a:ln>
                            <a:noFill/>
                          </a:ln>
                          <a:solidFill>
                            <a:schemeClr val="tx1"/>
                          </a:solidFill>
                          <a:effectLst/>
                          <a:uLnTx/>
                          <a:uFillTx/>
                          <a:latin typeface="+mj-lt"/>
                          <a:ea typeface="Times New Roman"/>
                          <a:cs typeface="Helvetica" panose="020B0604020202020204" pitchFamily="34" charset="0"/>
                        </a:rPr>
                        <a:t>Tarea:  </a:t>
                      </a:r>
                      <a:r>
                        <a:rPr kumimoji="0" lang="es-GT" sz="1100" b="1"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Añade 2 o 3 oraciones más de tu propia idea para apoyar la opinión de este párrafo. </a:t>
                      </a:r>
                      <a:r>
                        <a:rPr kumimoji="0" lang="es-GT" sz="11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a:t>
                      </a:r>
                      <a:endParaRPr lang="es-GT" sz="1100" dirty="0">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295400">
                <a:tc gridSpan="2">
                  <a:txBody>
                    <a:bodyPr/>
                    <a:lstStyle/>
                    <a:p>
                      <a:pPr marL="0" marR="0" algn="l">
                        <a:lnSpc>
                          <a:spcPct val="100000"/>
                        </a:lnSpc>
                        <a:spcBef>
                          <a:spcPts val="0"/>
                        </a:spcBef>
                        <a:spcAft>
                          <a:spcPts val="0"/>
                        </a:spcAft>
                      </a:pPr>
                      <a:r>
                        <a:rPr lang="es-GT" sz="1100" b="1" kern="1200" dirty="0" smtClean="0">
                          <a:solidFill>
                            <a:srgbClr val="000000"/>
                          </a:solidFill>
                          <a:effectLst/>
                          <a:latin typeface="+mn-lt"/>
                          <a:ea typeface="Times New Roman"/>
                          <a:cs typeface="Arial"/>
                        </a:rPr>
                        <a:t>Notas</a:t>
                      </a:r>
                      <a:r>
                        <a:rPr lang="es-GT" sz="1100" b="1" kern="1200" baseline="0" dirty="0" smtClean="0">
                          <a:solidFill>
                            <a:srgbClr val="000000"/>
                          </a:solidFill>
                          <a:effectLst/>
                          <a:latin typeface="+mn-lt"/>
                          <a:ea typeface="Times New Roman"/>
                          <a:cs typeface="Arial"/>
                        </a:rPr>
                        <a:t> para calificar:</a:t>
                      </a:r>
                      <a:endParaRPr lang="es-GT" sz="1100" dirty="0" smtClean="0">
                        <a:effectLst/>
                        <a:latin typeface="+mn-lt"/>
                        <a:ea typeface="Times New Roman"/>
                        <a:cs typeface="Times New Roman"/>
                      </a:endParaRPr>
                    </a:p>
                    <a:p>
                      <a:pPr marL="0" marR="0" algn="l">
                        <a:lnSpc>
                          <a:spcPct val="100000"/>
                        </a:lnSpc>
                        <a:spcBef>
                          <a:spcPts val="0"/>
                        </a:spcBef>
                        <a:spcAft>
                          <a:spcPts val="0"/>
                        </a:spcAft>
                      </a:pPr>
                      <a:r>
                        <a:rPr lang="es-GT" sz="1000" b="1" kern="1200" dirty="0" smtClean="0">
                          <a:solidFill>
                            <a:srgbClr val="000000"/>
                          </a:solidFill>
                          <a:effectLst/>
                          <a:latin typeface="+mn-lt"/>
                          <a:ea typeface="Times New Roman"/>
                          <a:cs typeface="Times New Roman"/>
                        </a:rPr>
                        <a:t>La respuesta proporciona elementos esenciales de una interpretación completa de la</a:t>
                      </a:r>
                      <a:r>
                        <a:rPr lang="es-GT" sz="1000" b="1" kern="1200" baseline="0" dirty="0" smtClean="0">
                          <a:solidFill>
                            <a:srgbClr val="000000"/>
                          </a:solidFill>
                          <a:effectLst/>
                          <a:latin typeface="+mn-lt"/>
                          <a:ea typeface="Times New Roman"/>
                          <a:cs typeface="Times New Roman"/>
                        </a:rPr>
                        <a:t> tarea </a:t>
                      </a:r>
                      <a:r>
                        <a:rPr lang="es-GT" sz="1000" b="0" kern="1200" dirty="0" smtClean="0">
                          <a:solidFill>
                            <a:srgbClr val="000000"/>
                          </a:solidFill>
                          <a:effectLst/>
                          <a:latin typeface="+mn-lt"/>
                          <a:ea typeface="Times New Roman"/>
                          <a:cs typeface="Times New Roman"/>
                        </a:rPr>
                        <a:t>cuando los estudiantes escriben 2 o 3 oraciones que muestran que ellos entienden que la idea principal del párrafo es estar</a:t>
                      </a:r>
                      <a:r>
                        <a:rPr lang="es-GT" sz="1000" b="0" kern="1200" baseline="0" dirty="0" smtClean="0">
                          <a:solidFill>
                            <a:srgbClr val="000000"/>
                          </a:solidFill>
                          <a:effectLst/>
                          <a:latin typeface="+mn-lt"/>
                          <a:ea typeface="Times New Roman"/>
                          <a:cs typeface="Times New Roman"/>
                        </a:rPr>
                        <a:t> a favor de </a:t>
                      </a:r>
                      <a:r>
                        <a:rPr lang="es-GT" sz="1000" b="0" kern="1200" dirty="0" smtClean="0">
                          <a:solidFill>
                            <a:srgbClr val="000000"/>
                          </a:solidFill>
                          <a:effectLst/>
                          <a:latin typeface="+mn-lt"/>
                          <a:ea typeface="Times New Roman"/>
                          <a:cs typeface="Times New Roman"/>
                        </a:rPr>
                        <a:t>que todos los niños deben tener un perro.</a:t>
                      </a:r>
                    </a:p>
                    <a:p>
                      <a:pPr marL="0" marR="0" algn="l">
                        <a:lnSpc>
                          <a:spcPct val="100000"/>
                        </a:lnSpc>
                        <a:spcBef>
                          <a:spcPts val="0"/>
                        </a:spcBef>
                        <a:spcAft>
                          <a:spcPts val="0"/>
                        </a:spcAft>
                      </a:pPr>
                      <a:r>
                        <a:rPr lang="es-GT" sz="1000" b="1" kern="1200" dirty="0" smtClean="0">
                          <a:solidFill>
                            <a:srgbClr val="000000"/>
                          </a:solidFill>
                          <a:effectLst/>
                          <a:latin typeface="+mn-lt"/>
                          <a:ea typeface="Times New Roman"/>
                          <a:cs typeface="Times New Roman"/>
                        </a:rPr>
                        <a:t>La respuesta aborda muchos aspectos de la tarea y proporciona suficientes evidencias relevantes </a:t>
                      </a:r>
                      <a:r>
                        <a:rPr lang="es-GT" sz="1000" b="0" kern="1200" dirty="0" smtClean="0">
                          <a:solidFill>
                            <a:srgbClr val="000000"/>
                          </a:solidFill>
                          <a:effectLst/>
                          <a:latin typeface="+mn-lt"/>
                          <a:ea typeface="Times New Roman"/>
                          <a:cs typeface="Times New Roman"/>
                        </a:rPr>
                        <a:t>incluyendo razones específicas distintas de lo que ya se ha dicho, del por qué todos los niños deben tener un perro, y</a:t>
                      </a:r>
                      <a:r>
                        <a:rPr lang="es-GT" sz="1000" b="0" kern="1200" baseline="0" dirty="0" smtClean="0">
                          <a:solidFill>
                            <a:srgbClr val="000000"/>
                          </a:solidFill>
                          <a:effectLst/>
                          <a:latin typeface="+mn-lt"/>
                          <a:ea typeface="Times New Roman"/>
                          <a:cs typeface="Times New Roman"/>
                        </a:rPr>
                        <a:t> </a:t>
                      </a:r>
                      <a:r>
                        <a:rPr lang="es-GT" sz="1000" b="0" kern="1200" dirty="0" smtClean="0">
                          <a:solidFill>
                            <a:srgbClr val="000000"/>
                          </a:solidFill>
                          <a:effectLst/>
                          <a:latin typeface="+mn-lt"/>
                          <a:ea typeface="Times New Roman"/>
                          <a:cs typeface="Times New Roman"/>
                        </a:rPr>
                        <a:t>elaborar sobre lo que se ha dicho. </a:t>
                      </a:r>
                    </a:p>
                    <a:p>
                      <a:pPr marL="0" marR="0" algn="l">
                        <a:lnSpc>
                          <a:spcPct val="100000"/>
                        </a:lnSpc>
                        <a:spcBef>
                          <a:spcPts val="0"/>
                        </a:spcBef>
                        <a:spcAft>
                          <a:spcPts val="0"/>
                        </a:spcAft>
                      </a:pPr>
                      <a:r>
                        <a:rPr lang="es-GT" sz="1000" b="1" kern="1200" dirty="0" smtClean="0">
                          <a:solidFill>
                            <a:srgbClr val="000000"/>
                          </a:solidFill>
                          <a:effectLst/>
                          <a:latin typeface="+mn-lt"/>
                          <a:ea typeface="Times New Roman"/>
                          <a:cs typeface="Times New Roman"/>
                        </a:rPr>
                        <a:t>La respuesta está centrada y organizada, aborda constantemente el propósito, la audiencia, y la tarea con sentido lógico o manteniéndose en el tema,  </a:t>
                      </a:r>
                      <a:r>
                        <a:rPr lang="es-GT" sz="1000" b="0" kern="1200" dirty="0" smtClean="0">
                          <a:solidFill>
                            <a:srgbClr val="000000"/>
                          </a:solidFill>
                          <a:effectLst/>
                          <a:latin typeface="+mn-lt"/>
                          <a:ea typeface="Times New Roman"/>
                          <a:cs typeface="Times New Roman"/>
                        </a:rPr>
                        <a:t>mientras indica el por qué todos los niños deben tener un perro.</a:t>
                      </a:r>
                    </a:p>
                    <a:p>
                      <a:pPr marL="0" marR="0" algn="l">
                        <a:lnSpc>
                          <a:spcPct val="100000"/>
                        </a:lnSpc>
                        <a:spcBef>
                          <a:spcPts val="0"/>
                        </a:spcBef>
                        <a:spcAft>
                          <a:spcPts val="0"/>
                        </a:spcAft>
                      </a:pPr>
                      <a:r>
                        <a:rPr lang="es-GT" sz="1000" b="1" kern="1200" dirty="0" smtClean="0">
                          <a:solidFill>
                            <a:srgbClr val="000000"/>
                          </a:solidFill>
                          <a:effectLst/>
                          <a:latin typeface="+mn-lt"/>
                          <a:ea typeface="Times New Roman"/>
                          <a:cs typeface="Times New Roman"/>
                        </a:rPr>
                        <a:t>La respuesta incluye oraciones</a:t>
                      </a:r>
                      <a:r>
                        <a:rPr lang="es-GT" sz="1000" b="1" kern="1200" baseline="0" dirty="0" smtClean="0">
                          <a:solidFill>
                            <a:srgbClr val="000000"/>
                          </a:solidFill>
                          <a:effectLst/>
                          <a:latin typeface="+mn-lt"/>
                          <a:ea typeface="Times New Roman"/>
                          <a:cs typeface="Times New Roman"/>
                        </a:rPr>
                        <a:t> </a:t>
                      </a:r>
                      <a:r>
                        <a:rPr lang="es-GT" sz="1000" b="1" kern="1200" dirty="0" smtClean="0">
                          <a:solidFill>
                            <a:srgbClr val="000000"/>
                          </a:solidFill>
                          <a:effectLst/>
                          <a:latin typeface="+mn-lt"/>
                          <a:ea typeface="Times New Roman"/>
                          <a:cs typeface="Times New Roman"/>
                        </a:rPr>
                        <a:t>de longitud variada, y</a:t>
                      </a:r>
                      <a:r>
                        <a:rPr lang="es-GT" sz="1000" b="1" kern="1200" baseline="0" dirty="0" smtClean="0">
                          <a:solidFill>
                            <a:srgbClr val="000000"/>
                          </a:solidFill>
                          <a:effectLst/>
                          <a:latin typeface="+mn-lt"/>
                          <a:ea typeface="Times New Roman"/>
                          <a:cs typeface="Times New Roman"/>
                        </a:rPr>
                        <a:t> la estructura de las oraciones debe ser </a:t>
                      </a:r>
                      <a:r>
                        <a:rPr lang="es-GT" sz="1000" b="1" kern="1200" dirty="0" smtClean="0">
                          <a:solidFill>
                            <a:srgbClr val="000000"/>
                          </a:solidFill>
                          <a:effectLst/>
                          <a:latin typeface="+mn-lt"/>
                          <a:ea typeface="Times New Roman"/>
                          <a:cs typeface="Times New Roman"/>
                        </a:rPr>
                        <a:t>completa y compleja.</a:t>
                      </a:r>
                      <a:endParaRPr lang="es-GT" sz="1000" b="1" dirty="0">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r>
              <a:tr h="685800">
                <a:tc>
                  <a:txBody>
                    <a:bodyPr/>
                    <a:lstStyle/>
                    <a:p>
                      <a:pPr algn="ctr"/>
                      <a:r>
                        <a:rPr lang="es-GT" b="1" dirty="0" smtClean="0"/>
                        <a:t>3</a:t>
                      </a:r>
                      <a:endParaRPr lang="es-GT" b="1" dirty="0"/>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s-GT" sz="1000" i="1" kern="1200" dirty="0" smtClean="0">
                          <a:solidFill>
                            <a:srgbClr val="000000"/>
                          </a:solidFill>
                          <a:effectLst/>
                          <a:latin typeface="+mn-lt"/>
                          <a:ea typeface="Times New Roman"/>
                          <a:cs typeface="Times New Roman"/>
                        </a:rPr>
                        <a:t>El estudiante escribe 2 o 3 oraciones que elaboran en la opinión de que todos los niños deben tener un perro, apoyado por razones específicas. La escritura de los estudiantes se mantiene dentro del tema y utiliza oraciones completas simples y complejos.</a:t>
                      </a:r>
                    </a:p>
                    <a:p>
                      <a:pPr marL="0" marR="0" algn="l">
                        <a:lnSpc>
                          <a:spcPct val="100000"/>
                        </a:lnSpc>
                        <a:spcBef>
                          <a:spcPts val="0"/>
                        </a:spcBef>
                        <a:spcAft>
                          <a:spcPts val="0"/>
                        </a:spcAft>
                      </a:pPr>
                      <a:r>
                        <a:rPr lang="es-GT" sz="1100" i="0" kern="1200" baseline="0" dirty="0" smtClean="0">
                          <a:solidFill>
                            <a:srgbClr val="000000"/>
                          </a:solidFill>
                          <a:effectLst/>
                          <a:latin typeface="+mn-lt"/>
                          <a:ea typeface="Times New Roman"/>
                          <a:cs typeface="Times New Roman"/>
                        </a:rPr>
                        <a:t>A veces, cuando te sientes solo tu perro puede ser un buen amigo y realmente escucha lo que tienes que decir. Siempre es divertido jugar con tu perro y saber que buscará y traerá de vuelta el palo o disco volador. Los perros son muy fieles cuando están a tu lado o cuando te siguen alrededor de la casa y el patio.</a:t>
                      </a:r>
                      <a:endParaRPr lang="es-GT" sz="1100" i="0" dirty="0">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9313">
                <a:tc>
                  <a:txBody>
                    <a:bodyPr/>
                    <a:lstStyle/>
                    <a:p>
                      <a:pPr algn="ctr"/>
                      <a:r>
                        <a:rPr lang="es-GT" b="1" dirty="0" smtClean="0"/>
                        <a:t>2</a:t>
                      </a:r>
                      <a:endParaRPr lang="es-GT" b="1" dirty="0"/>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GT" sz="1000" i="1" kern="1200" dirty="0" smtClean="0">
                          <a:solidFill>
                            <a:srgbClr val="000000"/>
                          </a:solidFill>
                          <a:effectLst/>
                          <a:latin typeface="+mn-lt"/>
                          <a:ea typeface="Times New Roman"/>
                          <a:cs typeface="Times New Roman"/>
                        </a:rPr>
                        <a:t>El estudiante escribe 1 o 2 oraciones que elaboran en la opinión de que todos los niños deben tener un perro apoyado por razones parciales. La escritura de los estudiantes se mantiene en el tema la mayor parte del tiempo y utiliza oraciones completas simples y complejos.</a:t>
                      </a:r>
                    </a:p>
                    <a:p>
                      <a:pPr marL="0" marR="0" indent="0" algn="l" defTabSz="1018824" rtl="0" eaLnBrk="1" fontAlgn="auto" latinLnBrk="0" hangingPunct="1">
                        <a:lnSpc>
                          <a:spcPct val="100000"/>
                        </a:lnSpc>
                        <a:spcBef>
                          <a:spcPts val="0"/>
                        </a:spcBef>
                        <a:spcAft>
                          <a:spcPts val="0"/>
                        </a:spcAft>
                        <a:buClrTx/>
                        <a:buSzTx/>
                        <a:buFontTx/>
                        <a:buNone/>
                        <a:tabLst/>
                        <a:defRPr/>
                      </a:pPr>
                      <a:r>
                        <a:rPr lang="es-GT" sz="1100" i="0" kern="1200" baseline="0" dirty="0" smtClean="0">
                          <a:solidFill>
                            <a:srgbClr val="000000"/>
                          </a:solidFill>
                          <a:effectLst/>
                          <a:latin typeface="+mn-lt"/>
                          <a:ea typeface="Times New Roman"/>
                          <a:cs typeface="Times New Roman"/>
                        </a:rPr>
                        <a:t>Mi perro es mi mejor amigo y a él le gusta siempre estar cerca de mí.</a:t>
                      </a:r>
                    </a:p>
                    <a:p>
                      <a:pPr marL="0" marR="0" indent="0" algn="l" defTabSz="1018824" rtl="0" eaLnBrk="1" fontAlgn="auto" latinLnBrk="0" hangingPunct="1">
                        <a:lnSpc>
                          <a:spcPct val="100000"/>
                        </a:lnSpc>
                        <a:spcBef>
                          <a:spcPts val="0"/>
                        </a:spcBef>
                        <a:spcAft>
                          <a:spcPts val="0"/>
                        </a:spcAft>
                        <a:buClrTx/>
                        <a:buSzTx/>
                        <a:buFontTx/>
                        <a:buNone/>
                        <a:tabLst/>
                        <a:defRPr/>
                      </a:pPr>
                      <a:r>
                        <a:rPr lang="es-GT" sz="1100" i="0" kern="1200" baseline="0" dirty="0" smtClean="0">
                          <a:solidFill>
                            <a:srgbClr val="000000"/>
                          </a:solidFill>
                          <a:effectLst/>
                          <a:latin typeface="+mn-lt"/>
                          <a:ea typeface="Times New Roman"/>
                          <a:cs typeface="Times New Roman"/>
                        </a:rPr>
                        <a:t>Me gusta jugar con mi perro.</a:t>
                      </a:r>
                    </a:p>
                    <a:p>
                      <a:pPr marL="0" marR="0" indent="0" algn="l" defTabSz="1018824" rtl="0" eaLnBrk="1" fontAlgn="auto" latinLnBrk="0" hangingPunct="1">
                        <a:lnSpc>
                          <a:spcPct val="100000"/>
                        </a:lnSpc>
                        <a:spcBef>
                          <a:spcPts val="0"/>
                        </a:spcBef>
                        <a:spcAft>
                          <a:spcPts val="0"/>
                        </a:spcAft>
                        <a:buClrTx/>
                        <a:buSzTx/>
                        <a:buFontTx/>
                        <a:buNone/>
                        <a:tabLst/>
                        <a:defRPr/>
                      </a:pPr>
                      <a:r>
                        <a:rPr lang="es-GT" sz="1100" i="0" kern="1200" baseline="0" dirty="0" smtClean="0">
                          <a:solidFill>
                            <a:srgbClr val="000000"/>
                          </a:solidFill>
                          <a:effectLst/>
                          <a:latin typeface="+mn-lt"/>
                          <a:ea typeface="Times New Roman"/>
                          <a:cs typeface="Times New Roman"/>
                        </a:rPr>
                        <a:t>Si yo tuviera un gato no sería tan divertido.</a:t>
                      </a:r>
                      <a:endParaRPr lang="es-GT" sz="1100" i="0" dirty="0" smtClean="0">
                        <a:effectLst/>
                        <a:latin typeface="+mn-lt"/>
                        <a:ea typeface="Times New Roman"/>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6527">
                <a:tc>
                  <a:txBody>
                    <a:bodyPr/>
                    <a:lstStyle/>
                    <a:p>
                      <a:pPr algn="ctr"/>
                      <a:r>
                        <a:rPr lang="es-GT" b="1" dirty="0" smtClean="0"/>
                        <a:t>1</a:t>
                      </a:r>
                      <a:endParaRPr lang="es-GT" b="1" dirty="0"/>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kumimoji="0" lang="es-GT" sz="1000" b="0" i="1" u="none" strike="noStrike" kern="1200" cap="none" spc="0" normalizeH="0" baseline="0" noProof="0" dirty="0" smtClean="0">
                          <a:ln>
                            <a:noFill/>
                          </a:ln>
                          <a:solidFill>
                            <a:srgbClr val="000000"/>
                          </a:solidFill>
                          <a:effectLst/>
                          <a:uLnTx/>
                          <a:uFillTx/>
                          <a:latin typeface="+mn-lt"/>
                          <a:ea typeface="Times New Roman"/>
                          <a:cs typeface="Times New Roman"/>
                        </a:rPr>
                        <a:t>El estudiante escribe 1 frase para elaborar sobre la opinión de que todos los niños deben tener un perro, pero con razones vagas. La escritura de los estudiantes se aparta del tema la mayor parte del tiempo y solo utiliza oraciones simples.</a:t>
                      </a:r>
                    </a:p>
                    <a:p>
                      <a:pPr marL="0" marR="0" algn="l">
                        <a:lnSpc>
                          <a:spcPct val="100000"/>
                        </a:lnSpc>
                        <a:spcBef>
                          <a:spcPts val="0"/>
                        </a:spcBef>
                        <a:spcAft>
                          <a:spcPts val="0"/>
                        </a:spcAft>
                      </a:pPr>
                      <a:r>
                        <a:rPr kumimoji="0" lang="es-GT" sz="1100" b="0" i="0" u="none" strike="noStrike" kern="1200" cap="none" spc="0" normalizeH="0" baseline="0" noProof="0" dirty="0" smtClean="0">
                          <a:ln>
                            <a:noFill/>
                          </a:ln>
                          <a:solidFill>
                            <a:srgbClr val="000000"/>
                          </a:solidFill>
                          <a:effectLst/>
                          <a:uLnTx/>
                          <a:uFillTx/>
                          <a:latin typeface="+mn-lt"/>
                          <a:cs typeface="Times New Roman"/>
                        </a:rPr>
                        <a:t>Todos los niños deben tener un perro. Tuve un hámster. Los hámsteres no jueguen mucho contigo. </a:t>
                      </a:r>
                      <a:endParaRPr lang="es-GT" sz="1100" i="0" dirty="0">
                        <a:effectLst/>
                        <a:latin typeface="+mn-lt"/>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6527">
                <a:tc>
                  <a:txBody>
                    <a:bodyPr/>
                    <a:lstStyle/>
                    <a:p>
                      <a:pPr algn="ctr"/>
                      <a:r>
                        <a:rPr lang="es-GT" b="1" dirty="0" smtClean="0"/>
                        <a:t>0</a:t>
                      </a:r>
                      <a:endParaRPr lang="es-GT" b="1" dirty="0"/>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s-GT" sz="1000" i="1" dirty="0" smtClean="0">
                          <a:effectLst/>
                          <a:latin typeface="+mn-lt"/>
                        </a:rPr>
                        <a:t>Los estudiantes no apoyan la opinión de que todos los niños deben tener un perro.</a:t>
                      </a:r>
                    </a:p>
                    <a:p>
                      <a:pPr marL="0" marR="0" algn="l">
                        <a:lnSpc>
                          <a:spcPct val="100000"/>
                        </a:lnSpc>
                        <a:spcBef>
                          <a:spcPts val="0"/>
                        </a:spcBef>
                        <a:spcAft>
                          <a:spcPts val="0"/>
                        </a:spcAft>
                      </a:pPr>
                      <a:r>
                        <a:rPr lang="es-GT" sz="1100" i="0" baseline="0" dirty="0" smtClean="0">
                          <a:effectLst/>
                          <a:latin typeface="+mn-lt"/>
                        </a:rPr>
                        <a:t>Un perro requiere mucho trabajo. Me gustan más los gatos.</a:t>
                      </a:r>
                      <a:endParaRPr lang="es-GT" sz="1100" i="0" dirty="0">
                        <a:effectLst/>
                        <a:latin typeface="+mn-lt"/>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5" name="Footer Placeholder 4"/>
          <p:cNvSpPr>
            <a:spLocks noGrp="1"/>
          </p:cNvSpPr>
          <p:nvPr>
            <p:ph type="ftr" sz="quarter" idx="11"/>
          </p:nvPr>
        </p:nvSpPr>
        <p:spPr/>
        <p:txBody>
          <a:bodyPr/>
          <a:lstStyle/>
          <a:p>
            <a:r>
              <a:rPr lang="en-US" smtClean="0"/>
              <a:t>Rev. Control: 07/04/15 – OSP and S. Richmond</a:t>
            </a:r>
            <a:endParaRPr lang="en-US" dirty="0"/>
          </a:p>
        </p:txBody>
      </p:sp>
    </p:spTree>
    <p:extLst>
      <p:ext uri="{BB962C8B-B14F-4D97-AF65-F5344CB8AC3E}">
        <p14:creationId xmlns:p14="http://schemas.microsoft.com/office/powerpoint/2010/main" val="1253690903"/>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6403</TotalTime>
  <Words>7609</Words>
  <Application>Microsoft Office PowerPoint</Application>
  <PresentationFormat>Custom</PresentationFormat>
  <Paragraphs>788</Paragraphs>
  <Slides>26</Slides>
  <Notes>7</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26</vt:i4>
      </vt:variant>
    </vt:vector>
  </HeadingPairs>
  <TitlesOfParts>
    <vt:vector size="39" baseType="lpstr">
      <vt:lpstr>Arial</vt:lpstr>
      <vt:lpstr>Arial Black</vt:lpstr>
      <vt:lpstr>Bookman Old Style</vt:lpstr>
      <vt:lpstr>Calibri</vt:lpstr>
      <vt:lpstr>Gill Sans MT</vt:lpstr>
      <vt:lpstr>Helvetica</vt:lpstr>
      <vt:lpstr>Lucida Handwriting</vt:lpstr>
      <vt:lpstr>Times New Roman</vt:lpstr>
      <vt:lpstr>Verdana</vt:lpstr>
      <vt:lpstr>Wingdings 2</vt:lpstr>
      <vt:lpstr>Office Theme</vt:lpstr>
      <vt:lpstr>Custom Design</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Rosa, Zaida</cp:lastModifiedBy>
  <cp:revision>293</cp:revision>
  <cp:lastPrinted>2015-08-10T21:22:37Z</cp:lastPrinted>
  <dcterms:created xsi:type="dcterms:W3CDTF">2014-06-19T22:41:39Z</dcterms:created>
  <dcterms:modified xsi:type="dcterms:W3CDTF">2015-08-31T23:47:30Z</dcterms:modified>
</cp:coreProperties>
</file>