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8"/>
  </p:notesMasterIdLst>
  <p:sldIdLst>
    <p:sldId id="256" r:id="rId3"/>
    <p:sldId id="346" r:id="rId4"/>
    <p:sldId id="336" r:id="rId5"/>
    <p:sldId id="343" r:id="rId6"/>
    <p:sldId id="281" r:id="rId7"/>
    <p:sldId id="282" r:id="rId8"/>
    <p:sldId id="277" r:id="rId9"/>
    <p:sldId id="283" r:id="rId10"/>
    <p:sldId id="329" r:id="rId11"/>
    <p:sldId id="345" r:id="rId12"/>
    <p:sldId id="276" r:id="rId13"/>
    <p:sldId id="310" r:id="rId14"/>
    <p:sldId id="323" r:id="rId15"/>
    <p:sldId id="324" r:id="rId16"/>
    <p:sldId id="325" r:id="rId17"/>
    <p:sldId id="307" r:id="rId18"/>
    <p:sldId id="311" r:id="rId19"/>
    <p:sldId id="312" r:id="rId20"/>
    <p:sldId id="313" r:id="rId21"/>
    <p:sldId id="314" r:id="rId22"/>
    <p:sldId id="275" r:id="rId23"/>
    <p:sldId id="288" r:id="rId24"/>
    <p:sldId id="326" r:id="rId25"/>
    <p:sldId id="337" r:id="rId26"/>
    <p:sldId id="344" r:id="rId27"/>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6D"/>
    <a:srgbClr val="920000"/>
    <a:srgbClr val="BCE292"/>
    <a:srgbClr val="F4F3EC"/>
    <a:srgbClr val="FFFFE7"/>
    <a:srgbClr val="FFFF8B"/>
    <a:srgbClr val="FFF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93374" autoAdjust="0"/>
  </p:normalViewPr>
  <p:slideViewPr>
    <p:cSldViewPr>
      <p:cViewPr>
        <p:scale>
          <a:sx n="100" d="100"/>
          <a:sy n="100" d="100"/>
        </p:scale>
        <p:origin x="882" y="-57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8/19/2015</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a:t>
            </a:fld>
            <a:endParaRPr lang="en-US" dirty="0"/>
          </a:p>
        </p:txBody>
      </p:sp>
    </p:spTree>
    <p:extLst>
      <p:ext uri="{BB962C8B-B14F-4D97-AF65-F5344CB8AC3E}">
        <p14:creationId xmlns:p14="http://schemas.microsoft.com/office/powerpoint/2010/main" val="134824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91CEBE1F-24ED-42D9-B1FA-96E2AD20C1E2}" type="slidenum">
              <a:rPr lang="en-US" smtClean="0"/>
              <a:t>20</a:t>
            </a:fld>
            <a:endParaRPr lang="en-US"/>
          </a:p>
        </p:txBody>
      </p:sp>
    </p:spTree>
    <p:extLst>
      <p:ext uri="{BB962C8B-B14F-4D97-AF65-F5344CB8AC3E}">
        <p14:creationId xmlns:p14="http://schemas.microsoft.com/office/powerpoint/2010/main" val="1907356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1CEBE1F-24ED-42D9-B1FA-96E2AD20C1E2}" type="slidenum">
              <a:rPr lang="en-US" smtClean="0"/>
              <a:t>22</a:t>
            </a:fld>
            <a:endParaRPr lang="en-US"/>
          </a:p>
        </p:txBody>
      </p:sp>
    </p:spTree>
    <p:extLst>
      <p:ext uri="{BB962C8B-B14F-4D97-AF65-F5344CB8AC3E}">
        <p14:creationId xmlns:p14="http://schemas.microsoft.com/office/powerpoint/2010/main" val="2861877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59975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3040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354000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074420" y="479864"/>
            <a:ext cx="5554980" cy="1962912"/>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074420" y="2466752"/>
            <a:ext cx="5554980" cy="23368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Oval 7"/>
          <p:cNvSpPr/>
          <p:nvPr/>
        </p:nvSpPr>
        <p:spPr>
          <a:xfrm>
            <a:off x="691075" y="1885069"/>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867882" y="1793355"/>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712168" y="-72"/>
            <a:ext cx="5143500"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1933794" y="3467100"/>
            <a:ext cx="4800600" cy="3048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933794" y="1422400"/>
            <a:ext cx="4800600" cy="2012949"/>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10" name="Rectangle 9"/>
          <p:cNvSpPr/>
          <p:nvPr/>
        </p:nvSpPr>
        <p:spPr bwMode="invGray">
          <a:xfrm>
            <a:off x="1714500" y="0"/>
            <a:ext cx="57150"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29241" y="3752875"/>
            <a:ext cx="157734" cy="280416"/>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806048" y="3661160"/>
            <a:ext cx="48006" cy="85344"/>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07670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957066" y="2032000"/>
            <a:ext cx="2743200" cy="621792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6880448"/>
            <a:ext cx="6172200" cy="1524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97580" y="437704"/>
            <a:ext cx="3017520" cy="85344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97580" y="1292448"/>
            <a:ext cx="3017520" cy="54864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6706" y="365760"/>
            <a:ext cx="5623560" cy="1524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761238" y="0"/>
            <a:ext cx="6096762" cy="9144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6" name="Rectangle 5"/>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289037"/>
            <a:ext cx="2857500" cy="154940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875952"/>
            <a:ext cx="2857500" cy="931333"/>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1"/>
            <a:ext cx="6115050" cy="532341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
        <p:nvSpPr>
          <p:cNvPr id="7" name="Rectangle 6"/>
          <p:cNvSpPr/>
          <p:nvPr userDrawn="1"/>
        </p:nvSpPr>
        <p:spPr>
          <a:xfrm>
            <a:off x="3200400" y="8603136"/>
            <a:ext cx="2514600" cy="236063"/>
          </a:xfrm>
          <a:prstGeom prst="rect">
            <a:avLst/>
          </a:prstGeom>
        </p:spPr>
        <p:txBody>
          <a:bodyPr wrap="square">
            <a:spAutoFit/>
          </a:bodyPr>
          <a:lstStyle/>
          <a:p>
            <a:r>
              <a:rPr lang="en-US" sz="900" kern="1200" dirty="0" smtClean="0">
                <a:solidFill>
                  <a:schemeClr val="tx1"/>
                </a:solidFill>
                <a:latin typeface="+mn-lt"/>
                <a:ea typeface="+mn-ea"/>
                <a:cs typeface="+mn-cs"/>
              </a:rPr>
              <a:t>Rev. Control:  07/01/15 – OSP and S. Richmond</a:t>
            </a:r>
            <a:endParaRPr lang="en-US" sz="900" dirty="0"/>
          </a:p>
        </p:txBody>
      </p:sp>
    </p:spTree>
    <p:extLst>
      <p:ext uri="{BB962C8B-B14F-4D97-AF65-F5344CB8AC3E}">
        <p14:creationId xmlns:p14="http://schemas.microsoft.com/office/powerpoint/2010/main" val="2602575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15172" y="1422400"/>
            <a:ext cx="2057400" cy="26416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F8359E8-5B63-4AE7-A26F-FE183B9DDE83}" type="slidenum">
              <a:rPr lang="en-US" smtClean="0"/>
              <a:t>‹#›</a:t>
            </a:fld>
            <a:endParaRPr lang="en-US"/>
          </a:p>
        </p:txBody>
      </p:sp>
      <p:sp>
        <p:nvSpPr>
          <p:cNvPr id="8" name="Rectangle 7"/>
          <p:cNvSpPr/>
          <p:nvPr/>
        </p:nvSpPr>
        <p:spPr>
          <a:xfrm>
            <a:off x="571500" y="1422400"/>
            <a:ext cx="3429000" cy="6096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628650" y="1524005"/>
            <a:ext cx="3314700" cy="468604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297544" y="1272455"/>
            <a:ext cx="514350"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3752750" y="1249048"/>
            <a:ext cx="486918" cy="27241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628650" y="6400800"/>
            <a:ext cx="3314700" cy="1016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43500" y="366186"/>
            <a:ext cx="1371600" cy="780203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857250" y="366188"/>
            <a:ext cx="41719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F8359E8-5B63-4AE7-A26F-FE183B9DDE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89DC-0DCB-4B74-8FF1-3277D9B5E9DE}"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1924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89DC-0DCB-4B74-8FF1-3277D9B5E9DE}"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4951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89DC-0DCB-4B74-8FF1-3277D9B5E9DE}" type="datetimeFigureOut">
              <a:rPr lang="en-US" smtClean="0"/>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1099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89DC-0DCB-4B74-8FF1-3277D9B5E9DE}" type="datetimeFigureOut">
              <a:rPr lang="en-US" smtClean="0"/>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234096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89DC-0DCB-4B74-8FF1-3277D9B5E9DE}" type="datetimeFigureOut">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0496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411605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89DC-0DCB-4B74-8FF1-3277D9B5E9DE}"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a:p>
        </p:txBody>
      </p:sp>
    </p:spTree>
    <p:extLst>
      <p:ext uri="{BB962C8B-B14F-4D97-AF65-F5344CB8AC3E}">
        <p14:creationId xmlns:p14="http://schemas.microsoft.com/office/powerpoint/2010/main" val="80649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9C889DC-0DCB-4B74-8FF1-3277D9B5E9DE}" type="datetimeFigureOut">
              <a:rPr lang="en-US" smtClean="0"/>
              <a:t>8/19/2015</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F8359E8-5B63-4AE7-A26F-FE183B9DDE83}" type="slidenum">
              <a:rPr lang="en-US" smtClean="0"/>
              <a:t>‹#›</a:t>
            </a:fld>
            <a:endParaRPr lang="en-US"/>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11945" y="-1087896"/>
            <a:ext cx="1229165" cy="2185183"/>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26613" y="28137"/>
            <a:ext cx="1276643" cy="2269588"/>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37161" y="1406770"/>
            <a:ext cx="844288" cy="1470165"/>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759655" y="-72"/>
            <a:ext cx="6098345" cy="9144072"/>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076706" y="366184"/>
            <a:ext cx="5623560" cy="1524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076706" y="1930400"/>
            <a:ext cx="5623560" cy="64008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2686050" y="8407400"/>
            <a:ext cx="1600200" cy="6350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C889DC-0DCB-4B74-8FF1-3277D9B5E9DE}" type="datetimeFigureOut">
              <a:rPr lang="en-US" smtClean="0"/>
              <a:t>8/19/2015</a:t>
            </a:fld>
            <a:endParaRPr lang="en-US"/>
          </a:p>
        </p:txBody>
      </p:sp>
      <p:sp>
        <p:nvSpPr>
          <p:cNvPr id="10" name="Footer Placeholder 9"/>
          <p:cNvSpPr>
            <a:spLocks noGrp="1"/>
          </p:cNvSpPr>
          <p:nvPr>
            <p:ph type="ftr" sz="quarter" idx="3"/>
          </p:nvPr>
        </p:nvSpPr>
        <p:spPr>
          <a:xfrm>
            <a:off x="4286250" y="8407400"/>
            <a:ext cx="2171700" cy="6350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6460236" y="8407400"/>
            <a:ext cx="342900" cy="6350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8359E8-5B63-4AE7-A26F-FE183B9DDE83}" type="slidenum">
              <a:rPr lang="en-US" smtClean="0"/>
              <a:t>‹#›</a:t>
            </a:fld>
            <a:endParaRPr lang="en-US"/>
          </a:p>
        </p:txBody>
      </p:sp>
      <p:sp>
        <p:nvSpPr>
          <p:cNvPr id="15" name="Rectangle 14"/>
          <p:cNvSpPr/>
          <p:nvPr/>
        </p:nvSpPr>
        <p:spPr bwMode="invGray">
          <a:xfrm>
            <a:off x="761238" y="-72"/>
            <a:ext cx="54864" cy="9144072"/>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918972666"/>
              </p:ext>
            </p:extLst>
          </p:nvPr>
        </p:nvGraphicFramePr>
        <p:xfrm>
          <a:off x="1447800" y="2420233"/>
          <a:ext cx="4724400" cy="97536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75330"/>
                <a:gridCol w="1441747"/>
                <a:gridCol w="2180492"/>
                <a:gridCol w="726831"/>
              </a:tblGrid>
              <a:tr h="228600">
                <a:tc gridSpan="4">
                  <a:txBody>
                    <a:bodyPr/>
                    <a:lstStyle/>
                    <a:p>
                      <a:pPr algn="ctr"/>
                      <a:r>
                        <a:rPr lang="es-MX" sz="1000" b="1" noProof="0" dirty="0" smtClean="0"/>
                        <a:t>Lectura: Texto</a:t>
                      </a:r>
                      <a:r>
                        <a:rPr lang="es-MX" sz="1000" b="1" baseline="0" noProof="0" dirty="0" smtClean="0"/>
                        <a:t> l</a:t>
                      </a:r>
                      <a:r>
                        <a:rPr lang="es-MX" sz="1000" b="1" noProof="0" dirty="0" smtClean="0"/>
                        <a:t>iterario</a:t>
                      </a:r>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82880">
                <a:tc gridSpan="2">
                  <a:txBody>
                    <a:bodyPr/>
                    <a:lstStyle/>
                    <a:p>
                      <a:pPr algn="ctr"/>
                      <a:r>
                        <a:rPr lang="es-MX" sz="1000" b="1" noProof="0" dirty="0" smtClean="0"/>
                        <a:t>Objetivos </a:t>
                      </a:r>
                      <a:endParaRPr lang="es-MX" sz="1000" b="1" noProof="0" dirty="0"/>
                    </a:p>
                  </a:txBody>
                  <a:tcPr>
                    <a:solidFill>
                      <a:schemeClr val="bg1"/>
                    </a:solidFill>
                  </a:tcPr>
                </a:tc>
                <a:tc hMerge="1">
                  <a:txBody>
                    <a:bodyPr/>
                    <a:lstStyle/>
                    <a:p>
                      <a:endParaRPr lang="en-US" dirty="0"/>
                    </a:p>
                  </a:txBody>
                  <a:tcPr/>
                </a:tc>
                <a:tc>
                  <a:txBody>
                    <a:bodyPr/>
                    <a:lstStyle/>
                    <a:p>
                      <a:pPr algn="ctr"/>
                      <a:r>
                        <a:rPr lang="es-MX" sz="1000" b="1" noProof="0" dirty="0" smtClean="0"/>
                        <a:t>Estándares</a:t>
                      </a:r>
                      <a:endParaRPr lang="es-MX" sz="1000" b="1" noProof="0" dirty="0"/>
                    </a:p>
                  </a:txBody>
                  <a:tcPr>
                    <a:solidFill>
                      <a:schemeClr val="bg1"/>
                    </a:solidFill>
                  </a:tcPr>
                </a:tc>
                <a:tc>
                  <a:txBody>
                    <a:bodyPr/>
                    <a:lstStyle/>
                    <a:p>
                      <a:pPr algn="ctr"/>
                      <a:r>
                        <a:rPr lang="en-US" sz="1000" b="1" dirty="0" smtClean="0"/>
                        <a:t>DOK</a:t>
                      </a:r>
                      <a:endParaRPr lang="en-US" sz="1000" b="1" dirty="0"/>
                    </a:p>
                  </a:txBody>
                  <a:tcPr>
                    <a:solidFill>
                      <a:schemeClr val="bg1"/>
                    </a:solidFill>
                  </a:tcPr>
                </a:tc>
              </a:tr>
              <a:tr h="213360">
                <a:tc>
                  <a:txBody>
                    <a:bodyPr/>
                    <a:lstStyle/>
                    <a:p>
                      <a:r>
                        <a:rPr lang="en-US" sz="1000" b="1" dirty="0" smtClean="0"/>
                        <a:t>1</a:t>
                      </a:r>
                      <a:endParaRPr lang="en-US" sz="1000" b="1" dirty="0"/>
                    </a:p>
                  </a:txBody>
                  <a:tcPr>
                    <a:solidFill>
                      <a:srgbClr val="FFFFE7"/>
                    </a:solidFill>
                  </a:tcPr>
                </a:tc>
                <a:tc>
                  <a:txBody>
                    <a:bodyPr/>
                    <a:lstStyle/>
                    <a:p>
                      <a:r>
                        <a:rPr lang="es-MX" sz="1000" b="1" noProof="0" dirty="0" smtClean="0"/>
                        <a:t>Detalles claves</a:t>
                      </a:r>
                    </a:p>
                  </a:txBody>
                  <a:tcPr>
                    <a:solidFill>
                      <a:srgbClr val="FFFFE7"/>
                    </a:solidFill>
                  </a:tcPr>
                </a:tc>
                <a:tc>
                  <a:txBody>
                    <a:bodyPr/>
                    <a:lstStyle/>
                    <a:p>
                      <a:r>
                        <a:rPr lang="en-US" sz="1000" b="1" dirty="0" smtClean="0"/>
                        <a:t>RL.2.1</a:t>
                      </a:r>
                      <a:r>
                        <a:rPr lang="en-US" sz="1000" b="1" baseline="0" dirty="0" smtClean="0"/>
                        <a:t>   </a:t>
                      </a:r>
                      <a:r>
                        <a:rPr lang="en-US" sz="1000" b="1" dirty="0" smtClean="0"/>
                        <a:t>RL.2.3</a:t>
                      </a:r>
                      <a:r>
                        <a:rPr lang="en-US" sz="800" b="0" i="1" dirty="0" smtClean="0"/>
                        <a:t> (</a:t>
                      </a:r>
                      <a:r>
                        <a:rPr lang="es-MX" sz="800" b="0" baseline="0" noProof="0" dirty="0" smtClean="0"/>
                        <a:t>se puede mover a </a:t>
                      </a:r>
                      <a:r>
                        <a:rPr lang="en-US" sz="800" b="0" i="1" dirty="0" smtClean="0"/>
                        <a:t>DOK 3)</a:t>
                      </a:r>
                      <a:endParaRPr lang="en-US" sz="1000" b="1" dirty="0"/>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r h="223520">
                <a:tc>
                  <a:txBody>
                    <a:bodyPr/>
                    <a:lstStyle/>
                    <a:p>
                      <a:r>
                        <a:rPr lang="en-US" sz="1000" b="1" dirty="0" smtClean="0"/>
                        <a:t>2</a:t>
                      </a:r>
                      <a:endParaRPr lang="en-US" sz="1000" b="1" dirty="0"/>
                    </a:p>
                  </a:txBody>
                  <a:tcPr>
                    <a:solidFill>
                      <a:srgbClr val="FFFFE7"/>
                    </a:solidFill>
                  </a:tcPr>
                </a:tc>
                <a:tc>
                  <a:txBody>
                    <a:bodyPr/>
                    <a:lstStyle/>
                    <a:p>
                      <a:r>
                        <a:rPr lang="es-MX" sz="1000" b="1" noProof="0" dirty="0" smtClean="0"/>
                        <a:t>Ideas centrales</a:t>
                      </a:r>
                      <a:endParaRPr lang="es-MX" sz="1000" b="1" noProof="0" dirty="0"/>
                    </a:p>
                  </a:txBody>
                  <a:tcPr>
                    <a:solidFill>
                      <a:srgbClr val="FFFFE7"/>
                    </a:solidFill>
                  </a:tcPr>
                </a:tc>
                <a:tc>
                  <a:txBody>
                    <a:bodyPr/>
                    <a:lstStyle/>
                    <a:p>
                      <a:r>
                        <a:rPr lang="en-US" sz="1000" b="1" dirty="0" smtClean="0"/>
                        <a:t>RL.2.2</a:t>
                      </a:r>
                      <a:endParaRPr lang="en-US" sz="1000" b="1" dirty="0"/>
                    </a:p>
                  </a:txBody>
                  <a:tcPr>
                    <a:solidFill>
                      <a:srgbClr val="FFFFE7"/>
                    </a:solidFill>
                  </a:tcPr>
                </a:tc>
                <a:tc>
                  <a:txBody>
                    <a:bodyPr/>
                    <a:lstStyle/>
                    <a:p>
                      <a:pPr algn="ctr"/>
                      <a:r>
                        <a:rPr lang="en-US" sz="1000" b="1" dirty="0" smtClean="0"/>
                        <a:t>2</a:t>
                      </a:r>
                      <a:endParaRPr lang="en-US" sz="1000" b="1" dirty="0"/>
                    </a:p>
                  </a:txBody>
                  <a:tcPr anchor="ctr">
                    <a:solidFill>
                      <a:srgbClr val="FFFFE7"/>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99454256"/>
              </p:ext>
            </p:extLst>
          </p:nvPr>
        </p:nvGraphicFramePr>
        <p:xfrm>
          <a:off x="1447800" y="3636016"/>
          <a:ext cx="4724400" cy="975360"/>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81000"/>
                <a:gridCol w="1436077"/>
                <a:gridCol w="2271346"/>
                <a:gridCol w="635977"/>
              </a:tblGrid>
              <a:tr h="152400">
                <a:tc gridSpan="4">
                  <a:txBody>
                    <a:bodyPr/>
                    <a:lstStyle/>
                    <a:p>
                      <a:pPr algn="ctr"/>
                      <a:r>
                        <a:rPr lang="es-MX" sz="1000" b="1" noProof="0" dirty="0" smtClean="0"/>
                        <a:t>Lectura: Texto informativo</a:t>
                      </a:r>
                      <a:endParaRPr lang="es-MX" sz="1000" b="1" noProof="0" dirty="0"/>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0">
                <a:tc gridSpan="2">
                  <a:txBody>
                    <a:bodyPr/>
                    <a:lstStyle/>
                    <a:p>
                      <a:pPr algn="ctr"/>
                      <a:r>
                        <a:rPr lang="es-MX" sz="1000" b="1" noProof="0" dirty="0" smtClean="0"/>
                        <a:t>Objetivos</a:t>
                      </a:r>
                      <a:endParaRPr lang="es-MX" sz="1000" b="1" noProof="0" dirty="0"/>
                    </a:p>
                  </a:txBody>
                  <a:tcPr>
                    <a:solidFill>
                      <a:schemeClr val="bg1"/>
                    </a:solidFill>
                  </a:tcPr>
                </a:tc>
                <a:tc hMerge="1">
                  <a:txBody>
                    <a:bodyPr/>
                    <a:lstStyle/>
                    <a:p>
                      <a:endParaRPr lang="en-US" dirty="0"/>
                    </a:p>
                  </a:txBody>
                  <a:tcPr/>
                </a:tc>
                <a:tc>
                  <a:txBody>
                    <a:bodyPr/>
                    <a:lstStyle/>
                    <a:p>
                      <a:pPr algn="ctr"/>
                      <a:r>
                        <a:rPr lang="es-MX" sz="1000" b="1" noProof="0" dirty="0" smtClean="0"/>
                        <a:t>Estándares</a:t>
                      </a:r>
                    </a:p>
                  </a:txBody>
                  <a:tcPr>
                    <a:solidFill>
                      <a:schemeClr val="bg1"/>
                    </a:solidFill>
                  </a:tcPr>
                </a:tc>
                <a:tc>
                  <a:txBody>
                    <a:bodyPr/>
                    <a:lstStyle/>
                    <a:p>
                      <a:pPr algn="ctr"/>
                      <a:r>
                        <a:rPr lang="en-US" sz="1000" b="1" dirty="0" smtClean="0"/>
                        <a:t>DOK</a:t>
                      </a:r>
                      <a:endParaRPr lang="en-US" sz="1000" b="1" dirty="0"/>
                    </a:p>
                  </a:txBody>
                  <a:tcPr>
                    <a:solidFill>
                      <a:schemeClr val="bg1"/>
                    </a:solidFill>
                  </a:tcPr>
                </a:tc>
              </a:tr>
              <a:tr h="137160">
                <a:tc>
                  <a:txBody>
                    <a:bodyPr/>
                    <a:lstStyle/>
                    <a:p>
                      <a:r>
                        <a:rPr lang="en-US" sz="1000" b="1" dirty="0" smtClean="0"/>
                        <a:t>8</a:t>
                      </a:r>
                      <a:endParaRPr lang="en-US" sz="1000" b="1" dirty="0"/>
                    </a:p>
                  </a:txBody>
                  <a:tcPr>
                    <a:solidFill>
                      <a:srgbClr val="FFFFE7"/>
                    </a:solidFill>
                  </a:tcPr>
                </a:tc>
                <a:tc>
                  <a:txBody>
                    <a:bodyPr/>
                    <a:lstStyle/>
                    <a:p>
                      <a:r>
                        <a:rPr lang="es-MX" sz="1000" b="1" noProof="0" dirty="0" smtClean="0"/>
                        <a:t>Detalles claves</a:t>
                      </a:r>
                    </a:p>
                  </a:txBody>
                  <a:tcPr>
                    <a:solidFill>
                      <a:srgbClr val="FFFFE7"/>
                    </a:solidFill>
                  </a:tcPr>
                </a:tc>
                <a:tc>
                  <a:txBody>
                    <a:bodyPr/>
                    <a:lstStyle/>
                    <a:p>
                      <a:r>
                        <a:rPr lang="en-US" sz="1000" b="1" dirty="0" smtClean="0"/>
                        <a:t>RI.2.1</a:t>
                      </a:r>
                      <a:r>
                        <a:rPr lang="en-US" sz="1000" b="1" baseline="0" dirty="0" smtClean="0"/>
                        <a:t>   </a:t>
                      </a:r>
                      <a:r>
                        <a:rPr lang="en-US" sz="1000" b="1" dirty="0" smtClean="0"/>
                        <a:t>RI.2.3 </a:t>
                      </a:r>
                      <a:r>
                        <a:rPr lang="en-US" sz="800" b="0" i="1" dirty="0" smtClean="0"/>
                        <a:t>(</a:t>
                      </a:r>
                      <a:r>
                        <a:rPr lang="es-MX" sz="800" b="0" baseline="0" noProof="0" dirty="0" smtClean="0"/>
                        <a:t>se puede mover a </a:t>
                      </a:r>
                      <a:r>
                        <a:rPr lang="en-US" sz="800" b="0" i="1" dirty="0" smtClean="0"/>
                        <a:t> DOK 3)</a:t>
                      </a:r>
                      <a:endParaRPr lang="en-US" sz="800" b="0" i="1" dirty="0"/>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r h="167640">
                <a:tc>
                  <a:txBody>
                    <a:bodyPr/>
                    <a:lstStyle/>
                    <a:p>
                      <a:r>
                        <a:rPr lang="en-US" sz="1000" b="1" dirty="0" smtClean="0"/>
                        <a:t>9</a:t>
                      </a:r>
                      <a:endParaRPr lang="en-US" sz="1000" b="1" dirty="0"/>
                    </a:p>
                  </a:txBody>
                  <a:tcPr>
                    <a:solidFill>
                      <a:srgbClr val="FFFFE7"/>
                    </a:solidFill>
                  </a:tcPr>
                </a:tc>
                <a:tc>
                  <a:txBody>
                    <a:bodyPr/>
                    <a:lstStyle/>
                    <a:p>
                      <a:r>
                        <a:rPr lang="es-MX" sz="1000" b="1" noProof="0" dirty="0" smtClean="0"/>
                        <a:t>Ideas centrales</a:t>
                      </a:r>
                      <a:endParaRPr lang="es-MX" sz="1000" b="1" noProof="0" dirty="0"/>
                    </a:p>
                  </a:txBody>
                  <a:tcPr>
                    <a:solidFill>
                      <a:srgbClr val="FFFFE7"/>
                    </a:solidFill>
                  </a:tcPr>
                </a:tc>
                <a:tc>
                  <a:txBody>
                    <a:bodyPr/>
                    <a:lstStyle/>
                    <a:p>
                      <a:r>
                        <a:rPr lang="en-US" sz="1000" b="1" dirty="0" smtClean="0"/>
                        <a:t>RI.2.2</a:t>
                      </a:r>
                      <a:endParaRPr lang="en-US" sz="1000" b="1" dirty="0"/>
                    </a:p>
                  </a:txBody>
                  <a:tcPr>
                    <a:solidFill>
                      <a:srgbClr val="FFFFE7"/>
                    </a:solidFill>
                  </a:tcPr>
                </a:tc>
                <a:tc>
                  <a:txBody>
                    <a:bodyPr/>
                    <a:lstStyle/>
                    <a:p>
                      <a:pPr algn="ctr"/>
                      <a:r>
                        <a:rPr lang="en-US" sz="1000" b="1" dirty="0" smtClean="0"/>
                        <a:t>2</a:t>
                      </a:r>
                      <a:endParaRPr lang="en-US" sz="1000" b="1" dirty="0"/>
                    </a:p>
                  </a:txBody>
                  <a:tcPr anchor="ctr">
                    <a:solidFill>
                      <a:srgbClr val="FFFFE7"/>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74354186"/>
              </p:ext>
            </p:extLst>
          </p:nvPr>
        </p:nvGraphicFramePr>
        <p:xfrm>
          <a:off x="914400" y="4800600"/>
          <a:ext cx="5562600" cy="180746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21015"/>
                <a:gridCol w="1936662"/>
                <a:gridCol w="2671523"/>
                <a:gridCol w="533400"/>
              </a:tblGrid>
              <a:tr h="0">
                <a:tc gridSpan="4">
                  <a:txBody>
                    <a:bodyPr/>
                    <a:lstStyle/>
                    <a:p>
                      <a:pPr algn="ctr"/>
                      <a:r>
                        <a:rPr lang="es-MX" sz="1000" b="1" noProof="0" dirty="0" smtClean="0"/>
                        <a:t>Escritura y Lenguaje</a:t>
                      </a:r>
                      <a:endParaRPr lang="es-MX" sz="1000" b="1" noProof="0" dirty="0"/>
                    </a:p>
                  </a:txBody>
                  <a:tcPr>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52400">
                <a:tc gridSpan="2">
                  <a:txBody>
                    <a:bodyPr/>
                    <a:lstStyle/>
                    <a:p>
                      <a:pPr algn="ctr"/>
                      <a:r>
                        <a:rPr lang="es-MX" sz="1000" b="1" noProof="0" dirty="0" smtClean="0"/>
                        <a:t>Objetivos</a:t>
                      </a:r>
                      <a:endParaRPr lang="es-MX" sz="1000" b="1" noProof="0" dirty="0"/>
                    </a:p>
                  </a:txBody>
                  <a:tcPr>
                    <a:solidFill>
                      <a:schemeClr val="bg1"/>
                    </a:solidFill>
                  </a:tcPr>
                </a:tc>
                <a:tc hMerge="1">
                  <a:txBody>
                    <a:bodyPr/>
                    <a:lstStyle/>
                    <a:p>
                      <a:endParaRPr lang="en-US" dirty="0"/>
                    </a:p>
                  </a:txBody>
                  <a:tcPr/>
                </a:tc>
                <a:tc>
                  <a:txBody>
                    <a:bodyPr/>
                    <a:lstStyle/>
                    <a:p>
                      <a:pPr algn="ctr"/>
                      <a:r>
                        <a:rPr lang="es-MX" sz="1000" b="1" noProof="0" dirty="0" smtClean="0"/>
                        <a:t>Estándares</a:t>
                      </a:r>
                    </a:p>
                  </a:txBody>
                  <a:tcPr>
                    <a:solidFill>
                      <a:schemeClr val="bg1"/>
                    </a:solidFill>
                  </a:tcPr>
                </a:tc>
                <a:tc>
                  <a:txBody>
                    <a:bodyPr/>
                    <a:lstStyle/>
                    <a:p>
                      <a:pPr algn="ctr"/>
                      <a:r>
                        <a:rPr lang="en-US" sz="1000" b="1" dirty="0" smtClean="0"/>
                        <a:t>DOK</a:t>
                      </a:r>
                      <a:endParaRPr lang="en-US" sz="1000" b="1" dirty="0"/>
                    </a:p>
                  </a:txBody>
                  <a:tcPr>
                    <a:solidFill>
                      <a:schemeClr val="bg1"/>
                    </a:solidFill>
                  </a:tcPr>
                </a:tc>
              </a:tr>
              <a:tr h="167640">
                <a:tc>
                  <a:txBody>
                    <a:bodyPr/>
                    <a:lstStyle/>
                    <a:p>
                      <a:r>
                        <a:rPr lang="en-US" sz="1000" b="1" dirty="0" smtClean="0"/>
                        <a:t>1a</a:t>
                      </a:r>
                      <a:endParaRPr lang="en-US" sz="1000" b="1" dirty="0"/>
                    </a:p>
                  </a:txBody>
                  <a:tcPr>
                    <a:solidFill>
                      <a:srgbClr val="FFFFE7"/>
                    </a:solidFill>
                  </a:tcPr>
                </a:tc>
                <a:tc>
                  <a:txBody>
                    <a:bodyPr/>
                    <a:lstStyle/>
                    <a:p>
                      <a:r>
                        <a:rPr lang="es-MX" sz="1100" b="1" noProof="0" dirty="0" smtClean="0"/>
                        <a:t>Escribir</a:t>
                      </a:r>
                      <a:r>
                        <a:rPr lang="es-MX" sz="1100" b="1" baseline="0" noProof="0" dirty="0" smtClean="0"/>
                        <a:t> una opinión breve</a:t>
                      </a:r>
                      <a:endParaRPr lang="es-MX" sz="1100" b="1" noProof="0" dirty="0"/>
                    </a:p>
                  </a:txBody>
                  <a:tcPr marL="97536" marR="97536" marT="48006" marB="48006">
                    <a:solidFill>
                      <a:srgbClr val="FFFFE7"/>
                    </a:solidFill>
                  </a:tcPr>
                </a:tc>
                <a:tc>
                  <a:txBody>
                    <a:bodyPr/>
                    <a:lstStyle/>
                    <a:p>
                      <a:r>
                        <a:rPr lang="pl-PL" sz="1000" b="1" dirty="0" smtClean="0">
                          <a:solidFill>
                            <a:schemeClr val="tx1"/>
                          </a:solidFill>
                        </a:rPr>
                        <a:t>W</a:t>
                      </a:r>
                      <a:r>
                        <a:rPr lang="en-US" sz="1000" b="1" dirty="0" smtClean="0">
                          <a:solidFill>
                            <a:schemeClr val="tx1"/>
                          </a:solidFill>
                        </a:rPr>
                        <a:t>.2.</a:t>
                      </a:r>
                      <a:r>
                        <a:rPr lang="pl-PL" sz="1000" b="1" dirty="0" smtClean="0">
                          <a:solidFill>
                            <a:schemeClr val="tx1"/>
                          </a:solidFill>
                        </a:rPr>
                        <a:t>1a,</a:t>
                      </a:r>
                      <a:r>
                        <a:rPr lang="pl-PL" sz="1000" b="1" dirty="0" smtClean="0">
                          <a:solidFill>
                            <a:srgbClr val="C00000"/>
                          </a:solidFill>
                        </a:rPr>
                        <a:t> </a:t>
                      </a:r>
                      <a:r>
                        <a:rPr lang="pl-PL" sz="1000" b="1" dirty="0" smtClean="0"/>
                        <a:t>W</a:t>
                      </a:r>
                      <a:r>
                        <a:rPr lang="en-US" sz="1000" b="1" dirty="0" smtClean="0"/>
                        <a:t>.2.</a:t>
                      </a:r>
                      <a:r>
                        <a:rPr lang="pl-PL" sz="1000" b="1" dirty="0" smtClean="0"/>
                        <a:t>1b, W</a:t>
                      </a:r>
                      <a:r>
                        <a:rPr lang="en-US" sz="1000" b="1" dirty="0" smtClean="0"/>
                        <a:t>.2.</a:t>
                      </a:r>
                      <a:r>
                        <a:rPr lang="pl-PL" sz="1000" b="1" dirty="0" smtClean="0"/>
                        <a:t>1c, W</a:t>
                      </a:r>
                      <a:r>
                        <a:rPr lang="en-US" sz="1000" b="1" dirty="0" smtClean="0"/>
                        <a:t>.2.</a:t>
                      </a:r>
                      <a:r>
                        <a:rPr lang="pl-PL" sz="1000" b="1" dirty="0" smtClean="0"/>
                        <a:t>1d, </a:t>
                      </a:r>
                      <a:r>
                        <a:rPr lang="en-US" sz="1000" b="1" dirty="0" smtClean="0"/>
                        <a:t>W.2.1e, </a:t>
                      </a:r>
                      <a:r>
                        <a:rPr lang="pl-PL" sz="1000" b="1" dirty="0" smtClean="0"/>
                        <a:t>W</a:t>
                      </a:r>
                      <a:r>
                        <a:rPr lang="en-US" sz="1000" b="1" dirty="0" smtClean="0"/>
                        <a:t>.2.</a:t>
                      </a:r>
                      <a:r>
                        <a:rPr lang="pl-PL" sz="1000" b="1" dirty="0" smtClean="0"/>
                        <a:t>8</a:t>
                      </a:r>
                      <a:endParaRPr lang="en-US" sz="1000" b="1" dirty="0"/>
                    </a:p>
                  </a:txBody>
                  <a:tcPr>
                    <a:solidFill>
                      <a:srgbClr val="FFFFE7"/>
                    </a:solidFill>
                  </a:tcPr>
                </a:tc>
                <a:tc>
                  <a:txBody>
                    <a:bodyPr/>
                    <a:lstStyle/>
                    <a:p>
                      <a:pPr algn="ctr"/>
                      <a:r>
                        <a:rPr lang="en-US" sz="1000" b="1" dirty="0" smtClean="0"/>
                        <a:t>3</a:t>
                      </a:r>
                      <a:endParaRPr lang="en-US" sz="1000" b="1" dirty="0"/>
                    </a:p>
                  </a:txBody>
                  <a:tcPr anchor="ctr">
                    <a:solidFill>
                      <a:srgbClr val="FFFFE7"/>
                    </a:solidFill>
                  </a:tcPr>
                </a:tc>
              </a:tr>
              <a:tr h="167640">
                <a:tc>
                  <a:txBody>
                    <a:bodyPr/>
                    <a:lstStyle/>
                    <a:p>
                      <a:r>
                        <a:rPr lang="en-US" sz="1000" b="1" dirty="0" smtClean="0"/>
                        <a:t>1b</a:t>
                      </a:r>
                      <a:endParaRPr lang="en-US" sz="1000" b="1" dirty="0"/>
                    </a:p>
                  </a:txBody>
                  <a:tcPr>
                    <a:solidFill>
                      <a:srgbClr val="FFFFE7"/>
                    </a:solidFill>
                  </a:tcPr>
                </a:tc>
                <a:tc>
                  <a:txBody>
                    <a:bodyPr/>
                    <a:lstStyle/>
                    <a:p>
                      <a:r>
                        <a:rPr lang="es-MX" sz="1100" b="1" noProof="0" dirty="0" smtClean="0"/>
                        <a:t>Escribir- Revisar opinión</a:t>
                      </a:r>
                      <a:endParaRPr lang="es-MX" sz="1100" b="1" noProof="0" dirty="0"/>
                    </a:p>
                  </a:txBody>
                  <a:tcPr marL="97536" marR="97536" marT="48006" marB="48006">
                    <a:solidFill>
                      <a:srgbClr val="FFFFE7"/>
                    </a:solidFill>
                  </a:tcPr>
                </a:tc>
                <a:tc>
                  <a:txBody>
                    <a:bodyPr/>
                    <a:lstStyle/>
                    <a:p>
                      <a:r>
                        <a:rPr lang="pl-PL" sz="1000" b="1" dirty="0" smtClean="0"/>
                        <a:t>W</a:t>
                      </a:r>
                      <a:r>
                        <a:rPr lang="en-US" sz="1000" b="1" dirty="0" smtClean="0"/>
                        <a:t>.2.</a:t>
                      </a:r>
                      <a:r>
                        <a:rPr lang="pl-PL" sz="1000" b="1" dirty="0" smtClean="0"/>
                        <a:t>1a, W</a:t>
                      </a:r>
                      <a:r>
                        <a:rPr lang="en-US" sz="1000" b="1" dirty="0" smtClean="0"/>
                        <a:t>.2.</a:t>
                      </a:r>
                      <a:r>
                        <a:rPr lang="pl-PL" sz="1000" b="1" dirty="0" smtClean="0"/>
                        <a:t>1b, W</a:t>
                      </a:r>
                      <a:r>
                        <a:rPr lang="en-US" sz="1000" b="1" dirty="0" smtClean="0"/>
                        <a:t>.2.</a:t>
                      </a:r>
                      <a:r>
                        <a:rPr lang="pl-PL" sz="1000" b="1" dirty="0" smtClean="0"/>
                        <a:t>1c, W</a:t>
                      </a:r>
                      <a:r>
                        <a:rPr lang="en-US" sz="1000" b="1" dirty="0" smtClean="0"/>
                        <a:t>.2.</a:t>
                      </a:r>
                      <a:r>
                        <a:rPr lang="pl-PL" sz="1000" b="1" dirty="0" smtClean="0"/>
                        <a:t>1d, </a:t>
                      </a:r>
                      <a:r>
                        <a:rPr lang="en-US" sz="1000" b="1" dirty="0" smtClean="0"/>
                        <a:t>W.2.1e,</a:t>
                      </a:r>
                      <a:r>
                        <a:rPr lang="en-US" sz="1000" b="1" baseline="0" dirty="0" smtClean="0"/>
                        <a:t> </a:t>
                      </a:r>
                      <a:r>
                        <a:rPr lang="pl-PL" sz="1000" b="1" dirty="0" smtClean="0"/>
                        <a:t>W</a:t>
                      </a:r>
                      <a:r>
                        <a:rPr lang="en-US" sz="1000" b="1" dirty="0" smtClean="0"/>
                        <a:t>.2.</a:t>
                      </a:r>
                      <a:r>
                        <a:rPr lang="pl-PL" sz="1000" b="1" dirty="0" smtClean="0"/>
                        <a:t>8</a:t>
                      </a:r>
                      <a:endParaRPr lang="en-US" sz="1000" b="1" dirty="0"/>
                    </a:p>
                  </a:txBody>
                  <a:tcPr>
                    <a:solidFill>
                      <a:srgbClr val="FFFFE7"/>
                    </a:solidFill>
                  </a:tcPr>
                </a:tc>
                <a:tc>
                  <a:txBody>
                    <a:bodyPr/>
                    <a:lstStyle/>
                    <a:p>
                      <a:pPr algn="ctr"/>
                      <a:r>
                        <a:rPr lang="en-US" sz="1000" b="1" dirty="0" smtClean="0"/>
                        <a:t>2</a:t>
                      </a:r>
                      <a:endParaRPr lang="en-US" sz="1000" b="1" dirty="0"/>
                    </a:p>
                  </a:txBody>
                  <a:tcPr anchor="ctr">
                    <a:solidFill>
                      <a:srgbClr val="FFFFE7"/>
                    </a:solidFill>
                  </a:tcPr>
                </a:tc>
              </a:tr>
              <a:tr h="167640">
                <a:tc>
                  <a:txBody>
                    <a:bodyPr/>
                    <a:lstStyle/>
                    <a:p>
                      <a:r>
                        <a:rPr lang="en-US" sz="1000" b="1" dirty="0" smtClean="0"/>
                        <a:t>8</a:t>
                      </a:r>
                      <a:endParaRPr lang="en-US" sz="1000" b="1" dirty="0"/>
                    </a:p>
                  </a:txBody>
                  <a:tcPr>
                    <a:solidFill>
                      <a:srgbClr val="FFFFE7"/>
                    </a:solidFill>
                  </a:tcPr>
                </a:tc>
                <a:tc>
                  <a:txBody>
                    <a:bodyPr/>
                    <a:lstStyle/>
                    <a:p>
                      <a:r>
                        <a:rPr lang="es-MX" sz="1100" b="1" noProof="0" dirty="0" smtClean="0"/>
                        <a:t>Lenguaje - Vocabulario</a:t>
                      </a:r>
                      <a:endParaRPr lang="es-MX" sz="1100" b="1" noProof="0" dirty="0"/>
                    </a:p>
                  </a:txBody>
                  <a:tcPr marL="97536" marR="97536" marT="48006" marB="48006">
                    <a:solidFill>
                      <a:srgbClr val="FFFFE7"/>
                    </a:solidFill>
                  </a:tcPr>
                </a:tc>
                <a:tc>
                  <a:txBody>
                    <a:bodyPr/>
                    <a:lstStyle/>
                    <a:p>
                      <a:r>
                        <a:rPr lang="pl-PL" sz="1000" b="1" dirty="0" smtClean="0"/>
                        <a:t>L</a:t>
                      </a:r>
                      <a:r>
                        <a:rPr lang="en-US" sz="1000" b="1" dirty="0" smtClean="0"/>
                        <a:t>.2.</a:t>
                      </a:r>
                      <a:r>
                        <a:rPr lang="pl-PL" sz="1000" b="1" dirty="0" smtClean="0"/>
                        <a:t>6</a:t>
                      </a:r>
                      <a:endParaRPr lang="en-US" sz="1000" b="1" dirty="0"/>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r h="167640">
                <a:tc>
                  <a:txBody>
                    <a:bodyPr/>
                    <a:lstStyle/>
                    <a:p>
                      <a:r>
                        <a:rPr lang="en-US" sz="1000" b="1" dirty="0" smtClean="0"/>
                        <a:t>9</a:t>
                      </a:r>
                      <a:endParaRPr lang="en-US" sz="1000" b="1" dirty="0"/>
                    </a:p>
                  </a:txBody>
                  <a:tcPr>
                    <a:solidFill>
                      <a:srgbClr val="FFFFE7"/>
                    </a:solidFill>
                  </a:tcPr>
                </a:tc>
                <a:tc>
                  <a:txBody>
                    <a:bodyPr/>
                    <a:lstStyle/>
                    <a:p>
                      <a:r>
                        <a:rPr lang="es-MX" sz="1100" b="1" noProof="0" dirty="0" smtClean="0"/>
                        <a:t>Editar y clarificar</a:t>
                      </a:r>
                      <a:endParaRPr lang="es-MX" sz="1100" b="1" noProof="0" dirty="0"/>
                    </a:p>
                  </a:txBody>
                  <a:tcPr marL="97536" marR="97536" marT="48006" marB="48006">
                    <a:solidFill>
                      <a:srgbClr val="FFFFE7"/>
                    </a:solidFill>
                  </a:tcPr>
                </a:tc>
                <a:tc>
                  <a:txBody>
                    <a:bodyPr/>
                    <a:lstStyle/>
                    <a:p>
                      <a:r>
                        <a:rPr lang="en-US" sz="1000" b="1" dirty="0" smtClean="0"/>
                        <a:t>L.2.1d</a:t>
                      </a:r>
                      <a:endParaRPr lang="en-US" sz="1000" b="1" dirty="0"/>
                    </a:p>
                  </a:txBody>
                  <a:tcPr>
                    <a:solidFill>
                      <a:srgbClr val="FFFFE7"/>
                    </a:solidFill>
                  </a:tcPr>
                </a:tc>
                <a:tc>
                  <a:txBody>
                    <a:bodyPr/>
                    <a:lstStyle/>
                    <a:p>
                      <a:pPr algn="ctr"/>
                      <a:r>
                        <a:rPr lang="en-US" sz="1000" b="1" dirty="0" smtClean="0"/>
                        <a:t>1-2</a:t>
                      </a:r>
                      <a:endParaRPr lang="en-US" sz="1000" b="1" dirty="0"/>
                    </a:p>
                  </a:txBody>
                  <a:tcPr anchor="ctr">
                    <a:solidFill>
                      <a:srgbClr val="FFFFE7"/>
                    </a:solidFill>
                  </a:tcPr>
                </a:tc>
              </a:tr>
            </a:tbl>
          </a:graphicData>
        </a:graphic>
      </p:graphicFrame>
      <p:grpSp>
        <p:nvGrpSpPr>
          <p:cNvPr id="8" name="Group 7"/>
          <p:cNvGrpSpPr/>
          <p:nvPr/>
        </p:nvGrpSpPr>
        <p:grpSpPr>
          <a:xfrm>
            <a:off x="4020788" y="192138"/>
            <a:ext cx="2581026" cy="2255152"/>
            <a:chOff x="4066927" y="75682"/>
            <a:chExt cx="2581026" cy="2255152"/>
          </a:xfrm>
        </p:grpSpPr>
        <p:sp>
          <p:nvSpPr>
            <p:cNvPr id="2" name="Trapezoid 1"/>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218149" y="75682"/>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066927" y="145107"/>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400" b="1" cap="none" spc="0" dirty="0" smtClean="0">
                  <a:ln w="11430"/>
                  <a:effectLst>
                    <a:outerShdw blurRad="80000" dist="40000" dir="5040000" algn="tl">
                      <a:srgbClr val="000000">
                        <a:alpha val="30000"/>
                      </a:srgbClr>
                    </a:outerShdw>
                  </a:effectLst>
                </a:rPr>
                <a:t>2</a:t>
              </a:r>
              <a:r>
                <a:rPr lang="en-US" sz="5400" b="1" cap="none" spc="0" baseline="30000" dirty="0" smtClean="0">
                  <a:ln w="11430"/>
                  <a:effectLst>
                    <a:outerShdw blurRad="80000" dist="40000" dir="5040000" algn="tl">
                      <a:srgbClr val="000000">
                        <a:alpha val="30000"/>
                      </a:srgbClr>
                    </a:outerShdw>
                  </a:effectLst>
                </a:rPr>
                <a:t>do</a:t>
              </a:r>
              <a:endParaRPr lang="en-US" sz="5400" b="1" cap="none" spc="0" dirty="0" smtClean="0">
                <a:ln w="11430"/>
                <a:effectLst>
                  <a:outerShdw blurRad="80000" dist="40000" dir="5040000" algn="tl">
                    <a:srgbClr val="000000">
                      <a:alpha val="30000"/>
                    </a:srgbClr>
                  </a:outerShdw>
                </a:effectLst>
              </a:endParaRPr>
            </a:p>
          </p:txBody>
        </p:sp>
      </p:grpSp>
      <p:sp>
        <p:nvSpPr>
          <p:cNvPr id="3" name="Oval 2"/>
          <p:cNvSpPr/>
          <p:nvPr/>
        </p:nvSpPr>
        <p:spPr>
          <a:xfrm>
            <a:off x="4343236" y="5235312"/>
            <a:ext cx="533564" cy="25492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295403" y="5638800"/>
            <a:ext cx="5334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8761" y="6705600"/>
            <a:ext cx="3761007" cy="1938992"/>
          </a:xfrm>
          <a:prstGeom prst="rect">
            <a:avLst/>
          </a:prstGeom>
        </p:spPr>
        <p:txBody>
          <a:bodyPr wrap="square" anchor="ctr">
            <a:spAutoFit/>
          </a:bodyPr>
          <a:lstStyle/>
          <a:p>
            <a:endParaRPr lang="en-US" sz="1200" b="1" dirty="0" smtClean="0">
              <a:solidFill>
                <a:srgbClr val="C00000"/>
              </a:solidFill>
            </a:endParaRPr>
          </a:p>
          <a:p>
            <a:r>
              <a:rPr lang="es-MX" sz="1200" b="1" u="sng" dirty="0"/>
              <a:t>Lectura</a:t>
            </a:r>
          </a:p>
          <a:p>
            <a:pPr lvl="0" defTabSz="966612"/>
            <a:r>
              <a:rPr lang="es-MX" sz="1200" b="1" dirty="0">
                <a:solidFill>
                  <a:srgbClr val="C00000"/>
                </a:solidFill>
              </a:rPr>
              <a:t>12</a:t>
            </a:r>
            <a:r>
              <a:rPr lang="es-MX" sz="1200" b="1" dirty="0"/>
              <a:t> Preguntas de selección múltiple</a:t>
            </a:r>
          </a:p>
          <a:p>
            <a:pPr lvl="0" defTabSz="966612"/>
            <a:r>
              <a:rPr lang="es-MX" sz="1200" b="1" dirty="0"/>
              <a:t> </a:t>
            </a:r>
            <a:r>
              <a:rPr lang="es-MX" sz="1200" b="1" dirty="0">
                <a:solidFill>
                  <a:srgbClr val="C00000"/>
                </a:solidFill>
              </a:rPr>
              <a:t> 4 </a:t>
            </a:r>
            <a:r>
              <a:rPr lang="es-MX" sz="1200" b="1" dirty="0"/>
              <a:t>Preguntas de respuesta construida  </a:t>
            </a:r>
          </a:p>
          <a:p>
            <a:r>
              <a:rPr lang="es-MX" sz="1200" b="1" u="sng" dirty="0"/>
              <a:t>Escritura</a:t>
            </a:r>
            <a:r>
              <a:rPr lang="es-MX" sz="1200" b="1" dirty="0"/>
              <a:t> </a:t>
            </a:r>
          </a:p>
          <a:p>
            <a:r>
              <a:rPr lang="es-MX" sz="1200" b="1" dirty="0"/>
              <a:t> </a:t>
            </a:r>
            <a:r>
              <a:rPr lang="es-MX" sz="1200" b="1" dirty="0">
                <a:solidFill>
                  <a:srgbClr val="C00000"/>
                </a:solidFill>
              </a:rPr>
              <a:t> 1 </a:t>
            </a:r>
            <a:r>
              <a:rPr lang="es-MX" sz="1200" b="1" dirty="0" smtClean="0"/>
              <a:t>Escrito </a:t>
            </a:r>
            <a:r>
              <a:rPr lang="es-MX" sz="1200" b="1" dirty="0"/>
              <a:t>breve</a:t>
            </a:r>
          </a:p>
          <a:p>
            <a:r>
              <a:rPr lang="es-MX" sz="1200" b="1" dirty="0">
                <a:solidFill>
                  <a:srgbClr val="C00000"/>
                </a:solidFill>
              </a:rPr>
              <a:t>  1 </a:t>
            </a:r>
            <a:r>
              <a:rPr lang="es-MX" sz="1200" b="1" dirty="0"/>
              <a:t>Escribir para revisar un texto</a:t>
            </a:r>
          </a:p>
          <a:p>
            <a:r>
              <a:rPr lang="es-MX" sz="1200" b="1" dirty="0"/>
              <a:t> </a:t>
            </a:r>
            <a:r>
              <a:rPr lang="es-MX" sz="1200" b="1" dirty="0">
                <a:solidFill>
                  <a:srgbClr val="C00000"/>
                </a:solidFill>
              </a:rPr>
              <a:t> 1 </a:t>
            </a:r>
            <a:r>
              <a:rPr lang="es-MX" sz="1200" b="1" dirty="0"/>
              <a:t>Escribir para revisar lenguaje/vocabulario</a:t>
            </a:r>
          </a:p>
          <a:p>
            <a:r>
              <a:rPr lang="es-MX" sz="1200" b="1" dirty="0"/>
              <a:t> </a:t>
            </a:r>
            <a:r>
              <a:rPr lang="es-MX" sz="1200" b="1" dirty="0">
                <a:solidFill>
                  <a:srgbClr val="C00000"/>
                </a:solidFill>
              </a:rPr>
              <a:t> 1 </a:t>
            </a:r>
            <a:r>
              <a:rPr lang="es-MX" sz="1200" b="1" dirty="0"/>
              <a:t>Escribir para editar o clarificar</a:t>
            </a:r>
          </a:p>
          <a:p>
            <a:endParaRPr lang="en-US" sz="1200" b="1" dirty="0" smtClean="0"/>
          </a:p>
        </p:txBody>
      </p:sp>
      <p:sp>
        <p:nvSpPr>
          <p:cNvPr id="16" name="TextBox 15"/>
          <p:cNvSpPr txBox="1"/>
          <p:nvPr/>
        </p:nvSpPr>
        <p:spPr>
          <a:xfrm>
            <a:off x="762000" y="609600"/>
            <a:ext cx="2461319" cy="80021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s-MX" sz="2400" b="1" dirty="0" smtClean="0">
                <a:solidFill>
                  <a:schemeClr val="accent1">
                    <a:lumMod val="75000"/>
                  </a:schemeClr>
                </a:solidFill>
                <a:latin typeface="Bookman Old Style" pitchFamily="18" charset="0"/>
              </a:rPr>
              <a:t>Trimestre 1</a:t>
            </a:r>
          </a:p>
          <a:p>
            <a:r>
              <a:rPr lang="es-MX" sz="2200" b="1" dirty="0" smtClean="0">
                <a:latin typeface="Bookman Old Style" pitchFamily="18" charset="0"/>
              </a:rPr>
              <a:t>ELA CFA </a:t>
            </a:r>
          </a:p>
        </p:txBody>
      </p:sp>
    </p:spTree>
    <p:extLst>
      <p:ext uri="{BB962C8B-B14F-4D97-AF65-F5344CB8AC3E}">
        <p14:creationId xmlns:p14="http://schemas.microsoft.com/office/powerpoint/2010/main" val="321461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95295914"/>
              </p:ext>
            </p:extLst>
          </p:nvPr>
        </p:nvGraphicFramePr>
        <p:xfrm>
          <a:off x="334864" y="1196578"/>
          <a:ext cx="6294537" cy="7050646"/>
        </p:xfrm>
        <a:graphic>
          <a:graphicData uri="http://schemas.openxmlformats.org/drawingml/2006/table">
            <a:tbl>
              <a:tblPr firstRow="1" bandRow="1">
                <a:effectLst>
                  <a:innerShdw blurRad="114300">
                    <a:prstClr val="black"/>
                  </a:innerShdw>
                </a:effectLst>
                <a:tableStyleId>{5C22544A-7EE6-4342-B048-85BDC9FD1C3A}</a:tableStyleId>
              </a:tblPr>
              <a:tblGrid>
                <a:gridCol w="5227736"/>
                <a:gridCol w="609600"/>
                <a:gridCol w="457201"/>
              </a:tblGrid>
              <a:tr h="328613">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600" b="1" dirty="0" smtClean="0">
                          <a:solidFill>
                            <a:schemeClr val="tx1"/>
                          </a:solidFill>
                          <a:effectLst>
                            <a:outerShdw blurRad="38100" dist="38100" dir="2700000" algn="tl">
                              <a:srgbClr val="000000">
                                <a:alpha val="43137"/>
                              </a:srgbClr>
                            </a:outerShdw>
                          </a:effectLst>
                        </a:rPr>
                        <a:t>CFA Trimestre 1</a:t>
                      </a:r>
                    </a:p>
                    <a:p>
                      <a:pPr marL="0" marR="0" indent="0" algn="ctr" defTabSz="966612" rtl="0" eaLnBrk="1" fontAlgn="auto" latinLnBrk="0" hangingPunct="1">
                        <a:lnSpc>
                          <a:spcPct val="100000"/>
                        </a:lnSpc>
                        <a:spcBef>
                          <a:spcPts val="0"/>
                        </a:spcBef>
                        <a:spcAft>
                          <a:spcPts val="0"/>
                        </a:spcAft>
                        <a:buClrTx/>
                        <a:buSzTx/>
                        <a:buFontTx/>
                        <a:buNone/>
                        <a:tabLst/>
                        <a:defRPr/>
                      </a:pPr>
                      <a:r>
                        <a:rPr lang="es-MX" sz="1600" b="1" dirty="0" smtClean="0">
                          <a:solidFill>
                            <a:schemeClr val="tx1"/>
                          </a:solidFill>
                          <a:effectLst>
                            <a:outerShdw blurRad="38100" dist="38100" dir="2700000" algn="tl">
                              <a:srgbClr val="000000">
                                <a:alpha val="43137"/>
                              </a:srgbClr>
                            </a:outerShdw>
                          </a:effectLst>
                        </a:rPr>
                        <a:t> </a:t>
                      </a:r>
                      <a:r>
                        <a:rPr lang="es-419" sz="1600" b="1" dirty="0" smtClean="0">
                          <a:solidFill>
                            <a:schemeClr val="tx1"/>
                          </a:solidFill>
                          <a:effectLst>
                            <a:outerShdw blurRad="38100" dist="38100" dir="2700000" algn="tl">
                              <a:srgbClr val="000000">
                                <a:alpha val="43137"/>
                              </a:srgbClr>
                            </a:outerShdw>
                          </a:effectLst>
                        </a:rPr>
                        <a:t>Clave/Puntos para las Respuestas de selección múltiple</a:t>
                      </a:r>
                    </a:p>
                  </a:txBody>
                  <a:tcPr marL="84385" marR="84385" marT="42863" marB="42863" anchor="ctr">
                    <a:solidFill>
                      <a:schemeClr val="bg1">
                        <a:lumMod val="85000"/>
                      </a:schemeClr>
                    </a:solidFill>
                  </a:tcPr>
                </a:tc>
                <a:tc hMerge="1">
                  <a:txBody>
                    <a:bodyPr/>
                    <a:lstStyle/>
                    <a:p>
                      <a:pPr algn="ctr"/>
                      <a:endParaRPr lang="en-US" sz="1100" b="1" dirty="0">
                        <a:solidFill>
                          <a:schemeClr val="tx1"/>
                        </a:solidFill>
                        <a:effectLst>
                          <a:outerShdw blurRad="38100" dist="38100" dir="2700000" algn="tl">
                            <a:srgbClr val="000000">
                              <a:alpha val="43137"/>
                            </a:srgbClr>
                          </a:outerShdw>
                        </a:effectLst>
                      </a:endParaRPr>
                    </a:p>
                  </a:txBody>
                  <a:tcPr marL="85725" marR="85725" marT="43543" marB="43543" anchor="ctr">
                    <a:solidFill>
                      <a:schemeClr val="bg1">
                        <a:lumMod val="85000"/>
                      </a:schemeClr>
                    </a:solidFill>
                  </a:tcPr>
                </a:tc>
                <a:tc hMerge="1">
                  <a:txBody>
                    <a:bodyPr/>
                    <a:lstStyle/>
                    <a:p>
                      <a:endParaRPr lang="es-419"/>
                    </a:p>
                  </a:txBody>
                  <a:tcPr/>
                </a:tc>
              </a:tr>
              <a:tr h="28575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a:t>
                      </a:r>
                      <a:r>
                        <a:rPr lang="es-MX" sz="1100" b="0" u="none" dirty="0" smtClean="0">
                          <a:solidFill>
                            <a:schemeClr val="tx1"/>
                          </a:solidFill>
                          <a:effectLst/>
                        </a:rPr>
                        <a:t>  ¿Quién quería llevar los renacuajos a la casa? RL.2.1</a:t>
                      </a: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B</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2571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2</a:t>
                      </a:r>
                      <a:r>
                        <a:rPr lang="es-MX" sz="1100" b="0" u="none" dirty="0" smtClean="0">
                          <a:solidFill>
                            <a:schemeClr val="tx1"/>
                          </a:solidFill>
                          <a:effectLst/>
                        </a:rPr>
                        <a:t>  ¿Quién encontró los renacuajos?RL.2.1</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A</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428625">
                <a:tc>
                  <a:txBody>
                    <a:bodyPr/>
                    <a:lstStyle/>
                    <a:p>
                      <a:pPr marL="690563" marR="0" indent="-690563"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3</a:t>
                      </a:r>
                      <a:r>
                        <a:rPr lang="es-MX" sz="1100" b="0" u="none" dirty="0" smtClean="0">
                          <a:solidFill>
                            <a:schemeClr val="tx1"/>
                          </a:solidFill>
                          <a:effectLst/>
                        </a:rPr>
                        <a:t>  ¿Qué información apoya mejor el mensaje central de que los renacuajos crecen mejor en su hábitat natural? RL.2.2</a:t>
                      </a:r>
                      <a:endParaRPr lang="es-MX" sz="1100" b="0" dirty="0" smtClean="0">
                        <a:solidFill>
                          <a:schemeClr val="tx1"/>
                        </a:solidFill>
                        <a:latin typeface="+mn-lt"/>
                        <a:cs typeface="Helvetica" pitchFamily="34" charset="0"/>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A</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2571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4</a:t>
                      </a:r>
                      <a:r>
                        <a:rPr lang="es-MX" sz="1100" b="0" u="none" dirty="0" smtClean="0">
                          <a:solidFill>
                            <a:schemeClr val="tx1"/>
                          </a:solidFill>
                          <a:effectLst/>
                        </a:rPr>
                        <a:t>  </a:t>
                      </a:r>
                      <a:r>
                        <a:rPr lang="es-MX" sz="1100" b="0" u="none" noProof="0" dirty="0" smtClean="0">
                          <a:solidFill>
                            <a:schemeClr val="tx1"/>
                          </a:solidFill>
                          <a:effectLst/>
                        </a:rPr>
                        <a:t>¿Cuál es el mensaje central del texto? </a:t>
                      </a:r>
                      <a:r>
                        <a:rPr lang="es-MX" sz="1100" b="0" u="none" dirty="0" smtClean="0">
                          <a:solidFill>
                            <a:schemeClr val="tx1"/>
                          </a:solidFill>
                          <a:effectLst/>
                        </a:rPr>
                        <a:t>RL.2.2</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B</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428625">
                <a:tc>
                  <a:txBody>
                    <a:bodyPr/>
                    <a:lstStyle/>
                    <a:p>
                      <a:pPr marL="690563" marR="0" indent="-690563"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5</a:t>
                      </a:r>
                      <a:r>
                        <a:rPr lang="es-MX" sz="1100" b="0" u="none" dirty="0" smtClean="0">
                          <a:solidFill>
                            <a:schemeClr val="tx1"/>
                          </a:solidFill>
                          <a:effectLst/>
                        </a:rPr>
                        <a:t>  ¿Qué detalle clave del texto describe mejor por qué Sarah quería dejar a los renacuajos en la charca? RL.2.3</a:t>
                      </a: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C</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428625">
                <a:tc>
                  <a:txBody>
                    <a:bodyPr/>
                    <a:lstStyle/>
                    <a:p>
                      <a:pPr marL="690563" marR="0" indent="-690563"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6</a:t>
                      </a:r>
                      <a:r>
                        <a:rPr lang="es-MX" sz="1100" b="0" u="none" dirty="0" smtClean="0">
                          <a:solidFill>
                            <a:schemeClr val="tx1"/>
                          </a:solidFill>
                          <a:effectLst/>
                        </a:rPr>
                        <a:t>  ¿Qué detalle clave del texto describe mejor por qué Tracy quería quedarse con los renacuajos?  RL.2.3</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C</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2571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7</a:t>
                      </a:r>
                      <a:r>
                        <a:rPr lang="es-MX" sz="1100" b="1" u="none" dirty="0" smtClean="0">
                          <a:solidFill>
                            <a:schemeClr val="tx1"/>
                          </a:solidFill>
                          <a:effectLst>
                            <a:outerShdw blurRad="38100" dist="38100" dir="2700000" algn="tl">
                              <a:srgbClr val="000000">
                                <a:alpha val="43137"/>
                              </a:srgbClr>
                            </a:outerShdw>
                          </a:effectLst>
                        </a:rPr>
                        <a:t>                                            </a:t>
                      </a:r>
                      <a:r>
                        <a:rPr lang="es-MX" sz="1100" b="1" u="sng" dirty="0" smtClean="0">
                          <a:solidFill>
                            <a:schemeClr val="tx1"/>
                          </a:solidFill>
                          <a:effectLst>
                            <a:outerShdw blurRad="38100" dist="38100" dir="2700000" algn="tl">
                              <a:srgbClr val="000000">
                                <a:alpha val="43137"/>
                              </a:srgbClr>
                            </a:outerShdw>
                          </a:effectLst>
                        </a:rPr>
                        <a:t>Respuesta construida - Texto literario</a:t>
                      </a: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2.2</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2</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257175">
                <a:tc>
                  <a:txBody>
                    <a:bodyPr/>
                    <a:lstStyle/>
                    <a:p>
                      <a:r>
                        <a:rPr lang="es-MX" sz="1100" b="1" u="sng" dirty="0" smtClean="0">
                          <a:solidFill>
                            <a:schemeClr val="tx1"/>
                          </a:solidFill>
                          <a:effectLst>
                            <a:outerShdw blurRad="38100" dist="38100" dir="2700000" algn="tl">
                              <a:srgbClr val="000000">
                                <a:alpha val="43137"/>
                              </a:srgbClr>
                            </a:outerShdw>
                          </a:effectLst>
                        </a:rPr>
                        <a:t>Pregunta 8</a:t>
                      </a:r>
                      <a:r>
                        <a:rPr lang="es-MX" sz="1100" b="1" u="none" dirty="0" smtClean="0">
                          <a:solidFill>
                            <a:schemeClr val="tx1"/>
                          </a:solidFill>
                          <a:effectLst>
                            <a:outerShdw blurRad="38100" dist="38100" dir="2700000" algn="tl">
                              <a:srgbClr val="000000">
                                <a:alpha val="43137"/>
                              </a:srgbClr>
                            </a:outerShdw>
                          </a:effectLst>
                        </a:rPr>
                        <a:t>                                            </a:t>
                      </a:r>
                      <a:r>
                        <a:rPr lang="es-MX" sz="1100" b="1" u="sng" dirty="0" smtClean="0">
                          <a:solidFill>
                            <a:schemeClr val="tx1"/>
                          </a:solidFill>
                          <a:effectLst>
                            <a:outerShdw blurRad="38100" dist="38100" dir="2700000" algn="tl">
                              <a:srgbClr val="000000">
                                <a:alpha val="43137"/>
                              </a:srgbClr>
                            </a:outerShdw>
                          </a:effectLst>
                        </a:rPr>
                        <a:t>Respuesta construida - Texto literario</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2.3</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3</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2571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9</a:t>
                      </a:r>
                      <a:r>
                        <a:rPr lang="es-MX" sz="1100" b="0" u="none" baseline="0" dirty="0" smtClean="0">
                          <a:solidFill>
                            <a:schemeClr val="tx1"/>
                          </a:solidFill>
                          <a:effectLst/>
                        </a:rPr>
                        <a:t>   ¿Cómo se ve la piel de una rana? RI.2.1</a:t>
                      </a: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B</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30003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10</a:t>
                      </a:r>
                      <a:r>
                        <a:rPr lang="es-MX" sz="1100" b="0" u="none" baseline="0" dirty="0" smtClean="0">
                          <a:solidFill>
                            <a:schemeClr val="tx1"/>
                          </a:solidFill>
                          <a:effectLst/>
                        </a:rPr>
                        <a:t>  ¿Cómo respiran las ranas jóvenes? RI.2.1</a:t>
                      </a:r>
                      <a:endParaRPr lang="es-MX" sz="1100" b="0" u="none" dirty="0" smtClean="0">
                        <a:solidFill>
                          <a:schemeClr val="tx1"/>
                        </a:solidFill>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C</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33147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11</a:t>
                      </a:r>
                      <a:r>
                        <a:rPr lang="es-MX" sz="1100" b="0" u="none" dirty="0" smtClean="0">
                          <a:solidFill>
                            <a:schemeClr val="tx1"/>
                          </a:solidFill>
                          <a:effectLst/>
                        </a:rPr>
                        <a:t>  ¿De qué trata mayormente el párrafo 4? RI.2.2</a:t>
                      </a:r>
                    </a:p>
                  </a:txBody>
                  <a:tcPr marL="84385" marR="84385" marT="42863" marB="42863">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D</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solidFill>
                      <a:schemeClr val="bg1">
                        <a:lumMod val="85000"/>
                      </a:schemeClr>
                    </a:solidFill>
                  </a:tcPr>
                </a:tc>
              </a:tr>
              <a:tr h="257175">
                <a:tc>
                  <a:txBody>
                    <a:bodyPr/>
                    <a:lstStyle/>
                    <a:p>
                      <a:pPr marL="342900" indent="-342900">
                        <a:buNone/>
                      </a:pPr>
                      <a:r>
                        <a:rPr lang="es-MX" sz="1100" b="1" u="sng" dirty="0" smtClean="0">
                          <a:solidFill>
                            <a:schemeClr val="tx1"/>
                          </a:solidFill>
                          <a:effectLst>
                            <a:outerShdw blurRad="38100" dist="38100" dir="2700000" algn="tl">
                              <a:srgbClr val="000000">
                                <a:alpha val="43137"/>
                              </a:srgbClr>
                            </a:outerShdw>
                          </a:effectLst>
                        </a:rPr>
                        <a:t>Pregunta 12</a:t>
                      </a:r>
                      <a:r>
                        <a:rPr lang="es-MX" sz="1100" b="0" u="none" baseline="0" dirty="0" smtClean="0">
                          <a:solidFill>
                            <a:schemeClr val="tx1"/>
                          </a:solidFill>
                          <a:effectLst/>
                        </a:rPr>
                        <a:t>  ¿Qué oración podría añadirse al párrafo 3? RI.2.2</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A</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26646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13</a:t>
                      </a:r>
                      <a:r>
                        <a:rPr lang="es-MX" sz="1100" b="0" u="none" dirty="0" smtClean="0">
                          <a:solidFill>
                            <a:schemeClr val="tx1"/>
                          </a:solidFill>
                          <a:effectLst/>
                        </a:rPr>
                        <a:t>  ¿De qué forma las ranas y los humanos</a:t>
                      </a:r>
                      <a:r>
                        <a:rPr lang="es-MX" sz="1100" b="0" u="none" baseline="0" dirty="0" smtClean="0">
                          <a:solidFill>
                            <a:schemeClr val="tx1"/>
                          </a:solidFill>
                          <a:effectLst/>
                        </a:rPr>
                        <a:t> </a:t>
                      </a:r>
                      <a:r>
                        <a:rPr lang="es-MX" sz="1100" b="0" u="none" dirty="0" smtClean="0">
                          <a:solidFill>
                            <a:schemeClr val="tx1"/>
                          </a:solidFill>
                          <a:effectLst/>
                        </a:rPr>
                        <a:t>son iguales?  RI.2.3</a:t>
                      </a: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B</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30075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14</a:t>
                      </a:r>
                      <a:r>
                        <a:rPr lang="es-MX" sz="1100" b="0" u="none" dirty="0" smtClean="0">
                          <a:solidFill>
                            <a:schemeClr val="tx1"/>
                          </a:solidFill>
                          <a:effectLst/>
                        </a:rPr>
                        <a:t>  ¿Qué le permite a la rana respirar a través de su piel? RI.2.3</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C</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32218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15</a:t>
                      </a:r>
                      <a:r>
                        <a:rPr lang="es-MX" sz="1100" b="1" u="none" dirty="0" smtClean="0">
                          <a:solidFill>
                            <a:schemeClr val="tx1"/>
                          </a:solidFill>
                          <a:effectLst>
                            <a:outerShdw blurRad="38100" dist="38100" dir="2700000" algn="tl">
                              <a:srgbClr val="000000">
                                <a:alpha val="43137"/>
                              </a:srgbClr>
                            </a:outerShdw>
                          </a:effectLst>
                        </a:rPr>
                        <a:t>                                </a:t>
                      </a:r>
                      <a:r>
                        <a:rPr lang="es-MX" sz="1100" b="1" u="none" dirty="0" smtClean="0">
                          <a:solidFill>
                            <a:schemeClr val="tx1"/>
                          </a:solidFill>
                          <a:effectLst/>
                        </a:rPr>
                        <a:t>  </a:t>
                      </a:r>
                      <a:r>
                        <a:rPr lang="es-MX" sz="1100" b="1" u="sng" dirty="0" smtClean="0">
                          <a:solidFill>
                            <a:schemeClr val="tx1"/>
                          </a:solidFill>
                          <a:effectLst>
                            <a:outerShdw blurRad="38100" dist="38100" dir="2700000" algn="tl">
                              <a:srgbClr val="000000">
                                <a:alpha val="43137"/>
                              </a:srgbClr>
                            </a:outerShdw>
                          </a:effectLst>
                        </a:rPr>
                        <a:t>Respuesta construida - Texto informativo</a:t>
                      </a:r>
                      <a:r>
                        <a:rPr lang="es-MX" sz="1100" b="0" i="1" u="none" baseline="0" dirty="0" smtClean="0">
                          <a:solidFill>
                            <a:schemeClr val="tx1"/>
                          </a:solidFill>
                          <a:effectLst/>
                        </a:rPr>
                        <a:t>          </a:t>
                      </a:r>
                      <a:endParaRPr lang="es-MX" sz="1100" b="0" i="1" u="none" dirty="0" smtClean="0">
                        <a:solidFill>
                          <a:schemeClr val="tx1"/>
                        </a:solidFill>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2.2</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2</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30003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16</a:t>
                      </a:r>
                      <a:r>
                        <a:rPr lang="es-MX" sz="1100" b="1" u="none" dirty="0" smtClean="0">
                          <a:solidFill>
                            <a:schemeClr val="tx1"/>
                          </a:solidFill>
                          <a:effectLst>
                            <a:outerShdw blurRad="38100" dist="38100" dir="2700000" algn="tl">
                              <a:srgbClr val="000000">
                                <a:alpha val="43137"/>
                              </a:srgbClr>
                            </a:outerShdw>
                          </a:effectLst>
                        </a:rPr>
                        <a:t>                                  </a:t>
                      </a:r>
                      <a:r>
                        <a:rPr lang="es-MX" sz="1100" b="1" u="sng" dirty="0" smtClean="0">
                          <a:solidFill>
                            <a:schemeClr val="tx1"/>
                          </a:solidFill>
                          <a:effectLst>
                            <a:outerShdw blurRad="38100" dist="38100" dir="2700000" algn="tl">
                              <a:srgbClr val="000000">
                                <a:alpha val="43137"/>
                              </a:srgbClr>
                            </a:outerShdw>
                          </a:effectLst>
                        </a:rPr>
                        <a:t>Respuesta construida - Texto informativo</a:t>
                      </a: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2.3</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3</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27789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Escribe y Revisa</a:t>
                      </a:r>
                    </a:p>
                  </a:txBody>
                  <a:tcPr marL="84385" marR="84385" marT="42863" marB="42863" anchor="ctr">
                    <a:solidFill>
                      <a:schemeClr val="bg1">
                        <a:lumMod val="85000"/>
                      </a:schemeClr>
                    </a:solidFill>
                  </a:tcPr>
                </a:tc>
                <a:tc>
                  <a:txBody>
                    <a:bodyPr/>
                    <a:lstStyle/>
                    <a:p>
                      <a:pPr algn="ct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27789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17</a:t>
                      </a:r>
                      <a:r>
                        <a:rPr lang="es-MX" sz="1100" b="1" u="none" dirty="0" smtClean="0">
                          <a:solidFill>
                            <a:schemeClr val="tx1"/>
                          </a:solidFill>
                          <a:effectLst>
                            <a:outerShdw blurRad="38100" dist="38100" dir="2700000" algn="tl">
                              <a:srgbClr val="000000">
                                <a:alpha val="43137"/>
                              </a:srgbClr>
                            </a:outerShdw>
                          </a:effectLst>
                        </a:rPr>
                        <a:t>                                                          </a:t>
                      </a:r>
                      <a:r>
                        <a:rPr lang="es-MX" sz="1100" b="1" u="none" baseline="0" dirty="0" smtClean="0">
                          <a:solidFill>
                            <a:schemeClr val="tx1"/>
                          </a:solidFill>
                          <a:effectLst>
                            <a:outerShdw blurRad="38100" dist="38100" dir="2700000" algn="tl">
                              <a:srgbClr val="000000">
                                <a:alpha val="43137"/>
                              </a:srgbClr>
                            </a:outerShdw>
                          </a:effectLst>
                        </a:rPr>
                        <a:t> </a:t>
                      </a:r>
                      <a:r>
                        <a:rPr lang="es-MX" sz="1100" b="1" u="sng" baseline="0" dirty="0" smtClean="0">
                          <a:solidFill>
                            <a:schemeClr val="tx1"/>
                          </a:solidFill>
                          <a:effectLst>
                            <a:outerShdw blurRad="38100" dist="38100" dir="2700000" algn="tl">
                              <a:srgbClr val="000000">
                                <a:alpha val="43137"/>
                              </a:srgbClr>
                            </a:outerShdw>
                          </a:effectLst>
                        </a:rPr>
                        <a:t>Escrito Breve</a:t>
                      </a:r>
                      <a:endParaRPr lang="es-MX" sz="1100" b="1" u="sng" dirty="0" smtClean="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W.2.1c</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3</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414338">
                <a:tc>
                  <a:txBody>
                    <a:bodyPr/>
                    <a:lstStyle/>
                    <a:p>
                      <a:pPr marL="2343150" marR="0" indent="-234315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18</a:t>
                      </a:r>
                      <a:r>
                        <a:rPr lang="es-MX" sz="1100" b="1" u="none" baseline="0" dirty="0" smtClean="0">
                          <a:solidFill>
                            <a:schemeClr val="tx1"/>
                          </a:solidFill>
                          <a:effectLst>
                            <a:outerShdw blurRad="38100" dist="38100" dir="2700000" algn="tl">
                              <a:srgbClr val="000000">
                                <a:alpha val="43137"/>
                              </a:srgbClr>
                            </a:outerShdw>
                          </a:effectLst>
                        </a:rPr>
                        <a:t>   Escribe y Revisa</a:t>
                      </a:r>
                      <a:r>
                        <a:rPr lang="es-MX" sz="1000" b="0" u="none" baseline="0" dirty="0" smtClean="0">
                          <a:solidFill>
                            <a:schemeClr val="tx1"/>
                          </a:solidFill>
                          <a:effectLst/>
                        </a:rPr>
                        <a:t>  W.2.1e ¿Qué oración sería la mejor conclusión para el párrafo? </a:t>
                      </a:r>
                      <a:endParaRPr lang="es-MX" sz="1100" b="1" u="sng" dirty="0" smtClean="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B</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r h="28575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19</a:t>
                      </a:r>
                      <a:r>
                        <a:rPr lang="es-MX" sz="1100" b="0" u="none" dirty="0" smtClean="0">
                          <a:solidFill>
                            <a:schemeClr val="tx1"/>
                          </a:solidFill>
                          <a:effectLst/>
                        </a:rPr>
                        <a:t>  ¿Qué palabra mejor reemplazaría la palabra </a:t>
                      </a:r>
                      <a:r>
                        <a:rPr lang="es-MX" sz="1100" b="1" i="1" u="sng" dirty="0" smtClean="0">
                          <a:solidFill>
                            <a:schemeClr val="tx1"/>
                          </a:solidFill>
                          <a:effectLst/>
                        </a:rPr>
                        <a:t>esparcidas</a:t>
                      </a:r>
                      <a:r>
                        <a:rPr lang="es-MX" sz="1100" b="0" u="none" dirty="0" smtClean="0">
                          <a:solidFill>
                            <a:schemeClr val="tx1"/>
                          </a:solidFill>
                          <a:effectLst/>
                        </a:rPr>
                        <a:t>?   L.2.6</a:t>
                      </a:r>
                      <a:endParaRPr lang="es-MX" sz="1100" b="0" u="sng" dirty="0" smtClean="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C</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2"/>
                    </a:solidFill>
                  </a:tcPr>
                </a:tc>
              </a:tr>
              <a:tr h="28575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100" b="1" u="sng" dirty="0" smtClean="0">
                          <a:solidFill>
                            <a:schemeClr val="tx1"/>
                          </a:solidFill>
                          <a:effectLst>
                            <a:outerShdw blurRad="38100" dist="38100" dir="2700000" algn="tl">
                              <a:srgbClr val="000000">
                                <a:alpha val="43137"/>
                              </a:srgbClr>
                            </a:outerShdw>
                          </a:effectLst>
                        </a:rPr>
                        <a:t>Pregunta 20</a:t>
                      </a:r>
                      <a:r>
                        <a:rPr lang="es-MX" sz="1100" b="0" u="none" dirty="0" smtClean="0">
                          <a:solidFill>
                            <a:schemeClr val="tx1"/>
                          </a:solidFill>
                          <a:effectLst/>
                        </a:rPr>
                        <a:t>  Escoge la palabra correcta para llenar el espacio en blanco. L.2.1d</a:t>
                      </a:r>
                      <a:endParaRPr lang="es-MX" sz="1100" b="0" u="none" dirty="0" smtClean="0">
                        <a:latin typeface="+mn-lt"/>
                        <a:cs typeface="Helvetica" pitchFamily="34" charset="0"/>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D</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c>
                  <a:txBody>
                    <a:bodyPr/>
                    <a:lstStyle/>
                    <a:p>
                      <a:pPr algn="ctr"/>
                      <a:r>
                        <a:rPr lang="es-MX" sz="1100" b="1" dirty="0" smtClean="0">
                          <a:solidFill>
                            <a:schemeClr val="tx1"/>
                          </a:solidFill>
                          <a:effectLst>
                            <a:outerShdw blurRad="38100" dist="38100" dir="2700000" algn="tl">
                              <a:srgbClr val="000000">
                                <a:alpha val="43137"/>
                              </a:srgbClr>
                            </a:outerShdw>
                          </a:effectLst>
                        </a:rPr>
                        <a:t>1</a:t>
                      </a:r>
                      <a:endParaRPr lang="es-MX" sz="1100" b="1" dirty="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lumMod val="85000"/>
                      </a:schemeClr>
                    </a:solidFill>
                  </a:tcPr>
                </a:tc>
              </a:tr>
            </a:tbl>
          </a:graphicData>
        </a:graphic>
      </p:graphicFrame>
    </p:spTree>
    <p:extLst>
      <p:ext uri="{BB962C8B-B14F-4D97-AF65-F5344CB8AC3E}">
        <p14:creationId xmlns:p14="http://schemas.microsoft.com/office/powerpoint/2010/main" val="2900773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2256" y="666418"/>
            <a:ext cx="7188468" cy="7982282"/>
            <a:chOff x="-127134" y="171118"/>
            <a:chExt cx="7188468" cy="7982282"/>
          </a:xfrm>
        </p:grpSpPr>
        <p:sp>
          <p:nvSpPr>
            <p:cNvPr id="6" name="Rectangle 5"/>
            <p:cNvSpPr/>
            <p:nvPr/>
          </p:nvSpPr>
          <p:spPr>
            <a:xfrm>
              <a:off x="381000" y="228600"/>
              <a:ext cx="6172200" cy="7924800"/>
            </a:xfrm>
            <a:prstGeom prst="rect">
              <a:avLst/>
            </a:prstGeom>
            <a:solidFill>
              <a:srgbClr val="BCE29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0000"/>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TextBox 6"/>
              <p:cNvSpPr txBox="1"/>
              <p:nvPr/>
            </p:nvSpPr>
            <p:spPr>
              <a:xfrm>
                <a:off x="1785944" y="2634095"/>
                <a:ext cx="4162221" cy="1615827"/>
              </a:xfrm>
              <a:prstGeom prst="rect">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lvl="0" algn="ctr"/>
                <a:r>
                  <a:rPr lang="es-MX" sz="4000" b="1" dirty="0">
                    <a:solidFill>
                      <a:prstClr val="black"/>
                    </a:solidFill>
                    <a:effectLst>
                      <a:outerShdw blurRad="38100" dist="38100" dir="2700000" algn="tl">
                        <a:srgbClr val="000000">
                          <a:alpha val="43137"/>
                        </a:srgbClr>
                      </a:outerShdw>
                    </a:effectLst>
                  </a:rPr>
                  <a:t>Trimestre </a:t>
                </a:r>
                <a:r>
                  <a:rPr lang="es-MX" sz="4000" b="1" dirty="0" smtClean="0">
                    <a:solidFill>
                      <a:prstClr val="black"/>
                    </a:solidFill>
                    <a:effectLst>
                      <a:outerShdw blurRad="38100" dist="38100" dir="2700000" algn="tl">
                        <a:srgbClr val="000000">
                          <a:alpha val="43137"/>
                        </a:srgbClr>
                      </a:outerShdw>
                    </a:effectLst>
                  </a:rPr>
                  <a:t>uno</a:t>
                </a:r>
                <a:endParaRPr lang="es-MX" sz="4000" b="1" dirty="0">
                  <a:solidFill>
                    <a:prstClr val="black"/>
                  </a:solidFill>
                  <a:effectLst>
                    <a:outerShdw blurRad="38100" dist="38100" dir="2700000" algn="tl">
                      <a:srgbClr val="000000">
                        <a:alpha val="43137"/>
                      </a:srgbClr>
                    </a:outerShdw>
                  </a:effectLst>
                </a:endParaRPr>
              </a:p>
              <a:p>
                <a:pPr lvl="0" algn="ctr"/>
                <a:r>
                  <a:rPr lang="es-MX" sz="2100" b="1" dirty="0" smtClean="0">
                    <a:solidFill>
                      <a:prstClr val="black"/>
                    </a:solidFill>
                    <a:effectLst>
                      <a:outerShdw blurRad="38100" dist="38100" dir="2700000" algn="tl">
                        <a:srgbClr val="000000">
                          <a:alpha val="43137"/>
                        </a:srgbClr>
                      </a:outerShdw>
                    </a:effectLst>
                  </a:rPr>
                  <a:t>ELA </a:t>
                </a:r>
                <a:r>
                  <a:rPr lang="es-MX" sz="2100" b="1" dirty="0" smtClean="0">
                    <a:solidFill>
                      <a:prstClr val="black"/>
                    </a:solidFill>
                    <a:effectLst>
                      <a:outerShdw blurRad="38100" dist="38100" dir="2700000" algn="tl">
                        <a:srgbClr val="000000">
                          <a:alpha val="43137"/>
                        </a:srgbClr>
                      </a:outerShdw>
                    </a:effectLst>
                  </a:rPr>
                  <a:t>– CFA </a:t>
                </a:r>
                <a:endParaRPr lang="es-MX" sz="2100" b="1" dirty="0">
                  <a:solidFill>
                    <a:prstClr val="black"/>
                  </a:solidFill>
                  <a:effectLst>
                    <a:outerShdw blurRad="38100" dist="38100" dir="2700000" algn="tl">
                      <a:srgbClr val="000000">
                        <a:alpha val="43137"/>
                      </a:srgbClr>
                    </a:outerShdw>
                  </a:effectLst>
                </a:endParaRPr>
              </a:p>
              <a:p>
                <a:pPr lvl="0" algn="ctr"/>
                <a:r>
                  <a:rPr lang="es-MX" sz="1400" b="1" dirty="0">
                    <a:solidFill>
                      <a:prstClr val="black"/>
                    </a:solidFill>
                    <a:effectLst>
                      <a:outerShdw blurRad="38100" dist="38100" dir="2700000" algn="tl">
                        <a:srgbClr val="000000">
                          <a:alpha val="43137"/>
                        </a:srgbClr>
                      </a:outerShdw>
                    </a:effectLst>
                  </a:rPr>
                  <a:t>Evaluación Formativa Común</a:t>
                </a:r>
              </a:p>
              <a:p>
                <a:pPr lvl="0" algn="ctr"/>
                <a:r>
                  <a:rPr lang="es-MX" sz="2200" b="1" dirty="0">
                    <a:solidFill>
                      <a:prstClr val="black"/>
                    </a:solidFill>
                    <a:effectLst>
                      <a:outerShdw blurRad="38100" dist="38100" dir="2700000" algn="tl">
                        <a:srgbClr val="000000">
                          <a:alpha val="43137"/>
                        </a:srgbClr>
                      </a:outerShdw>
                    </a:effectLst>
                  </a:rPr>
                  <a:t>Copia del estudiante </a:t>
                </a:r>
              </a:p>
            </p:txBody>
          </p:sp>
        </p:grpSp>
        <p:sp>
          <p:nvSpPr>
            <p:cNvPr id="11" name="Rectangle 10"/>
            <p:cNvSpPr/>
            <p:nvPr/>
          </p:nvSpPr>
          <p:spPr>
            <a:xfrm>
              <a:off x="877411" y="6057900"/>
              <a:ext cx="5486400" cy="1961972"/>
            </a:xfrm>
            <a:prstGeom prst="rect">
              <a:avLst/>
            </a:prstGeom>
            <a:solidFill>
              <a:srgbClr val="FFFFE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tx1"/>
                  </a:solidFill>
                </a:rPr>
                <a:t>Nombre del estudiante</a:t>
              </a:r>
            </a:p>
            <a:p>
              <a:pPr algn="ctr"/>
              <a:r>
                <a:rPr lang="es-MX" sz="3200" b="1" dirty="0" smtClean="0">
                  <a:solidFill>
                    <a:schemeClr val="tx1"/>
                  </a:solidFill>
                </a:rPr>
                <a:t>_______________________</a:t>
              </a:r>
              <a:endParaRPr lang="es-MX" sz="3200" b="1" dirty="0">
                <a:solidFill>
                  <a:schemeClr val="tx1"/>
                </a:solidFill>
              </a:endParaRPr>
            </a:p>
          </p:txBody>
        </p:sp>
      </p:grpSp>
      <p:grpSp>
        <p:nvGrpSpPr>
          <p:cNvPr id="3" name="Group 2"/>
          <p:cNvGrpSpPr/>
          <p:nvPr/>
        </p:nvGrpSpPr>
        <p:grpSpPr>
          <a:xfrm>
            <a:off x="3886200" y="723900"/>
            <a:ext cx="2492489" cy="2255152"/>
            <a:chOff x="3886200" y="723900"/>
            <a:chExt cx="2492489" cy="2255152"/>
          </a:xfrm>
        </p:grpSpPr>
        <p:sp>
          <p:nvSpPr>
            <p:cNvPr id="31" name="Trapezoid 30"/>
            <p:cNvSpPr/>
            <p:nvPr/>
          </p:nvSpPr>
          <p:spPr>
            <a:xfrm rot="20940163">
              <a:off x="4714129" y="809356"/>
              <a:ext cx="1638300" cy="1752600"/>
            </a:xfrm>
            <a:prstGeom prst="trapezoid">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Rectangle 31"/>
            <p:cNvSpPr/>
            <p:nvPr/>
          </p:nvSpPr>
          <p:spPr>
            <a:xfrm>
              <a:off x="4016489" y="723900"/>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3" name="Rectangle 32"/>
            <p:cNvSpPr/>
            <p:nvPr/>
          </p:nvSpPr>
          <p:spPr>
            <a:xfrm>
              <a:off x="3886200" y="762326"/>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s-MX" sz="5400" b="1" cap="none" spc="0" dirty="0" smtClean="0">
                  <a:ln w="11430"/>
                  <a:effectLst>
                    <a:outerShdw blurRad="80000" dist="40000" dir="5040000" algn="tl">
                      <a:srgbClr val="000000">
                        <a:alpha val="30000"/>
                      </a:srgbClr>
                    </a:outerShdw>
                  </a:effectLst>
                </a:rPr>
                <a:t>2</a:t>
              </a:r>
              <a:r>
                <a:rPr lang="es-MX" sz="5400" b="1" cap="none" spc="0" baseline="30000" dirty="0" smtClean="0">
                  <a:ln w="11430"/>
                  <a:effectLst>
                    <a:outerShdw blurRad="80000" dist="40000" dir="5040000" algn="tl">
                      <a:srgbClr val="000000">
                        <a:alpha val="30000"/>
                      </a:srgbClr>
                    </a:outerShdw>
                  </a:effectLst>
                </a:rPr>
                <a:t>do</a:t>
              </a:r>
              <a:endParaRPr lang="es-MX" sz="5400" b="1" cap="none" spc="0" dirty="0" smtClean="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2844701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3" name="Rectangle 2"/>
          <p:cNvSpPr/>
          <p:nvPr/>
        </p:nvSpPr>
        <p:spPr>
          <a:xfrm>
            <a:off x="60278" y="483462"/>
            <a:ext cx="6781800" cy="8309967"/>
          </a:xfrm>
          <a:prstGeom prst="rect">
            <a:avLst/>
          </a:prstGeom>
        </p:spPr>
        <p:txBody>
          <a:bodyPr wrap="square">
            <a:spAutoFit/>
          </a:bodyPr>
          <a:lstStyle/>
          <a:p>
            <a:pPr algn="ctr"/>
            <a:r>
              <a:rPr lang="es-MX" sz="1400" b="1" u="sng" dirty="0" smtClean="0"/>
              <a:t>Un cuento de renacuajos</a:t>
            </a:r>
          </a:p>
          <a:p>
            <a:pPr algn="ctr"/>
            <a:endParaRPr lang="es-MX" sz="1600" b="1" u="sng" dirty="0" smtClean="0"/>
          </a:p>
          <a:p>
            <a:r>
              <a:rPr lang="es-MX" sz="1200" dirty="0" smtClean="0"/>
              <a:t>Sarah y Tracy caminaban </a:t>
            </a:r>
            <a:r>
              <a:rPr lang="es-MX" sz="1200" dirty="0"/>
              <a:t>en el vecindario </a:t>
            </a:r>
            <a:r>
              <a:rPr lang="es-MX" sz="1200" dirty="0" smtClean="0"/>
              <a:t>hacia una charca para buscar renacuajos. Tracy llevaba una cubeta roja y una red porque quería llevarse algunos a la casa. Sarah no pensaba que debían coger los renacuajos.  Ella había leído que los renacuajos crecen mejor en su ambiente natural. </a:t>
            </a:r>
          </a:p>
          <a:p>
            <a:endParaRPr lang="es-MX" sz="1200" dirty="0" smtClean="0"/>
          </a:p>
          <a:p>
            <a:r>
              <a:rPr lang="es-MX" sz="1200" dirty="0" smtClean="0"/>
              <a:t>En la charca, los renacuajos tienen comida, refugio y un lugar para salir cuando crecen hasta convertirse en ranas. Cuando llegaron a la charca, Sarah vio dos grandes ojos redondos asomándose por encima del agua. Ella notó más ojos de ranas. Habían ranas esparcidas por todas partes en la charca. </a:t>
            </a:r>
          </a:p>
          <a:p>
            <a:endParaRPr lang="es-MX" sz="1200" dirty="0" smtClean="0"/>
          </a:p>
          <a:p>
            <a:r>
              <a:rPr lang="es-MX" sz="1200" dirty="0" smtClean="0"/>
              <a:t>Cuando Sarah caminó alrededor de la orilla de la charca, algunas de las ranas saltaron debajo el agua, algunas de las ranas se quedaron quietas como estatuas y algunas de las ranas croaron.</a:t>
            </a:r>
          </a:p>
          <a:p>
            <a:endParaRPr lang="es-MX" sz="1200" dirty="0" smtClean="0"/>
          </a:p>
          <a:p>
            <a:r>
              <a:rPr lang="es-MX" sz="1200" dirty="0" smtClean="0"/>
              <a:t>Entonces Sara vio que algo se movía en el agua en el borde de la charca. </a:t>
            </a:r>
          </a:p>
          <a:p>
            <a:endParaRPr lang="es-MX" sz="1200" dirty="0" smtClean="0"/>
          </a:p>
          <a:p>
            <a:r>
              <a:rPr lang="es-MX" sz="1200" dirty="0" smtClean="0"/>
              <a:t>—¡Mira esto! —ella llamó. </a:t>
            </a:r>
          </a:p>
          <a:p>
            <a:endParaRPr lang="es-MX" sz="1200" dirty="0" smtClean="0"/>
          </a:p>
          <a:p>
            <a:r>
              <a:rPr lang="es-MX" sz="1200" dirty="0" smtClean="0"/>
              <a:t>Tracy corrió y se arrodilló al lado de Sarah. —</a:t>
            </a:r>
            <a:r>
              <a:rPr lang="es-MX" sz="1200" dirty="0" err="1" smtClean="0"/>
              <a:t>Wow</a:t>
            </a:r>
            <a:r>
              <a:rPr lang="es-MX" sz="1200" dirty="0" smtClean="0"/>
              <a:t>, —dijo ella. Cientos de renacuajos nadaban en el agua. Los renacuajos movían sus colas para nadar. Parecía que el agua estaba viva con los renacuajos retorciéndose y chapoteando.   </a:t>
            </a:r>
          </a:p>
          <a:p>
            <a:endParaRPr lang="es-MX" sz="1200" dirty="0" smtClean="0"/>
          </a:p>
          <a:p>
            <a:r>
              <a:rPr lang="es-MX" sz="1200" dirty="0" smtClean="0"/>
              <a:t>Tracy colocó renacuajos en la cubeta. Los renacuajos nadaban en círculos. Tracy cogió más y más renacuajos. Pronto la cubeta parecía tener más renacuajos que la charca.</a:t>
            </a:r>
          </a:p>
          <a:p>
            <a:endParaRPr lang="es-MX" sz="1200" dirty="0" smtClean="0"/>
          </a:p>
          <a:p>
            <a:r>
              <a:rPr lang="es-MX" sz="1200" dirty="0" smtClean="0"/>
              <a:t>Sarah observaba a los renacuajos nadar en círculos. —Parece un tornado de renacuajos, —dijo ella. </a:t>
            </a:r>
          </a:p>
          <a:p>
            <a:endParaRPr lang="es-MX" sz="1200" dirty="0" smtClean="0"/>
          </a:p>
          <a:p>
            <a:r>
              <a:rPr lang="es-MX" sz="1200" dirty="0" smtClean="0"/>
              <a:t>—Vamos a quedarnos con ellos, —dijo Tracy. —¡Ellos se convertirán en ranas! </a:t>
            </a:r>
          </a:p>
          <a:p>
            <a:endParaRPr lang="es-MX" sz="1200" dirty="0" smtClean="0"/>
          </a:p>
          <a:p>
            <a:r>
              <a:rPr lang="es-MX" sz="1200" dirty="0" smtClean="0"/>
              <a:t>—Vamos a quedarnos con algunos de ellos —dijo Sarah. —Creo que debemos liberar a los demás, para que puedan estar con sus amigos.</a:t>
            </a:r>
          </a:p>
          <a:p>
            <a:endParaRPr lang="es-MX" sz="1200" dirty="0" smtClean="0"/>
          </a:p>
          <a:p>
            <a:r>
              <a:rPr lang="es-MX" sz="1200" dirty="0" smtClean="0"/>
              <a:t>Sarah y Tracy acordaron liberar a la mitad de los renacuajos. Sarah depositó cuidadosamente de regreso en la charca, la mitad de los renacuajos que tenía en la cubeta. Los renacuajos liberados nadaron bajo las plantas acuáticas en la charca.</a:t>
            </a:r>
          </a:p>
          <a:p>
            <a:endParaRPr lang="es-MX" sz="1200" dirty="0" smtClean="0"/>
          </a:p>
          <a:p>
            <a:r>
              <a:rPr lang="es-MX" sz="1200" dirty="0" smtClean="0"/>
              <a:t>En casa, Tracy creó un ambiente natural para los renacuajos en un acuario de cristal. Puso rocas y plantas de la charca en el acuario. Ella vertió el agua de la charca que traía en la cubeta dentro del acuario junto con los renacuajos. Tracy les dio lechuga para comer. </a:t>
            </a:r>
          </a:p>
          <a:p>
            <a:endParaRPr lang="es-MX" sz="1200" dirty="0" smtClean="0"/>
          </a:p>
          <a:p>
            <a:r>
              <a:rPr lang="es-MX" sz="1200" dirty="0" smtClean="0"/>
              <a:t>A medida que los renacuajos crecían se convertían en pequeñas ranas. Ellos trataban de saltar fuera del acuario. Sarah y Tracy colocaron a las ranitas nuevamente en la cubeta roja. Llevaron la cubeta roja de regreso a la charca. Las chicas voltearon la cubeta para liberar a las ranas. </a:t>
            </a:r>
          </a:p>
          <a:p>
            <a:endParaRPr lang="es-MX" sz="1200" dirty="0" smtClean="0"/>
          </a:p>
          <a:p>
            <a:r>
              <a:rPr lang="es-MX" sz="1200" dirty="0" smtClean="0"/>
              <a:t>Ellas felizmente nadaron </a:t>
            </a:r>
            <a:r>
              <a:rPr lang="es-MX" sz="1200" dirty="0"/>
              <a:t>de </a:t>
            </a:r>
            <a:r>
              <a:rPr lang="es-MX" sz="1200" dirty="0" smtClean="0"/>
              <a:t>nuevo en la charca.  </a:t>
            </a:r>
            <a:endParaRPr lang="es-MX" sz="1200" dirty="0">
              <a:solidFill>
                <a:srgbClr val="0070C0"/>
              </a:solidFill>
            </a:endParaRPr>
          </a:p>
        </p:txBody>
      </p:sp>
      <p:sp>
        <p:nvSpPr>
          <p:cNvPr id="5" name="Rectangle 4"/>
          <p:cNvSpPr/>
          <p:nvPr/>
        </p:nvSpPr>
        <p:spPr>
          <a:xfrm>
            <a:off x="4572000" y="121176"/>
            <a:ext cx="2057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800" dirty="0" smtClean="0">
                <a:solidFill>
                  <a:prstClr val="black"/>
                </a:solidFill>
              </a:rPr>
              <a:t>Equivalencia de grado: 3.8</a:t>
            </a:r>
          </a:p>
          <a:p>
            <a:pPr lvl="0"/>
            <a:r>
              <a:rPr lang="es-ES" sz="800" dirty="0" smtClean="0">
                <a:solidFill>
                  <a:schemeClr val="tx1"/>
                </a:solidFill>
              </a:rPr>
              <a:t>Escala </a:t>
            </a:r>
            <a:r>
              <a:rPr lang="es-ES" sz="800" dirty="0" err="1">
                <a:solidFill>
                  <a:schemeClr val="tx1"/>
                </a:solidFill>
              </a:rPr>
              <a:t>Lexile</a:t>
            </a:r>
            <a:r>
              <a:rPr lang="es-ES" sz="800" dirty="0">
                <a:solidFill>
                  <a:schemeClr val="tx1"/>
                </a:solidFill>
              </a:rPr>
              <a:t>: </a:t>
            </a:r>
            <a:r>
              <a:rPr lang="es-ES" sz="800" dirty="0" smtClean="0">
                <a:solidFill>
                  <a:schemeClr val="tx1"/>
                </a:solidFill>
              </a:rPr>
              <a:t>710</a:t>
            </a:r>
          </a:p>
          <a:p>
            <a:pPr lvl="0"/>
            <a:r>
              <a:rPr lang="es-ES" sz="800" dirty="0">
                <a:solidFill>
                  <a:schemeClr val="tx1"/>
                </a:solidFill>
              </a:rPr>
              <a:t>P</a:t>
            </a:r>
            <a:r>
              <a:rPr lang="es-ES" sz="800" dirty="0" smtClean="0">
                <a:solidFill>
                  <a:schemeClr val="tx1"/>
                </a:solidFill>
              </a:rPr>
              <a:t>romedio del largo de la oración: 9.72</a:t>
            </a:r>
          </a:p>
          <a:p>
            <a:pPr lvl="0"/>
            <a:r>
              <a:rPr lang="es-ES" sz="800" dirty="0" smtClean="0">
                <a:solidFill>
                  <a:schemeClr val="tx1"/>
                </a:solidFill>
              </a:rPr>
              <a:t>Promedio de la frecuencia de palabras: 3.39</a:t>
            </a:r>
          </a:p>
          <a:p>
            <a:pPr lvl="0"/>
            <a:r>
              <a:rPr lang="es-ES" sz="800" dirty="0" smtClean="0">
                <a:solidFill>
                  <a:schemeClr val="tx1"/>
                </a:solidFill>
              </a:rPr>
              <a:t>Número de palabras: 389</a:t>
            </a:r>
            <a:r>
              <a:rPr lang="es-ES" sz="800" dirty="0">
                <a:solidFill>
                  <a:schemeClr val="tx1"/>
                </a:solidFill>
              </a:rPr>
              <a:t/>
            </a:r>
            <a:br>
              <a:rPr lang="es-ES" sz="800" dirty="0">
                <a:solidFill>
                  <a:schemeClr val="tx1"/>
                </a:solidFill>
              </a:rPr>
            </a:br>
            <a:endParaRPr lang="es-ES_tradnl" sz="800" dirty="0">
              <a:solidFill>
                <a:schemeClr val="tx1"/>
              </a:solidFill>
            </a:endParaRPr>
          </a:p>
        </p:txBody>
      </p:sp>
    </p:spTree>
    <p:extLst>
      <p:ext uri="{BB962C8B-B14F-4D97-AF65-F5344CB8AC3E}">
        <p14:creationId xmlns:p14="http://schemas.microsoft.com/office/powerpoint/2010/main" val="2473643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mtClean="0"/>
              <a:pPr/>
              <a:t>13</a:t>
            </a:fld>
            <a:endParaRPr lang="es-MX" dirty="0"/>
          </a:p>
        </p:txBody>
      </p:sp>
      <p:sp>
        <p:nvSpPr>
          <p:cNvPr id="5" name="Rectangle 4"/>
          <p:cNvSpPr/>
          <p:nvPr/>
        </p:nvSpPr>
        <p:spPr>
          <a:xfrm>
            <a:off x="283250" y="943428"/>
            <a:ext cx="6003250" cy="2693037"/>
          </a:xfrm>
          <a:prstGeom prst="rect">
            <a:avLst/>
          </a:prstGeom>
        </p:spPr>
        <p:txBody>
          <a:bodyPr wrap="square" lIns="91432" tIns="45716" rIns="91432" bIns="45716">
            <a:spAutoFit/>
          </a:bodyPr>
          <a:lstStyle/>
          <a:p>
            <a:pPr marL="339725" indent="-284163">
              <a:buFont typeface="+mj-lt"/>
              <a:buAutoNum type="arabicPeriod"/>
            </a:pPr>
            <a:r>
              <a:rPr lang="es-MX" sz="1600" b="1" dirty="0" smtClean="0">
                <a:latin typeface="Helvetica" pitchFamily="34" charset="0"/>
                <a:cs typeface="Helvetica" pitchFamily="34" charset="0"/>
              </a:rPr>
              <a:t>¿Quién quería llevar los renacuajos a la casa? </a:t>
            </a:r>
            <a:r>
              <a:rPr lang="es-MX" sz="1200" b="1" dirty="0" smtClean="0">
                <a:latin typeface="Helvetica" pitchFamily="34" charset="0"/>
                <a:cs typeface="Helvetica" pitchFamily="34" charset="0"/>
              </a:rPr>
              <a:t>RL.2.1</a:t>
            </a:r>
          </a:p>
          <a:p>
            <a:pPr marL="324349" indent="-324349">
              <a:buFont typeface="+mj-lt"/>
              <a:buAutoNum type="arabicPeriod"/>
            </a:pPr>
            <a:endParaRPr lang="es-MX" sz="1700" dirty="0" smtClean="0">
              <a:latin typeface="Helvetica" pitchFamily="34" charset="0"/>
              <a:cs typeface="Helvetica" pitchFamily="34" charset="0"/>
            </a:endParaRPr>
          </a:p>
          <a:p>
            <a:pPr marL="868363" indent="-323850">
              <a:buFont typeface="+mj-lt"/>
              <a:buAutoNum type="alphaUcPeriod"/>
            </a:pPr>
            <a:r>
              <a:rPr lang="es-MX" sz="1500" dirty="0" smtClean="0">
                <a:latin typeface="Helvetica" pitchFamily="34" charset="0"/>
                <a:cs typeface="Helvetica" pitchFamily="34" charset="0"/>
              </a:rPr>
              <a:t>Sarah</a:t>
            </a:r>
          </a:p>
          <a:p>
            <a:pPr marL="868363" indent="-323850">
              <a:buFont typeface="+mj-lt"/>
              <a:buAutoNum type="alphaUcPeriod"/>
            </a:pPr>
            <a:endParaRPr lang="es-MX" sz="1500" dirty="0" smtClean="0">
              <a:latin typeface="Helvetica" pitchFamily="34" charset="0"/>
              <a:cs typeface="Helvetica" pitchFamily="34" charset="0"/>
            </a:endParaRPr>
          </a:p>
          <a:p>
            <a:pPr marL="868363" indent="-323850">
              <a:buFont typeface="+mj-lt"/>
              <a:buAutoNum type="alphaUcPeriod"/>
            </a:pPr>
            <a:r>
              <a:rPr lang="es-MX" sz="1500" dirty="0" smtClean="0">
                <a:latin typeface="Helvetica" pitchFamily="34" charset="0"/>
                <a:cs typeface="Helvetica" pitchFamily="34" charset="0"/>
              </a:rPr>
              <a:t>Tracy</a:t>
            </a:r>
          </a:p>
          <a:p>
            <a:pPr marL="868363" indent="-323850">
              <a:buFont typeface="+mj-lt"/>
              <a:buAutoNum type="alphaUcPeriod"/>
            </a:pPr>
            <a:endParaRPr lang="es-MX" sz="1500" dirty="0" smtClean="0">
              <a:latin typeface="Helvetica" pitchFamily="34" charset="0"/>
              <a:cs typeface="Helvetica" pitchFamily="34" charset="0"/>
            </a:endParaRPr>
          </a:p>
          <a:p>
            <a:pPr marL="868363" indent="-323850">
              <a:buFont typeface="+mj-lt"/>
              <a:buAutoNum type="alphaUcPeriod"/>
            </a:pPr>
            <a:r>
              <a:rPr lang="es-MX" sz="1500" dirty="0" smtClean="0">
                <a:latin typeface="Helvetica" pitchFamily="34" charset="0"/>
                <a:cs typeface="Helvetica" pitchFamily="34" charset="0"/>
              </a:rPr>
              <a:t>Ricky</a:t>
            </a:r>
          </a:p>
          <a:p>
            <a:pPr marL="868363" indent="-323850">
              <a:buFont typeface="+mj-lt"/>
              <a:buAutoNum type="alphaUcPeriod"/>
            </a:pPr>
            <a:endParaRPr lang="es-MX" sz="1500" dirty="0" smtClean="0">
              <a:latin typeface="Helvetica" pitchFamily="34" charset="0"/>
              <a:cs typeface="Helvetica" pitchFamily="34" charset="0"/>
            </a:endParaRPr>
          </a:p>
          <a:p>
            <a:pPr marL="868363" indent="-323850">
              <a:buFont typeface="+mj-lt"/>
              <a:buAutoNum type="alphaUcPeriod"/>
            </a:pPr>
            <a:r>
              <a:rPr lang="es-MX" sz="1500" dirty="0" smtClean="0">
                <a:latin typeface="Helvetica" pitchFamily="34" charset="0"/>
                <a:cs typeface="Helvetica" pitchFamily="34" charset="0"/>
              </a:rPr>
              <a:t>las ranas</a:t>
            </a:r>
          </a:p>
          <a:p>
            <a:pPr marL="869436" indent="-324349">
              <a:buFont typeface="+mj-lt"/>
              <a:buAutoNum type="alphaUcPeriod"/>
            </a:pPr>
            <a:endParaRPr lang="es-MX" sz="1500" dirty="0" smtClean="0">
              <a:latin typeface="Helvetica" pitchFamily="34" charset="0"/>
              <a:cs typeface="Helvetica" pitchFamily="34" charset="0"/>
            </a:endParaRPr>
          </a:p>
          <a:p>
            <a:pPr marL="869436" indent="-324349">
              <a:buFont typeface="+mj-lt"/>
              <a:buAutoNum type="alphaUcPeriod"/>
            </a:pPr>
            <a:endParaRPr lang="es-MX" sz="1500" dirty="0">
              <a:latin typeface="Helvetica" pitchFamily="34" charset="0"/>
              <a:cs typeface="Helvetica" pitchFamily="34" charset="0"/>
            </a:endParaRPr>
          </a:p>
        </p:txBody>
      </p:sp>
      <p:cxnSp>
        <p:nvCxnSpPr>
          <p:cNvPr id="11" name="Straight Connector 10"/>
          <p:cNvCxnSpPr/>
          <p:nvPr/>
        </p:nvCxnSpPr>
        <p:spPr>
          <a:xfrm>
            <a:off x="361867" y="4499429"/>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62990" y="1489846"/>
            <a:ext cx="214313" cy="1600200"/>
            <a:chOff x="571500" y="1676400"/>
            <a:chExt cx="214313" cy="1600200"/>
          </a:xfrm>
        </p:grpSpPr>
        <p:sp>
          <p:nvSpPr>
            <p:cNvPr id="14" name="Oval 13"/>
            <p:cNvSpPr/>
            <p:nvPr/>
          </p:nvSpPr>
          <p:spPr>
            <a:xfrm>
              <a:off x="571500" y="1676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5" name="Oval 14"/>
            <p:cNvSpPr/>
            <p:nvPr/>
          </p:nvSpPr>
          <p:spPr>
            <a:xfrm>
              <a:off x="571500" y="21336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16" name="Oval 15"/>
            <p:cNvSpPr/>
            <p:nvPr/>
          </p:nvSpPr>
          <p:spPr>
            <a:xfrm>
              <a:off x="571500" y="25908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7" name="Oval 16"/>
            <p:cNvSpPr/>
            <p:nvPr/>
          </p:nvSpPr>
          <p:spPr>
            <a:xfrm>
              <a:off x="571500" y="30588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sp>
        <p:nvSpPr>
          <p:cNvPr id="8" name="Rectangle 7"/>
          <p:cNvSpPr/>
          <p:nvPr/>
        </p:nvSpPr>
        <p:spPr>
          <a:xfrm>
            <a:off x="361867" y="4769282"/>
            <a:ext cx="4895933" cy="2698318"/>
          </a:xfrm>
          <a:prstGeom prst="rect">
            <a:avLst/>
          </a:prstGeom>
        </p:spPr>
        <p:txBody>
          <a:bodyPr wrap="square" lIns="96661" tIns="48331" rIns="96661" bIns="48331">
            <a:spAutoFit/>
          </a:bodyPr>
          <a:lstStyle/>
          <a:p>
            <a:pPr marL="285750" indent="-285750"/>
            <a:r>
              <a:rPr lang="es-MX" sz="1600" b="1" dirty="0" smtClean="0">
                <a:latin typeface="Helvetica" pitchFamily="34" charset="0"/>
                <a:cs typeface="Helvetica" pitchFamily="34" charset="0"/>
              </a:rPr>
              <a:t>2. ¿Quién encontró los renacuajos? </a:t>
            </a:r>
            <a:r>
              <a:rPr lang="es-MX" sz="1200" b="1" dirty="0" smtClean="0">
                <a:latin typeface="Helvetica" pitchFamily="34" charset="0"/>
                <a:cs typeface="Helvetica" pitchFamily="34" charset="0"/>
              </a:rPr>
              <a:t>RL.2.1</a:t>
            </a:r>
            <a:endParaRPr lang="es-MX" sz="1200" b="1" dirty="0" smtClean="0">
              <a:solidFill>
                <a:srgbClr val="C00000"/>
              </a:solidFill>
              <a:latin typeface="Helvetica" pitchFamily="34" charset="0"/>
              <a:cs typeface="Helvetica" pitchFamily="34" charset="0"/>
            </a:endParaRPr>
          </a:p>
          <a:p>
            <a:pPr marL="324349" indent="-324349"/>
            <a:r>
              <a:rPr lang="es-MX" sz="1700" b="1" dirty="0" smtClean="0">
                <a:solidFill>
                  <a:srgbClr val="C00000"/>
                </a:solidFill>
                <a:latin typeface="Helvetica" pitchFamily="34" charset="0"/>
                <a:cs typeface="Helvetica" pitchFamily="34" charset="0"/>
              </a:rPr>
              <a:t>     </a:t>
            </a:r>
            <a:endParaRPr lang="es-MX" sz="1700" b="1" dirty="0" smtClean="0">
              <a:latin typeface="Helvetica" pitchFamily="34" charset="0"/>
              <a:cs typeface="Helvetica" pitchFamily="34" charset="0"/>
            </a:endParaRPr>
          </a:p>
          <a:p>
            <a:pPr marL="804863" indent="-323850">
              <a:buFont typeface="+mj-lt"/>
              <a:buAutoNum type="alphaUcPeriod"/>
            </a:pPr>
            <a:r>
              <a:rPr lang="es-MX" sz="1500" dirty="0" smtClean="0">
                <a:latin typeface="Helvetica" pitchFamily="34" charset="0"/>
                <a:cs typeface="Helvetica" pitchFamily="34" charset="0"/>
              </a:rPr>
              <a:t>Sarah</a:t>
            </a:r>
          </a:p>
          <a:p>
            <a:pPr marL="543585" indent="-324349">
              <a:buFont typeface="+mj-lt"/>
              <a:buAutoNum type="alphaUcPeriod"/>
            </a:pPr>
            <a:endParaRPr lang="es-MX" sz="1500" dirty="0" smtClean="0">
              <a:latin typeface="Helvetica" pitchFamily="34" charset="0"/>
              <a:cs typeface="Helvetica" pitchFamily="34" charset="0"/>
            </a:endParaRPr>
          </a:p>
          <a:p>
            <a:pPr marL="804863" indent="-323850">
              <a:buFont typeface="+mj-lt"/>
              <a:buAutoNum type="alphaUcPeriod"/>
            </a:pPr>
            <a:r>
              <a:rPr lang="es-MX" sz="1500" dirty="0" smtClean="0">
                <a:latin typeface="Helvetica" pitchFamily="34" charset="0"/>
                <a:cs typeface="Helvetica" pitchFamily="34" charset="0"/>
              </a:rPr>
              <a:t>Tracy</a:t>
            </a:r>
          </a:p>
          <a:p>
            <a:pPr marL="543585" indent="-324349">
              <a:buFont typeface="+mj-lt"/>
              <a:buAutoNum type="alphaUcPeriod"/>
            </a:pPr>
            <a:endParaRPr lang="es-MX" sz="1500" dirty="0" smtClean="0">
              <a:latin typeface="Helvetica" pitchFamily="34" charset="0"/>
              <a:cs typeface="Helvetica" pitchFamily="34" charset="0"/>
            </a:endParaRPr>
          </a:p>
          <a:p>
            <a:pPr marL="804863" indent="-323850">
              <a:buFont typeface="+mj-lt"/>
              <a:buAutoNum type="alphaUcPeriod"/>
            </a:pPr>
            <a:r>
              <a:rPr lang="es-MX" sz="1500" dirty="0" smtClean="0">
                <a:latin typeface="Helvetica" pitchFamily="34" charset="0"/>
                <a:cs typeface="Helvetica" pitchFamily="34" charset="0"/>
              </a:rPr>
              <a:t>Ricky</a:t>
            </a:r>
          </a:p>
          <a:p>
            <a:pPr marL="543585" indent="-324349">
              <a:buFont typeface="+mj-lt"/>
              <a:buAutoNum type="alphaUcPeriod"/>
            </a:pPr>
            <a:endParaRPr lang="es-MX" sz="1500" dirty="0" smtClean="0">
              <a:latin typeface="Helvetica" pitchFamily="34" charset="0"/>
              <a:cs typeface="Helvetica" pitchFamily="34" charset="0"/>
            </a:endParaRPr>
          </a:p>
          <a:p>
            <a:pPr marL="804863" indent="-323850">
              <a:buFont typeface="+mj-lt"/>
              <a:buAutoNum type="alphaUcPeriod"/>
            </a:pPr>
            <a:r>
              <a:rPr lang="es-MX" sz="1500" dirty="0">
                <a:latin typeface="Helvetica" pitchFamily="34" charset="0"/>
                <a:cs typeface="Helvetica" pitchFamily="34" charset="0"/>
              </a:rPr>
              <a:t>l</a:t>
            </a:r>
            <a:r>
              <a:rPr lang="es-MX" sz="1500" dirty="0" smtClean="0">
                <a:latin typeface="Helvetica" pitchFamily="34" charset="0"/>
                <a:cs typeface="Helvetica" pitchFamily="34" charset="0"/>
              </a:rPr>
              <a:t>as ranas</a:t>
            </a:r>
          </a:p>
          <a:p>
            <a:pPr marL="543585" indent="-324349">
              <a:buFont typeface="+mj-lt"/>
              <a:buAutoNum type="alphaUcPeriod"/>
            </a:pPr>
            <a:endParaRPr lang="es-MX" sz="1500" dirty="0" smtClean="0">
              <a:latin typeface="Helvetica" pitchFamily="34" charset="0"/>
              <a:cs typeface="Helvetica" pitchFamily="34" charset="0"/>
            </a:endParaRPr>
          </a:p>
          <a:p>
            <a:pPr marL="543585" indent="-324349">
              <a:buFont typeface="+mj-lt"/>
              <a:buAutoNum type="alphaUcPeriod"/>
            </a:pPr>
            <a:endParaRPr lang="es-MX" sz="1500" dirty="0">
              <a:latin typeface="Helvetica" pitchFamily="34" charset="0"/>
              <a:cs typeface="Helvetica"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1891468073"/>
              </p:ext>
            </p:extLst>
          </p:nvPr>
        </p:nvGraphicFramePr>
        <p:xfrm>
          <a:off x="4631531" y="4191858"/>
          <a:ext cx="1883569" cy="615142"/>
        </p:xfrm>
        <a:graphic>
          <a:graphicData uri="http://schemas.openxmlformats.org/drawingml/2006/table">
            <a:tbl>
              <a:tblPr/>
              <a:tblGrid>
                <a:gridCol w="1883569"/>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RL.2.1</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 </a:t>
                      </a:r>
                      <a:r>
                        <a:rPr lang="es-MX" sz="800" dirty="0" smtClean="0"/>
                        <a:t>Hacen y contestan preguntas tales como: </a:t>
                      </a:r>
                      <a:r>
                        <a:rPr lang="es-MX" sz="800" i="1" dirty="0" smtClean="0"/>
                        <a:t>quién, qué, dónde, cuándo, por qué </a:t>
                      </a:r>
                      <a:r>
                        <a:rPr lang="es-MX" sz="800" dirty="0" smtClean="0"/>
                        <a:t>y </a:t>
                      </a:r>
                      <a:r>
                        <a:rPr lang="es-MX" sz="800" i="1" dirty="0" smtClean="0"/>
                        <a:t>cómo</a:t>
                      </a:r>
                      <a:r>
                        <a:rPr lang="es-MX" sz="800" dirty="0" smtClean="0"/>
                        <a:t>, para demostrar la comprensión de los detalles clave de un texto.</a:t>
                      </a:r>
                      <a:endParaRPr lang="en-US" sz="800" dirty="0" smtClean="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3" name="Group 2"/>
          <p:cNvGrpSpPr/>
          <p:nvPr/>
        </p:nvGrpSpPr>
        <p:grpSpPr>
          <a:xfrm>
            <a:off x="562989" y="5334000"/>
            <a:ext cx="214313" cy="1560095"/>
            <a:chOff x="457200" y="5334000"/>
            <a:chExt cx="214313" cy="1560095"/>
          </a:xfrm>
        </p:grpSpPr>
        <p:sp>
          <p:nvSpPr>
            <p:cNvPr id="23" name="Oval 22"/>
            <p:cNvSpPr/>
            <p:nvPr/>
          </p:nvSpPr>
          <p:spPr>
            <a:xfrm>
              <a:off x="457200" y="5334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4" name="Oval 23"/>
            <p:cNvSpPr/>
            <p:nvPr/>
          </p:nvSpPr>
          <p:spPr>
            <a:xfrm>
              <a:off x="457200" y="57912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25" name="Oval 24"/>
            <p:cNvSpPr/>
            <p:nvPr/>
          </p:nvSpPr>
          <p:spPr>
            <a:xfrm>
              <a:off x="457200" y="6248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6" name="Oval 25"/>
            <p:cNvSpPr/>
            <p:nvPr/>
          </p:nvSpPr>
          <p:spPr>
            <a:xfrm>
              <a:off x="457200" y="667638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spTree>
    <p:extLst>
      <p:ext uri="{BB962C8B-B14F-4D97-AF65-F5344CB8AC3E}">
        <p14:creationId xmlns:p14="http://schemas.microsoft.com/office/powerpoint/2010/main" val="323288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5148" y="4654928"/>
            <a:ext cx="6430452" cy="2175098"/>
          </a:xfrm>
          <a:prstGeom prst="rect">
            <a:avLst/>
          </a:prstGeom>
          <a:noFill/>
          <a:ln>
            <a:noFill/>
          </a:ln>
        </p:spPr>
        <p:txBody>
          <a:bodyPr wrap="square" lIns="96661" tIns="48331" rIns="96661" bIns="48331">
            <a:spAutoFit/>
          </a:bodyPr>
          <a:lstStyle/>
          <a:p>
            <a:pPr marL="324349" indent="-324349">
              <a:buFont typeface="+mj-lt"/>
              <a:buAutoNum type="arabicPeriod" startAt="4"/>
            </a:pPr>
            <a:r>
              <a:rPr lang="es-MX" sz="1600" b="1" dirty="0" smtClean="0">
                <a:latin typeface="Helvetica" pitchFamily="34" charset="0"/>
                <a:cs typeface="Helvetica" pitchFamily="34" charset="0"/>
              </a:rPr>
              <a:t>¿Cuál es el mensaje central del texto? </a:t>
            </a:r>
            <a:r>
              <a:rPr lang="es-MX" sz="1200" b="1" dirty="0" smtClean="0">
                <a:latin typeface="Helvetica" pitchFamily="34" charset="0"/>
                <a:cs typeface="Helvetica" pitchFamily="34" charset="0"/>
              </a:rPr>
              <a:t>RL.2.2</a:t>
            </a:r>
          </a:p>
          <a:p>
            <a:endParaRPr lang="es-MX" sz="1300" b="1"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Los renacuajos mueven sus colas para nadar. </a:t>
            </a:r>
          </a:p>
          <a:p>
            <a:pPr marL="753811" indent="-324349">
              <a:buFont typeface="+mj-lt"/>
              <a:buAutoNum type="alphaUcPeriod"/>
            </a:pPr>
            <a:endParaRPr lang="es-MX" sz="1500" dirty="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Los animales salvajes viven mejor en su hábitat.</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Las ranas saltaron y brincaron, tratando de salirse de la cubeta.</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La charca parecía feliz.  </a:t>
            </a:r>
            <a:endParaRPr lang="es-MX" sz="15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s-MX" smtClean="0"/>
              <a:pPr/>
              <a:t>14</a:t>
            </a:fld>
            <a:endParaRPr lang="es-MX"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85750" y="914400"/>
            <a:ext cx="6115050" cy="2708426"/>
          </a:xfrm>
          <a:prstGeom prst="rect">
            <a:avLst/>
          </a:prstGeom>
        </p:spPr>
        <p:txBody>
          <a:bodyPr wrap="square" lIns="91432" tIns="45716" rIns="91432" bIns="45716">
            <a:spAutoFit/>
          </a:bodyPr>
          <a:lstStyle/>
          <a:p>
            <a:pPr marL="324349" indent="-324349">
              <a:buFont typeface="+mj-lt"/>
              <a:buAutoNum type="arabicPeriod" startAt="3"/>
            </a:pPr>
            <a:r>
              <a:rPr lang="es-MX" sz="1600" b="1" dirty="0" smtClean="0">
                <a:latin typeface="Helvetica" pitchFamily="34" charset="0"/>
                <a:cs typeface="Helvetica" pitchFamily="34" charset="0"/>
              </a:rPr>
              <a:t>¿Qué información apoya mejor el mensaje central de que los renacuajos crecen mejor en su hábitat natural? </a:t>
            </a:r>
            <a:r>
              <a:rPr lang="es-MX" sz="1200" b="1" dirty="0" smtClean="0">
                <a:latin typeface="Helvetica" pitchFamily="34" charset="0"/>
                <a:cs typeface="Helvetica" pitchFamily="34" charset="0"/>
              </a:rPr>
              <a:t>RL.2.2</a:t>
            </a:r>
          </a:p>
          <a:p>
            <a:pPr marL="324349" indent="-324349"/>
            <a:endParaRPr lang="es-MX" sz="1700" dirty="0" smtClean="0">
              <a:latin typeface="Helvetica" pitchFamily="34" charset="0"/>
              <a:cs typeface="Helvetica" pitchFamily="34" charset="0"/>
            </a:endParaRPr>
          </a:p>
          <a:p>
            <a:pPr marL="758317" indent="-324349">
              <a:buFont typeface="+mj-lt"/>
              <a:buAutoNum type="alphaUcPeriod"/>
            </a:pPr>
            <a:r>
              <a:rPr lang="es-MX" sz="1500" dirty="0" smtClean="0">
                <a:latin typeface="Helvetica" pitchFamily="34" charset="0"/>
                <a:cs typeface="Helvetica" pitchFamily="34" charset="0"/>
              </a:rPr>
              <a:t>En la charca, los renacuajos tienen comida, refugio y un lugar para salir cuando crecen hasta convertirse en ranas. </a:t>
            </a:r>
          </a:p>
          <a:p>
            <a:pPr marL="758317" indent="-324349">
              <a:buFont typeface="+mj-lt"/>
              <a:buAutoNum type="alphaUcPeriod"/>
            </a:pPr>
            <a:endParaRPr lang="es-MX" sz="1500" dirty="0" smtClean="0">
              <a:solidFill>
                <a:srgbClr val="FF0000"/>
              </a:solidFill>
              <a:latin typeface="Helvetica" pitchFamily="34" charset="0"/>
              <a:cs typeface="Helvetica" pitchFamily="34" charset="0"/>
            </a:endParaRPr>
          </a:p>
          <a:p>
            <a:pPr marL="758317" indent="-324349">
              <a:buFont typeface="+mj-lt"/>
              <a:buAutoNum type="alphaUcPeriod"/>
            </a:pPr>
            <a:r>
              <a:rPr lang="es-MX" sz="1500" dirty="0" smtClean="0">
                <a:latin typeface="Helvetica" pitchFamily="34" charset="0"/>
                <a:cs typeface="Helvetica" pitchFamily="34" charset="0"/>
              </a:rPr>
              <a:t>Habían ranas esparcidas por todas partes en la charca. </a:t>
            </a:r>
          </a:p>
          <a:p>
            <a:pPr marL="758317" indent="-324349">
              <a:buFont typeface="+mj-lt"/>
              <a:buAutoNum type="alphaUcPeriod"/>
            </a:pPr>
            <a:endParaRPr lang="es-MX" sz="1500" dirty="0" smtClean="0">
              <a:latin typeface="Helvetica" pitchFamily="34" charset="0"/>
              <a:cs typeface="Helvetica" pitchFamily="34" charset="0"/>
            </a:endParaRPr>
          </a:p>
          <a:p>
            <a:pPr marL="758317" indent="-324349">
              <a:buFont typeface="+mj-lt"/>
              <a:buAutoNum type="alphaUcPeriod"/>
            </a:pPr>
            <a:r>
              <a:rPr lang="es-MX" sz="1500" dirty="0">
                <a:latin typeface="Helvetica" pitchFamily="34" charset="0"/>
                <a:cs typeface="Helvetica" pitchFamily="34" charset="0"/>
              </a:rPr>
              <a:t>Cientos de renacuajos </a:t>
            </a:r>
            <a:r>
              <a:rPr lang="es-MX" sz="1500" dirty="0" smtClean="0">
                <a:latin typeface="Helvetica" pitchFamily="34" charset="0"/>
                <a:cs typeface="Helvetica" pitchFamily="34" charset="0"/>
              </a:rPr>
              <a:t>nadaban </a:t>
            </a:r>
            <a:r>
              <a:rPr lang="es-MX" sz="1500" dirty="0">
                <a:latin typeface="Helvetica" pitchFamily="34" charset="0"/>
                <a:cs typeface="Helvetica" pitchFamily="34" charset="0"/>
              </a:rPr>
              <a:t>en el agua.</a:t>
            </a:r>
          </a:p>
          <a:p>
            <a:pPr marL="758317" indent="-324349">
              <a:buFont typeface="+mj-lt"/>
              <a:buAutoNum type="alphaUcPeriod"/>
            </a:pPr>
            <a:endParaRPr lang="es-MX" sz="1600" dirty="0" smtClean="0"/>
          </a:p>
          <a:p>
            <a:pPr marL="758317" indent="-324349">
              <a:buFont typeface="+mj-lt"/>
              <a:buAutoNum type="alphaUcPeriod"/>
            </a:pPr>
            <a:r>
              <a:rPr lang="es-MX" sz="1500" dirty="0">
                <a:latin typeface="Helvetica" pitchFamily="34" charset="0"/>
                <a:cs typeface="Helvetica" pitchFamily="34" charset="0"/>
              </a:rPr>
              <a:t>Los renacuajos nadaron por debajo de las plantas acuáticas. </a:t>
            </a:r>
          </a:p>
        </p:txBody>
      </p:sp>
      <p:grpSp>
        <p:nvGrpSpPr>
          <p:cNvPr id="2" name="Group 1"/>
          <p:cNvGrpSpPr/>
          <p:nvPr/>
        </p:nvGrpSpPr>
        <p:grpSpPr>
          <a:xfrm>
            <a:off x="457011" y="1722617"/>
            <a:ext cx="234750" cy="1823748"/>
            <a:chOff x="457199" y="2033956"/>
            <a:chExt cx="234750" cy="1823748"/>
          </a:xfrm>
        </p:grpSpPr>
        <p:sp>
          <p:nvSpPr>
            <p:cNvPr id="15" name="Oval 14"/>
            <p:cNvSpPr/>
            <p:nvPr/>
          </p:nvSpPr>
          <p:spPr>
            <a:xfrm>
              <a:off x="477636" y="363999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6" name="Oval 15"/>
            <p:cNvSpPr/>
            <p:nvPr/>
          </p:nvSpPr>
          <p:spPr>
            <a:xfrm>
              <a:off x="457199" y="203395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7" name="Oval 16"/>
            <p:cNvSpPr/>
            <p:nvPr/>
          </p:nvSpPr>
          <p:spPr>
            <a:xfrm>
              <a:off x="467922" y="316403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8" name="Oval 17"/>
            <p:cNvSpPr/>
            <p:nvPr/>
          </p:nvSpPr>
          <p:spPr>
            <a:xfrm>
              <a:off x="464343" y="271850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graphicFrame>
        <p:nvGraphicFramePr>
          <p:cNvPr id="20" name="Table 19"/>
          <p:cNvGraphicFramePr>
            <a:graphicFrameLocks noGrp="1"/>
          </p:cNvGraphicFramePr>
          <p:nvPr>
            <p:extLst>
              <p:ext uri="{D42A27DB-BD31-4B8C-83A1-F6EECF244321}">
                <p14:modId xmlns:p14="http://schemas.microsoft.com/office/powerpoint/2010/main" val="4085561016"/>
              </p:ext>
            </p:extLst>
          </p:nvPr>
        </p:nvGraphicFramePr>
        <p:xfrm>
          <a:off x="4783931" y="4039786"/>
          <a:ext cx="1731169" cy="615142"/>
        </p:xfrm>
        <a:graphic>
          <a:graphicData uri="http://schemas.openxmlformats.org/drawingml/2006/table">
            <a:tbl>
              <a:tblPr/>
              <a:tblGrid>
                <a:gridCol w="1731169"/>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RL.2.2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Recuentan cuentos, incluyendo fábulas y cuentos populares de diversas culturas, e identifican el mensaje principal, lección o moraleja.</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5" name="Group 4"/>
          <p:cNvGrpSpPr/>
          <p:nvPr/>
        </p:nvGrpSpPr>
        <p:grpSpPr>
          <a:xfrm>
            <a:off x="477448" y="5194198"/>
            <a:ext cx="222640" cy="1532835"/>
            <a:chOff x="477448" y="5232400"/>
            <a:chExt cx="222640" cy="1532835"/>
          </a:xfrm>
        </p:grpSpPr>
        <p:sp>
          <p:nvSpPr>
            <p:cNvPr id="19" name="Oval 18"/>
            <p:cNvSpPr/>
            <p:nvPr/>
          </p:nvSpPr>
          <p:spPr>
            <a:xfrm>
              <a:off x="485775" y="654752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1" name="Oval 20"/>
            <p:cNvSpPr/>
            <p:nvPr/>
          </p:nvSpPr>
          <p:spPr>
            <a:xfrm>
              <a:off x="485775" y="5232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2" name="Oval 21"/>
            <p:cNvSpPr/>
            <p:nvPr/>
          </p:nvSpPr>
          <p:spPr>
            <a:xfrm>
              <a:off x="477448" y="612345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3" name="Oval 22"/>
            <p:cNvSpPr/>
            <p:nvPr/>
          </p:nvSpPr>
          <p:spPr>
            <a:xfrm>
              <a:off x="477636" y="563362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spTree>
    <p:extLst>
      <p:ext uri="{BB962C8B-B14F-4D97-AF65-F5344CB8AC3E}">
        <p14:creationId xmlns:p14="http://schemas.microsoft.com/office/powerpoint/2010/main" val="4176412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mtClean="0"/>
              <a:pPr/>
              <a:t>15</a:t>
            </a:fld>
            <a:endParaRPr lang="es-MX"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5750" y="4654930"/>
            <a:ext cx="6000750" cy="2959928"/>
          </a:xfrm>
          <a:prstGeom prst="rect">
            <a:avLst/>
          </a:prstGeom>
          <a:noFill/>
          <a:ln>
            <a:noFill/>
          </a:ln>
        </p:spPr>
        <p:txBody>
          <a:bodyPr wrap="square" lIns="96661" tIns="48331" rIns="96661" bIns="48331">
            <a:spAutoFit/>
          </a:bodyPr>
          <a:lstStyle/>
          <a:p>
            <a:pPr marL="342900" indent="-342900">
              <a:buFont typeface="+mj-lt"/>
              <a:buAutoNum type="arabicPeriod" startAt="6"/>
            </a:pPr>
            <a:r>
              <a:rPr lang="es-MX" sz="1600" b="1" dirty="0" smtClean="0">
                <a:latin typeface="Helvetica" pitchFamily="34" charset="0"/>
                <a:cs typeface="Helvetica" pitchFamily="34" charset="0"/>
              </a:rPr>
              <a:t>¿Qué detalle clave del texto describe mejor por qué Tracy quería quedarse con los renacuajos? </a:t>
            </a:r>
            <a:r>
              <a:rPr lang="es-MX" sz="1200" b="1" dirty="0" smtClean="0">
                <a:latin typeface="Helvetica" pitchFamily="34" charset="0"/>
                <a:cs typeface="Helvetica" pitchFamily="34" charset="0"/>
              </a:rPr>
              <a:t>RL.2.3</a:t>
            </a:r>
          </a:p>
          <a:p>
            <a:pPr marL="324349" indent="-324349">
              <a:buFont typeface="+mj-lt"/>
              <a:buAutoNum type="arabicPeriod" startAt="4"/>
            </a:pPr>
            <a:endParaRPr lang="es-MX" sz="17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Tracy llevaba una cubeta roja y una red porque quería llevarse  algunos renacuajos a la casa. </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Cientos de renacuajos nadaban en el agua.</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—¡Ellos se convertirán en ranas! </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Tracy creó un ambiente natural para los renacuajos en un acuario de cristal. </a:t>
            </a:r>
            <a:endParaRPr lang="es-MX" sz="1500" dirty="0">
              <a:latin typeface="Helvetica" pitchFamily="34" charset="0"/>
              <a:cs typeface="Helvetica" pitchFamily="34" charset="0"/>
            </a:endParaRPr>
          </a:p>
        </p:txBody>
      </p:sp>
      <p:sp>
        <p:nvSpPr>
          <p:cNvPr id="3" name="Rectangle 2"/>
          <p:cNvSpPr/>
          <p:nvPr/>
        </p:nvSpPr>
        <p:spPr>
          <a:xfrm>
            <a:off x="285750" y="896311"/>
            <a:ext cx="6343650" cy="2723815"/>
          </a:xfrm>
          <a:prstGeom prst="rect">
            <a:avLst/>
          </a:prstGeom>
        </p:spPr>
        <p:txBody>
          <a:bodyPr wrap="square" lIns="91432" tIns="45716" rIns="91432" bIns="45716">
            <a:spAutoFit/>
          </a:bodyPr>
          <a:lstStyle/>
          <a:p>
            <a:pPr marL="342900" indent="-342900">
              <a:buFont typeface="+mj-lt"/>
              <a:buAutoNum type="arabicPeriod" startAt="5"/>
            </a:pPr>
            <a:r>
              <a:rPr lang="es-MX" sz="1600" b="1" dirty="0" smtClean="0">
                <a:latin typeface="Helvetica" pitchFamily="34" charset="0"/>
                <a:cs typeface="Helvetica" pitchFamily="34" charset="0"/>
              </a:rPr>
              <a:t>¿Qué detalle clave del texto describe mejor por qué Sarah quería dejar a los renacuajos en la charca? </a:t>
            </a:r>
            <a:r>
              <a:rPr lang="es-MX" sz="1200" b="1" dirty="0" smtClean="0">
                <a:latin typeface="Helvetica" pitchFamily="34" charset="0"/>
                <a:cs typeface="Helvetica" pitchFamily="34" charset="0"/>
              </a:rPr>
              <a:t>RL.2.3</a:t>
            </a:r>
          </a:p>
          <a:p>
            <a:pPr marL="324349" indent="-324349"/>
            <a:endParaRPr lang="es-MX" sz="1700" dirty="0" smtClean="0">
              <a:latin typeface="Helvetica" pitchFamily="34" charset="0"/>
              <a:cs typeface="Helvetica" pitchFamily="34" charset="0"/>
            </a:endParaRPr>
          </a:p>
          <a:p>
            <a:pPr marL="758317" indent="-324349">
              <a:buFont typeface="+mj-lt"/>
              <a:buAutoNum type="alphaUcPeriod"/>
            </a:pPr>
            <a:r>
              <a:rPr lang="es-MX" sz="1500" dirty="0" smtClean="0">
                <a:latin typeface="Helvetica" pitchFamily="34" charset="0"/>
                <a:cs typeface="Helvetica" pitchFamily="34" charset="0"/>
              </a:rPr>
              <a:t>Ella no quería molestar a su amiga Tracy.</a:t>
            </a:r>
          </a:p>
          <a:p>
            <a:pPr marL="758317" indent="-324349">
              <a:buFont typeface="+mj-lt"/>
              <a:buAutoNum type="alphaUcPeriod"/>
            </a:pPr>
            <a:endParaRPr lang="es-MX" sz="1500" dirty="0" smtClean="0">
              <a:solidFill>
                <a:srgbClr val="FF0000"/>
              </a:solidFill>
              <a:latin typeface="Helvetica" pitchFamily="34" charset="0"/>
              <a:cs typeface="Helvetica" pitchFamily="34" charset="0"/>
            </a:endParaRPr>
          </a:p>
          <a:p>
            <a:pPr marL="758317" indent="-324349">
              <a:buFont typeface="+mj-lt"/>
              <a:buAutoNum type="alphaUcPeriod"/>
            </a:pPr>
            <a:r>
              <a:rPr lang="es-MX" sz="1500" dirty="0" smtClean="0">
                <a:latin typeface="Helvetica" pitchFamily="34" charset="0"/>
                <a:cs typeface="Helvetica" pitchFamily="34" charset="0"/>
              </a:rPr>
              <a:t>Parecía que la cubeta tenía más renacuajos que la charca.</a:t>
            </a:r>
          </a:p>
          <a:p>
            <a:pPr marL="758317" indent="-324349">
              <a:buFont typeface="+mj-lt"/>
              <a:buAutoNum type="alphaUcPeriod"/>
            </a:pPr>
            <a:endParaRPr lang="es-MX" sz="1500" dirty="0" smtClean="0">
              <a:latin typeface="Helvetica" pitchFamily="34" charset="0"/>
              <a:cs typeface="Helvetica" pitchFamily="34" charset="0"/>
            </a:endParaRPr>
          </a:p>
          <a:p>
            <a:pPr marL="758317" indent="-324349">
              <a:buFont typeface="+mj-lt"/>
              <a:buAutoNum type="alphaUcPeriod"/>
            </a:pPr>
            <a:r>
              <a:rPr lang="es-MX" sz="1500" dirty="0" smtClean="0">
                <a:latin typeface="Helvetica" pitchFamily="34" charset="0"/>
                <a:cs typeface="Helvetica" pitchFamily="34" charset="0"/>
              </a:rPr>
              <a:t>Ella había leído que los renacuajos crecen mejor en su ambiente natural.</a:t>
            </a:r>
          </a:p>
          <a:p>
            <a:pPr marL="758317" indent="-324349">
              <a:buFont typeface="+mj-lt"/>
              <a:buAutoNum type="alphaUcPeriod"/>
            </a:pPr>
            <a:endParaRPr lang="es-MX" sz="1500" dirty="0" smtClean="0">
              <a:latin typeface="Helvetica" pitchFamily="34" charset="0"/>
              <a:cs typeface="Helvetica" pitchFamily="34" charset="0"/>
            </a:endParaRPr>
          </a:p>
          <a:p>
            <a:pPr marL="758317" indent="-324349">
              <a:buFont typeface="+mj-lt"/>
              <a:buAutoNum type="alphaUcPeriod"/>
            </a:pPr>
            <a:r>
              <a:rPr lang="es-MX" sz="1500" dirty="0" smtClean="0">
                <a:latin typeface="Helvetica" pitchFamily="34" charset="0"/>
                <a:cs typeface="Helvetica" pitchFamily="34" charset="0"/>
              </a:rPr>
              <a:t>Las ranas parecían felices de estar de regreso en la charca.</a:t>
            </a:r>
            <a:endParaRPr lang="es-MX" sz="1500" dirty="0">
              <a:latin typeface="Helvetica" pitchFamily="34" charset="0"/>
              <a:cs typeface="Helvetica" pitchFamily="34" charset="0"/>
            </a:endParaRPr>
          </a:p>
        </p:txBody>
      </p:sp>
      <p:grpSp>
        <p:nvGrpSpPr>
          <p:cNvPr id="2" name="Group 1"/>
          <p:cNvGrpSpPr/>
          <p:nvPr/>
        </p:nvGrpSpPr>
        <p:grpSpPr>
          <a:xfrm>
            <a:off x="505043" y="1706459"/>
            <a:ext cx="226607" cy="1807689"/>
            <a:chOff x="500062" y="1807029"/>
            <a:chExt cx="226607" cy="1807689"/>
          </a:xfrm>
        </p:grpSpPr>
        <p:sp>
          <p:nvSpPr>
            <p:cNvPr id="15" name="Oval 14"/>
            <p:cNvSpPr/>
            <p:nvPr/>
          </p:nvSpPr>
          <p:spPr>
            <a:xfrm>
              <a:off x="508435" y="339700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6" name="Oval 15"/>
            <p:cNvSpPr/>
            <p:nvPr/>
          </p:nvSpPr>
          <p:spPr>
            <a:xfrm>
              <a:off x="500062" y="225334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7" name="Oval 16"/>
            <p:cNvSpPr/>
            <p:nvPr/>
          </p:nvSpPr>
          <p:spPr>
            <a:xfrm>
              <a:off x="512356" y="2736671"/>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8" name="Oval 17"/>
            <p:cNvSpPr/>
            <p:nvPr/>
          </p:nvSpPr>
          <p:spPr>
            <a:xfrm>
              <a:off x="508436" y="180702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graphicFrame>
        <p:nvGraphicFramePr>
          <p:cNvPr id="19" name="Table 18"/>
          <p:cNvGraphicFramePr>
            <a:graphicFrameLocks noGrp="1"/>
          </p:cNvGraphicFramePr>
          <p:nvPr>
            <p:extLst>
              <p:ext uri="{D42A27DB-BD31-4B8C-83A1-F6EECF244321}">
                <p14:modId xmlns:p14="http://schemas.microsoft.com/office/powerpoint/2010/main" val="3737389424"/>
              </p:ext>
            </p:extLst>
          </p:nvPr>
        </p:nvGraphicFramePr>
        <p:xfrm>
          <a:off x="4336256" y="4038600"/>
          <a:ext cx="1959769" cy="493222"/>
        </p:xfrm>
        <a:graphic>
          <a:graphicData uri="http://schemas.openxmlformats.org/drawingml/2006/table">
            <a:tbl>
              <a:tblPr/>
              <a:tblGrid>
                <a:gridCol w="1959769"/>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RL.2.3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Describen cómo los personajes de un cuento reaccionan a los acontecimientos y retos más importantes.</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5" name="Group 4"/>
          <p:cNvGrpSpPr/>
          <p:nvPr/>
        </p:nvGrpSpPr>
        <p:grpSpPr>
          <a:xfrm>
            <a:off x="505041" y="5431055"/>
            <a:ext cx="222688" cy="1819116"/>
            <a:chOff x="505041" y="5431055"/>
            <a:chExt cx="222688" cy="1819116"/>
          </a:xfrm>
        </p:grpSpPr>
        <p:sp>
          <p:nvSpPr>
            <p:cNvPr id="20" name="Oval 19"/>
            <p:cNvSpPr/>
            <p:nvPr/>
          </p:nvSpPr>
          <p:spPr>
            <a:xfrm>
              <a:off x="513416" y="7032457"/>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1" name="Oval 20"/>
            <p:cNvSpPr/>
            <p:nvPr/>
          </p:nvSpPr>
          <p:spPr>
            <a:xfrm>
              <a:off x="513416" y="660510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2" name="Oval 21"/>
            <p:cNvSpPr/>
            <p:nvPr/>
          </p:nvSpPr>
          <p:spPr>
            <a:xfrm>
              <a:off x="513416" y="614747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3" name="Oval 22"/>
            <p:cNvSpPr/>
            <p:nvPr/>
          </p:nvSpPr>
          <p:spPr>
            <a:xfrm>
              <a:off x="505041" y="5431055"/>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spTree>
    <p:extLst>
      <p:ext uri="{BB962C8B-B14F-4D97-AF65-F5344CB8AC3E}">
        <p14:creationId xmlns:p14="http://schemas.microsoft.com/office/powerpoint/2010/main" val="455442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914900" y="8469820"/>
            <a:ext cx="1600200" cy="486833"/>
          </a:xfrm>
        </p:spPr>
        <p:txBody>
          <a:bodyPr/>
          <a:lstStyle/>
          <a:p>
            <a:fld id="{F177B04D-AEB5-43ED-B9BA-B3D1EC9C9067}" type="slidenum">
              <a:rPr lang="en-US" smtClean="0"/>
              <a:pPr/>
              <a:t>16</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083341226"/>
              </p:ext>
            </p:extLst>
          </p:nvPr>
        </p:nvGraphicFramePr>
        <p:xfrm>
          <a:off x="285750" y="85938"/>
          <a:ext cx="6215063" cy="3855000"/>
        </p:xfrm>
        <a:graphic>
          <a:graphicData uri="http://schemas.openxmlformats.org/drawingml/2006/table">
            <a:tbl>
              <a:tblPr firstRow="1" bandRow="1">
                <a:tableStyleId>{5940675A-B579-460E-94D1-54222C63F5DA}</a:tableStyleId>
              </a:tblPr>
              <a:tblGrid>
                <a:gridCol w="6215063"/>
              </a:tblGrid>
              <a:tr h="783771">
                <a:tc>
                  <a:txBody>
                    <a:bodyPr/>
                    <a:lstStyle/>
                    <a:p>
                      <a:pPr marL="285750" marR="0" indent="-28575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Helvetica" pitchFamily="34" charset="0"/>
                        </a:rPr>
                        <a:t>7.</a:t>
                      </a:r>
                      <a:r>
                        <a:rPr lang="en-US" sz="1600" b="1" baseline="0" dirty="0" smtClean="0">
                          <a:solidFill>
                            <a:schemeClr val="tx1"/>
                          </a:solidFill>
                          <a:latin typeface="Helvetica" pitchFamily="34" charset="0"/>
                        </a:rPr>
                        <a:t> </a:t>
                      </a:r>
                      <a:r>
                        <a:rPr lang="en-US" sz="1600" kern="1200" dirty="0" smtClean="0">
                          <a:solidFill>
                            <a:srgbClr val="000000"/>
                          </a:solidFill>
                          <a:effectLst/>
                          <a:latin typeface="Helvetica" pitchFamily="34" charset="0"/>
                          <a:ea typeface="Times New Roman"/>
                          <a:cs typeface="Arial"/>
                        </a:rPr>
                        <a:t> </a:t>
                      </a:r>
                      <a:r>
                        <a:rPr lang="es-419" sz="1600" b="1" kern="1200" noProof="0" dirty="0" smtClean="0">
                          <a:solidFill>
                            <a:srgbClr val="000000"/>
                          </a:solidFill>
                          <a:effectLst/>
                          <a:latin typeface="Helvetica" pitchFamily="34" charset="0"/>
                          <a:ea typeface="Times New Roman"/>
                          <a:cs typeface="Arial"/>
                        </a:rPr>
                        <a:t>En el texto </a:t>
                      </a:r>
                      <a:r>
                        <a:rPr lang="es-419" sz="1600" b="1" i="1" u="sng" kern="1200" noProof="0" dirty="0" smtClean="0">
                          <a:solidFill>
                            <a:srgbClr val="000000"/>
                          </a:solidFill>
                          <a:effectLst/>
                          <a:latin typeface="Helvetica" pitchFamily="34" charset="0"/>
                          <a:ea typeface="Times New Roman"/>
                          <a:cs typeface="Arial"/>
                        </a:rPr>
                        <a:t>Un cuento de renacuajos</a:t>
                      </a:r>
                      <a:r>
                        <a:rPr lang="es-419" sz="1600" b="1" kern="1200" noProof="0" dirty="0" smtClean="0">
                          <a:solidFill>
                            <a:srgbClr val="000000"/>
                          </a:solidFill>
                          <a:effectLst/>
                          <a:latin typeface="Helvetica" pitchFamily="34" charset="0"/>
                          <a:ea typeface="Times New Roman"/>
                          <a:cs typeface="Arial"/>
                        </a:rPr>
                        <a:t>, ¿qué lección aprendió Tracy acerca de los renacuajos?</a:t>
                      </a:r>
                    </a:p>
                    <a:p>
                      <a:pPr marL="0" marR="0" algn="l">
                        <a:lnSpc>
                          <a:spcPct val="100000"/>
                        </a:lnSpc>
                        <a:spcBef>
                          <a:spcPts val="0"/>
                        </a:spcBef>
                        <a:spcAft>
                          <a:spcPts val="0"/>
                        </a:spcAft>
                      </a:pPr>
                      <a:r>
                        <a:rPr lang="es-MX" sz="1700" b="1" noProof="0" dirty="0" smtClean="0">
                          <a:solidFill>
                            <a:schemeClr val="tx1"/>
                          </a:solidFill>
                          <a:latin typeface="Helvetica" pitchFamily="34" charset="0"/>
                        </a:rPr>
                        <a:t>      </a:t>
                      </a:r>
                      <a:r>
                        <a:rPr lang="es-MX" sz="1000" b="0" baseline="0" noProof="0" dirty="0" smtClean="0">
                          <a:solidFill>
                            <a:schemeClr val="tx1"/>
                          </a:solidFill>
                          <a:latin typeface="Helvetica" pitchFamily="34" charset="0"/>
                        </a:rPr>
                        <a:t>RL.2. 2                                                                                                                 </a:t>
                      </a:r>
                      <a:r>
                        <a:rPr lang="es-MX" sz="1000" b="0" noProof="0" dirty="0" smtClean="0">
                          <a:solidFill>
                            <a:schemeClr val="tx1"/>
                          </a:solidFill>
                          <a:latin typeface="Helvetica" pitchFamily="34" charset="0"/>
                        </a:rPr>
                        <a:t>Puntaje final_____</a:t>
                      </a:r>
                    </a:p>
                    <a:p>
                      <a:pPr marL="342900" indent="-342900">
                        <a:buNone/>
                      </a:pPr>
                      <a:endParaRPr lang="es-MX" sz="1700" b="1" baseline="0" noProof="0" dirty="0" smtClean="0">
                        <a:solidFill>
                          <a:schemeClr val="tx1"/>
                        </a:solidFill>
                        <a:latin typeface="Helvetica" pitchFamily="34" charset="0"/>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r>
                        <a:rPr lang="en-US" sz="1400" dirty="0" smtClean="0">
                          <a:solidFill>
                            <a:schemeClr val="tx1"/>
                          </a:solidFill>
                          <a:latin typeface="Helvetica" pitchFamily="34" charset="0"/>
                        </a:rPr>
                        <a:t> </a:t>
                      </a:r>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358">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906">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906">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906">
                <a:tc>
                  <a:txBody>
                    <a:bodyPr/>
                    <a:lstStyle/>
                    <a:p>
                      <a:endParaRPr lang="en-US" sz="1400" dirty="0">
                        <a:solidFill>
                          <a:schemeClr val="tx1"/>
                        </a:solidFill>
                        <a:latin typeface="Helvetica"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44038016"/>
              </p:ext>
            </p:extLst>
          </p:nvPr>
        </p:nvGraphicFramePr>
        <p:xfrm>
          <a:off x="304800" y="4495800"/>
          <a:ext cx="6215063" cy="3941843"/>
        </p:xfrm>
        <a:graphic>
          <a:graphicData uri="http://schemas.openxmlformats.org/drawingml/2006/table">
            <a:tbl>
              <a:tblPr firstRow="1" bandRow="1">
                <a:tableStyleId>{5940675A-B579-460E-94D1-54222C63F5DA}</a:tableStyleId>
              </a:tblPr>
              <a:tblGrid>
                <a:gridCol w="6215063"/>
              </a:tblGrid>
              <a:tr h="783771">
                <a:tc>
                  <a:txBody>
                    <a:bodyPr/>
                    <a:lstStyle/>
                    <a:p>
                      <a:pPr marL="230188" marR="0" indent="-230188" algn="l">
                        <a:spcBef>
                          <a:spcPts val="0"/>
                        </a:spcBef>
                        <a:spcAft>
                          <a:spcPts val="0"/>
                        </a:spcAft>
                      </a:pPr>
                      <a:r>
                        <a:rPr lang="en-US" sz="1600" b="1" kern="1200" dirty="0" smtClean="0">
                          <a:solidFill>
                            <a:srgbClr val="000000"/>
                          </a:solidFill>
                          <a:effectLst/>
                          <a:latin typeface="Helvetica" pitchFamily="34" charset="0"/>
                          <a:ea typeface="Times New Roman"/>
                          <a:cs typeface="Arial"/>
                        </a:rPr>
                        <a:t>8. </a:t>
                      </a:r>
                      <a:r>
                        <a:rPr lang="es-419" sz="1600" b="1" kern="1200" noProof="0" dirty="0" smtClean="0">
                          <a:solidFill>
                            <a:srgbClr val="000000"/>
                          </a:solidFill>
                          <a:effectLst/>
                          <a:latin typeface="Helvetica" pitchFamily="34" charset="0"/>
                          <a:ea typeface="Times New Roman"/>
                          <a:cs typeface="Helvetica" panose="020B0604020202020204" pitchFamily="34" charset="0"/>
                        </a:rPr>
                        <a:t>En el texto </a:t>
                      </a:r>
                      <a:r>
                        <a:rPr lang="es-419" sz="1600" b="1" i="1" u="sng" kern="1200" noProof="0" dirty="0" smtClean="0">
                          <a:solidFill>
                            <a:srgbClr val="000000"/>
                          </a:solidFill>
                          <a:effectLst/>
                          <a:latin typeface="Helvetica" pitchFamily="34" charset="0"/>
                          <a:ea typeface="Times New Roman"/>
                          <a:cs typeface="Helvetica" panose="020B0604020202020204" pitchFamily="34" charset="0"/>
                        </a:rPr>
                        <a:t>Un cuento de renacuajos</a:t>
                      </a:r>
                      <a:r>
                        <a:rPr lang="es-419" sz="1600" b="1" kern="1200" noProof="0" dirty="0" smtClean="0">
                          <a:solidFill>
                            <a:srgbClr val="000000"/>
                          </a:solidFill>
                          <a:effectLst/>
                          <a:latin typeface="Helvetica" pitchFamily="34" charset="0"/>
                          <a:ea typeface="Times New Roman"/>
                          <a:cs typeface="Helvetica" panose="020B0604020202020204" pitchFamily="34" charset="0"/>
                        </a:rPr>
                        <a:t>, explica </a:t>
                      </a:r>
                      <a:r>
                        <a:rPr lang="es-MX" sz="1600" b="1" kern="1200" noProof="0" dirty="0" smtClean="0">
                          <a:solidFill>
                            <a:srgbClr val="000000"/>
                          </a:solidFill>
                          <a:effectLst/>
                          <a:latin typeface="Helvetica" pitchFamily="34" charset="0"/>
                          <a:ea typeface="Times New Roman"/>
                          <a:cs typeface="Helvetica" panose="020B0604020202020204" pitchFamily="34" charset="0"/>
                        </a:rPr>
                        <a:t> cómo Tracy y Sarah sentían de modo diferente acerca de los renacuajos en la charca.  Ofrece ejemplos del texto.                                                                </a:t>
                      </a:r>
                    </a:p>
                    <a:p>
                      <a:pPr marL="230188" marR="0" indent="-230188" algn="l">
                        <a:spcBef>
                          <a:spcPts val="0"/>
                        </a:spcBef>
                        <a:spcAft>
                          <a:spcPts val="0"/>
                        </a:spcAft>
                      </a:pPr>
                      <a:r>
                        <a:rPr lang="es-MX" sz="1600" b="1" kern="1200" baseline="0" noProof="0" dirty="0" smtClean="0">
                          <a:solidFill>
                            <a:srgbClr val="000000"/>
                          </a:solidFill>
                          <a:effectLst/>
                          <a:latin typeface="Helvetica" pitchFamily="34" charset="0"/>
                          <a:cs typeface="Helvetica" panose="020B0604020202020204" pitchFamily="34" charset="0"/>
                        </a:rPr>
                        <a:t>    </a:t>
                      </a:r>
                      <a:r>
                        <a:rPr lang="es-MX" sz="1000" b="0" baseline="0" noProof="0" dirty="0" smtClean="0">
                          <a:solidFill>
                            <a:schemeClr val="tx1"/>
                          </a:solidFill>
                          <a:latin typeface="Helvetica" panose="020B0604020202020204" pitchFamily="34" charset="0"/>
                          <a:cs typeface="Helvetica" panose="020B0604020202020204" pitchFamily="34" charset="0"/>
                        </a:rPr>
                        <a:t>RL.2. 3                                                                                                                   </a:t>
                      </a:r>
                      <a:r>
                        <a:rPr lang="es-MX" sz="1000" b="0" noProof="0" dirty="0" smtClean="0">
                          <a:solidFill>
                            <a:schemeClr val="tx1"/>
                          </a:solidFill>
                          <a:latin typeface="Helvetica" panose="020B0604020202020204" pitchFamily="34" charset="0"/>
                          <a:cs typeface="Helvetica" panose="020B0604020202020204" pitchFamily="34" charset="0"/>
                        </a:rPr>
                        <a:t>Puntaje final_____</a:t>
                      </a:r>
                    </a:p>
                    <a:p>
                      <a:pPr marL="342900" indent="-342900">
                        <a:buNone/>
                      </a:pPr>
                      <a:endParaRPr lang="es-MX" sz="1700" b="1" baseline="0" noProof="0" dirty="0" smtClean="0">
                        <a:solidFill>
                          <a:schemeClr val="tx1"/>
                        </a:solidFill>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149">
                <a:tc>
                  <a:txBody>
                    <a:bodyPr/>
                    <a:lstStyle/>
                    <a:p>
                      <a:r>
                        <a:rPr lang="en-US" sz="1700" dirty="0" smtClean="0">
                          <a:solidFill>
                            <a:schemeClr val="tx1"/>
                          </a:solidFill>
                        </a:rPr>
                        <a:t> </a:t>
                      </a:r>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n-US"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40013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5" name="Rectangle 1"/>
          <p:cNvSpPr>
            <a:spLocks noChangeArrowheads="1"/>
          </p:cNvSpPr>
          <p:nvPr/>
        </p:nvSpPr>
        <p:spPr bwMode="auto">
          <a:xfrm>
            <a:off x="338138" y="228600"/>
            <a:ext cx="6299688" cy="8032960"/>
          </a:xfrm>
          <a:prstGeom prst="rect">
            <a:avLst/>
          </a:prstGeom>
          <a:noFill/>
          <a:ln w="9525">
            <a:noFill/>
            <a:miter lim="800000"/>
            <a:headEnd/>
            <a:tailEnd/>
          </a:ln>
          <a:effectLst/>
        </p:spPr>
        <p:txBody>
          <a:bodyPr vert="horz" wrap="square" lIns="91432" tIns="45716" rIns="91432" bIns="45716" numCol="1" anchor="ctr" anchorCtr="0" compatLnSpc="1">
            <a:prstTxWarp prst="textNoShape">
              <a:avLst/>
            </a:prstTxWarp>
            <a:spAutoFit/>
          </a:bodyPr>
          <a:lstStyle/>
          <a:p>
            <a:pPr algn="ctr"/>
            <a:r>
              <a:rPr lang="en-US" sz="1900" b="1" u="sng" dirty="0" err="1" smtClean="0"/>
              <a:t>Ranas</a:t>
            </a:r>
            <a:endParaRPr lang="en-US" sz="1900" b="1" u="sng" dirty="0" smtClean="0"/>
          </a:p>
          <a:p>
            <a:pPr algn="ctr"/>
            <a:r>
              <a:rPr lang="en-US" sz="1200" b="1" u="sng" dirty="0" err="1" smtClean="0"/>
              <a:t>Por</a:t>
            </a:r>
            <a:r>
              <a:rPr lang="en-US" sz="1200" b="1" u="sng" dirty="0" smtClean="0"/>
              <a:t> Elizabeth Yeo</a:t>
            </a:r>
            <a:endParaRPr lang="en-US" sz="1500" b="1" dirty="0"/>
          </a:p>
          <a:p>
            <a:r>
              <a:rPr lang="en-US" sz="1500" dirty="0"/>
              <a:t> </a:t>
            </a:r>
          </a:p>
          <a:p>
            <a:r>
              <a:rPr lang="en-US" sz="1900" b="1" dirty="0"/>
              <a:t>1</a:t>
            </a:r>
          </a:p>
          <a:p>
            <a:r>
              <a:rPr lang="es-MX" sz="1500" dirty="0"/>
              <a:t>Las ranas viven en </a:t>
            </a:r>
            <a:r>
              <a:rPr lang="es-MX" sz="1500" dirty="0" smtClean="0"/>
              <a:t>tierra </a:t>
            </a:r>
            <a:r>
              <a:rPr lang="es-MX" sz="1500" dirty="0"/>
              <a:t>y en </a:t>
            </a:r>
            <a:r>
              <a:rPr lang="es-MX" sz="1500" dirty="0" smtClean="0"/>
              <a:t>agua</a:t>
            </a:r>
            <a:r>
              <a:rPr lang="es-MX" sz="1500" dirty="0"/>
              <a:t>. Las ranas tienen </a:t>
            </a:r>
            <a:r>
              <a:rPr lang="es-MX" sz="1500" dirty="0" smtClean="0"/>
              <a:t>largas patas </a:t>
            </a:r>
            <a:r>
              <a:rPr lang="es-MX" sz="1500" dirty="0"/>
              <a:t>traseras </a:t>
            </a:r>
            <a:r>
              <a:rPr lang="es-MX" sz="1500" dirty="0" smtClean="0"/>
              <a:t>y </a:t>
            </a:r>
            <a:r>
              <a:rPr lang="es-MX" sz="1500" dirty="0"/>
              <a:t>cuerpos cortos. Sus ojos sobresalen. </a:t>
            </a:r>
            <a:r>
              <a:rPr lang="es-MX" sz="1500" dirty="0" smtClean="0"/>
              <a:t>Ellas </a:t>
            </a:r>
            <a:r>
              <a:rPr lang="es-MX" sz="1500" dirty="0"/>
              <a:t>no tienen </a:t>
            </a:r>
            <a:r>
              <a:rPr lang="es-MX" sz="1500" dirty="0" smtClean="0"/>
              <a:t>cola</a:t>
            </a:r>
            <a:r>
              <a:rPr lang="es-MX" sz="1500" dirty="0"/>
              <a:t>. La </a:t>
            </a:r>
            <a:r>
              <a:rPr lang="es-MX" sz="1500" dirty="0" smtClean="0"/>
              <a:t>mayor parte del tiempo se </a:t>
            </a:r>
            <a:r>
              <a:rPr lang="es-MX" sz="1500" dirty="0"/>
              <a:t>mueven en el agua, pero también pueden moverse en </a:t>
            </a:r>
            <a:r>
              <a:rPr lang="es-MX" sz="1500" dirty="0" smtClean="0"/>
              <a:t>la tierra</a:t>
            </a:r>
            <a:r>
              <a:rPr lang="es-MX" sz="1500" dirty="0"/>
              <a:t>. Las ranas </a:t>
            </a:r>
            <a:r>
              <a:rPr lang="es-MX" sz="1500" dirty="0" smtClean="0"/>
              <a:t>tienen piel </a:t>
            </a:r>
            <a:r>
              <a:rPr lang="es-MX" sz="1500" b="1" i="1" u="sng" dirty="0" smtClean="0"/>
              <a:t>suave</a:t>
            </a:r>
            <a:r>
              <a:rPr lang="es-MX" sz="1500" dirty="0" smtClean="0"/>
              <a:t>, </a:t>
            </a:r>
            <a:r>
              <a:rPr lang="es-MX" sz="1500" dirty="0"/>
              <a:t>no </a:t>
            </a:r>
            <a:r>
              <a:rPr lang="es-MX" sz="1500" dirty="0" smtClean="0"/>
              <a:t>áspera.</a:t>
            </a:r>
          </a:p>
          <a:p>
            <a:endParaRPr lang="es-MX" sz="1500" dirty="0" smtClean="0"/>
          </a:p>
          <a:p>
            <a:r>
              <a:rPr lang="en-US" sz="1900" b="1" dirty="0" smtClean="0"/>
              <a:t>2</a:t>
            </a:r>
            <a:endParaRPr lang="en-US" sz="1900" dirty="0"/>
          </a:p>
          <a:p>
            <a:r>
              <a:rPr lang="es-MX" sz="1500" dirty="0"/>
              <a:t>Las ranas pueden respirar a través de su piel. Su piel debe mantenerse húmeda para que </a:t>
            </a:r>
            <a:r>
              <a:rPr lang="es-MX" sz="1500" dirty="0" smtClean="0"/>
              <a:t>puedan </a:t>
            </a:r>
            <a:r>
              <a:rPr lang="es-MX" sz="1500" dirty="0"/>
              <a:t>respirar a través de ella. Las ranas jóvenes deben respirar a través de su piel. </a:t>
            </a:r>
            <a:r>
              <a:rPr lang="es-MX" sz="1500" dirty="0" smtClean="0"/>
              <a:t>A las ranas adultas les crecen </a:t>
            </a:r>
            <a:r>
              <a:rPr lang="es-MX" sz="1500" b="1" i="1" u="sng" dirty="0"/>
              <a:t>pulmones</a:t>
            </a:r>
            <a:r>
              <a:rPr lang="es-MX" sz="1500" dirty="0"/>
              <a:t>. </a:t>
            </a:r>
            <a:r>
              <a:rPr lang="es-MX" sz="1500" dirty="0" smtClean="0"/>
              <a:t>Ellas respiran </a:t>
            </a:r>
            <a:r>
              <a:rPr lang="es-MX" sz="1500" dirty="0"/>
              <a:t>a través de sus pulmones cuando están en tierra, al igual que </a:t>
            </a:r>
            <a:r>
              <a:rPr lang="es-MX" sz="1500" dirty="0" smtClean="0"/>
              <a:t>lo hacen las personas.</a:t>
            </a:r>
          </a:p>
          <a:p>
            <a:endParaRPr lang="es-MX" sz="1500" dirty="0"/>
          </a:p>
          <a:p>
            <a:r>
              <a:rPr lang="en-US" sz="1900" b="1" dirty="0" smtClean="0"/>
              <a:t>3</a:t>
            </a:r>
            <a:endParaRPr lang="en-US" sz="1900" dirty="0"/>
          </a:p>
          <a:p>
            <a:r>
              <a:rPr lang="es-MX" sz="1500" dirty="0"/>
              <a:t>Las ranas ponen sus huevos en </a:t>
            </a:r>
            <a:r>
              <a:rPr lang="es-MX" sz="1500" b="1" i="1" u="sng" dirty="0" smtClean="0"/>
              <a:t>charcas</a:t>
            </a:r>
            <a:r>
              <a:rPr lang="es-MX" sz="1500" dirty="0" smtClean="0"/>
              <a:t> y </a:t>
            </a:r>
            <a:r>
              <a:rPr lang="es-MX" sz="1500" dirty="0"/>
              <a:t>en otros cuerpos de agua, como lagos. </a:t>
            </a:r>
            <a:r>
              <a:rPr lang="es-MX" sz="1500" dirty="0" smtClean="0"/>
              <a:t> Las </a:t>
            </a:r>
            <a:r>
              <a:rPr lang="es-MX" sz="1500" dirty="0"/>
              <a:t>ranas deben </a:t>
            </a:r>
            <a:r>
              <a:rPr lang="es-MX" sz="1500" dirty="0" smtClean="0"/>
              <a:t>moverse con </a:t>
            </a:r>
            <a:r>
              <a:rPr lang="es-MX" sz="1500" dirty="0"/>
              <a:t>rapidez para atrapar algo de comer. También deben alejarse de los animales más grandes</a:t>
            </a:r>
            <a:r>
              <a:rPr lang="es-MX" sz="1500" dirty="0" smtClean="0"/>
              <a:t>.</a:t>
            </a:r>
          </a:p>
          <a:p>
            <a:endParaRPr lang="es-MX" sz="1500" dirty="0"/>
          </a:p>
          <a:p>
            <a:r>
              <a:rPr lang="en-US" sz="1900" b="1" dirty="0" smtClean="0"/>
              <a:t>4</a:t>
            </a:r>
            <a:endParaRPr lang="en-US" sz="1900" dirty="0"/>
          </a:p>
          <a:p>
            <a:r>
              <a:rPr lang="es-MX" sz="1500" dirty="0"/>
              <a:t>Algunas ranas tienen </a:t>
            </a:r>
            <a:r>
              <a:rPr lang="es-MX" sz="1500" dirty="0" smtClean="0"/>
              <a:t>tejidos de </a:t>
            </a:r>
            <a:r>
              <a:rPr lang="es-MX" sz="1500" dirty="0"/>
              <a:t>piel entre sus </a:t>
            </a:r>
            <a:r>
              <a:rPr lang="es-MX" sz="1500" dirty="0" smtClean="0"/>
              <a:t>dedos. Estos tejidos le dan a la rana </a:t>
            </a:r>
            <a:r>
              <a:rPr lang="es-MX" sz="1500" dirty="0"/>
              <a:t>"dedos </a:t>
            </a:r>
            <a:r>
              <a:rPr lang="es-MX" sz="1500" dirty="0" smtClean="0"/>
              <a:t>palmeados</a:t>
            </a:r>
            <a:r>
              <a:rPr lang="es-MX" sz="1500" dirty="0"/>
              <a:t>." </a:t>
            </a:r>
            <a:r>
              <a:rPr lang="es-MX" sz="1500" dirty="0" smtClean="0"/>
              <a:t>Los dedos palmeados </a:t>
            </a:r>
            <a:r>
              <a:rPr lang="es-MX" sz="1500" dirty="0"/>
              <a:t>son </a:t>
            </a:r>
            <a:r>
              <a:rPr lang="es-MX" sz="1500" dirty="0" smtClean="0"/>
              <a:t>buenos porque ayudan </a:t>
            </a:r>
            <a:r>
              <a:rPr lang="es-MX" sz="1500" dirty="0"/>
              <a:t>a las ranas </a:t>
            </a:r>
            <a:r>
              <a:rPr lang="es-MX" sz="1500" dirty="0" smtClean="0"/>
              <a:t>a nadar muy </a:t>
            </a:r>
            <a:r>
              <a:rPr lang="es-MX" sz="1500" dirty="0"/>
              <a:t>rápido.</a:t>
            </a:r>
            <a:endParaRPr lang="en-US" sz="1500" dirty="0" smtClean="0"/>
          </a:p>
          <a:p>
            <a:endParaRPr lang="en-US" sz="1500" dirty="0"/>
          </a:p>
          <a:p>
            <a:r>
              <a:rPr lang="en-US" sz="1900" b="1" dirty="0" smtClean="0"/>
              <a:t>5</a:t>
            </a:r>
            <a:endParaRPr lang="en-US" sz="1900" dirty="0"/>
          </a:p>
          <a:p>
            <a:r>
              <a:rPr lang="es-MX" sz="1500" dirty="0" smtClean="0"/>
              <a:t>Las ranas de árbol </a:t>
            </a:r>
            <a:r>
              <a:rPr lang="es-MX" sz="1500" dirty="0"/>
              <a:t>tienen </a:t>
            </a:r>
            <a:r>
              <a:rPr lang="es-MX" sz="1500" dirty="0" smtClean="0"/>
              <a:t>dedos acolchados. Los dedos acolchados les ayudan </a:t>
            </a:r>
            <a:r>
              <a:rPr lang="es-MX" sz="1500" dirty="0"/>
              <a:t>a </a:t>
            </a:r>
            <a:r>
              <a:rPr lang="es-MX" sz="1500" u="sng" dirty="0" smtClean="0"/>
              <a:t>sujetarse</a:t>
            </a:r>
            <a:r>
              <a:rPr lang="es-MX" sz="1500" b="1" i="1" dirty="0" smtClean="0"/>
              <a:t> </a:t>
            </a:r>
            <a:r>
              <a:rPr lang="es-MX" sz="1500" dirty="0"/>
              <a:t>cuando </a:t>
            </a:r>
            <a:r>
              <a:rPr lang="es-MX" sz="1500" u="sng" dirty="0"/>
              <a:t>suben</a:t>
            </a:r>
            <a:r>
              <a:rPr lang="es-MX" sz="1500" dirty="0"/>
              <a:t>. Las ranas </a:t>
            </a:r>
            <a:r>
              <a:rPr lang="es-MX" sz="1500" dirty="0" smtClean="0"/>
              <a:t>de árbol suben a los árboles </a:t>
            </a:r>
            <a:r>
              <a:rPr lang="es-MX" sz="1500" dirty="0"/>
              <a:t>o rocas. Las ranas </a:t>
            </a:r>
            <a:r>
              <a:rPr lang="es-MX" sz="1500" dirty="0" smtClean="0"/>
              <a:t>de árbol </a:t>
            </a:r>
            <a:r>
              <a:rPr lang="es-MX" sz="1500" dirty="0"/>
              <a:t>que viven </a:t>
            </a:r>
            <a:r>
              <a:rPr lang="es-MX" sz="1500" dirty="0" smtClean="0"/>
              <a:t>en lo alto de árboles </a:t>
            </a:r>
            <a:r>
              <a:rPr lang="es-MX" sz="1500" dirty="0"/>
              <a:t>muy altos, tienen membranas entre sus </a:t>
            </a:r>
            <a:r>
              <a:rPr lang="es-MX" sz="1500" dirty="0" smtClean="0"/>
              <a:t>dedos. Ellas pueden </a:t>
            </a:r>
            <a:r>
              <a:rPr lang="es-MX" sz="1500" dirty="0"/>
              <a:t>saltar de árbol en árbol. </a:t>
            </a:r>
            <a:r>
              <a:rPr lang="es-MX" sz="1500" dirty="0" smtClean="0"/>
              <a:t>Ellas no </a:t>
            </a:r>
            <a:r>
              <a:rPr lang="es-MX" sz="1500" dirty="0"/>
              <a:t>pueden volar, pero pueden permanecer en el aire durante un salto </a:t>
            </a:r>
            <a:r>
              <a:rPr lang="es-MX" sz="1500" dirty="0" smtClean="0"/>
              <a:t>largo.</a:t>
            </a:r>
          </a:p>
          <a:p>
            <a:endParaRPr lang="es-MX" sz="1500" dirty="0"/>
          </a:p>
        </p:txBody>
      </p:sp>
      <p:sp>
        <p:nvSpPr>
          <p:cNvPr id="6" name="Rectangle 5"/>
          <p:cNvSpPr/>
          <p:nvPr/>
        </p:nvSpPr>
        <p:spPr>
          <a:xfrm>
            <a:off x="357188" y="8708571"/>
            <a:ext cx="1291969" cy="225838"/>
          </a:xfrm>
          <a:prstGeom prst="rect">
            <a:avLst/>
          </a:prstGeom>
        </p:spPr>
        <p:txBody>
          <a:bodyPr wrap="none" lIns="86493" tIns="43247" rIns="86493" bIns="43247">
            <a:spAutoFit/>
          </a:bodyPr>
          <a:lstStyle/>
          <a:p>
            <a:r>
              <a:rPr lang="en-US" sz="900" dirty="0"/>
              <a:t>EnglishforEveryone.org </a:t>
            </a:r>
          </a:p>
        </p:txBody>
      </p:sp>
      <p:sp>
        <p:nvSpPr>
          <p:cNvPr id="7" name="Rectangle 6"/>
          <p:cNvSpPr/>
          <p:nvPr/>
        </p:nvSpPr>
        <p:spPr>
          <a:xfrm>
            <a:off x="4486053" y="228600"/>
            <a:ext cx="2057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_tradnl" sz="800" dirty="0" smtClean="0">
                <a:solidFill>
                  <a:prstClr val="black"/>
                </a:solidFill>
              </a:rPr>
              <a:t>Equivalencia de grado: 1.1</a:t>
            </a:r>
          </a:p>
          <a:p>
            <a:pPr lvl="0"/>
            <a:r>
              <a:rPr lang="es-ES" sz="800" dirty="0" smtClean="0">
                <a:solidFill>
                  <a:schemeClr val="tx1"/>
                </a:solidFill>
              </a:rPr>
              <a:t>Escala </a:t>
            </a:r>
            <a:r>
              <a:rPr lang="es-ES" sz="800" dirty="0" err="1">
                <a:solidFill>
                  <a:schemeClr val="tx1"/>
                </a:solidFill>
              </a:rPr>
              <a:t>Lexile</a:t>
            </a:r>
            <a:r>
              <a:rPr lang="es-ES" sz="800" dirty="0">
                <a:solidFill>
                  <a:schemeClr val="tx1"/>
                </a:solidFill>
              </a:rPr>
              <a:t>: </a:t>
            </a:r>
            <a:r>
              <a:rPr lang="es-ES" sz="800" dirty="0" smtClean="0">
                <a:solidFill>
                  <a:schemeClr val="tx1"/>
                </a:solidFill>
              </a:rPr>
              <a:t>620</a:t>
            </a:r>
          </a:p>
          <a:p>
            <a:pPr lvl="0"/>
            <a:r>
              <a:rPr lang="es-ES" sz="800" dirty="0">
                <a:solidFill>
                  <a:schemeClr val="tx1"/>
                </a:solidFill>
              </a:rPr>
              <a:t>P</a:t>
            </a:r>
            <a:r>
              <a:rPr lang="es-ES" sz="800" dirty="0" smtClean="0">
                <a:solidFill>
                  <a:schemeClr val="tx1"/>
                </a:solidFill>
              </a:rPr>
              <a:t>romedio del largo de la oración: 8.91</a:t>
            </a:r>
          </a:p>
          <a:p>
            <a:pPr lvl="0"/>
            <a:r>
              <a:rPr lang="es-ES" sz="800" dirty="0" smtClean="0">
                <a:solidFill>
                  <a:schemeClr val="tx1"/>
                </a:solidFill>
              </a:rPr>
              <a:t>Promedio de la frecuencia de palabras: 3.45</a:t>
            </a:r>
          </a:p>
          <a:p>
            <a:pPr lvl="0"/>
            <a:r>
              <a:rPr lang="es-ES" sz="800" dirty="0" smtClean="0">
                <a:solidFill>
                  <a:schemeClr val="tx1"/>
                </a:solidFill>
              </a:rPr>
              <a:t>Número de palabras: 205</a:t>
            </a:r>
            <a:r>
              <a:rPr lang="es-ES" sz="800" dirty="0">
                <a:solidFill>
                  <a:schemeClr val="tx1"/>
                </a:solidFill>
              </a:rPr>
              <a:t/>
            </a:r>
            <a:br>
              <a:rPr lang="es-ES" sz="800" dirty="0">
                <a:solidFill>
                  <a:schemeClr val="tx1"/>
                </a:solidFill>
              </a:rPr>
            </a:br>
            <a:endParaRPr lang="es-ES_tradnl" sz="800" dirty="0">
              <a:solidFill>
                <a:schemeClr val="tx1"/>
              </a:solidFill>
            </a:endParaRPr>
          </a:p>
        </p:txBody>
      </p:sp>
    </p:spTree>
    <p:extLst>
      <p:ext uri="{BB962C8B-B14F-4D97-AF65-F5344CB8AC3E}">
        <p14:creationId xmlns:p14="http://schemas.microsoft.com/office/powerpoint/2010/main" val="265871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mtClean="0"/>
              <a:pPr/>
              <a:t>18</a:t>
            </a:fld>
            <a:endParaRPr lang="es-MX" dirty="0"/>
          </a:p>
        </p:txBody>
      </p:sp>
      <p:sp>
        <p:nvSpPr>
          <p:cNvPr id="5" name="Rectangle 4"/>
          <p:cNvSpPr/>
          <p:nvPr/>
        </p:nvSpPr>
        <p:spPr>
          <a:xfrm>
            <a:off x="361867" y="1130662"/>
            <a:ext cx="5309056" cy="2693037"/>
          </a:xfrm>
          <a:prstGeom prst="rect">
            <a:avLst/>
          </a:prstGeom>
        </p:spPr>
        <p:txBody>
          <a:bodyPr wrap="square" lIns="91432" tIns="45716" rIns="91432" bIns="45716">
            <a:spAutoFit/>
          </a:bodyPr>
          <a:lstStyle/>
          <a:p>
            <a:r>
              <a:rPr lang="es-MX" sz="1600" b="1" dirty="0" smtClean="0">
                <a:latin typeface="Helvetica" pitchFamily="34" charset="0"/>
                <a:cs typeface="Helvetica" pitchFamily="34" charset="0"/>
              </a:rPr>
              <a:t>9.  ¿Cómo se ve la piel de una rana?   </a:t>
            </a:r>
            <a:r>
              <a:rPr lang="es-MX" sz="1200" b="1" dirty="0" smtClean="0">
                <a:latin typeface="Helvetica" pitchFamily="34" charset="0"/>
                <a:cs typeface="Helvetica" pitchFamily="34" charset="0"/>
              </a:rPr>
              <a:t>RI.2.1</a:t>
            </a:r>
          </a:p>
          <a:p>
            <a:pPr marL="324349" indent="-324349"/>
            <a:endParaRPr lang="es-MX" sz="1700" dirty="0" smtClean="0">
              <a:latin typeface="Helvetica" pitchFamily="34" charset="0"/>
              <a:cs typeface="Helvetica" pitchFamily="34" charset="0"/>
            </a:endParaRPr>
          </a:p>
          <a:p>
            <a:pPr marL="869436" indent="-324349">
              <a:buFont typeface="+mj-lt"/>
              <a:buAutoNum type="alphaUcPeriod"/>
            </a:pPr>
            <a:r>
              <a:rPr lang="es-MX" sz="1500" dirty="0" smtClean="0">
                <a:latin typeface="Helvetica" pitchFamily="34" charset="0"/>
                <a:cs typeface="Helvetica" pitchFamily="34" charset="0"/>
              </a:rPr>
              <a:t>La piel de la rana se ve áspera.</a:t>
            </a:r>
          </a:p>
          <a:p>
            <a:pPr marL="869436" indent="-324349">
              <a:buFont typeface="+mj-lt"/>
              <a:buAutoNum type="alphaUcPeriod"/>
            </a:pPr>
            <a:endParaRPr lang="es-MX" sz="1500" dirty="0" smtClean="0">
              <a:latin typeface="Helvetica" pitchFamily="34" charset="0"/>
              <a:cs typeface="Helvetica" pitchFamily="34" charset="0"/>
            </a:endParaRPr>
          </a:p>
          <a:p>
            <a:pPr marL="869436" indent="-324349">
              <a:buFont typeface="+mj-lt"/>
              <a:buAutoNum type="alphaUcPeriod"/>
            </a:pPr>
            <a:r>
              <a:rPr lang="es-MX" sz="1500" dirty="0" smtClean="0">
                <a:latin typeface="Helvetica" pitchFamily="34" charset="0"/>
                <a:cs typeface="Helvetica" pitchFamily="34" charset="0"/>
              </a:rPr>
              <a:t>La piel de la rana se ve suave.</a:t>
            </a:r>
            <a:endParaRPr lang="es-MX" sz="1500" dirty="0" smtClean="0">
              <a:solidFill>
                <a:srgbClr val="FF0000"/>
              </a:solidFill>
              <a:latin typeface="Helvetica" pitchFamily="34" charset="0"/>
              <a:cs typeface="Helvetica" pitchFamily="34" charset="0"/>
            </a:endParaRPr>
          </a:p>
          <a:p>
            <a:pPr marL="869436" indent="-324349">
              <a:buFont typeface="+mj-lt"/>
              <a:buAutoNum type="alphaUcPeriod"/>
            </a:pPr>
            <a:endParaRPr lang="es-MX" sz="1500" dirty="0" smtClean="0">
              <a:latin typeface="Helvetica" pitchFamily="34" charset="0"/>
              <a:cs typeface="Helvetica" pitchFamily="34" charset="0"/>
            </a:endParaRPr>
          </a:p>
          <a:p>
            <a:pPr marL="869436" indent="-324349">
              <a:buFont typeface="+mj-lt"/>
              <a:buAutoNum type="alphaUcPeriod"/>
            </a:pPr>
            <a:r>
              <a:rPr lang="es-MX" sz="1500" dirty="0" smtClean="0">
                <a:latin typeface="Helvetica" pitchFamily="34" charset="0"/>
                <a:cs typeface="Helvetica" pitchFamily="34" charset="0"/>
              </a:rPr>
              <a:t>La piel de la rana se ve pegajosa.</a:t>
            </a:r>
          </a:p>
          <a:p>
            <a:pPr marL="869436" indent="-324349">
              <a:buFont typeface="+mj-lt"/>
              <a:buAutoNum type="alphaUcPeriod"/>
            </a:pPr>
            <a:endParaRPr lang="es-MX" sz="1500" dirty="0" smtClean="0">
              <a:latin typeface="Helvetica" pitchFamily="34" charset="0"/>
              <a:cs typeface="Helvetica" pitchFamily="34" charset="0"/>
            </a:endParaRPr>
          </a:p>
          <a:p>
            <a:pPr marL="869436" indent="-324349">
              <a:buFont typeface="+mj-lt"/>
              <a:buAutoNum type="alphaUcPeriod"/>
            </a:pPr>
            <a:r>
              <a:rPr lang="es-MX" sz="1500" dirty="0" smtClean="0">
                <a:latin typeface="Helvetica" pitchFamily="34" charset="0"/>
                <a:cs typeface="Helvetica" pitchFamily="34" charset="0"/>
              </a:rPr>
              <a:t>Las ranas pueden respirar a través de su piel.</a:t>
            </a:r>
          </a:p>
          <a:p>
            <a:pPr marL="869436" indent="-324349"/>
            <a:r>
              <a:rPr lang="es-MX" sz="1500" dirty="0" smtClean="0">
                <a:solidFill>
                  <a:srgbClr val="FF0000"/>
                </a:solidFill>
                <a:latin typeface="Helvetica" pitchFamily="34" charset="0"/>
                <a:cs typeface="Helvetica" pitchFamily="34" charset="0"/>
              </a:rPr>
              <a:t> </a:t>
            </a:r>
          </a:p>
          <a:p>
            <a:pPr marL="545087"/>
            <a:endParaRPr lang="es-MX" sz="1500" dirty="0">
              <a:solidFill>
                <a:srgbClr val="FF0000"/>
              </a:solidFill>
              <a:latin typeface="Helvetica" pitchFamily="34" charset="0"/>
              <a:cs typeface="Helvetica" pitchFamily="34" charset="0"/>
            </a:endParaRPr>
          </a:p>
        </p:txBody>
      </p:sp>
      <p:cxnSp>
        <p:nvCxnSpPr>
          <p:cNvPr id="11" name="Straight Connector 10"/>
          <p:cNvCxnSpPr/>
          <p:nvPr/>
        </p:nvCxnSpPr>
        <p:spPr>
          <a:xfrm>
            <a:off x="361867" y="4499429"/>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67897" y="1690346"/>
            <a:ext cx="214313" cy="1596571"/>
            <a:chOff x="500062" y="1669143"/>
            <a:chExt cx="214313" cy="1596571"/>
          </a:xfrm>
        </p:grpSpPr>
        <p:sp>
          <p:nvSpPr>
            <p:cNvPr id="14" name="Oval 13"/>
            <p:cNvSpPr/>
            <p:nvPr/>
          </p:nvSpPr>
          <p:spPr>
            <a:xfrm>
              <a:off x="500062" y="166914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5" name="Oval 14"/>
            <p:cNvSpPr/>
            <p:nvPr/>
          </p:nvSpPr>
          <p:spPr>
            <a:xfrm>
              <a:off x="500062" y="2104572"/>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16" name="Oval 15"/>
            <p:cNvSpPr/>
            <p:nvPr/>
          </p:nvSpPr>
          <p:spPr>
            <a:xfrm>
              <a:off x="500062" y="2540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7" name="Oval 16"/>
            <p:cNvSpPr/>
            <p:nvPr/>
          </p:nvSpPr>
          <p:spPr>
            <a:xfrm>
              <a:off x="500062" y="3048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sp>
        <p:nvSpPr>
          <p:cNvPr id="8" name="Rectangle 7"/>
          <p:cNvSpPr/>
          <p:nvPr/>
        </p:nvSpPr>
        <p:spPr>
          <a:xfrm>
            <a:off x="372207" y="5299438"/>
            <a:ext cx="6172189" cy="2236653"/>
          </a:xfrm>
          <a:prstGeom prst="rect">
            <a:avLst/>
          </a:prstGeom>
        </p:spPr>
        <p:txBody>
          <a:bodyPr wrap="square" lIns="96661" tIns="48331" rIns="96661" bIns="48331">
            <a:spAutoFit/>
          </a:bodyPr>
          <a:lstStyle/>
          <a:p>
            <a:pPr marL="323850" indent="-323850"/>
            <a:r>
              <a:rPr lang="es-MX" sz="1600" b="1" dirty="0" smtClean="0">
                <a:latin typeface="Helvetica" pitchFamily="34" charset="0"/>
                <a:cs typeface="Helvetica" pitchFamily="34" charset="0"/>
              </a:rPr>
              <a:t>10. ¿Cómo respiran las ranas jóvenes? </a:t>
            </a:r>
            <a:r>
              <a:rPr lang="es-MX" sz="1200" b="1" dirty="0" smtClean="0">
                <a:latin typeface="Helvetica" pitchFamily="34" charset="0"/>
                <a:cs typeface="Helvetica" pitchFamily="34" charset="0"/>
              </a:rPr>
              <a:t>RI.2.1</a:t>
            </a:r>
            <a:endParaRPr lang="es-MX" sz="1200" b="1" dirty="0" smtClean="0">
              <a:solidFill>
                <a:srgbClr val="C00000"/>
              </a:solidFill>
              <a:latin typeface="Helvetica" pitchFamily="34" charset="0"/>
              <a:cs typeface="Helvetica" pitchFamily="34" charset="0"/>
            </a:endParaRPr>
          </a:p>
          <a:p>
            <a:pPr marL="324349" indent="-324349"/>
            <a:r>
              <a:rPr lang="es-MX" sz="1700" b="1" dirty="0" smtClean="0">
                <a:solidFill>
                  <a:srgbClr val="C00000"/>
                </a:solidFill>
                <a:latin typeface="Helvetica" pitchFamily="34" charset="0"/>
                <a:cs typeface="Helvetica" pitchFamily="34" charset="0"/>
              </a:rPr>
              <a:t>     </a:t>
            </a:r>
            <a:endParaRPr lang="es-MX" sz="1700" b="1" dirty="0" smtClean="0">
              <a:latin typeface="Helvetica" pitchFamily="34" charset="0"/>
              <a:cs typeface="Helvetica" pitchFamily="34" charset="0"/>
            </a:endParaRPr>
          </a:p>
          <a:p>
            <a:pPr marL="862013" indent="-323850">
              <a:buFont typeface="+mj-lt"/>
              <a:buAutoNum type="alphaUcPeriod"/>
            </a:pPr>
            <a:r>
              <a:rPr lang="es-MX" sz="1500" dirty="0" smtClean="0">
                <a:latin typeface="Helvetica" pitchFamily="34" charset="0"/>
                <a:cs typeface="Helvetica" pitchFamily="34" charset="0"/>
              </a:rPr>
              <a:t>Las ranas jóvenes respiran a través de sus pulmones.</a:t>
            </a:r>
          </a:p>
          <a:p>
            <a:pPr marL="862013" indent="-323850">
              <a:buFont typeface="+mj-lt"/>
              <a:buAutoNum type="alphaUcPeriod"/>
            </a:pPr>
            <a:endParaRPr lang="es-MX" sz="1500" dirty="0" smtClean="0">
              <a:latin typeface="Helvetica" pitchFamily="34" charset="0"/>
              <a:cs typeface="Helvetica" pitchFamily="34" charset="0"/>
            </a:endParaRPr>
          </a:p>
          <a:p>
            <a:pPr marL="862013" indent="-323850">
              <a:buFont typeface="+mj-lt"/>
              <a:buAutoNum type="alphaUcPeriod"/>
            </a:pPr>
            <a:r>
              <a:rPr lang="es-MX" sz="1500" dirty="0" smtClean="0">
                <a:latin typeface="Helvetica" pitchFamily="34" charset="0"/>
                <a:cs typeface="Helvetica" pitchFamily="34" charset="0"/>
              </a:rPr>
              <a:t>Las ranas jóvenes no respiran.</a:t>
            </a:r>
          </a:p>
          <a:p>
            <a:pPr marL="862013" indent="-323850">
              <a:buFont typeface="+mj-lt"/>
              <a:buAutoNum type="alphaUcPeriod"/>
            </a:pPr>
            <a:endParaRPr lang="es-MX" sz="1500" dirty="0" smtClean="0">
              <a:latin typeface="Helvetica" pitchFamily="34" charset="0"/>
              <a:cs typeface="Helvetica" pitchFamily="34" charset="0"/>
            </a:endParaRPr>
          </a:p>
          <a:p>
            <a:pPr marL="862013" indent="-323850">
              <a:buFont typeface="+mj-lt"/>
              <a:buAutoNum type="alphaUcPeriod"/>
            </a:pPr>
            <a:r>
              <a:rPr lang="es-MX" sz="1500" dirty="0" smtClean="0">
                <a:latin typeface="Helvetica" pitchFamily="34" charset="0"/>
                <a:cs typeface="Helvetica" pitchFamily="34" charset="0"/>
              </a:rPr>
              <a:t>Las ranas jóvenes respiran a través de su piel.</a:t>
            </a:r>
          </a:p>
          <a:p>
            <a:pPr marL="862013" indent="-323850"/>
            <a:endParaRPr lang="es-MX" sz="1500" dirty="0" smtClean="0">
              <a:solidFill>
                <a:srgbClr val="FF0000"/>
              </a:solidFill>
              <a:latin typeface="Helvetica" pitchFamily="34" charset="0"/>
              <a:cs typeface="Helvetica" pitchFamily="34" charset="0"/>
            </a:endParaRPr>
          </a:p>
          <a:p>
            <a:pPr marL="862013" indent="-323850">
              <a:buFont typeface="+mj-lt"/>
              <a:buAutoNum type="alphaUcPeriod" startAt="4"/>
            </a:pPr>
            <a:r>
              <a:rPr lang="es-MX" sz="1500" dirty="0" smtClean="0">
                <a:latin typeface="Helvetica" pitchFamily="34" charset="0"/>
                <a:cs typeface="Helvetica" pitchFamily="34" charset="0"/>
              </a:rPr>
              <a:t>Las ranas jóvenes respiran igual que lo hacen las personas.  </a:t>
            </a:r>
          </a:p>
        </p:txBody>
      </p:sp>
      <p:graphicFrame>
        <p:nvGraphicFramePr>
          <p:cNvPr id="22" name="Table 21"/>
          <p:cNvGraphicFramePr>
            <a:graphicFrameLocks noGrp="1"/>
          </p:cNvGraphicFramePr>
          <p:nvPr>
            <p:extLst>
              <p:ext uri="{D42A27DB-BD31-4B8C-83A1-F6EECF244321}">
                <p14:modId xmlns:p14="http://schemas.microsoft.com/office/powerpoint/2010/main" val="3581389548"/>
              </p:ext>
            </p:extLst>
          </p:nvPr>
        </p:nvGraphicFramePr>
        <p:xfrm>
          <a:off x="4495801" y="4130898"/>
          <a:ext cx="1790700" cy="615142"/>
        </p:xfrm>
        <a:graphic>
          <a:graphicData uri="http://schemas.openxmlformats.org/drawingml/2006/table">
            <a:tbl>
              <a:tblPr/>
              <a:tblGrid>
                <a:gridCol w="1790700"/>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RI.2.1</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dirty="0" smtClean="0"/>
                        <a:t>Hacen y contestan preguntas tales como: </a:t>
                      </a:r>
                      <a:r>
                        <a:rPr lang="es-MX" sz="800" i="1" dirty="0" smtClean="0"/>
                        <a:t>quién, qué, dónde, cuándo, por qué </a:t>
                      </a:r>
                      <a:r>
                        <a:rPr lang="es-MX" sz="800" dirty="0" smtClean="0"/>
                        <a:t>y </a:t>
                      </a:r>
                      <a:r>
                        <a:rPr lang="es-MX" sz="800" i="1" dirty="0" smtClean="0"/>
                        <a:t>cómo</a:t>
                      </a:r>
                      <a:r>
                        <a:rPr lang="es-MX" sz="800" dirty="0" smtClean="0"/>
                        <a:t>, para demostrar la comprensión de los detalles clave en un texto.</a:t>
                      </a:r>
                      <a:endParaRPr lang="en-US" sz="800" dirty="0" smtClean="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pSp>
        <p:nvGrpSpPr>
          <p:cNvPr id="29" name="Group 28"/>
          <p:cNvGrpSpPr/>
          <p:nvPr/>
        </p:nvGrpSpPr>
        <p:grpSpPr>
          <a:xfrm>
            <a:off x="685914" y="5867685"/>
            <a:ext cx="214313" cy="1596571"/>
            <a:chOff x="500062" y="1669143"/>
            <a:chExt cx="214313" cy="1596571"/>
          </a:xfrm>
        </p:grpSpPr>
        <p:sp>
          <p:nvSpPr>
            <p:cNvPr id="30" name="Oval 29"/>
            <p:cNvSpPr/>
            <p:nvPr/>
          </p:nvSpPr>
          <p:spPr>
            <a:xfrm>
              <a:off x="500062" y="166914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31" name="Oval 30"/>
            <p:cNvSpPr/>
            <p:nvPr/>
          </p:nvSpPr>
          <p:spPr>
            <a:xfrm>
              <a:off x="500062" y="2104572"/>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solidFill>
                  <a:srgbClr val="FF0000"/>
                </a:solidFill>
              </a:endParaRPr>
            </a:p>
          </p:txBody>
        </p:sp>
        <p:sp>
          <p:nvSpPr>
            <p:cNvPr id="32" name="Oval 31"/>
            <p:cNvSpPr/>
            <p:nvPr/>
          </p:nvSpPr>
          <p:spPr>
            <a:xfrm>
              <a:off x="500062" y="2540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33" name="Oval 32"/>
            <p:cNvSpPr/>
            <p:nvPr/>
          </p:nvSpPr>
          <p:spPr>
            <a:xfrm>
              <a:off x="500062" y="3048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22595435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mtClean="0"/>
              <a:pPr/>
              <a:t>19</a:t>
            </a:fld>
            <a:endParaRPr lang="es-MX" dirty="0"/>
          </a:p>
        </p:txBody>
      </p:sp>
      <p:cxnSp>
        <p:nvCxnSpPr>
          <p:cNvPr id="10" name="Straight Connector 9"/>
          <p:cNvCxnSpPr/>
          <p:nvPr/>
        </p:nvCxnSpPr>
        <p:spPr>
          <a:xfrm>
            <a:off x="361867" y="4354286"/>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1090750"/>
            <a:ext cx="5753100" cy="2231372"/>
          </a:xfrm>
          <a:prstGeom prst="rect">
            <a:avLst/>
          </a:prstGeom>
          <a:noFill/>
          <a:ln>
            <a:noFill/>
          </a:ln>
        </p:spPr>
        <p:txBody>
          <a:bodyPr wrap="square" lIns="91432" tIns="45716" rIns="91432" bIns="45716">
            <a:spAutoFit/>
          </a:bodyPr>
          <a:lstStyle/>
          <a:p>
            <a:pPr marL="216233" indent="-216233"/>
            <a:r>
              <a:rPr lang="es-MX" sz="1600" b="1" dirty="0" smtClean="0">
                <a:latin typeface="Helvetica" pitchFamily="34" charset="0"/>
                <a:cs typeface="Helvetica" pitchFamily="34" charset="0"/>
              </a:rPr>
              <a:t>11. ¿De qué trata mayormente el párrafo 4? </a:t>
            </a:r>
            <a:r>
              <a:rPr lang="es-MX" sz="1200" b="1" dirty="0" smtClean="0">
                <a:latin typeface="Helvetica" pitchFamily="34" charset="0"/>
                <a:cs typeface="Helvetica" pitchFamily="34" charset="0"/>
              </a:rPr>
              <a:t>RI.2.2</a:t>
            </a:r>
          </a:p>
          <a:p>
            <a:pPr marL="273294" indent="-273294"/>
            <a:r>
              <a:rPr lang="es-MX" sz="1700" b="1" dirty="0" smtClean="0">
                <a:latin typeface="Helvetica" pitchFamily="34" charset="0"/>
                <a:cs typeface="Helvetica" pitchFamily="34" charset="0"/>
              </a:rPr>
              <a:t>   </a:t>
            </a:r>
            <a:endParaRPr lang="es-MX" sz="1700" dirty="0" smtClean="0">
              <a:solidFill>
                <a:srgbClr val="FF0000"/>
              </a:solidFill>
              <a:latin typeface="Helvetica" pitchFamily="34" charset="0"/>
              <a:cs typeface="Helvetica" pitchFamily="34" charset="0"/>
            </a:endParaRPr>
          </a:p>
          <a:p>
            <a:pPr marL="819882" indent="-324349">
              <a:buFont typeface="+mj-lt"/>
              <a:buAutoNum type="alphaUcPeriod"/>
            </a:pPr>
            <a:r>
              <a:rPr lang="es-MX" sz="1500" dirty="0" smtClean="0">
                <a:latin typeface="Helvetica" pitchFamily="34" charset="0"/>
                <a:cs typeface="Helvetica" pitchFamily="34" charset="0"/>
              </a:rPr>
              <a:t>La piel de las ranas les ayuda a respirar.</a:t>
            </a:r>
          </a:p>
          <a:p>
            <a:pPr marL="819882" indent="-324349">
              <a:buFont typeface="+mj-lt"/>
              <a:buAutoNum type="alphaUcPeriod"/>
            </a:pPr>
            <a:endParaRPr lang="es-MX" sz="1500" dirty="0" smtClean="0">
              <a:latin typeface="Helvetica" pitchFamily="34" charset="0"/>
              <a:cs typeface="Helvetica" pitchFamily="34" charset="0"/>
            </a:endParaRPr>
          </a:p>
          <a:p>
            <a:pPr marL="819882" indent="-324349">
              <a:buFont typeface="+mj-lt"/>
              <a:buAutoNum type="alphaUcPeriod"/>
            </a:pPr>
            <a:r>
              <a:rPr lang="es-MX" sz="1500" dirty="0" smtClean="0">
                <a:latin typeface="Helvetica" pitchFamily="34" charset="0"/>
                <a:cs typeface="Helvetica" pitchFamily="34" charset="0"/>
              </a:rPr>
              <a:t>Las ranas de árbol pueden brincar de árbol en árbol.</a:t>
            </a:r>
          </a:p>
          <a:p>
            <a:pPr marL="819882" indent="-324349">
              <a:buFont typeface="+mj-lt"/>
              <a:buAutoNum type="alphaUcPeriod"/>
            </a:pPr>
            <a:endParaRPr lang="es-MX" sz="1500" dirty="0" smtClean="0">
              <a:solidFill>
                <a:srgbClr val="FF0000"/>
              </a:solidFill>
              <a:latin typeface="Helvetica" pitchFamily="34" charset="0"/>
              <a:cs typeface="Helvetica" pitchFamily="34" charset="0"/>
            </a:endParaRPr>
          </a:p>
          <a:p>
            <a:pPr marL="819882" indent="-324349">
              <a:buFont typeface="+mj-lt"/>
              <a:buAutoNum type="alphaUcPeriod"/>
            </a:pPr>
            <a:r>
              <a:rPr lang="es-MX" sz="1500" dirty="0" smtClean="0">
                <a:latin typeface="Helvetica" pitchFamily="34" charset="0"/>
                <a:cs typeface="Helvetica" pitchFamily="34" charset="0"/>
              </a:rPr>
              <a:t>Las ranas respiran usando pulmones.</a:t>
            </a:r>
          </a:p>
          <a:p>
            <a:pPr marL="819882" indent="-324349">
              <a:buFont typeface="+mj-lt"/>
              <a:buAutoNum type="alphaUcPeriod"/>
            </a:pPr>
            <a:endParaRPr lang="es-MX" sz="1500" dirty="0" smtClean="0">
              <a:solidFill>
                <a:srgbClr val="FF0000"/>
              </a:solidFill>
              <a:latin typeface="Helvetica" pitchFamily="34" charset="0"/>
              <a:cs typeface="Helvetica" pitchFamily="34" charset="0"/>
            </a:endParaRPr>
          </a:p>
          <a:p>
            <a:pPr marL="819882" indent="-324349">
              <a:buFont typeface="+mj-lt"/>
              <a:buAutoNum type="alphaUcPeriod"/>
            </a:pPr>
            <a:r>
              <a:rPr lang="es-MX" sz="1500" dirty="0" smtClean="0">
                <a:latin typeface="Helvetica" pitchFamily="34" charset="0"/>
                <a:cs typeface="Helvetica" pitchFamily="34" charset="0"/>
              </a:rPr>
              <a:t>Los dedos palmeados ayudan a las ranas a sobrevivir.</a:t>
            </a:r>
            <a:endParaRPr lang="es-MX" sz="1500" dirty="0">
              <a:latin typeface="Helvetica" pitchFamily="34" charset="0"/>
              <a:cs typeface="Helvetica" pitchFamily="34" charset="0"/>
            </a:endParaRPr>
          </a:p>
        </p:txBody>
      </p:sp>
      <p:sp>
        <p:nvSpPr>
          <p:cNvPr id="23" name="Oval 22"/>
          <p:cNvSpPr/>
          <p:nvPr/>
        </p:nvSpPr>
        <p:spPr>
          <a:xfrm>
            <a:off x="767969" y="165832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24" name="Oval 23"/>
          <p:cNvSpPr/>
          <p:nvPr/>
        </p:nvSpPr>
        <p:spPr>
          <a:xfrm>
            <a:off x="767969" y="209375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25" name="Oval 24"/>
          <p:cNvSpPr/>
          <p:nvPr/>
        </p:nvSpPr>
        <p:spPr>
          <a:xfrm>
            <a:off x="767969" y="260443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26" name="Oval 25"/>
          <p:cNvSpPr/>
          <p:nvPr/>
        </p:nvSpPr>
        <p:spPr>
          <a:xfrm>
            <a:off x="767969" y="3037180"/>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solidFill>
                <a:srgbClr val="FF0000"/>
              </a:solidFill>
            </a:endParaRPr>
          </a:p>
        </p:txBody>
      </p:sp>
      <p:sp>
        <p:nvSpPr>
          <p:cNvPr id="14" name="Rectangle 13"/>
          <p:cNvSpPr/>
          <p:nvPr/>
        </p:nvSpPr>
        <p:spPr>
          <a:xfrm>
            <a:off x="601905" y="4701349"/>
            <a:ext cx="5798895" cy="2693037"/>
          </a:xfrm>
          <a:prstGeom prst="rect">
            <a:avLst/>
          </a:prstGeom>
        </p:spPr>
        <p:txBody>
          <a:bodyPr wrap="square" lIns="91432" tIns="45716" rIns="91432" bIns="45716">
            <a:spAutoFit/>
          </a:bodyPr>
          <a:lstStyle/>
          <a:p>
            <a:pPr marL="514350" indent="-514350"/>
            <a:r>
              <a:rPr lang="es-MX" sz="1600" b="1" dirty="0" smtClean="0">
                <a:latin typeface="Helvetica" pitchFamily="34" charset="0"/>
                <a:cs typeface="Helvetica" pitchFamily="34" charset="0"/>
              </a:rPr>
              <a:t>12. ¿Qué oración podría añadirse al párrafo 3? </a:t>
            </a:r>
            <a:r>
              <a:rPr lang="es-MX" sz="1200" b="1" dirty="0" smtClean="0">
                <a:latin typeface="Helvetica" pitchFamily="34" charset="0"/>
                <a:cs typeface="Helvetica" pitchFamily="34" charset="0"/>
              </a:rPr>
              <a:t>RI.2.2</a:t>
            </a:r>
          </a:p>
          <a:p>
            <a:pPr marL="324349" indent="-324349">
              <a:buFont typeface="+mj-lt"/>
              <a:buAutoNum type="arabicPeriod" startAt="9"/>
            </a:pPr>
            <a:endParaRPr lang="es-MX" sz="1700" dirty="0" smtClean="0">
              <a:latin typeface="Helvetica" pitchFamily="34" charset="0"/>
              <a:cs typeface="Helvetica" pitchFamily="34" charset="0"/>
            </a:endParaRPr>
          </a:p>
          <a:p>
            <a:pPr marL="749307" indent="-324349">
              <a:buFont typeface="+mj-lt"/>
              <a:buAutoNum type="alphaUcPeriod"/>
            </a:pPr>
            <a:r>
              <a:rPr lang="es-MX" sz="1500" dirty="0" smtClean="0">
                <a:latin typeface="Helvetica" pitchFamily="34" charset="0"/>
                <a:cs typeface="Helvetica" pitchFamily="34" charset="0"/>
              </a:rPr>
              <a:t>Las ranas ponen sus huevos en la charca.</a:t>
            </a:r>
          </a:p>
          <a:p>
            <a:pPr marL="749307" indent="-324349"/>
            <a:endParaRPr lang="es-MX" sz="1500" dirty="0" smtClean="0">
              <a:latin typeface="Helvetica" pitchFamily="34" charset="0"/>
              <a:cs typeface="Helvetica" pitchFamily="34" charset="0"/>
            </a:endParaRPr>
          </a:p>
          <a:p>
            <a:pPr marL="749307" indent="-324349"/>
            <a:r>
              <a:rPr lang="es-MX" sz="1500" dirty="0" smtClean="0">
                <a:latin typeface="Helvetica" pitchFamily="34" charset="0"/>
                <a:cs typeface="Helvetica" pitchFamily="34" charset="0"/>
              </a:rPr>
              <a:t>B.   Las lagartijas también son muy rápidas.</a:t>
            </a:r>
            <a:endParaRPr lang="es-MX" sz="1500" dirty="0" smtClean="0">
              <a:solidFill>
                <a:srgbClr val="FF0000"/>
              </a:solidFill>
              <a:latin typeface="Helvetica" pitchFamily="34" charset="0"/>
              <a:cs typeface="Helvetica" pitchFamily="34" charset="0"/>
            </a:endParaRPr>
          </a:p>
          <a:p>
            <a:pPr marL="749307" indent="-324349">
              <a:buFont typeface="+mj-lt"/>
              <a:buAutoNum type="alphaUcPeriod"/>
            </a:pPr>
            <a:endParaRPr lang="es-MX" sz="1500" dirty="0" smtClean="0">
              <a:solidFill>
                <a:srgbClr val="FF0000"/>
              </a:solidFill>
              <a:latin typeface="Helvetica" pitchFamily="34" charset="0"/>
              <a:cs typeface="Helvetica" pitchFamily="34" charset="0"/>
            </a:endParaRPr>
          </a:p>
          <a:p>
            <a:pPr marL="749300" indent="-323850"/>
            <a:r>
              <a:rPr lang="es-MX" sz="1500" dirty="0" smtClean="0">
                <a:latin typeface="Helvetica" pitchFamily="34" charset="0"/>
                <a:cs typeface="Helvetica" pitchFamily="34" charset="0"/>
              </a:rPr>
              <a:t>C.   Las ranas comen muchos insectos dañinos cada año.</a:t>
            </a:r>
          </a:p>
          <a:p>
            <a:pPr marL="749307" indent="-324349">
              <a:buFont typeface="+mj-lt"/>
              <a:buAutoNum type="alphaUcPeriod"/>
            </a:pPr>
            <a:endParaRPr lang="es-MX" sz="1500" dirty="0" smtClean="0">
              <a:solidFill>
                <a:srgbClr val="FF0000"/>
              </a:solidFill>
              <a:latin typeface="Helvetica" pitchFamily="34" charset="0"/>
              <a:cs typeface="Helvetica" pitchFamily="34" charset="0"/>
            </a:endParaRPr>
          </a:p>
          <a:p>
            <a:pPr marL="739775" indent="-307975">
              <a:buAutoNum type="alphaUcPeriod" startAt="4"/>
            </a:pPr>
            <a:r>
              <a:rPr lang="es-MX" sz="1500" dirty="0" smtClean="0">
                <a:latin typeface="Helvetica" pitchFamily="34" charset="0"/>
                <a:cs typeface="Helvetica" pitchFamily="34" charset="0"/>
              </a:rPr>
              <a:t>Algunas ranas pueden brincar 20 veces el largo de su cuerpo.  </a:t>
            </a:r>
          </a:p>
          <a:p>
            <a:pPr marL="816879" indent="-384414">
              <a:buAutoNum type="alphaUcPeriod" startAt="4"/>
            </a:pPr>
            <a:endParaRPr lang="es-MX" sz="1500" dirty="0">
              <a:latin typeface="Helvetica" pitchFamily="34" charset="0"/>
              <a:cs typeface="Helvetica" pitchFamily="34" charset="0"/>
            </a:endParaRPr>
          </a:p>
        </p:txBody>
      </p:sp>
      <p:sp>
        <p:nvSpPr>
          <p:cNvPr id="19" name="Oval 18"/>
          <p:cNvSpPr/>
          <p:nvPr/>
        </p:nvSpPr>
        <p:spPr>
          <a:xfrm>
            <a:off x="823205" y="524232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0" name="Oval 19"/>
          <p:cNvSpPr/>
          <p:nvPr/>
        </p:nvSpPr>
        <p:spPr>
          <a:xfrm>
            <a:off x="808440" y="617497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1" name="Oval 20"/>
          <p:cNvSpPr/>
          <p:nvPr/>
        </p:nvSpPr>
        <p:spPr>
          <a:xfrm>
            <a:off x="815882" y="6635696"/>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pic>
        <p:nvPicPr>
          <p:cNvPr id="2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1000" y="5733045"/>
            <a:ext cx="229195" cy="23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Table 14"/>
          <p:cNvGraphicFramePr>
            <a:graphicFrameLocks noGrp="1"/>
          </p:cNvGraphicFramePr>
          <p:nvPr>
            <p:extLst>
              <p:ext uri="{D42A27DB-BD31-4B8C-83A1-F6EECF244321}">
                <p14:modId xmlns:p14="http://schemas.microsoft.com/office/powerpoint/2010/main" val="3273412088"/>
              </p:ext>
            </p:extLst>
          </p:nvPr>
        </p:nvGraphicFramePr>
        <p:xfrm>
          <a:off x="4419600" y="3962400"/>
          <a:ext cx="1731169" cy="493222"/>
        </p:xfrm>
        <a:graphic>
          <a:graphicData uri="http://schemas.openxmlformats.org/drawingml/2006/table">
            <a:tbl>
              <a:tblPr/>
              <a:tblGrid>
                <a:gridCol w="1731169"/>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RI.2.2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Identifican el tema principal de un texto de varios párrafos, así como el enfoque de párrafos específicos en el texto.</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797012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9144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US" dirty="0"/>
          </a:p>
        </p:txBody>
      </p:sp>
      <p:sp>
        <p:nvSpPr>
          <p:cNvPr id="9" name="Rectangle 8"/>
          <p:cNvSpPr/>
          <p:nvPr/>
        </p:nvSpPr>
        <p:spPr>
          <a:xfrm>
            <a:off x="95250" y="533400"/>
            <a:ext cx="6705600" cy="807720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a:t>
            </a:fld>
            <a:endParaRPr lang="en-US" dirty="0"/>
          </a:p>
        </p:txBody>
      </p:sp>
      <p:sp>
        <p:nvSpPr>
          <p:cNvPr id="6" name="TextBox 5"/>
          <p:cNvSpPr txBox="1"/>
          <p:nvPr/>
        </p:nvSpPr>
        <p:spPr>
          <a:xfrm>
            <a:off x="314885" y="1143000"/>
            <a:ext cx="6266329" cy="3442089"/>
          </a:xfrm>
          <a:prstGeom prst="rect">
            <a:avLst/>
          </a:prstGeom>
          <a:solidFill>
            <a:schemeClr val="bg1"/>
          </a:solidFill>
        </p:spPr>
        <p:txBody>
          <a:bodyPr wrap="square" lIns="86480" tIns="43240" rIns="86480" bIns="43240" rtlCol="0">
            <a:spAutoFit/>
          </a:bodyPr>
          <a:lstStyle/>
          <a:p>
            <a:pPr lvl="0" algn="ctr"/>
            <a:r>
              <a:rPr lang="es-MX" sz="1200" b="1" u="sng" dirty="0" smtClean="0">
                <a:solidFill>
                  <a:prstClr val="black"/>
                </a:solidFill>
              </a:rPr>
              <a:t>Trimestre </a:t>
            </a:r>
            <a:r>
              <a:rPr lang="es-MX" sz="1200" b="1" u="sng" dirty="0">
                <a:solidFill>
                  <a:prstClr val="black"/>
                </a:solidFill>
              </a:rPr>
              <a:t>Uno: Evaluación formativa común de artes del lenguaje inglés </a:t>
            </a:r>
          </a:p>
          <a:p>
            <a:pPr lvl="0" algn="ctr"/>
            <a:r>
              <a:rPr lang="es-MX" sz="1200" b="1" u="sng" dirty="0">
                <a:solidFill>
                  <a:prstClr val="black"/>
                </a:solidFill>
              </a:rPr>
              <a:t>Equipo de miembros y escritores</a:t>
            </a:r>
          </a:p>
          <a:p>
            <a:pPr lvl="0" algn="ctr"/>
            <a:endParaRPr lang="en-US" sz="700" b="1" u="sng" dirty="0">
              <a:solidFill>
                <a:prstClr val="black"/>
              </a:solidFill>
            </a:endParaRPr>
          </a:p>
          <a:p>
            <a:pPr lvl="0"/>
            <a:r>
              <a:rPr lang="es-419" sz="950" dirty="0">
                <a:solidFill>
                  <a:prstClr val="black"/>
                </a:solidFill>
              </a:rPr>
              <a:t>Esta evaluación se desarrolló trabajando a la </a:t>
            </a:r>
            <a:r>
              <a:rPr lang="es-419" sz="950" dirty="0" smtClean="0">
                <a:solidFill>
                  <a:prstClr val="black"/>
                </a:solidFill>
              </a:rPr>
              <a:t>inversa, mediante </a:t>
            </a:r>
            <a:r>
              <a:rPr lang="es-419" sz="950" dirty="0">
                <a:solidFill>
                  <a:prstClr val="black"/>
                </a:solidFill>
              </a:rPr>
              <a:t>la identificación de </a:t>
            </a:r>
            <a:r>
              <a:rPr lang="es-419" sz="950" dirty="0" smtClean="0">
                <a:solidFill>
                  <a:prstClr val="black"/>
                </a:solidFill>
              </a:rPr>
              <a:t>una comprensión profunda de los </a:t>
            </a:r>
            <a:r>
              <a:rPr lang="es-419" sz="950" dirty="0">
                <a:solidFill>
                  <a:prstClr val="black"/>
                </a:solidFill>
              </a:rPr>
              <a:t>dos </a:t>
            </a:r>
            <a:r>
              <a:rPr lang="es-419" sz="950" dirty="0" smtClean="0">
                <a:solidFill>
                  <a:prstClr val="black"/>
                </a:solidFill>
              </a:rPr>
              <a:t>textos. </a:t>
            </a:r>
            <a:r>
              <a:rPr lang="es-419" sz="950" dirty="0">
                <a:solidFill>
                  <a:prstClr val="black"/>
                </a:solidFill>
              </a:rPr>
              <a:t>Se </a:t>
            </a:r>
            <a:r>
              <a:rPr lang="es-419" sz="950" dirty="0" smtClean="0">
                <a:solidFill>
                  <a:prstClr val="black"/>
                </a:solidFill>
              </a:rPr>
              <a:t>identificaron ideas </a:t>
            </a:r>
            <a:r>
              <a:rPr lang="es-419" sz="950" dirty="0">
                <a:solidFill>
                  <a:prstClr val="black"/>
                </a:solidFill>
              </a:rPr>
              <a:t>clave para apoyar las respuestas </a:t>
            </a:r>
            <a:r>
              <a:rPr lang="es-419" sz="950" dirty="0" smtClean="0">
                <a:solidFill>
                  <a:prstClr val="black"/>
                </a:solidFill>
              </a:rPr>
              <a:t>construidas, </a:t>
            </a:r>
            <a:r>
              <a:rPr lang="es-419" sz="950" dirty="0">
                <a:solidFill>
                  <a:prstClr val="black"/>
                </a:solidFill>
              </a:rPr>
              <a:t>y </a:t>
            </a:r>
            <a:r>
              <a:rPr lang="es-419" sz="950" dirty="0" smtClean="0">
                <a:solidFill>
                  <a:prstClr val="black"/>
                </a:solidFill>
              </a:rPr>
              <a:t>detalles </a:t>
            </a:r>
            <a:r>
              <a:rPr lang="es-419" sz="950" dirty="0">
                <a:solidFill>
                  <a:prstClr val="black"/>
                </a:solidFill>
              </a:rPr>
              <a:t>clave </a:t>
            </a:r>
            <a:r>
              <a:rPr lang="es-419" sz="950" dirty="0" smtClean="0">
                <a:solidFill>
                  <a:prstClr val="black"/>
                </a:solidFill>
              </a:rPr>
              <a:t>fueron alineados </a:t>
            </a:r>
            <a:r>
              <a:rPr lang="es-419" sz="950" dirty="0">
                <a:solidFill>
                  <a:prstClr val="black"/>
                </a:solidFill>
              </a:rPr>
              <a:t>con las </a:t>
            </a:r>
            <a:r>
              <a:rPr lang="es-419" sz="950" dirty="0" smtClean="0">
                <a:solidFill>
                  <a:prstClr val="black"/>
                </a:solidFill>
              </a:rPr>
              <a:t>preguntas de </a:t>
            </a:r>
            <a:r>
              <a:rPr lang="es-419" sz="950" dirty="0">
                <a:solidFill>
                  <a:prstClr val="black"/>
                </a:solidFill>
              </a:rPr>
              <a:t>selección múltiple. Todas las preguntas apoyan el conocimiento </a:t>
            </a:r>
            <a:r>
              <a:rPr lang="es-419" sz="950" dirty="0" smtClean="0">
                <a:solidFill>
                  <a:prstClr val="black"/>
                </a:solidFill>
              </a:rPr>
              <a:t>previo del estudiante, de una visión o mensaje central.</a:t>
            </a:r>
          </a:p>
          <a:p>
            <a:pPr lvl="0"/>
            <a:endParaRPr lang="en-US" sz="950" b="1" dirty="0">
              <a:solidFill>
                <a:prstClr val="black"/>
              </a:solidFill>
            </a:endParaRPr>
          </a:p>
          <a:p>
            <a:pPr lvl="0"/>
            <a:endParaRPr lang="en-US" sz="950" b="1" dirty="0" smtClean="0">
              <a:solidFill>
                <a:prstClr val="black"/>
              </a:solidFill>
            </a:endParaRPr>
          </a:p>
          <a:p>
            <a:pPr lvl="0"/>
            <a:endParaRPr lang="en-US" b="1" dirty="0" smtClean="0"/>
          </a:p>
          <a:p>
            <a:r>
              <a:rPr lang="en-US" b="1" dirty="0" smtClean="0"/>
              <a:t>	</a:t>
            </a:r>
          </a:p>
          <a:p>
            <a:endParaRPr lang="en-US" b="1" dirty="0"/>
          </a:p>
          <a:p>
            <a:endParaRPr lang="en-US" b="1" dirty="0" smtClean="0"/>
          </a:p>
          <a:p>
            <a:endParaRPr lang="en-US" b="1" dirty="0"/>
          </a:p>
          <a:p>
            <a:endParaRPr lang="en-US" b="1" dirty="0" smtClean="0"/>
          </a:p>
          <a:p>
            <a:pPr lvl="0" algn="ctr"/>
            <a:r>
              <a:rPr lang="es-MX" sz="1100" b="1" i="1" dirty="0" smtClean="0">
                <a:solidFill>
                  <a:prstClr val="black"/>
                </a:solidFill>
              </a:rPr>
              <a:t>Gracias </a:t>
            </a:r>
            <a:r>
              <a:rPr lang="es-MX" sz="1100" b="1" i="1" dirty="0">
                <a:solidFill>
                  <a:prstClr val="black"/>
                </a:solidFill>
              </a:rPr>
              <a:t>a todos los que revisaron y </a:t>
            </a:r>
            <a:r>
              <a:rPr lang="es-MX" sz="1100" b="1" i="1" dirty="0" smtClean="0">
                <a:solidFill>
                  <a:prstClr val="black"/>
                </a:solidFill>
              </a:rPr>
              <a:t>editaron esta evaluación;</a:t>
            </a:r>
            <a:endParaRPr lang="es-MX" sz="1100" b="1" i="1" dirty="0">
              <a:solidFill>
                <a:prstClr val="black"/>
              </a:solidFill>
            </a:endParaRPr>
          </a:p>
          <a:p>
            <a:pPr lvl="0" algn="ctr"/>
            <a:r>
              <a:rPr lang="es-MX" sz="1100" b="1" i="1" dirty="0">
                <a:solidFill>
                  <a:prstClr val="black"/>
                </a:solidFill>
              </a:rPr>
              <a:t> un agradecimiento especial a </a:t>
            </a:r>
            <a:r>
              <a:rPr lang="es-MX" sz="1100" b="1" i="1" dirty="0" err="1">
                <a:solidFill>
                  <a:prstClr val="black"/>
                </a:solidFill>
              </a:rPr>
              <a:t>Vicki</a:t>
            </a:r>
            <a:r>
              <a:rPr lang="es-MX" sz="1100" b="1" i="1" dirty="0">
                <a:solidFill>
                  <a:prstClr val="black"/>
                </a:solidFill>
              </a:rPr>
              <a:t> Daniel y sus increíbles habilidades para editar.</a:t>
            </a:r>
          </a:p>
        </p:txBody>
      </p:sp>
      <p:graphicFrame>
        <p:nvGraphicFramePr>
          <p:cNvPr id="8" name="Table 7"/>
          <p:cNvGraphicFramePr>
            <a:graphicFrameLocks noGrp="1"/>
          </p:cNvGraphicFramePr>
          <p:nvPr>
            <p:extLst/>
          </p:nvPr>
        </p:nvGraphicFramePr>
        <p:xfrm>
          <a:off x="609600" y="2286000"/>
          <a:ext cx="5791200" cy="1849995"/>
        </p:xfrm>
        <a:graphic>
          <a:graphicData uri="http://schemas.openxmlformats.org/drawingml/2006/table">
            <a:tbl>
              <a:tblPr firstRow="1" bandRow="1">
                <a:tableStyleId>{5940675A-B579-460E-94D1-54222C63F5DA}</a:tableStyleId>
              </a:tblPr>
              <a:tblGrid>
                <a:gridCol w="1426787"/>
                <a:gridCol w="1621213"/>
                <a:gridCol w="1447800"/>
                <a:gridCol w="1295400"/>
              </a:tblGrid>
              <a:tr h="369999">
                <a:tc>
                  <a:txBody>
                    <a:bodyPr/>
                    <a:lstStyle/>
                    <a:p>
                      <a:r>
                        <a:rPr lang="en-US" sz="1200" b="1" dirty="0" smtClean="0">
                          <a:solidFill>
                            <a:schemeClr val="tx1"/>
                          </a:solidFill>
                        </a:rPr>
                        <a:t>Shannon Berkey</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Raquel LemusGarcia</a:t>
                      </a:r>
                      <a:endParaRPr lang="en-US" sz="1200" b="1" dirty="0">
                        <a:solidFill>
                          <a:schemeClr val="tx1"/>
                        </a:solidFill>
                      </a:endParaRP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Sandy Maines</a:t>
                      </a: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Berta Lule</a:t>
                      </a:r>
                    </a:p>
                  </a:txBody>
                  <a:tcPr marL="91083" marR="91083" marT="45616" marB="45616">
                    <a:solidFill>
                      <a:schemeClr val="bg1"/>
                    </a:solidFill>
                  </a:tcPr>
                </a:tc>
              </a:tr>
              <a:tr h="369999">
                <a:tc>
                  <a:txBody>
                    <a:bodyPr/>
                    <a:lstStyle/>
                    <a:p>
                      <a:r>
                        <a:rPr lang="en-US" sz="1200" b="1" dirty="0" smtClean="0">
                          <a:solidFill>
                            <a:schemeClr val="tx1"/>
                          </a:solidFill>
                        </a:rPr>
                        <a:t>Tammy Cole</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Janet Stintson</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rPr>
                        <a:t>Gina McLain</a:t>
                      </a:r>
                    </a:p>
                  </a:txBody>
                  <a:tcPr marL="91083" marR="91083" marT="45616" marB="45616">
                    <a:solidFill>
                      <a:schemeClr val="bg1"/>
                    </a:solidFill>
                  </a:tcPr>
                </a:tc>
                <a:tc>
                  <a:txBody>
                    <a:bodyPr/>
                    <a:lstStyle/>
                    <a:p>
                      <a:r>
                        <a:rPr lang="en-US" sz="1200" b="1" dirty="0" smtClean="0">
                          <a:solidFill>
                            <a:schemeClr val="tx1"/>
                          </a:solidFill>
                        </a:rPr>
                        <a:t>Judy Ramer</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Nicole</a:t>
                      </a:r>
                      <a:r>
                        <a:rPr lang="en-US" sz="1200" b="1" baseline="0" dirty="0" smtClean="0">
                          <a:solidFill>
                            <a:schemeClr val="tx1"/>
                          </a:solidFill>
                        </a:rPr>
                        <a:t> Thoen</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Patricia Gallardo</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rPr>
                        <a:t>Lisa Carnes</a:t>
                      </a:r>
                    </a:p>
                  </a:txBody>
                  <a:tcPr marL="91083" marR="91083" marT="45616" marB="45616">
                    <a:solidFill>
                      <a:schemeClr val="bg1"/>
                    </a:solidFill>
                  </a:tcPr>
                </a:tc>
                <a:tc>
                  <a:txBody>
                    <a:bodyPr/>
                    <a:lstStyle/>
                    <a:p>
                      <a:r>
                        <a:rPr lang="en-US" sz="1200" b="1" dirty="0" smtClean="0">
                          <a:solidFill>
                            <a:schemeClr val="tx1"/>
                          </a:solidFill>
                        </a:rPr>
                        <a:t>Teresa</a:t>
                      </a:r>
                      <a:r>
                        <a:rPr lang="en-US" sz="1200" b="1" baseline="0" dirty="0" smtClean="0">
                          <a:solidFill>
                            <a:schemeClr val="tx1"/>
                          </a:solidFill>
                        </a:rPr>
                        <a:t> Portinga</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Jami Rider</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Linda Benson</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Dori Sipe</a:t>
                      </a:r>
                      <a:endParaRPr lang="en-US" sz="1200" b="1" dirty="0">
                        <a:solidFill>
                          <a:schemeClr val="tx1"/>
                        </a:solidFill>
                      </a:endParaRPr>
                    </a:p>
                  </a:txBody>
                  <a:tcPr marL="91083" marR="91083" marT="45616" marB="45616">
                    <a:solidFill>
                      <a:schemeClr val="bg1"/>
                    </a:solidFill>
                  </a:tcPr>
                </a:tc>
                <a:tc>
                  <a:txBody>
                    <a:bodyPr/>
                    <a:lstStyle/>
                    <a:p>
                      <a:r>
                        <a:rPr lang="en-US" sz="1200" b="1" dirty="0" smtClean="0">
                          <a:solidFill>
                            <a:schemeClr val="tx1"/>
                          </a:solidFill>
                        </a:rPr>
                        <a:t>Laycee Kinsman</a:t>
                      </a:r>
                      <a:endParaRPr lang="en-US" sz="1200" b="1" dirty="0">
                        <a:solidFill>
                          <a:schemeClr val="tx1"/>
                        </a:solidFill>
                      </a:endParaRPr>
                    </a:p>
                  </a:txBody>
                  <a:tcPr marL="91083" marR="91083" marT="45616" marB="45616">
                    <a:solidFill>
                      <a:schemeClr val="bg1"/>
                    </a:solidFill>
                  </a:tcPr>
                </a:tc>
              </a:tr>
              <a:tr h="369999">
                <a:tc>
                  <a:txBody>
                    <a:bodyPr/>
                    <a:lstStyle/>
                    <a:p>
                      <a:r>
                        <a:rPr lang="en-US" sz="1200" b="1" dirty="0" smtClean="0">
                          <a:solidFill>
                            <a:schemeClr val="tx1"/>
                          </a:solidFill>
                        </a:rPr>
                        <a:t>Sonja Grabel</a:t>
                      </a:r>
                      <a:endParaRPr lang="en-US" sz="1200" b="1" dirty="0">
                        <a:solidFill>
                          <a:schemeClr val="tx1"/>
                        </a:solidFill>
                      </a:endParaRPr>
                    </a:p>
                  </a:txBody>
                  <a:tcPr marL="91083" marR="91083" marT="45616" marB="45616">
                    <a:solidFill>
                      <a:schemeClr val="bg1"/>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rPr>
                        <a:t>Christina Arosco</a:t>
                      </a:r>
                    </a:p>
                  </a:txBody>
                  <a:tcPr marL="91083" marR="91083" marT="45616" marB="45616">
                    <a:solidFill>
                      <a:schemeClr val="bg1"/>
                    </a:solidFill>
                  </a:tcPr>
                </a:tc>
                <a:tc>
                  <a:txBody>
                    <a:bodyPr/>
                    <a:lstStyle/>
                    <a:p>
                      <a:r>
                        <a:rPr lang="en-US" sz="1200" b="1" dirty="0" smtClean="0">
                          <a:solidFill>
                            <a:schemeClr val="tx1"/>
                          </a:solidFill>
                        </a:rPr>
                        <a:t>Teresa Portinga</a:t>
                      </a:r>
                      <a:endParaRPr lang="en-US" sz="1200" b="1" dirty="0">
                        <a:solidFill>
                          <a:schemeClr val="tx1"/>
                        </a:solidFill>
                      </a:endParaRPr>
                    </a:p>
                  </a:txBody>
                  <a:tcPr marL="91083" marR="91083" marT="45616" marB="45616">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Irma Ramirez</a:t>
                      </a:r>
                    </a:p>
                  </a:txBody>
                  <a:tcPr marL="91083" marR="91083" marT="45616" marB="45616">
                    <a:solidFill>
                      <a:schemeClr val="bg1"/>
                    </a:solidFill>
                  </a:tcPr>
                </a:tc>
              </a:tr>
            </a:tbl>
          </a:graphicData>
        </a:graphic>
      </p:graphicFrame>
      <p:graphicFrame>
        <p:nvGraphicFramePr>
          <p:cNvPr id="11" name="Table 10"/>
          <p:cNvGraphicFramePr>
            <a:graphicFrameLocks noGrp="1"/>
          </p:cNvGraphicFramePr>
          <p:nvPr>
            <p:extLst/>
          </p:nvPr>
        </p:nvGraphicFramePr>
        <p:xfrm>
          <a:off x="314885" y="5000799"/>
          <a:ext cx="6266330" cy="2939934"/>
        </p:xfrm>
        <a:graphic>
          <a:graphicData uri="http://schemas.openxmlformats.org/drawingml/2006/table">
            <a:tbl>
              <a:tblPr firstRow="1" bandRow="1">
                <a:tableStyleId>{5940675A-B579-460E-94D1-54222C63F5DA}</a:tableStyleId>
              </a:tblPr>
              <a:tblGrid>
                <a:gridCol w="2245011"/>
                <a:gridCol w="1802554"/>
                <a:gridCol w="2218765"/>
              </a:tblGrid>
              <a:tr h="41563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1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1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100" b="1" i="0" u="none" strike="noStrike" kern="1200" cap="none" spc="0" normalizeH="0" baseline="0" noProof="0" dirty="0" smtClean="0">
                          <a:ln>
                            <a:noFill/>
                          </a:ln>
                          <a:solidFill>
                            <a:prstClr val="black"/>
                          </a:solidFill>
                          <a:effectLst/>
                          <a:uLnTx/>
                          <a:uFillTx/>
                          <a:latin typeface="+mn-lt"/>
                          <a:ea typeface="+mn-ea"/>
                          <a:cs typeface="+mn-cs"/>
                        </a:rPr>
                        <a:t> de HSD.   </a:t>
                      </a:r>
                      <a:endParaRPr kumimoji="0" lang="es-419" sz="1600" b="0" i="0" u="none" strike="noStrike" kern="1200" cap="none" spc="0" normalizeH="0" baseline="0" noProof="0" dirty="0">
                        <a:ln>
                          <a:noFill/>
                        </a:ln>
                        <a:solidFill>
                          <a:prstClr val="black"/>
                        </a:solidFill>
                        <a:effectLst/>
                        <a:uLnTx/>
                        <a:uFillTx/>
                        <a:latin typeface="+mn-lt"/>
                        <a:ea typeface="+mn-ea"/>
                        <a:cs typeface="+mn-cs"/>
                      </a:endParaRP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602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80682" marR="80682" marT="41564" marB="41564">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graphicFrame>
        <p:nvGraphicFramePr>
          <p:cNvPr id="2" name="Table 1"/>
          <p:cNvGraphicFramePr>
            <a:graphicFrameLocks noGrp="1"/>
          </p:cNvGraphicFramePr>
          <p:nvPr/>
        </p:nvGraphicFramePr>
        <p:xfrm>
          <a:off x="342900" y="8067910"/>
          <a:ext cx="6238314" cy="426720"/>
        </p:xfrm>
        <a:graphic>
          <a:graphicData uri="http://schemas.openxmlformats.org/drawingml/2006/table">
            <a:tbl>
              <a:tblPr firstRow="1" bandRow="1">
                <a:tableStyleId>{3C2FFA5D-87B4-456A-9821-1D502468CF0F}</a:tableStyleId>
              </a:tblPr>
              <a:tblGrid>
                <a:gridCol w="6238314"/>
              </a:tblGrid>
              <a:tr h="377617">
                <a:tc>
                  <a:txBody>
                    <a:bodyPr/>
                    <a:lstStyle/>
                    <a:p>
                      <a:pPr algn="ctr"/>
                      <a:r>
                        <a:rPr lang="en-US" sz="1100" dirty="0" smtClean="0">
                          <a:solidFill>
                            <a:schemeClr val="tx1"/>
                          </a:solidFill>
                        </a:rPr>
                        <a:t>Gracias a </a:t>
                      </a:r>
                      <a:r>
                        <a:rPr lang="en-US" sz="1100" dirty="0" err="1" smtClean="0">
                          <a:solidFill>
                            <a:schemeClr val="tx1"/>
                          </a:solidFill>
                        </a:rPr>
                        <a:t>todos</a:t>
                      </a:r>
                      <a:r>
                        <a:rPr lang="en-US" sz="1100" dirty="0" smtClean="0">
                          <a:solidFill>
                            <a:schemeClr val="tx1"/>
                          </a:solidFill>
                        </a:rPr>
                        <a:t> los </a:t>
                      </a:r>
                      <a:r>
                        <a:rPr lang="en-US" sz="1100" dirty="0" err="1" smtClean="0">
                          <a:solidFill>
                            <a:schemeClr val="tx1"/>
                          </a:solidFill>
                        </a:rPr>
                        <a:t>que</a:t>
                      </a:r>
                      <a:r>
                        <a:rPr lang="en-US" sz="1100" dirty="0" smtClean="0">
                          <a:solidFill>
                            <a:schemeClr val="tx1"/>
                          </a:solidFill>
                        </a:rPr>
                        <a:t> </a:t>
                      </a:r>
                      <a:r>
                        <a:rPr lang="en-US" sz="1100" dirty="0" err="1" smtClean="0">
                          <a:solidFill>
                            <a:schemeClr val="tx1"/>
                          </a:solidFill>
                        </a:rPr>
                        <a:t>participaron</a:t>
                      </a:r>
                      <a:r>
                        <a:rPr lang="en-US" sz="1100" dirty="0" smtClean="0">
                          <a:solidFill>
                            <a:schemeClr val="tx1"/>
                          </a:solidFill>
                        </a:rPr>
                        <a:t> </a:t>
                      </a:r>
                      <a:r>
                        <a:rPr lang="en-US" sz="1100" dirty="0" err="1" smtClean="0">
                          <a:solidFill>
                            <a:schemeClr val="tx1"/>
                          </a:solidFill>
                        </a:rPr>
                        <a:t>en</a:t>
                      </a:r>
                      <a:r>
                        <a:rPr lang="en-US" sz="1100" dirty="0" smtClean="0">
                          <a:solidFill>
                            <a:schemeClr val="tx1"/>
                          </a:solidFill>
                        </a:rPr>
                        <a:t> la </a:t>
                      </a:r>
                      <a:r>
                        <a:rPr lang="en-US" sz="1100" dirty="0" err="1" smtClean="0">
                          <a:solidFill>
                            <a:schemeClr val="tx1"/>
                          </a:solidFill>
                        </a:rPr>
                        <a:t>traducción</a:t>
                      </a:r>
                      <a:r>
                        <a:rPr lang="en-US" sz="1100" dirty="0" smtClean="0">
                          <a:solidFill>
                            <a:schemeClr val="tx1"/>
                          </a:solidFill>
                        </a:rPr>
                        <a:t> de </a:t>
                      </a:r>
                      <a:r>
                        <a:rPr lang="en-US" sz="1100" dirty="0" err="1" smtClean="0">
                          <a:solidFill>
                            <a:schemeClr val="tx1"/>
                          </a:solidFill>
                        </a:rPr>
                        <a:t>esta</a:t>
                      </a:r>
                      <a:r>
                        <a:rPr lang="en-US" sz="1100" dirty="0" smtClean="0">
                          <a:solidFill>
                            <a:schemeClr val="tx1"/>
                          </a:solidFill>
                        </a:rPr>
                        <a:t> </a:t>
                      </a:r>
                      <a:r>
                        <a:rPr lang="en-US" sz="1100" dirty="0" err="1" smtClean="0">
                          <a:solidFill>
                            <a:schemeClr val="tx1"/>
                          </a:solidFill>
                        </a:rPr>
                        <a:t>evaluación</a:t>
                      </a:r>
                      <a:r>
                        <a:rPr lang="en-US" sz="1100" dirty="0" smtClean="0">
                          <a:solidFill>
                            <a:schemeClr val="tx1"/>
                          </a:solidFill>
                        </a:rPr>
                        <a:t>, </a:t>
                      </a:r>
                    </a:p>
                    <a:p>
                      <a:pPr algn="ctr"/>
                      <a:r>
                        <a:rPr lang="en-US" sz="1100" dirty="0" err="1" smtClean="0">
                          <a:solidFill>
                            <a:schemeClr val="tx1"/>
                          </a:solidFill>
                        </a:rPr>
                        <a:t>bajo</a:t>
                      </a:r>
                      <a:r>
                        <a:rPr lang="en-US" sz="1100" dirty="0" smtClean="0">
                          <a:solidFill>
                            <a:schemeClr val="tx1"/>
                          </a:solidFill>
                        </a:rPr>
                        <a:t> la </a:t>
                      </a:r>
                      <a:r>
                        <a:rPr lang="en-US" sz="1100" dirty="0" err="1" smtClean="0">
                          <a:solidFill>
                            <a:schemeClr val="tx1"/>
                          </a:solidFill>
                        </a:rPr>
                        <a:t>coordinación</a:t>
                      </a:r>
                      <a:r>
                        <a:rPr lang="en-US" sz="1100" baseline="0" dirty="0" smtClean="0">
                          <a:solidFill>
                            <a:schemeClr val="tx1"/>
                          </a:solidFill>
                        </a:rPr>
                        <a:t> de </a:t>
                      </a:r>
                      <a:r>
                        <a:rPr kumimoji="0" lang="en-US" sz="900" b="1" i="0"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900" b="1" i="0"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a:gradFill flip="none" rotWithShape="1">
                      <a:gsLst>
                        <a:gs pos="11000">
                          <a:schemeClr val="accent1">
                            <a:lumMod val="40000"/>
                            <a:lumOff val="60000"/>
                          </a:schemeClr>
                        </a:gs>
                        <a:gs pos="89000">
                          <a:srgbClr val="739BCB"/>
                        </a:gs>
                        <a:gs pos="99000">
                          <a:schemeClr val="accent1">
                            <a:lumMod val="60000"/>
                            <a:lumOff val="40000"/>
                          </a:schemeClr>
                        </a:gs>
                      </a:gsLst>
                      <a:path path="rect">
                        <a:fillToRect l="50000" t="50000" r="50000" b="50000"/>
                      </a:path>
                      <a:tileRect/>
                    </a:gradFill>
                  </a:tcPr>
                </a:tc>
              </a:tr>
            </a:tbl>
          </a:graphicData>
        </a:graphic>
      </p:graphicFrame>
    </p:spTree>
    <p:extLst>
      <p:ext uri="{BB962C8B-B14F-4D97-AF65-F5344CB8AC3E}">
        <p14:creationId xmlns:p14="http://schemas.microsoft.com/office/powerpoint/2010/main" val="32263092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mtClean="0"/>
              <a:pPr/>
              <a:t>20</a:t>
            </a:fld>
            <a:endParaRPr lang="es-MX" dirty="0"/>
          </a:p>
        </p:txBody>
      </p:sp>
      <p:cxnSp>
        <p:nvCxnSpPr>
          <p:cNvPr id="10" name="Straight Connector 9"/>
          <p:cNvCxnSpPr/>
          <p:nvPr/>
        </p:nvCxnSpPr>
        <p:spPr>
          <a:xfrm>
            <a:off x="361867" y="4426857"/>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45039" y="1012218"/>
            <a:ext cx="5884361" cy="2492982"/>
          </a:xfrm>
          <a:prstGeom prst="rect">
            <a:avLst/>
          </a:prstGeom>
        </p:spPr>
        <p:txBody>
          <a:bodyPr wrap="square" lIns="91432" tIns="45716" rIns="91432" bIns="45716">
            <a:spAutoFit/>
          </a:bodyPr>
          <a:lstStyle/>
          <a:p>
            <a:pPr marL="517525" indent="-517525"/>
            <a:r>
              <a:rPr lang="es-MX" sz="1600" b="1" dirty="0" smtClean="0">
                <a:latin typeface="Helvetica" pitchFamily="34" charset="0"/>
                <a:cs typeface="Helvetica" pitchFamily="34" charset="0"/>
              </a:rPr>
              <a:t>13.  ¿De qué forma las ranas y los humanos son </a:t>
            </a:r>
            <a:r>
              <a:rPr lang="es-MX" sz="1600" b="1" dirty="0">
                <a:latin typeface="Helvetica" pitchFamily="34" charset="0"/>
                <a:cs typeface="Helvetica" pitchFamily="34" charset="0"/>
              </a:rPr>
              <a:t>iguales ? </a:t>
            </a:r>
            <a:r>
              <a:rPr lang="es-MX" sz="1600" b="1" dirty="0" smtClean="0">
                <a:latin typeface="Helvetica" pitchFamily="34" charset="0"/>
                <a:cs typeface="Helvetica" pitchFamily="34" charset="0"/>
              </a:rPr>
              <a:t> </a:t>
            </a:r>
            <a:r>
              <a:rPr lang="es-MX" sz="1200" b="1" dirty="0" smtClean="0">
                <a:latin typeface="Helvetica" pitchFamily="34" charset="0"/>
                <a:cs typeface="Helvetica" pitchFamily="34" charset="0"/>
              </a:rPr>
              <a:t>RI.2.3</a:t>
            </a:r>
          </a:p>
          <a:p>
            <a:pPr marL="324349" indent="-324349">
              <a:buFont typeface="+mj-lt"/>
              <a:buAutoNum type="arabicPeriod" startAt="10"/>
            </a:pPr>
            <a:endParaRPr lang="es-MX" sz="1700" dirty="0" smtClean="0">
              <a:solidFill>
                <a:srgbClr val="FF0000"/>
              </a:solidFill>
              <a:latin typeface="Helvetica" pitchFamily="34" charset="0"/>
              <a:cs typeface="Helvetica" pitchFamily="34" charset="0"/>
            </a:endParaRPr>
          </a:p>
          <a:p>
            <a:pPr marL="749307" indent="-324349">
              <a:buFont typeface="+mj-lt"/>
              <a:buAutoNum type="alphaUcPeriod"/>
            </a:pPr>
            <a:r>
              <a:rPr lang="es-MX" sz="1500" dirty="0" smtClean="0">
                <a:latin typeface="Helvetica" pitchFamily="34" charset="0"/>
                <a:cs typeface="Helvetica" pitchFamily="34" charset="0"/>
              </a:rPr>
              <a:t>Ambos tienen tejidos de piel entre sus dedos.  </a:t>
            </a:r>
          </a:p>
          <a:p>
            <a:pPr marL="749307" indent="-324349">
              <a:buFont typeface="+mj-lt"/>
              <a:buAutoNum type="alphaUcPeriod"/>
            </a:pPr>
            <a:endParaRPr lang="es-MX" sz="1500" dirty="0" smtClean="0">
              <a:solidFill>
                <a:srgbClr val="FF0000"/>
              </a:solidFill>
              <a:latin typeface="Helvetica" pitchFamily="34" charset="0"/>
              <a:cs typeface="Helvetica" pitchFamily="34" charset="0"/>
            </a:endParaRPr>
          </a:p>
          <a:p>
            <a:pPr marL="749307" indent="-324349">
              <a:buFont typeface="+mj-lt"/>
              <a:buAutoNum type="alphaUcPeriod"/>
            </a:pPr>
            <a:r>
              <a:rPr lang="es-MX" sz="1500" dirty="0" smtClean="0">
                <a:latin typeface="Helvetica" pitchFamily="34" charset="0"/>
                <a:cs typeface="Helvetica" pitchFamily="34" charset="0"/>
              </a:rPr>
              <a:t>Ambos pueden respirar a través de sus pulmones. </a:t>
            </a:r>
          </a:p>
          <a:p>
            <a:pPr marL="749307" indent="-324349">
              <a:buFont typeface="+mj-lt"/>
              <a:buAutoNum type="alphaUcPeriod"/>
            </a:pPr>
            <a:endParaRPr lang="es-MX" sz="1500" dirty="0" smtClean="0">
              <a:solidFill>
                <a:srgbClr val="FF0000"/>
              </a:solidFill>
              <a:latin typeface="Helvetica" pitchFamily="34" charset="0"/>
              <a:cs typeface="Helvetica" pitchFamily="34" charset="0"/>
            </a:endParaRPr>
          </a:p>
          <a:p>
            <a:pPr marL="749307" indent="-324349">
              <a:buFont typeface="+mj-lt"/>
              <a:buAutoNum type="alphaUcPeriod"/>
            </a:pPr>
            <a:r>
              <a:rPr lang="es-MX" sz="1500" dirty="0" smtClean="0">
                <a:latin typeface="Helvetica" pitchFamily="34" charset="0"/>
                <a:cs typeface="Helvetica" pitchFamily="34" charset="0"/>
              </a:rPr>
              <a:t>Ambos respiran a través de su piel. </a:t>
            </a:r>
          </a:p>
          <a:p>
            <a:pPr marL="749307" indent="-324349">
              <a:buFont typeface="+mj-lt"/>
              <a:buAutoNum type="alphaUcPeriod"/>
            </a:pPr>
            <a:endParaRPr lang="es-MX" sz="1500" dirty="0" smtClean="0">
              <a:solidFill>
                <a:srgbClr val="FF0000"/>
              </a:solidFill>
              <a:latin typeface="Helvetica" pitchFamily="34" charset="0"/>
              <a:cs typeface="Helvetica" pitchFamily="34" charset="0"/>
            </a:endParaRPr>
          </a:p>
          <a:p>
            <a:pPr marL="749307" indent="-324349">
              <a:buFont typeface="+mj-lt"/>
              <a:buAutoNum type="alphaUcPeriod"/>
            </a:pPr>
            <a:r>
              <a:rPr lang="es-MX" sz="1500" dirty="0" smtClean="0">
                <a:latin typeface="Helvetica" pitchFamily="34" charset="0"/>
                <a:cs typeface="Helvetica" pitchFamily="34" charset="0"/>
              </a:rPr>
              <a:t>Ambos necesitan que su piel se mantenga húmeda.</a:t>
            </a:r>
            <a:endParaRPr lang="es-MX" sz="1500" dirty="0">
              <a:latin typeface="Helvetica" pitchFamily="34" charset="0"/>
              <a:cs typeface="Helvetica" pitchFamily="34" charset="0"/>
            </a:endParaRPr>
          </a:p>
        </p:txBody>
      </p:sp>
      <p:grpSp>
        <p:nvGrpSpPr>
          <p:cNvPr id="5" name="Group 4"/>
          <p:cNvGrpSpPr/>
          <p:nvPr/>
        </p:nvGrpSpPr>
        <p:grpSpPr>
          <a:xfrm>
            <a:off x="911019" y="1773292"/>
            <a:ext cx="226529" cy="1582653"/>
            <a:chOff x="942405" y="1857079"/>
            <a:chExt cx="226529" cy="1582653"/>
          </a:xfrm>
        </p:grpSpPr>
        <p:sp>
          <p:nvSpPr>
            <p:cNvPr id="28" name="Oval 27"/>
            <p:cNvSpPr/>
            <p:nvPr/>
          </p:nvSpPr>
          <p:spPr>
            <a:xfrm>
              <a:off x="942405" y="1857079"/>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29" name="Oval 28"/>
            <p:cNvSpPr/>
            <p:nvPr/>
          </p:nvSpPr>
          <p:spPr>
            <a:xfrm>
              <a:off x="942405" y="2292508"/>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30" name="Oval 29"/>
            <p:cNvSpPr/>
            <p:nvPr/>
          </p:nvSpPr>
          <p:spPr>
            <a:xfrm>
              <a:off x="942405" y="272793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31" name="Oval 30"/>
            <p:cNvSpPr/>
            <p:nvPr/>
          </p:nvSpPr>
          <p:spPr>
            <a:xfrm>
              <a:off x="954621" y="3222018"/>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sp>
        <p:nvSpPr>
          <p:cNvPr id="14" name="Rectangle 13"/>
          <p:cNvSpPr/>
          <p:nvPr/>
        </p:nvSpPr>
        <p:spPr>
          <a:xfrm>
            <a:off x="745039" y="4792794"/>
            <a:ext cx="5803658" cy="2492982"/>
          </a:xfrm>
          <a:prstGeom prst="rect">
            <a:avLst/>
          </a:prstGeom>
        </p:spPr>
        <p:txBody>
          <a:bodyPr wrap="square" lIns="91432" tIns="45716" rIns="91432" bIns="45716">
            <a:spAutoFit/>
          </a:bodyPr>
          <a:lstStyle/>
          <a:p>
            <a:pPr marL="396875" indent="-396875"/>
            <a:r>
              <a:rPr lang="es-MX" sz="1600" b="1" dirty="0" smtClean="0">
                <a:latin typeface="Helvetica" pitchFamily="34" charset="0"/>
                <a:cs typeface="Helvetica" pitchFamily="34" charset="0"/>
              </a:rPr>
              <a:t>14.  ¿Qué le permite a la rana respirar a través de su piel? </a:t>
            </a:r>
            <a:r>
              <a:rPr lang="es-MX" sz="1200" b="1" dirty="0" smtClean="0">
                <a:latin typeface="Helvetica" pitchFamily="34" charset="0"/>
                <a:cs typeface="Helvetica" pitchFamily="34" charset="0"/>
              </a:rPr>
              <a:t>RI.2.3</a:t>
            </a:r>
          </a:p>
          <a:p>
            <a:pPr marL="324349" indent="-324349">
              <a:buFont typeface="+mj-lt"/>
              <a:buAutoNum type="arabicPeriod" startAt="9"/>
            </a:pPr>
            <a:endParaRPr lang="es-MX" sz="1700" dirty="0" smtClean="0">
              <a:latin typeface="Helvetica" pitchFamily="34" charset="0"/>
              <a:cs typeface="Helvetica" pitchFamily="34" charset="0"/>
            </a:endParaRPr>
          </a:p>
          <a:p>
            <a:pPr marL="749300" indent="-323850">
              <a:buFont typeface="+mj-lt"/>
              <a:buAutoNum type="alphaUcPeriod"/>
            </a:pPr>
            <a:r>
              <a:rPr lang="es-MX" sz="1500" dirty="0" smtClean="0">
                <a:latin typeface="Helvetica" pitchFamily="34" charset="0"/>
                <a:cs typeface="Helvetica" pitchFamily="34" charset="0"/>
              </a:rPr>
              <a:t>una piel suave</a:t>
            </a:r>
          </a:p>
          <a:p>
            <a:pPr marL="749300" indent="-323850">
              <a:buFont typeface="+mj-lt"/>
              <a:buAutoNum type="alphaUcPeriod"/>
            </a:pPr>
            <a:endParaRPr lang="es-MX" sz="1500" dirty="0" smtClean="0">
              <a:latin typeface="Helvetica" pitchFamily="34" charset="0"/>
              <a:cs typeface="Helvetica" pitchFamily="34" charset="0"/>
            </a:endParaRPr>
          </a:p>
          <a:p>
            <a:pPr marL="749300" indent="-323850">
              <a:buFont typeface="+mj-lt"/>
              <a:buAutoNum type="alphaUcPeriod"/>
            </a:pPr>
            <a:r>
              <a:rPr lang="es-MX" sz="1500" dirty="0" smtClean="0">
                <a:latin typeface="Helvetica" pitchFamily="34" charset="0"/>
                <a:cs typeface="Helvetica" pitchFamily="34" charset="0"/>
              </a:rPr>
              <a:t>estar bajo el agua</a:t>
            </a:r>
          </a:p>
          <a:p>
            <a:pPr marL="749300" indent="-323850">
              <a:buFont typeface="+mj-lt"/>
              <a:buAutoNum type="alphaUcPeriod"/>
            </a:pPr>
            <a:endParaRPr lang="es-MX" sz="1500" dirty="0" smtClean="0">
              <a:solidFill>
                <a:srgbClr val="FF0000"/>
              </a:solidFill>
              <a:latin typeface="Helvetica" pitchFamily="34" charset="0"/>
              <a:cs typeface="Helvetica" pitchFamily="34" charset="0"/>
            </a:endParaRPr>
          </a:p>
          <a:p>
            <a:pPr marL="749300" indent="-323850">
              <a:buFont typeface="+mj-lt"/>
              <a:buAutoNum type="alphaUcPeriod"/>
            </a:pPr>
            <a:r>
              <a:rPr lang="es-MX" sz="1500" dirty="0" smtClean="0">
                <a:latin typeface="Helvetica" pitchFamily="34" charset="0"/>
                <a:cs typeface="Helvetica" pitchFamily="34" charset="0"/>
              </a:rPr>
              <a:t>una piel húmeda</a:t>
            </a:r>
          </a:p>
          <a:p>
            <a:pPr marL="749300" indent="-323850">
              <a:buFont typeface="+mj-lt"/>
              <a:buAutoNum type="alphaUcPeriod"/>
            </a:pPr>
            <a:endParaRPr lang="es-MX" sz="1500" dirty="0" smtClean="0">
              <a:solidFill>
                <a:srgbClr val="FF0000"/>
              </a:solidFill>
              <a:latin typeface="Helvetica" pitchFamily="34" charset="0"/>
              <a:cs typeface="Helvetica" pitchFamily="34" charset="0"/>
            </a:endParaRPr>
          </a:p>
          <a:p>
            <a:pPr marL="749300" indent="-323850">
              <a:buFont typeface="+mj-lt"/>
              <a:buAutoNum type="alphaUcPeriod"/>
            </a:pPr>
            <a:r>
              <a:rPr lang="es-MX" sz="1500" dirty="0">
                <a:latin typeface="Helvetica" pitchFamily="34" charset="0"/>
                <a:cs typeface="Helvetica" pitchFamily="34" charset="0"/>
              </a:rPr>
              <a:t>L</a:t>
            </a:r>
            <a:r>
              <a:rPr lang="es-MX" sz="1500" dirty="0" smtClean="0">
                <a:latin typeface="Helvetica" pitchFamily="34" charset="0"/>
                <a:cs typeface="Helvetica" pitchFamily="34" charset="0"/>
              </a:rPr>
              <a:t>as ranas no tienen cola.</a:t>
            </a:r>
            <a:endParaRPr lang="es-MX" sz="1500" dirty="0">
              <a:latin typeface="Helvetica" pitchFamily="34" charset="0"/>
              <a:cs typeface="Helvetica" pitchFamily="34" charset="0"/>
            </a:endParaRPr>
          </a:p>
        </p:txBody>
      </p:sp>
      <p:grpSp>
        <p:nvGrpSpPr>
          <p:cNvPr id="6" name="Group 5"/>
          <p:cNvGrpSpPr/>
          <p:nvPr/>
        </p:nvGrpSpPr>
        <p:grpSpPr>
          <a:xfrm>
            <a:off x="899036" y="5525747"/>
            <a:ext cx="226296" cy="1582748"/>
            <a:chOff x="904194" y="5623306"/>
            <a:chExt cx="226296" cy="1582748"/>
          </a:xfrm>
        </p:grpSpPr>
        <p:sp>
          <p:nvSpPr>
            <p:cNvPr id="15" name="Oval 14"/>
            <p:cNvSpPr/>
            <p:nvPr/>
          </p:nvSpPr>
          <p:spPr>
            <a:xfrm>
              <a:off x="904194" y="562330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6" name="Oval 15"/>
            <p:cNvSpPr/>
            <p:nvPr/>
          </p:nvSpPr>
          <p:spPr>
            <a:xfrm>
              <a:off x="911019" y="6116792"/>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7" name="Oval 16"/>
            <p:cNvSpPr/>
            <p:nvPr/>
          </p:nvSpPr>
          <p:spPr>
            <a:xfrm>
              <a:off x="911019" y="6552220"/>
              <a:ext cx="214313" cy="217714"/>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sp>
          <p:nvSpPr>
            <p:cNvPr id="18" name="Oval 17"/>
            <p:cNvSpPr/>
            <p:nvPr/>
          </p:nvSpPr>
          <p:spPr>
            <a:xfrm>
              <a:off x="916177" y="698834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s-MX" dirty="0"/>
            </a:p>
          </p:txBody>
        </p:sp>
      </p:grpSp>
      <p:graphicFrame>
        <p:nvGraphicFramePr>
          <p:cNvPr id="19" name="Table 18"/>
          <p:cNvGraphicFramePr>
            <a:graphicFrameLocks noGrp="1"/>
          </p:cNvGraphicFramePr>
          <p:nvPr>
            <p:extLst>
              <p:ext uri="{D42A27DB-BD31-4B8C-83A1-F6EECF244321}">
                <p14:modId xmlns:p14="http://schemas.microsoft.com/office/powerpoint/2010/main" val="2705290363"/>
              </p:ext>
            </p:extLst>
          </p:nvPr>
        </p:nvGraphicFramePr>
        <p:xfrm>
          <a:off x="4239816" y="3994684"/>
          <a:ext cx="2046684" cy="615142"/>
        </p:xfrm>
        <a:graphic>
          <a:graphicData uri="http://schemas.openxmlformats.org/drawingml/2006/table">
            <a:tbl>
              <a:tblPr/>
              <a:tblGrid>
                <a:gridCol w="2046684"/>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RI.2.3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Describen la relación entre una serie de acontecimientos históricos, ideas o conceptos científicos, o pasos en los procedimientos técnicos en un texto.</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831653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s-MX" smtClean="0"/>
              <a:pPr/>
              <a:t>21</a:t>
            </a:fld>
            <a:endParaRPr lang="es-MX" dirty="0"/>
          </a:p>
        </p:txBody>
      </p:sp>
      <p:graphicFrame>
        <p:nvGraphicFramePr>
          <p:cNvPr id="15" name="Table 14"/>
          <p:cNvGraphicFramePr>
            <a:graphicFrameLocks noGrp="1"/>
          </p:cNvGraphicFramePr>
          <p:nvPr>
            <p:extLst>
              <p:ext uri="{D42A27DB-BD31-4B8C-83A1-F6EECF244321}">
                <p14:modId xmlns:p14="http://schemas.microsoft.com/office/powerpoint/2010/main" val="513540675"/>
              </p:ext>
            </p:extLst>
          </p:nvPr>
        </p:nvGraphicFramePr>
        <p:xfrm>
          <a:off x="285750" y="250512"/>
          <a:ext cx="6215063" cy="3208968"/>
        </p:xfrm>
        <a:graphic>
          <a:graphicData uri="http://schemas.openxmlformats.org/drawingml/2006/table">
            <a:tbl>
              <a:tblPr firstRow="1" bandRow="1">
                <a:tableStyleId>{5940675A-B579-460E-94D1-54222C63F5DA}</a:tableStyleId>
              </a:tblPr>
              <a:tblGrid>
                <a:gridCol w="6215063"/>
              </a:tblGrid>
              <a:tr h="783771">
                <a:tc>
                  <a:txBody>
                    <a:bodyPr/>
                    <a:lstStyle/>
                    <a:p>
                      <a:pPr marL="396875" marR="0" indent="-396875" algn="l">
                        <a:lnSpc>
                          <a:spcPct val="115000"/>
                        </a:lnSpc>
                        <a:spcBef>
                          <a:spcPts val="0"/>
                        </a:spcBef>
                        <a:spcAft>
                          <a:spcPts val="0"/>
                        </a:spcAft>
                      </a:pPr>
                      <a:r>
                        <a:rPr lang="en-US" sz="1600" b="1" dirty="0" smtClean="0">
                          <a:solidFill>
                            <a:schemeClr val="tx1"/>
                          </a:solidFill>
                          <a:latin typeface="Helvetica" panose="020B0604020202020204" pitchFamily="34" charset="0"/>
                          <a:cs typeface="Helvetica" panose="020B0604020202020204" pitchFamily="34" charset="0"/>
                        </a:rPr>
                        <a:t>15.</a:t>
                      </a:r>
                      <a:r>
                        <a:rPr lang="en-US" sz="1600" b="1" baseline="0" dirty="0" smtClean="0">
                          <a:solidFill>
                            <a:schemeClr val="tx1"/>
                          </a:solidFill>
                          <a:latin typeface="Helvetica" panose="020B0604020202020204" pitchFamily="34" charset="0"/>
                          <a:cs typeface="Helvetica" panose="020B0604020202020204" pitchFamily="34" charset="0"/>
                        </a:rPr>
                        <a:t> </a:t>
                      </a:r>
                      <a:r>
                        <a:rPr lang="en-US" sz="1600" kern="1200" dirty="0" smtClean="0">
                          <a:solidFill>
                            <a:srgbClr val="000000"/>
                          </a:solidFill>
                          <a:effectLst/>
                          <a:latin typeface="Helvetica" panose="020B0604020202020204" pitchFamily="34" charset="0"/>
                          <a:ea typeface="Times New Roman"/>
                          <a:cs typeface="Helvetica" panose="020B0604020202020204" pitchFamily="34" charset="0"/>
                        </a:rPr>
                        <a:t> </a:t>
                      </a:r>
                      <a:r>
                        <a:rPr lang="es-419" sz="1600" b="1" kern="1200" noProof="0" dirty="0" smtClean="0">
                          <a:solidFill>
                            <a:srgbClr val="000000"/>
                          </a:solidFill>
                          <a:effectLst/>
                          <a:latin typeface="Helvetica" panose="020B0604020202020204" pitchFamily="34" charset="0"/>
                          <a:ea typeface="Times New Roman"/>
                          <a:cs typeface="Helvetica" panose="020B0604020202020204" pitchFamily="34" charset="0"/>
                        </a:rPr>
                        <a:t>En el texto </a:t>
                      </a:r>
                      <a:r>
                        <a:rPr lang="es-419" sz="1600" b="1" i="1" u="sng" kern="1200" noProof="0" dirty="0" smtClean="0">
                          <a:solidFill>
                            <a:srgbClr val="000000"/>
                          </a:solidFill>
                          <a:effectLst/>
                          <a:latin typeface="Helvetica" panose="020B0604020202020204" pitchFamily="34" charset="0"/>
                          <a:ea typeface="Times New Roman"/>
                          <a:cs typeface="Helvetica" panose="020B0604020202020204" pitchFamily="34" charset="0"/>
                        </a:rPr>
                        <a:t>Ranas</a:t>
                      </a:r>
                      <a:r>
                        <a:rPr lang="es-419" sz="1600" b="1" kern="1200" noProof="0" dirty="0" smtClean="0">
                          <a:solidFill>
                            <a:srgbClr val="000000"/>
                          </a:solidFill>
                          <a:effectLst/>
                          <a:latin typeface="Helvetica" panose="020B0604020202020204" pitchFamily="34" charset="0"/>
                          <a:ea typeface="Times New Roman"/>
                          <a:cs typeface="Helvetica" panose="020B0604020202020204" pitchFamily="34" charset="0"/>
                        </a:rPr>
                        <a:t>, ¿cuál </a:t>
                      </a:r>
                      <a:r>
                        <a:rPr lang="es-MX" sz="1600" b="1" kern="1200" noProof="0" dirty="0" smtClean="0">
                          <a:solidFill>
                            <a:srgbClr val="000000"/>
                          </a:solidFill>
                          <a:effectLst/>
                          <a:latin typeface="Helvetica" panose="020B0604020202020204" pitchFamily="34" charset="0"/>
                          <a:ea typeface="Times New Roman"/>
                          <a:cs typeface="Helvetica" panose="020B0604020202020204" pitchFamily="34" charset="0"/>
                        </a:rPr>
                        <a:t>es la idea principal del párrafo 5? Apoya tu  respuesta con detalles del párrafo.</a:t>
                      </a:r>
                      <a:endParaRPr lang="es-MX" sz="1600" b="1" noProof="0" dirty="0" smtClean="0">
                        <a:solidFill>
                          <a:schemeClr val="tx1"/>
                        </a:solidFill>
                        <a:latin typeface="Helvetica" panose="020B0604020202020204" pitchFamily="34" charset="0"/>
                        <a:cs typeface="Helvetica" panose="020B0604020202020204" pitchFamily="34" charset="0"/>
                      </a:endParaRPr>
                    </a:p>
                    <a:p>
                      <a:pPr marL="461963" indent="-461963" algn="l">
                        <a:buNone/>
                      </a:pPr>
                      <a:r>
                        <a:rPr lang="es-MX" sz="1000" b="1" baseline="0" noProof="0" dirty="0" smtClean="0">
                          <a:solidFill>
                            <a:schemeClr val="tx1"/>
                          </a:solidFill>
                          <a:latin typeface="Helvetica" panose="020B0604020202020204" pitchFamily="34" charset="0"/>
                          <a:cs typeface="Helvetica" panose="020B0604020202020204" pitchFamily="34" charset="0"/>
                        </a:rPr>
                        <a:t>              </a:t>
                      </a:r>
                      <a:r>
                        <a:rPr lang="es-MX" sz="1000" b="0" baseline="0" noProof="0" dirty="0" smtClean="0">
                          <a:solidFill>
                            <a:schemeClr val="tx1"/>
                          </a:solidFill>
                          <a:latin typeface="Helvetica" panose="020B0604020202020204" pitchFamily="34" charset="0"/>
                          <a:cs typeface="Helvetica" panose="020B0604020202020204" pitchFamily="34" charset="0"/>
                        </a:rPr>
                        <a:t>RI.2.2                                                                                                                     </a:t>
                      </a:r>
                      <a:r>
                        <a:rPr lang="es-MX" sz="1000" b="0" noProof="0" dirty="0" smtClean="0">
                          <a:solidFill>
                            <a:schemeClr val="tx1"/>
                          </a:solidFill>
                          <a:latin typeface="Helvetica" panose="020B0604020202020204" pitchFamily="34" charset="0"/>
                          <a:cs typeface="Helvetica" panose="020B0604020202020204" pitchFamily="34" charset="0"/>
                        </a:rPr>
                        <a:t>Puntaje final_____</a:t>
                      </a:r>
                    </a:p>
                    <a:p>
                      <a:pPr marL="342900" indent="-342900">
                        <a:buNone/>
                      </a:pPr>
                      <a:endParaRPr lang="en-US" sz="1700" b="1" baseline="0" dirty="0" smtClean="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72">
                <a:tc>
                  <a:txBody>
                    <a:bodyPr/>
                    <a:lstStyle/>
                    <a:p>
                      <a:r>
                        <a:rPr lang="en-US" sz="1400" dirty="0" smtClean="0">
                          <a:solidFill>
                            <a:schemeClr val="tx1"/>
                          </a:solidFill>
                          <a:latin typeface="Helvetica" panose="020B0604020202020204" pitchFamily="34" charset="0"/>
                          <a:cs typeface="Helvetica" panose="020B0604020202020204" pitchFamily="34" charset="0"/>
                        </a:rPr>
                        <a:t> </a:t>
                      </a:r>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66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3312">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6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13183467"/>
              </p:ext>
            </p:extLst>
          </p:nvPr>
        </p:nvGraphicFramePr>
        <p:xfrm>
          <a:off x="304800" y="4333236"/>
          <a:ext cx="6215063" cy="3746868"/>
        </p:xfrm>
        <a:graphic>
          <a:graphicData uri="http://schemas.openxmlformats.org/drawingml/2006/table">
            <a:tbl>
              <a:tblPr firstRow="1" bandRow="1">
                <a:tableStyleId>{5940675A-B579-460E-94D1-54222C63F5DA}</a:tableStyleId>
              </a:tblPr>
              <a:tblGrid>
                <a:gridCol w="6215063"/>
              </a:tblGrid>
              <a:tr h="990600">
                <a:tc>
                  <a:txBody>
                    <a:bodyPr/>
                    <a:lstStyle/>
                    <a:p>
                      <a:pPr marL="461963" marR="0" indent="-461963" algn="l">
                        <a:spcBef>
                          <a:spcPts val="0"/>
                        </a:spcBef>
                        <a:spcAft>
                          <a:spcPts val="0"/>
                        </a:spcAft>
                      </a:pPr>
                      <a:r>
                        <a:rPr lang="en-US" sz="1600" b="1" dirty="0" smtClean="0">
                          <a:solidFill>
                            <a:schemeClr val="tx1"/>
                          </a:solidFill>
                          <a:latin typeface="Helvetica" panose="020B0604020202020204" pitchFamily="34" charset="0"/>
                          <a:cs typeface="Helvetica" panose="020B0604020202020204" pitchFamily="34" charset="0"/>
                        </a:rPr>
                        <a:t>16.  ¿</a:t>
                      </a:r>
                      <a:r>
                        <a:rPr lang="es-MX" sz="1600" b="1" noProof="0" dirty="0" smtClean="0">
                          <a:solidFill>
                            <a:schemeClr val="tx1"/>
                          </a:solidFill>
                          <a:latin typeface="Helvetica" panose="020B0604020202020204" pitchFamily="34" charset="0"/>
                          <a:cs typeface="Helvetica" panose="020B0604020202020204" pitchFamily="34" charset="0"/>
                        </a:rPr>
                        <a:t>Qué ayuda a las ranas a sobrevivir? Usa detalles del texto </a:t>
                      </a:r>
                      <a:r>
                        <a:rPr lang="es-MX" sz="1600" b="1" i="1" u="sng" noProof="0" dirty="0" smtClean="0">
                          <a:solidFill>
                            <a:schemeClr val="tx1"/>
                          </a:solidFill>
                          <a:latin typeface="Helvetica" panose="020B0604020202020204" pitchFamily="34" charset="0"/>
                          <a:cs typeface="Helvetica" panose="020B0604020202020204" pitchFamily="34" charset="0"/>
                        </a:rPr>
                        <a:t>Ranas</a:t>
                      </a:r>
                      <a:r>
                        <a:rPr lang="es-MX" sz="1600" b="1" i="0" u="none" noProof="0" dirty="0" smtClean="0">
                          <a:solidFill>
                            <a:schemeClr val="tx1"/>
                          </a:solidFill>
                          <a:latin typeface="Helvetica" panose="020B0604020202020204" pitchFamily="34" charset="0"/>
                          <a:cs typeface="Helvetica" panose="020B0604020202020204" pitchFamily="34" charset="0"/>
                        </a:rPr>
                        <a:t>,</a:t>
                      </a:r>
                      <a:r>
                        <a:rPr lang="es-MX" sz="1600" b="1" i="0" u="none" baseline="0" noProof="0" dirty="0" smtClean="0">
                          <a:solidFill>
                            <a:schemeClr val="tx1"/>
                          </a:solidFill>
                          <a:latin typeface="Helvetica" panose="020B0604020202020204" pitchFamily="34" charset="0"/>
                          <a:cs typeface="Helvetica" panose="020B0604020202020204" pitchFamily="34" charset="0"/>
                        </a:rPr>
                        <a:t> </a:t>
                      </a:r>
                      <a:r>
                        <a:rPr lang="es-MX" sz="1600" b="1" noProof="0" dirty="0" smtClean="0">
                          <a:solidFill>
                            <a:schemeClr val="tx1"/>
                          </a:solidFill>
                          <a:latin typeface="Helvetica" panose="020B0604020202020204" pitchFamily="34" charset="0"/>
                          <a:cs typeface="Helvetica" panose="020B0604020202020204" pitchFamily="34" charset="0"/>
                        </a:rPr>
                        <a:t>para explicar tu respuesta.</a:t>
                      </a:r>
                      <a:endParaRPr lang="es-MX" sz="1600" b="1" baseline="0" noProof="0" dirty="0" smtClean="0">
                        <a:solidFill>
                          <a:schemeClr val="tx1"/>
                        </a:solidFill>
                        <a:latin typeface="Helvetica" panose="020B0604020202020204" pitchFamily="34" charset="0"/>
                        <a:cs typeface="Helvetica" panose="020B0604020202020204" pitchFamily="34" charset="0"/>
                      </a:endParaRPr>
                    </a:p>
                    <a:p>
                      <a:pPr marL="457200" indent="-457200" algn="l">
                        <a:buNone/>
                      </a:pPr>
                      <a:r>
                        <a:rPr lang="es-MX" sz="1000" b="0" noProof="0" dirty="0" smtClean="0">
                          <a:solidFill>
                            <a:schemeClr val="tx1"/>
                          </a:solidFill>
                          <a:latin typeface="Helvetica" panose="020B0604020202020204" pitchFamily="34" charset="0"/>
                          <a:cs typeface="Helvetica" panose="020B0604020202020204" pitchFamily="34" charset="0"/>
                        </a:rPr>
                        <a:t>             RI.2.3                                                                                                                       Puntaje final_____</a:t>
                      </a:r>
                    </a:p>
                  </a:txBody>
                  <a:tcPr marL="90011" marR="90011" marT="46446" marB="4644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r>
                        <a:rPr lang="en-US" sz="1400" dirty="0" smtClean="0">
                          <a:solidFill>
                            <a:schemeClr val="tx1"/>
                          </a:solidFill>
                          <a:latin typeface="Helvetica" panose="020B0604020202020204" pitchFamily="34" charset="0"/>
                          <a:cs typeface="Helvetica" panose="020B0604020202020204" pitchFamily="34" charset="0"/>
                        </a:rPr>
                        <a:t> </a:t>
                      </a:r>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094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496">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044">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92">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5140">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8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8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88">
                <a:tc>
                  <a:txBody>
                    <a:bodyPr/>
                    <a:lstStyle/>
                    <a:p>
                      <a:endParaRPr lang="en-US" sz="1400" dirty="0">
                        <a:solidFill>
                          <a:schemeClr val="tx1"/>
                        </a:solidFill>
                        <a:latin typeface="Helvetica" panose="020B0604020202020204" pitchFamily="34" charset="0"/>
                        <a:cs typeface="Helvetica" panose="020B0604020202020204" pitchFamily="34" charset="0"/>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5052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572057002"/>
              </p:ext>
            </p:extLst>
          </p:nvPr>
        </p:nvGraphicFramePr>
        <p:xfrm>
          <a:off x="304800" y="304800"/>
          <a:ext cx="6291263" cy="3633987"/>
        </p:xfrm>
        <a:graphic>
          <a:graphicData uri="http://schemas.openxmlformats.org/drawingml/2006/table">
            <a:tbl>
              <a:tblPr firstRow="1" bandRow="1">
                <a:tableStyleId>{5940675A-B579-460E-94D1-54222C63F5DA}</a:tableStyleId>
              </a:tblPr>
              <a:tblGrid>
                <a:gridCol w="6291263"/>
              </a:tblGrid>
              <a:tr h="1143000">
                <a:tc>
                  <a:txBody>
                    <a:bodyPr/>
                    <a:lstStyle/>
                    <a:p>
                      <a:pPr marL="342900" marR="0" indent="-342900" algn="l">
                        <a:lnSpc>
                          <a:spcPct val="115000"/>
                        </a:lnSpc>
                        <a:spcBef>
                          <a:spcPts val="0"/>
                        </a:spcBef>
                        <a:spcAft>
                          <a:spcPts val="0"/>
                        </a:spcAft>
                        <a:buAutoNum type="arabicPeriod" startAt="17"/>
                      </a:pPr>
                      <a:r>
                        <a:rPr lang="es-MX" sz="1600" b="1" kern="1200" dirty="0" smtClean="0">
                          <a:solidFill>
                            <a:srgbClr val="000000"/>
                          </a:solidFill>
                          <a:effectLst/>
                          <a:latin typeface="Helvetica" panose="020B0604020202020204" pitchFamily="34" charset="0"/>
                          <a:ea typeface="Times New Roman"/>
                          <a:cs typeface="Helvetica" panose="020B0604020202020204" pitchFamily="34" charset="0"/>
                        </a:rPr>
                        <a:t>Lee el párrafo a continuación.</a:t>
                      </a:r>
                      <a:r>
                        <a:rPr lang="es-MX" sz="1600" dirty="0" smtClean="0">
                          <a:latin typeface="Helvetica" panose="020B0604020202020204" pitchFamily="34" charset="0"/>
                          <a:cs typeface="Helvetica" panose="020B0604020202020204" pitchFamily="34" charset="0"/>
                        </a:rPr>
                        <a:t>  </a:t>
                      </a:r>
                    </a:p>
                    <a:p>
                      <a:pPr marL="0" marR="0" indent="0" algn="l">
                        <a:lnSpc>
                          <a:spcPct val="115000"/>
                        </a:lnSpc>
                        <a:spcBef>
                          <a:spcPts val="0"/>
                        </a:spcBef>
                        <a:spcAft>
                          <a:spcPts val="0"/>
                        </a:spcAft>
                        <a:buNone/>
                      </a:pPr>
                      <a:r>
                        <a:rPr lang="es-MX" sz="1600" i="1" baseline="0" dirty="0" smtClean="0">
                          <a:latin typeface="Helvetica" panose="020B0604020202020204" pitchFamily="34" charset="0"/>
                          <a:cs typeface="Helvetica" panose="020B0604020202020204" pitchFamily="34" charset="0"/>
                        </a:rPr>
                        <a:t>                                          </a:t>
                      </a:r>
                      <a:r>
                        <a:rPr lang="es-MX" sz="1200" i="1" dirty="0" smtClean="0"/>
                        <a:t> </a:t>
                      </a:r>
                      <a:r>
                        <a:rPr lang="es-MX" sz="900" i="1" dirty="0" smtClean="0"/>
                        <a:t>W.2.1c Escrito breve</a:t>
                      </a:r>
                      <a:r>
                        <a:rPr lang="es-MX" sz="900" i="1" baseline="0" dirty="0" smtClean="0"/>
                        <a:t> – Objetivo 6a  Ofrecen razones para apoyar una opinión</a:t>
                      </a:r>
                      <a:endParaRPr lang="es-MX" sz="900" i="1" dirty="0" smtClean="0"/>
                    </a:p>
                    <a:p>
                      <a:pPr marL="342900" marR="0" indent="-342900" algn="l">
                        <a:lnSpc>
                          <a:spcPct val="115000"/>
                        </a:lnSpc>
                        <a:spcBef>
                          <a:spcPts val="0"/>
                        </a:spcBef>
                        <a:spcAft>
                          <a:spcPts val="0"/>
                        </a:spcAft>
                        <a:buAutoNum type="arabicPeriod" startAt="18"/>
                      </a:pPr>
                      <a:endParaRPr lang="es-MX" sz="8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114300" marR="0" lvl="0" indent="0" algn="l" defTabSz="914400" rtl="0" eaLnBrk="1" fontAlgn="auto" latinLnBrk="0" hangingPunct="1">
                        <a:lnSpc>
                          <a:spcPct val="115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Las ranas serían buenas mascotas.  Son lo suficientemente pequeñas para que quepan en un acuario.  No necesitas bañarlas ni sacarlas a caminar.    </a:t>
                      </a:r>
                      <a:endParaRPr kumimoji="0" lang="es-MX" sz="1400" b="0" i="0" u="none" strike="noStrike" kern="1200" cap="none" spc="0" normalizeH="0" baseline="0" noProof="0" dirty="0" smtClean="0">
                        <a:ln>
                          <a:noFill/>
                        </a:ln>
                        <a:solidFill>
                          <a:prstClr val="black"/>
                        </a:solidFill>
                        <a:effectLst/>
                        <a:uLnTx/>
                        <a:uFillTx/>
                        <a:latin typeface="Helvetica" panose="020B0604020202020204" pitchFamily="34" charset="0"/>
                        <a:ea typeface="Calibri"/>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MX" sz="11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Añade 1 o 2 oraciones más de tu propia idea para apoyar la opinión de este párrafo.                                                          </a:t>
                      </a:r>
                      <a:r>
                        <a:rPr lang="es-MX" sz="1000" b="0" dirty="0" smtClean="0">
                          <a:solidFill>
                            <a:schemeClr val="tx1"/>
                          </a:solidFill>
                          <a:latin typeface="Helvetica" panose="020B0604020202020204" pitchFamily="34" charset="0"/>
                          <a:cs typeface="Helvetica" panose="020B0604020202020204" pitchFamily="34" charset="0"/>
                        </a:rPr>
                        <a:t>  </a:t>
                      </a:r>
                      <a:r>
                        <a:rPr lang="es-MX" sz="900" b="0" dirty="0" smtClean="0">
                          <a:solidFill>
                            <a:schemeClr val="tx1"/>
                          </a:solidFill>
                          <a:latin typeface="Helvetica" panose="020B0604020202020204" pitchFamily="34" charset="0"/>
                          <a:cs typeface="Helvetica" panose="020B0604020202020204" pitchFamily="34" charset="0"/>
                        </a:rPr>
                        <a:t>(Maestro solamente) Puntaje final_____</a:t>
                      </a:r>
                    </a:p>
                    <a:p>
                      <a:pPr marL="0" marR="834390" algn="l">
                        <a:lnSpc>
                          <a:spcPct val="115000"/>
                        </a:lnSpc>
                        <a:spcBef>
                          <a:spcPts val="0"/>
                        </a:spcBef>
                        <a:spcAft>
                          <a:spcPts val="0"/>
                        </a:spcAft>
                      </a:pPr>
                      <a:endParaRPr lang="es-MX" sz="1100" b="1" dirty="0" smtClean="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149">
                <a:tc>
                  <a:txBody>
                    <a:bodyPr/>
                    <a:lstStyle/>
                    <a:p>
                      <a:r>
                        <a:rPr lang="es-MX" sz="1700" dirty="0" smtClean="0">
                          <a:solidFill>
                            <a:schemeClr val="tx1"/>
                          </a:solidFill>
                        </a:rPr>
                        <a:t> </a:t>
                      </a:r>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727">
                <a:tc>
                  <a:txBody>
                    <a:bodyPr/>
                    <a:lstStyle/>
                    <a:p>
                      <a:endParaRPr lang="es-MX" sz="1700" dirty="0">
                        <a:solidFill>
                          <a:schemeClr val="tx1"/>
                        </a:solidFill>
                      </a:endParaRPr>
                    </a:p>
                  </a:txBody>
                  <a:tcPr marL="90011" marR="90011" marT="46446" marB="4644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403733" y="914400"/>
            <a:ext cx="6111368" cy="700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732" y="4599362"/>
            <a:ext cx="6191250" cy="4003291"/>
          </a:xfrm>
          <a:prstGeom prst="rect">
            <a:avLst/>
          </a:prstGeom>
          <a:noFill/>
          <a:ln>
            <a:noFill/>
          </a:ln>
        </p:spPr>
        <p:txBody>
          <a:bodyPr wrap="square" lIns="96661" tIns="48331" rIns="96661" bIns="48331">
            <a:spAutoFit/>
          </a:bodyPr>
          <a:lstStyle/>
          <a:p>
            <a:r>
              <a:rPr lang="en-US" sz="1600" b="1" dirty="0" smtClean="0">
                <a:latin typeface="Helvetica" panose="020B0604020202020204" pitchFamily="34" charset="0"/>
                <a:cs typeface="Helvetica" pitchFamily="34" charset="0"/>
              </a:rPr>
              <a:t>18. </a:t>
            </a:r>
            <a:r>
              <a:rPr lang="es-MX" sz="1600" b="1" dirty="0" smtClean="0">
                <a:latin typeface="Helvetica" panose="020B0604020202020204" pitchFamily="34" charset="0"/>
                <a:cs typeface="Helvetica" pitchFamily="34" charset="0"/>
              </a:rPr>
              <a:t>Lee el párrafo a continuación.  </a:t>
            </a:r>
          </a:p>
          <a:p>
            <a:r>
              <a:rPr lang="es-MX" sz="1600" b="1" dirty="0">
                <a:latin typeface="Helvetica" panose="020B0604020202020204" pitchFamily="34" charset="0"/>
                <a:cs typeface="Helvetica" pitchFamily="34" charset="0"/>
              </a:rPr>
              <a:t> </a:t>
            </a:r>
            <a:r>
              <a:rPr lang="es-MX" sz="1600" b="1" dirty="0" smtClean="0">
                <a:latin typeface="Helvetica" panose="020B0604020202020204" pitchFamily="34" charset="0"/>
                <a:cs typeface="Helvetica" pitchFamily="34" charset="0"/>
              </a:rPr>
              <a:t>                                                    </a:t>
            </a:r>
            <a:r>
              <a:rPr lang="es-MX" sz="900" i="1" dirty="0" smtClean="0">
                <a:cs typeface="Helvetica" panose="020B0604020202020204" pitchFamily="34" charset="0"/>
              </a:rPr>
              <a:t>Revisar un texto W.2.1e (proporcionar conclusiones) Objetivo 9</a:t>
            </a:r>
          </a:p>
          <a:p>
            <a:endParaRPr lang="es-MX" sz="1600" dirty="0" smtClean="0">
              <a:latin typeface="Helvetica" panose="020B0604020202020204" pitchFamily="34" charset="0"/>
              <a:cs typeface="Helvetica" panose="020B0604020202020204" pitchFamily="34" charset="0"/>
            </a:endParaRPr>
          </a:p>
          <a:p>
            <a:pPr lvl="0">
              <a:lnSpc>
                <a:spcPct val="115000"/>
              </a:lnSpc>
              <a:defRPr/>
            </a:pPr>
            <a:r>
              <a:rPr lang="es-MX" sz="1600" dirty="0" smtClean="0">
                <a:solidFill>
                  <a:srgbClr val="000000"/>
                </a:solidFill>
                <a:latin typeface="Helvetica" panose="020B0604020202020204" pitchFamily="34" charset="0"/>
                <a:ea typeface="Times New Roman"/>
                <a:cs typeface="Helvetica" panose="020B0604020202020204" pitchFamily="34" charset="0"/>
              </a:rPr>
              <a:t>A los renacuajos les crecieron patas y pulmones. Pronto los renacuajos se convirtieron en pequeñas ranas.</a:t>
            </a:r>
            <a:endParaRPr lang="es-MX" sz="1600" dirty="0" smtClean="0">
              <a:solidFill>
                <a:prstClr val="black"/>
              </a:solidFill>
              <a:latin typeface="Helvetica" panose="020B0604020202020204" pitchFamily="34" charset="0"/>
              <a:ea typeface="Calibri"/>
              <a:cs typeface="Helvetica" panose="020B0604020202020204" pitchFamily="34" charset="0"/>
            </a:endParaRPr>
          </a:p>
          <a:p>
            <a:endParaRPr lang="es-MX" sz="1600" b="1" dirty="0" smtClean="0"/>
          </a:p>
          <a:p>
            <a:r>
              <a:rPr lang="es-MX" sz="1600" b="1" dirty="0" smtClean="0"/>
              <a:t>¿Qué oración sería la mejor conclusión para el párrafo?</a:t>
            </a:r>
            <a:endParaRPr lang="es-MX" sz="1600" dirty="0" smtClean="0"/>
          </a:p>
          <a:p>
            <a:endParaRPr lang="es-MX" sz="1700" dirty="0" smtClean="0">
              <a:latin typeface="Helvetica" pitchFamily="34" charset="0"/>
              <a:cs typeface="Helvetica" pitchFamily="34" charset="0"/>
            </a:endParaRPr>
          </a:p>
          <a:p>
            <a:pPr marL="628650" indent="-287338">
              <a:buFont typeface="+mj-lt"/>
              <a:buAutoNum type="alphaUcPeriod"/>
            </a:pPr>
            <a:r>
              <a:rPr lang="es-MX" sz="1500" dirty="0" smtClean="0">
                <a:latin typeface="Helvetica" pitchFamily="34" charset="0"/>
                <a:cs typeface="Helvetica" pitchFamily="34" charset="0"/>
              </a:rPr>
              <a:t>A las ranas pequeñas les gusta saltar.</a:t>
            </a:r>
          </a:p>
          <a:p>
            <a:pPr marL="628650" indent="-287338">
              <a:buFont typeface="+mj-lt"/>
              <a:buAutoNum type="alphaUcPeriod"/>
            </a:pPr>
            <a:endParaRPr lang="es-MX" sz="1500" dirty="0" smtClean="0">
              <a:latin typeface="Helvetica" pitchFamily="34" charset="0"/>
              <a:cs typeface="Helvetica" pitchFamily="34" charset="0"/>
            </a:endParaRPr>
          </a:p>
          <a:p>
            <a:pPr marL="628650" indent="-287338">
              <a:buFont typeface="+mj-lt"/>
              <a:buAutoNum type="alphaUcPeriod"/>
            </a:pPr>
            <a:r>
              <a:rPr lang="es-MX" sz="1500" dirty="0" smtClean="0">
                <a:latin typeface="Helvetica" pitchFamily="34" charset="0"/>
                <a:cs typeface="Helvetica" pitchFamily="34" charset="0"/>
              </a:rPr>
              <a:t>Ahora pueden vivir en el agua o en la tierra.</a:t>
            </a:r>
          </a:p>
          <a:p>
            <a:pPr marL="628650" indent="-287338">
              <a:buFont typeface="+mj-lt"/>
              <a:buAutoNum type="alphaUcPeriod"/>
            </a:pPr>
            <a:endParaRPr lang="es-MX" sz="1500" dirty="0" smtClean="0">
              <a:latin typeface="Helvetica" pitchFamily="34" charset="0"/>
              <a:cs typeface="Helvetica" pitchFamily="34" charset="0"/>
            </a:endParaRPr>
          </a:p>
          <a:p>
            <a:pPr marL="628650" indent="-287338">
              <a:buFont typeface="+mj-lt"/>
              <a:buAutoNum type="alphaUcPeriod"/>
            </a:pPr>
            <a:r>
              <a:rPr lang="es-MX" sz="1500" dirty="0" smtClean="0">
                <a:latin typeface="Helvetica" pitchFamily="34" charset="0"/>
                <a:cs typeface="Helvetica" pitchFamily="34" charset="0"/>
              </a:rPr>
              <a:t>Los sapos son como las ranas. </a:t>
            </a:r>
          </a:p>
          <a:p>
            <a:pPr marL="628650" indent="-287338">
              <a:buFont typeface="+mj-lt"/>
              <a:buAutoNum type="alphaUcPeriod"/>
            </a:pPr>
            <a:endParaRPr lang="es-MX" sz="1500" dirty="0" smtClean="0">
              <a:latin typeface="Helvetica" pitchFamily="34" charset="0"/>
              <a:cs typeface="Helvetica" pitchFamily="34" charset="0"/>
            </a:endParaRPr>
          </a:p>
          <a:p>
            <a:pPr marL="628650" indent="-287338">
              <a:buFont typeface="+mj-lt"/>
              <a:buAutoNum type="alphaUcPeriod"/>
            </a:pPr>
            <a:r>
              <a:rPr lang="es-MX" sz="1500" dirty="0" smtClean="0">
                <a:latin typeface="Helvetica" pitchFamily="34" charset="0"/>
                <a:cs typeface="Helvetica" pitchFamily="34" charset="0"/>
              </a:rPr>
              <a:t>A mí me gustan los renacuajos.</a:t>
            </a:r>
          </a:p>
          <a:p>
            <a:pPr marL="753811" indent="-324349">
              <a:buFont typeface="+mj-lt"/>
              <a:buAutoNum type="alphaUcPeriod"/>
            </a:pPr>
            <a:endParaRPr lang="es-MX" sz="1500" dirty="0">
              <a:latin typeface="Helvetica" pitchFamily="34" charset="0"/>
              <a:cs typeface="Helvetica" pitchFamily="34" charset="0"/>
            </a:endParaRPr>
          </a:p>
        </p:txBody>
      </p:sp>
      <p:sp>
        <p:nvSpPr>
          <p:cNvPr id="7" name="Rectangle 6"/>
          <p:cNvSpPr/>
          <p:nvPr/>
        </p:nvSpPr>
        <p:spPr>
          <a:xfrm>
            <a:off x="342900" y="5258796"/>
            <a:ext cx="6172200" cy="7610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33400" y="6711178"/>
            <a:ext cx="225675" cy="1575877"/>
            <a:chOff x="515702" y="1905000"/>
            <a:chExt cx="225675" cy="1575877"/>
          </a:xfrm>
        </p:grpSpPr>
        <p:sp>
          <p:nvSpPr>
            <p:cNvPr id="11" name="Oval 10"/>
            <p:cNvSpPr/>
            <p:nvPr/>
          </p:nvSpPr>
          <p:spPr>
            <a:xfrm>
              <a:off x="527064" y="326316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2" name="Oval 11"/>
            <p:cNvSpPr/>
            <p:nvPr/>
          </p:nvSpPr>
          <p:spPr>
            <a:xfrm>
              <a:off x="515702" y="1905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3" name="Oval 12"/>
            <p:cNvSpPr/>
            <p:nvPr/>
          </p:nvSpPr>
          <p:spPr>
            <a:xfrm>
              <a:off x="527064" y="234134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4" name="Oval 13"/>
            <p:cNvSpPr/>
            <p:nvPr/>
          </p:nvSpPr>
          <p:spPr>
            <a:xfrm>
              <a:off x="527064" y="2809514"/>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Tree>
    <p:extLst>
      <p:ext uri="{BB962C8B-B14F-4D97-AF65-F5344CB8AC3E}">
        <p14:creationId xmlns:p14="http://schemas.microsoft.com/office/powerpoint/2010/main" val="2289361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361867" y="4495800"/>
            <a:ext cx="59246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5750" y="4654929"/>
            <a:ext cx="6191250" cy="3436982"/>
          </a:xfrm>
          <a:prstGeom prst="rect">
            <a:avLst/>
          </a:prstGeom>
          <a:noFill/>
          <a:ln>
            <a:noFill/>
          </a:ln>
        </p:spPr>
        <p:txBody>
          <a:bodyPr wrap="square" lIns="96661" tIns="48331" rIns="96661" bIns="48331">
            <a:spAutoFit/>
          </a:bodyPr>
          <a:lstStyle/>
          <a:p>
            <a:r>
              <a:rPr lang="en-US" sz="1600" b="1" dirty="0" smtClean="0">
                <a:latin typeface="Helvetica" panose="020B0604020202020204" pitchFamily="34" charset="0"/>
                <a:cs typeface="Helvetica" pitchFamily="34" charset="0"/>
              </a:rPr>
              <a:t>20</a:t>
            </a:r>
            <a:r>
              <a:rPr lang="en-US" sz="1600" b="1" dirty="0">
                <a:latin typeface="Helvetica" pitchFamily="34" charset="0"/>
                <a:cs typeface="Helvetica" pitchFamily="34" charset="0"/>
              </a:rPr>
              <a:t>. </a:t>
            </a:r>
            <a:r>
              <a:rPr lang="es-MX" sz="1600" b="1" dirty="0" smtClean="0">
                <a:solidFill>
                  <a:srgbClr val="000000"/>
                </a:solidFill>
                <a:latin typeface="Helvetica" panose="020B0604020202020204" pitchFamily="34" charset="0"/>
                <a:ea typeface="Times New Roman"/>
                <a:cs typeface="Helvetica" panose="020B0604020202020204" pitchFamily="34" charset="0"/>
              </a:rPr>
              <a:t>Lee la oración a continuación</a:t>
            </a:r>
            <a:r>
              <a:rPr lang="es-MX" sz="1600" b="1" dirty="0" smtClean="0">
                <a:latin typeface="Helvetica" pitchFamily="34" charset="0"/>
                <a:cs typeface="Helvetica" pitchFamily="34" charset="0"/>
              </a:rPr>
              <a:t>.            </a:t>
            </a:r>
            <a:r>
              <a:rPr lang="es-MX" sz="900" i="1" dirty="0" smtClean="0">
                <a:latin typeface="Helvetica" panose="020B0604020202020204" pitchFamily="34" charset="0"/>
                <a:cs typeface="Helvetica" panose="020B0604020202020204" pitchFamily="34" charset="0"/>
              </a:rPr>
              <a:t>Editar – Lenguaje - Estándar: L.2.1d</a:t>
            </a:r>
          </a:p>
          <a:p>
            <a:endParaRPr lang="es-MX" sz="1600" dirty="0" smtClean="0">
              <a:latin typeface="Helvetica" panose="020B0604020202020204" pitchFamily="34" charset="0"/>
              <a:cs typeface="Helvetica" panose="020B0604020202020204" pitchFamily="34" charset="0"/>
            </a:endParaRPr>
          </a:p>
          <a:p>
            <a:r>
              <a:rPr lang="es-MX" sz="1600" b="1" dirty="0" smtClean="0"/>
              <a:t>Los renacuajos  ____ en círculos dentro de la cubeta.</a:t>
            </a:r>
          </a:p>
          <a:p>
            <a:endParaRPr lang="es-MX" sz="1600" b="1" dirty="0" smtClean="0"/>
          </a:p>
          <a:p>
            <a:r>
              <a:rPr lang="es-MX" sz="1600" b="1" dirty="0" smtClean="0"/>
              <a:t>Escoge la palabra correcta para llenar el espacio en blanco.</a:t>
            </a:r>
            <a:endParaRPr lang="es-MX" sz="1600" dirty="0" smtClean="0"/>
          </a:p>
          <a:p>
            <a:endParaRPr lang="es-MX" sz="17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nadar</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nadó</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nadando</a:t>
            </a:r>
          </a:p>
          <a:p>
            <a:pPr marL="753811" indent="-324349">
              <a:buFont typeface="+mj-lt"/>
              <a:buAutoNum type="alphaUcPeriod"/>
            </a:pPr>
            <a:endParaRPr lang="es-MX" sz="1500" dirty="0" smtClean="0">
              <a:latin typeface="Helvetica" pitchFamily="34" charset="0"/>
              <a:cs typeface="Helvetica" pitchFamily="34" charset="0"/>
            </a:endParaRPr>
          </a:p>
          <a:p>
            <a:pPr marL="753811" indent="-324349">
              <a:buFont typeface="+mj-lt"/>
              <a:buAutoNum type="alphaUcPeriod"/>
            </a:pPr>
            <a:r>
              <a:rPr lang="es-MX" sz="1500" dirty="0" smtClean="0">
                <a:latin typeface="Helvetica" pitchFamily="34" charset="0"/>
                <a:cs typeface="Helvetica" pitchFamily="34" charset="0"/>
              </a:rPr>
              <a:t>nadaron</a:t>
            </a:r>
          </a:p>
          <a:p>
            <a:pPr marL="753811" indent="-324349">
              <a:buFont typeface="+mj-lt"/>
              <a:buAutoNum type="alphaUcPeriod"/>
            </a:pPr>
            <a:endParaRPr lang="es-MX" sz="1500" dirty="0">
              <a:latin typeface="Helvetica" pitchFamily="34" charset="0"/>
              <a:cs typeface="Helvetica" pitchFamily="34" charset="0"/>
            </a:endParaRPr>
          </a:p>
        </p:txBody>
      </p:sp>
      <p:sp>
        <p:nvSpPr>
          <p:cNvPr id="3" name="Rectangle 2"/>
          <p:cNvSpPr/>
          <p:nvPr/>
        </p:nvSpPr>
        <p:spPr>
          <a:xfrm>
            <a:off x="285750" y="522141"/>
            <a:ext cx="6267450" cy="3693311"/>
          </a:xfrm>
          <a:prstGeom prst="rect">
            <a:avLst/>
          </a:prstGeom>
        </p:spPr>
        <p:txBody>
          <a:bodyPr wrap="square" lIns="91432" tIns="45716" rIns="91432" bIns="45716">
            <a:spAutoFit/>
          </a:bodyPr>
          <a:lstStyle/>
          <a:p>
            <a:r>
              <a:rPr lang="es-MX" sz="1600" b="1" dirty="0" smtClean="0">
                <a:latin typeface="Helvetica" panose="020B0604020202020204" pitchFamily="34" charset="0"/>
                <a:cs typeface="Helvetica" pitchFamily="34" charset="0"/>
              </a:rPr>
              <a:t>19. </a:t>
            </a:r>
            <a:r>
              <a:rPr lang="es-MX" sz="1600" b="1" dirty="0" smtClean="0">
                <a:solidFill>
                  <a:srgbClr val="000000"/>
                </a:solidFill>
                <a:latin typeface="Helvetica" panose="020B0604020202020204" pitchFamily="34" charset="0"/>
                <a:ea typeface="Times New Roman"/>
                <a:cs typeface="Helvetica" panose="020B0604020202020204" pitchFamily="34" charset="0"/>
              </a:rPr>
              <a:t>Lee la oración a continuación</a:t>
            </a:r>
            <a:r>
              <a:rPr lang="es-MX" sz="1600" b="1" dirty="0" smtClean="0">
                <a:latin typeface="Helvetica" pitchFamily="34" charset="0"/>
                <a:cs typeface="Helvetica" pitchFamily="34" charset="0"/>
              </a:rPr>
              <a:t>.        </a:t>
            </a:r>
            <a:r>
              <a:rPr lang="es-MX" sz="900" i="1" dirty="0" smtClean="0">
                <a:latin typeface="Helvetica" panose="020B0604020202020204" pitchFamily="34" charset="0"/>
                <a:cs typeface="Helvetica" panose="020B0604020202020204" pitchFamily="34" charset="0"/>
              </a:rPr>
              <a:t>Lenguaje y vocabulario - Estándar: L.2.6</a:t>
            </a:r>
            <a:endParaRPr lang="es-MX" sz="1000" i="1" dirty="0" smtClean="0">
              <a:latin typeface="Helvetica" panose="020B0604020202020204" pitchFamily="34" charset="0"/>
              <a:cs typeface="Helvetica" panose="020B0604020202020204" pitchFamily="34" charset="0"/>
            </a:endParaRPr>
          </a:p>
          <a:p>
            <a:endParaRPr lang="es-MX" sz="1000" dirty="0" smtClean="0">
              <a:latin typeface="Helvetica" panose="020B0604020202020204" pitchFamily="34" charset="0"/>
              <a:cs typeface="Helvetica" panose="020B0604020202020204" pitchFamily="34" charset="0"/>
            </a:endParaRPr>
          </a:p>
          <a:p>
            <a:r>
              <a:rPr lang="es-MX" sz="1600" b="1" dirty="0" smtClean="0"/>
              <a:t>Habían ranas </a:t>
            </a:r>
            <a:r>
              <a:rPr lang="es-MX" sz="1600" b="1" i="1" u="sng" dirty="0" smtClean="0"/>
              <a:t>esparcidas</a:t>
            </a:r>
            <a:r>
              <a:rPr lang="es-MX" sz="1600" b="1" dirty="0" smtClean="0"/>
              <a:t> por todas partes en la charca. </a:t>
            </a:r>
          </a:p>
          <a:p>
            <a:endParaRPr lang="es-MX" sz="1600" b="1" dirty="0" smtClean="0"/>
          </a:p>
          <a:p>
            <a:r>
              <a:rPr lang="es-MX" sz="1600" b="1" dirty="0" smtClean="0"/>
              <a:t>                                                                                                                                             ¿Qué palabra significa casi lo mismo que la palabra </a:t>
            </a:r>
            <a:r>
              <a:rPr lang="es-MX" sz="1600" b="1" i="1" u="sng" dirty="0" smtClean="0"/>
              <a:t>esparcidas</a:t>
            </a:r>
            <a:r>
              <a:rPr lang="es-MX" sz="1600" b="1" i="1" dirty="0" smtClean="0"/>
              <a:t>?</a:t>
            </a:r>
          </a:p>
          <a:p>
            <a:endParaRPr lang="es-MX" sz="1600" dirty="0" smtClean="0">
              <a:latin typeface="Helvetica" pitchFamily="34" charset="0"/>
              <a:cs typeface="Helvetica" pitchFamily="34" charset="0"/>
            </a:endParaRPr>
          </a:p>
          <a:p>
            <a:pPr marL="758317" indent="-324349">
              <a:buFont typeface="+mj-lt"/>
              <a:buAutoNum type="alphaUcPeriod"/>
            </a:pPr>
            <a:r>
              <a:rPr lang="es-MX" sz="1600" dirty="0" smtClean="0">
                <a:latin typeface="Helvetica" pitchFamily="34" charset="0"/>
                <a:cs typeface="Helvetica" pitchFamily="34" charset="0"/>
              </a:rPr>
              <a:t>reunidas</a:t>
            </a:r>
          </a:p>
          <a:p>
            <a:pPr marL="758317" indent="-324349">
              <a:buFont typeface="+mj-lt"/>
              <a:buAutoNum type="alphaUcPeriod"/>
            </a:pPr>
            <a:endParaRPr lang="es-MX" sz="1600" dirty="0" smtClean="0">
              <a:latin typeface="Helvetica" pitchFamily="34" charset="0"/>
              <a:cs typeface="Helvetica" pitchFamily="34" charset="0"/>
            </a:endParaRPr>
          </a:p>
          <a:p>
            <a:pPr marL="758317" indent="-324349">
              <a:buFont typeface="+mj-lt"/>
              <a:buAutoNum type="alphaUcPeriod"/>
            </a:pPr>
            <a:r>
              <a:rPr lang="es-MX" sz="1600" dirty="0" smtClean="0">
                <a:latin typeface="Helvetica" pitchFamily="34" charset="0"/>
                <a:cs typeface="Helvetica" pitchFamily="34" charset="0"/>
              </a:rPr>
              <a:t>brincando</a:t>
            </a:r>
          </a:p>
          <a:p>
            <a:pPr marL="758317" indent="-324349">
              <a:buFont typeface="+mj-lt"/>
              <a:buAutoNum type="alphaUcPeriod"/>
            </a:pPr>
            <a:endParaRPr lang="es-MX" sz="1600" dirty="0" smtClean="0">
              <a:latin typeface="Helvetica" pitchFamily="34" charset="0"/>
              <a:cs typeface="Helvetica" pitchFamily="34" charset="0"/>
            </a:endParaRPr>
          </a:p>
          <a:p>
            <a:pPr marL="758317" indent="-324349">
              <a:buFont typeface="+mj-lt"/>
              <a:buAutoNum type="alphaUcPeriod"/>
            </a:pPr>
            <a:r>
              <a:rPr lang="es-MX" sz="1600" dirty="0" smtClean="0">
                <a:latin typeface="Helvetica" pitchFamily="34" charset="0"/>
                <a:cs typeface="Helvetica" pitchFamily="34" charset="0"/>
              </a:rPr>
              <a:t>regadas</a:t>
            </a:r>
          </a:p>
          <a:p>
            <a:pPr marL="758317" indent="-324349">
              <a:buFont typeface="+mj-lt"/>
              <a:buAutoNum type="alphaUcPeriod"/>
            </a:pPr>
            <a:endParaRPr lang="es-MX" sz="1600" dirty="0" smtClean="0">
              <a:latin typeface="Helvetica" pitchFamily="34" charset="0"/>
              <a:cs typeface="Helvetica" pitchFamily="34" charset="0"/>
            </a:endParaRPr>
          </a:p>
          <a:p>
            <a:pPr marL="758317" indent="-324349">
              <a:buFont typeface="+mj-lt"/>
              <a:buAutoNum type="alphaUcPeriod"/>
            </a:pPr>
            <a:r>
              <a:rPr lang="es-MX" sz="1600" dirty="0" smtClean="0">
                <a:latin typeface="Helvetica" pitchFamily="34" charset="0"/>
                <a:cs typeface="Helvetica" pitchFamily="34" charset="0"/>
              </a:rPr>
              <a:t>nadando</a:t>
            </a:r>
          </a:p>
          <a:p>
            <a:pPr marL="758317" indent="-324349">
              <a:buFont typeface="+mj-lt"/>
              <a:buAutoNum type="alphaUcPeriod"/>
            </a:pPr>
            <a:endParaRPr lang="es-MX" sz="1600" dirty="0">
              <a:latin typeface="Helvetica" pitchFamily="34" charset="0"/>
              <a:cs typeface="Helvetica" pitchFamily="34" charset="0"/>
            </a:endParaRPr>
          </a:p>
        </p:txBody>
      </p:sp>
      <p:grpSp>
        <p:nvGrpSpPr>
          <p:cNvPr id="2" name="Group 1"/>
          <p:cNvGrpSpPr/>
          <p:nvPr/>
        </p:nvGrpSpPr>
        <p:grpSpPr>
          <a:xfrm>
            <a:off x="514563" y="2194465"/>
            <a:ext cx="225675" cy="1665514"/>
            <a:chOff x="515702" y="1905000"/>
            <a:chExt cx="225675" cy="1665514"/>
          </a:xfrm>
        </p:grpSpPr>
        <p:sp>
          <p:nvSpPr>
            <p:cNvPr id="15" name="Oval 14"/>
            <p:cNvSpPr/>
            <p:nvPr/>
          </p:nvSpPr>
          <p:spPr>
            <a:xfrm>
              <a:off x="520245" y="33528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6" name="Oval 15"/>
            <p:cNvSpPr/>
            <p:nvPr/>
          </p:nvSpPr>
          <p:spPr>
            <a:xfrm>
              <a:off x="515702" y="19050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7" name="Oval 16"/>
            <p:cNvSpPr/>
            <p:nvPr/>
          </p:nvSpPr>
          <p:spPr>
            <a:xfrm>
              <a:off x="527064" y="24384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8" name="Oval 17"/>
            <p:cNvSpPr/>
            <p:nvPr/>
          </p:nvSpPr>
          <p:spPr>
            <a:xfrm>
              <a:off x="527064" y="2895600"/>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grpSp>
      <p:sp>
        <p:nvSpPr>
          <p:cNvPr id="12" name="Oval 11"/>
          <p:cNvSpPr/>
          <p:nvPr/>
        </p:nvSpPr>
        <p:spPr>
          <a:xfrm>
            <a:off x="537943" y="75546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3" name="Oval 12"/>
          <p:cNvSpPr/>
          <p:nvPr/>
        </p:nvSpPr>
        <p:spPr>
          <a:xfrm>
            <a:off x="537943" y="6231693"/>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4" name="Oval 13"/>
          <p:cNvSpPr/>
          <p:nvPr/>
        </p:nvSpPr>
        <p:spPr>
          <a:xfrm>
            <a:off x="544762" y="66402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19" name="Oval 18"/>
          <p:cNvSpPr/>
          <p:nvPr/>
        </p:nvSpPr>
        <p:spPr>
          <a:xfrm>
            <a:off x="544762" y="7097486"/>
            <a:ext cx="214313" cy="217714"/>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dirty="0"/>
          </a:p>
        </p:txBody>
      </p:sp>
      <p:sp>
        <p:nvSpPr>
          <p:cNvPr id="20" name="Rectangle 19"/>
          <p:cNvSpPr/>
          <p:nvPr/>
        </p:nvSpPr>
        <p:spPr>
          <a:xfrm>
            <a:off x="298584" y="838200"/>
            <a:ext cx="466725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85750" y="5029200"/>
            <a:ext cx="481965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312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330822"/>
            <a:ext cx="6016625" cy="568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035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874643" y="8475137"/>
            <a:ext cx="1670649" cy="486833"/>
          </a:xfrm>
        </p:spPr>
        <p:txBody>
          <a:bodyPr/>
          <a:lstStyle/>
          <a:p>
            <a:fld id="{F177B04D-AEB5-43ED-B9BA-B3D1EC9C9067}" type="slidenum">
              <a:rPr lang="en-US" smtClean="0"/>
              <a:pPr/>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82004625"/>
              </p:ext>
            </p:extLst>
          </p:nvPr>
        </p:nvGraphicFramePr>
        <p:xfrm>
          <a:off x="304800" y="4267200"/>
          <a:ext cx="6324599" cy="2862263"/>
        </p:xfrm>
        <a:graphic>
          <a:graphicData uri="http://schemas.openxmlformats.org/drawingml/2006/table">
            <a:tbl>
              <a:tblPr firstRow="1" bandRow="1">
                <a:tableStyleId>{5940675A-B579-460E-94D1-54222C63F5DA}</a:tableStyleId>
              </a:tblPr>
              <a:tblGrid>
                <a:gridCol w="405421"/>
                <a:gridCol w="4297485"/>
                <a:gridCol w="405423"/>
                <a:gridCol w="405423"/>
                <a:gridCol w="405423"/>
                <a:gridCol w="405424"/>
              </a:tblGrid>
              <a:tr h="285750">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300" b="1" noProof="0" dirty="0" smtClean="0"/>
                        <a:t>Texto informativo</a:t>
                      </a:r>
                    </a:p>
                  </a:txBody>
                  <a:tcPr marL="84385" marR="84385" marT="42863" marB="42863"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9 </a:t>
                      </a:r>
                      <a:endParaRPr lang="en-US" sz="1300" b="1" dirty="0"/>
                    </a:p>
                  </a:txBody>
                  <a:tcPr marL="84385" marR="84385" marT="42863" marB="42863"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900" b="0" u="none" baseline="0" noProof="0" dirty="0" smtClean="0">
                          <a:solidFill>
                            <a:schemeClr val="tx1"/>
                          </a:solidFill>
                          <a:effectLst/>
                        </a:rPr>
                        <a:t>¿Cómo se ve la piel de una rana?    RI.2.1</a:t>
                      </a:r>
                      <a:endParaRPr kumimoji="0" lang="es-MX" sz="9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4385" marR="84385" marT="42863" marB="42863">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10</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baseline="0" noProof="0" dirty="0" smtClean="0">
                          <a:solidFill>
                            <a:schemeClr val="tx1"/>
                          </a:solidFill>
                          <a:effectLst/>
                        </a:rPr>
                        <a:t>¿Cómo respiran las ranas jóvenes?  RI.2.1</a:t>
                      </a:r>
                      <a:endParaRPr lang="es-MX" sz="900" u="sng" noProof="0" dirty="0" smtClean="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4385" marR="84385" marT="42863" marB="42863">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11</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dirty="0" smtClean="0">
                          <a:solidFill>
                            <a:schemeClr val="tx1"/>
                          </a:solidFill>
                          <a:effectLst/>
                        </a:rPr>
                        <a:t>¿De qué trata mayormente el párrafo 4? </a:t>
                      </a:r>
                      <a:r>
                        <a:rPr lang="en-US" sz="900" b="0" u="none" dirty="0" smtClean="0">
                          <a:solidFill>
                            <a:schemeClr val="tx1"/>
                          </a:solidFill>
                          <a:effectLst/>
                        </a:rPr>
                        <a:t>RI.2.2</a:t>
                      </a:r>
                      <a:endParaRPr lang="en-US" sz="900" b="1" dirty="0">
                        <a:latin typeface="+mn-lt"/>
                        <a:ea typeface="Calibri"/>
                        <a:cs typeface="Times New Roman"/>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4385" marR="84385" marT="42863" marB="42863">
                    <a:solidFill>
                      <a:schemeClr val="bg1"/>
                    </a:solidFill>
                  </a:tcPr>
                </a:tc>
                <a:tc hMerge="1">
                  <a:txBody>
                    <a:bodyPr/>
                    <a:lstStyle/>
                    <a:p>
                      <a:endParaRPr lang="en-US"/>
                    </a:p>
                  </a:txBody>
                  <a:tcPr/>
                </a:tc>
              </a:tr>
              <a:tr h="347663">
                <a:tc>
                  <a:txBody>
                    <a:bodyPr/>
                    <a:lstStyle/>
                    <a:p>
                      <a:pPr algn="ctr">
                        <a:lnSpc>
                          <a:spcPct val="100000"/>
                        </a:lnSpc>
                        <a:spcAft>
                          <a:spcPts val="0"/>
                        </a:spcAft>
                      </a:pPr>
                      <a:r>
                        <a:rPr lang="en-US" sz="1300" b="1" dirty="0" smtClean="0"/>
                        <a:t>12</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baseline="0" dirty="0" smtClean="0">
                          <a:solidFill>
                            <a:schemeClr val="tx1"/>
                          </a:solidFill>
                          <a:effectLst/>
                        </a:rPr>
                        <a:t>¿Qué oración podría añadirse al párrafo 3? </a:t>
                      </a:r>
                      <a:r>
                        <a:rPr lang="en-US" sz="900" b="0" u="none" baseline="0" dirty="0" smtClean="0">
                          <a:solidFill>
                            <a:schemeClr val="tx1"/>
                          </a:solidFill>
                          <a:effectLst/>
                        </a:rPr>
                        <a:t>RI.2.2</a:t>
                      </a:r>
                      <a:endParaRPr lang="en-US" sz="900" u="sng" dirty="0" smtClean="0">
                        <a:solidFill>
                          <a:schemeClr val="tx1"/>
                        </a:solidFill>
                        <a:effectLst>
                          <a:outerShdw blurRad="38100" dist="38100" dir="2700000" algn="tl">
                            <a:srgbClr val="000000">
                              <a:alpha val="43137"/>
                            </a:srgbClr>
                          </a:outerShdw>
                        </a:effectLst>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4385" marR="84385" marT="42863" marB="42863">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13</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u="none" dirty="0" smtClean="0">
                          <a:solidFill>
                            <a:schemeClr val="tx1"/>
                          </a:solidFill>
                          <a:effectLst/>
                        </a:rPr>
                        <a:t>¿De qué forma son iguales las ranas y los humanos? </a:t>
                      </a:r>
                      <a:r>
                        <a:rPr lang="en-US" sz="900" b="0" u="none" dirty="0" smtClean="0">
                          <a:solidFill>
                            <a:schemeClr val="tx1"/>
                          </a:solidFill>
                          <a:effectLst/>
                        </a:rPr>
                        <a:t>RI.2.3</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4385" marR="84385" marT="42863" marB="42863">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14</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dirty="0" smtClean="0">
                          <a:solidFill>
                            <a:schemeClr val="tx1"/>
                          </a:solidFill>
                          <a:effectLst/>
                        </a:rPr>
                        <a:t>¿Qué le permite a la rana respirar a través de su piel? </a:t>
                      </a:r>
                      <a:r>
                        <a:rPr lang="en-US" sz="900" b="0" u="none" dirty="0" smtClean="0">
                          <a:solidFill>
                            <a:schemeClr val="tx1"/>
                          </a:solidFill>
                          <a:effectLst/>
                        </a:rPr>
                        <a:t>RI.2.3</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84385" marR="84385" marT="42863" marB="42863">
                    <a:solidFill>
                      <a:schemeClr val="bg1"/>
                    </a:solidFill>
                  </a:tcPr>
                </a:tc>
                <a:tc hMerge="1">
                  <a:txBody>
                    <a:bodyPr/>
                    <a:lstStyle/>
                    <a:p>
                      <a:endParaRPr lang="en-US"/>
                    </a:p>
                  </a:txBody>
                  <a:tcPr/>
                </a:tc>
              </a:tr>
              <a:tr h="400050">
                <a:tc>
                  <a:txBody>
                    <a:bodyPr/>
                    <a:lstStyle/>
                    <a:p>
                      <a:pPr algn="ctr">
                        <a:lnSpc>
                          <a:spcPct val="100000"/>
                        </a:lnSpc>
                        <a:spcAft>
                          <a:spcPts val="0"/>
                        </a:spcAft>
                      </a:pPr>
                      <a:r>
                        <a:rPr lang="en-US" sz="1300" b="1" dirty="0" smtClean="0"/>
                        <a:t>15</a:t>
                      </a:r>
                      <a:endParaRPr lang="en-US" sz="1300" b="1" dirty="0"/>
                    </a:p>
                  </a:txBody>
                  <a:tcPr marL="84385" marR="84385" marT="42863" marB="42863"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dirty="0" smtClean="0">
                          <a:latin typeface="+mn-lt"/>
                          <a:ea typeface="Calibri"/>
                          <a:cs typeface="Times New Roman"/>
                        </a:rPr>
                        <a:t>En el texto </a:t>
                      </a:r>
                      <a:r>
                        <a:rPr lang="es-MX" sz="900" b="1" i="1" u="sng" dirty="0" smtClean="0">
                          <a:latin typeface="+mn-lt"/>
                          <a:ea typeface="Calibri"/>
                          <a:cs typeface="Times New Roman"/>
                        </a:rPr>
                        <a:t>Ranas</a:t>
                      </a:r>
                      <a:r>
                        <a:rPr lang="es-MX" sz="900" b="0" dirty="0" smtClean="0">
                          <a:latin typeface="+mn-lt"/>
                          <a:ea typeface="Calibri"/>
                          <a:cs typeface="Times New Roman"/>
                        </a:rPr>
                        <a:t>, ¿cuál es la idea principal del párrafo 5? Apoya tu respuesta con detalles del párrafo.</a:t>
                      </a:r>
                      <a:r>
                        <a:rPr lang="en-US" sz="900" b="0" dirty="0" smtClean="0">
                          <a:latin typeface="+mn-lt"/>
                          <a:ea typeface="Calibri"/>
                          <a:cs typeface="Times New Roman"/>
                        </a:rPr>
                        <a:t>  RI.2.2</a:t>
                      </a:r>
                    </a:p>
                  </a:txBody>
                  <a:tcPr marL="84385" marR="84385" marT="42863" marB="42863"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r>
              <a:tr h="400050">
                <a:tc>
                  <a:txBody>
                    <a:bodyPr/>
                    <a:lstStyle/>
                    <a:p>
                      <a:pPr algn="ctr">
                        <a:lnSpc>
                          <a:spcPct val="100000"/>
                        </a:lnSpc>
                        <a:spcAft>
                          <a:spcPts val="0"/>
                        </a:spcAft>
                      </a:pPr>
                      <a:r>
                        <a:rPr lang="en-US" sz="1300" b="1" dirty="0" smtClean="0"/>
                        <a:t>16</a:t>
                      </a:r>
                      <a:endParaRPr lang="en-US" sz="1300" b="1" dirty="0"/>
                    </a:p>
                  </a:txBody>
                  <a:tcPr marL="84385" marR="84385" marT="42863" marB="4286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dirty="0" smtClean="0">
                          <a:latin typeface="+mn-lt"/>
                          <a:ea typeface="Calibri"/>
                          <a:cs typeface="Times New Roman"/>
                        </a:rPr>
                        <a:t>¿Qué ayuda a las ranas a sobrevivir? Usa detalles del texto </a:t>
                      </a:r>
                      <a:r>
                        <a:rPr lang="es-MX" sz="900" b="1" i="1" u="sng" dirty="0" smtClean="0">
                          <a:latin typeface="+mn-lt"/>
                          <a:ea typeface="Calibri"/>
                          <a:cs typeface="Times New Roman"/>
                        </a:rPr>
                        <a:t>Ranas  </a:t>
                      </a:r>
                      <a:r>
                        <a:rPr lang="es-MX" sz="900" b="0" dirty="0" smtClean="0">
                          <a:latin typeface="+mn-lt"/>
                          <a:ea typeface="Calibri"/>
                          <a:cs typeface="Times New Roman"/>
                        </a:rPr>
                        <a:t>para explicar tu respuesta. </a:t>
                      </a:r>
                      <a:r>
                        <a:rPr lang="en-US" sz="900" b="0" dirty="0" smtClean="0">
                          <a:latin typeface="+mn-lt"/>
                          <a:ea typeface="Calibri"/>
                          <a:cs typeface="Times New Roman"/>
                        </a:rPr>
                        <a:t>  RI.2.3</a:t>
                      </a:r>
                    </a:p>
                  </a:txBody>
                  <a:tcPr marL="84385" marR="84385" marT="42863" marB="4286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84385" marR="84385" marT="42863" marB="42863"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44878244"/>
              </p:ext>
            </p:extLst>
          </p:nvPr>
        </p:nvGraphicFramePr>
        <p:xfrm>
          <a:off x="304798" y="184306"/>
          <a:ext cx="6324598" cy="4033842"/>
        </p:xfrm>
        <a:graphic>
          <a:graphicData uri="http://schemas.openxmlformats.org/drawingml/2006/table">
            <a:tbl>
              <a:tblPr firstRow="1" bandRow="1">
                <a:tableStyleId>{5940675A-B579-460E-94D1-54222C63F5DA}</a:tableStyleId>
              </a:tblPr>
              <a:tblGrid>
                <a:gridCol w="401118"/>
                <a:gridCol w="4301788"/>
                <a:gridCol w="405423"/>
                <a:gridCol w="405423"/>
                <a:gridCol w="405423"/>
                <a:gridCol w="405423"/>
              </a:tblGrid>
              <a:tr h="685800">
                <a:tc gridSpan="6">
                  <a:txBody>
                    <a:bodyPr/>
                    <a:lstStyle/>
                    <a:p>
                      <a:r>
                        <a:rPr lang="es-MX" sz="1300" u="sng" dirty="0" smtClean="0"/>
                        <a:t>Puntuación del estudiante </a:t>
                      </a:r>
                    </a:p>
                    <a:p>
                      <a:r>
                        <a:rPr lang="es-MX" sz="1300" u="none" dirty="0" smtClean="0"/>
                        <a:t>Colorea la casilla de color verde si tu respuesta está correcta. </a:t>
                      </a:r>
                    </a:p>
                    <a:p>
                      <a:r>
                        <a:rPr lang="es-MX" sz="1300" u="none" dirty="0" smtClean="0"/>
                        <a:t>Colorea la casilla de color rojo si tu respuesta está incorrecta.</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5750">
                <a:tc gridSpan="6">
                  <a:txBody>
                    <a:bodyPr/>
                    <a:lstStyle/>
                    <a:p>
                      <a:pPr algn="ctr">
                        <a:lnSpc>
                          <a:spcPct val="100000"/>
                        </a:lnSpc>
                        <a:spcAft>
                          <a:spcPts val="0"/>
                        </a:spcAft>
                      </a:pPr>
                      <a:r>
                        <a:rPr lang="es-MX" sz="1300" b="1" noProof="0" dirty="0" smtClean="0"/>
                        <a:t>Texto literario</a:t>
                      </a:r>
                    </a:p>
                  </a:txBody>
                  <a:tcPr marL="84385" marR="84385" marT="42863" marB="42863"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91944">
                <a:tc>
                  <a:txBody>
                    <a:bodyPr/>
                    <a:lstStyle/>
                    <a:p>
                      <a:pPr algn="ctr">
                        <a:lnSpc>
                          <a:spcPct val="100000"/>
                        </a:lnSpc>
                        <a:spcAft>
                          <a:spcPts val="0"/>
                        </a:spcAft>
                      </a:pPr>
                      <a:r>
                        <a:rPr lang="en-US" sz="1300" b="1" dirty="0" smtClean="0"/>
                        <a:t>1</a:t>
                      </a:r>
                      <a:endParaRPr lang="en-US" sz="1300" b="1" dirty="0"/>
                    </a:p>
                  </a:txBody>
                  <a:tcPr marL="84385" marR="84385" marT="42863" marB="42863"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900" b="0" u="none" noProof="0" dirty="0" smtClean="0">
                          <a:solidFill>
                            <a:schemeClr val="tx1"/>
                          </a:solidFill>
                          <a:effectLst/>
                        </a:rPr>
                        <a:t>¿Quién quería llevar los renacuajos a la casa?  RL.2.1</a:t>
                      </a:r>
                      <a:endParaRPr kumimoji="0" lang="es-MX" sz="900" b="0" i="1" u="none" strike="noStrike" kern="1200" cap="none" spc="0" normalizeH="0" baseline="0" noProof="0" dirty="0" smtClean="0">
                        <a:ln>
                          <a:noFill/>
                        </a:ln>
                        <a:solidFill>
                          <a:prstClr val="black"/>
                        </a:solidFill>
                        <a:effectLst/>
                        <a:uLnTx/>
                        <a:uFillTx/>
                        <a:latin typeface="+mn-lt"/>
                        <a:ea typeface="Calibri"/>
                        <a:cs typeface="Times New Roman"/>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4385" marR="84385" marT="42863" marB="42863">
                    <a:solidFill>
                      <a:schemeClr val="bg1"/>
                    </a:solidFill>
                  </a:tcPr>
                </a:tc>
                <a:tc hMerge="1">
                  <a:txBody>
                    <a:bodyPr/>
                    <a:lstStyle/>
                    <a:p>
                      <a:endParaRPr lang="en-US"/>
                    </a:p>
                  </a:txBody>
                  <a:tcPr/>
                </a:tc>
              </a:tr>
              <a:tr h="272894">
                <a:tc>
                  <a:txBody>
                    <a:bodyPr/>
                    <a:lstStyle/>
                    <a:p>
                      <a:pPr algn="ctr">
                        <a:lnSpc>
                          <a:spcPct val="100000"/>
                        </a:lnSpc>
                        <a:spcAft>
                          <a:spcPts val="0"/>
                        </a:spcAft>
                      </a:pPr>
                      <a:r>
                        <a:rPr lang="en-US" sz="1300" b="1" dirty="0" smtClean="0"/>
                        <a:t>2</a:t>
                      </a:r>
                      <a:endParaRPr lang="en-US" sz="1300" b="1" dirty="0"/>
                    </a:p>
                  </a:txBody>
                  <a:tcPr marL="84385" marR="84385" marT="42863" marB="42863" anchor="ctr">
                    <a:solidFill>
                      <a:schemeClr val="bg1"/>
                    </a:solidFill>
                  </a:tcPr>
                </a:tc>
                <a:tc gridSpan="3">
                  <a:txBody>
                    <a:bodyPr/>
                    <a:lstStyle/>
                    <a:p>
                      <a:pPr marL="324349" indent="-324349"/>
                      <a:r>
                        <a:rPr lang="es-MX" sz="900" b="0" u="none" noProof="0" dirty="0" smtClean="0">
                          <a:solidFill>
                            <a:schemeClr val="tx1"/>
                          </a:solidFill>
                          <a:effectLst/>
                        </a:rPr>
                        <a:t>¿Quién encontró los renacuajos? RL.2.1</a:t>
                      </a:r>
                      <a:endParaRPr lang="es-MX" sz="900" b="0" u="none" noProof="0" dirty="0" smtClean="0">
                        <a:solidFill>
                          <a:schemeClr val="tx1"/>
                        </a:solidFill>
                        <a:effectLst/>
                        <a:latin typeface="+mn-lt"/>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4385" marR="84385" marT="42863" marB="42863">
                    <a:solidFill>
                      <a:schemeClr val="bg1"/>
                    </a:solidFill>
                  </a:tcPr>
                </a:tc>
                <a:tc hMerge="1">
                  <a:txBody>
                    <a:bodyPr/>
                    <a:lstStyle/>
                    <a:p>
                      <a:endParaRPr lang="en-US"/>
                    </a:p>
                  </a:txBody>
                  <a:tcPr/>
                </a:tc>
              </a:tr>
              <a:tr h="400050">
                <a:tc>
                  <a:txBody>
                    <a:bodyPr/>
                    <a:lstStyle/>
                    <a:p>
                      <a:pPr algn="ctr">
                        <a:lnSpc>
                          <a:spcPct val="100000"/>
                        </a:lnSpc>
                        <a:spcAft>
                          <a:spcPts val="0"/>
                        </a:spcAft>
                      </a:pPr>
                      <a:r>
                        <a:rPr lang="en-US" sz="1300" b="1" dirty="0" smtClean="0"/>
                        <a:t>3</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noProof="0" dirty="0" smtClean="0">
                          <a:solidFill>
                            <a:schemeClr val="tx1"/>
                          </a:solidFill>
                          <a:effectLst/>
                        </a:rPr>
                        <a:t>¿Qué información apoya mejor el mensaje central de que los renacuajos crecen mejor en su hábitat natural? RL.2.2</a:t>
                      </a:r>
                      <a:endParaRPr lang="es-MX" sz="900" b="0" noProof="0" dirty="0" smtClean="0">
                        <a:solidFill>
                          <a:schemeClr val="tx1"/>
                        </a:solidFill>
                        <a:latin typeface="+mn-lt"/>
                        <a:cs typeface="Helvetica" pitchFamily="34" charset="0"/>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84385" marR="84385" marT="42863" marB="42863">
                    <a:solidFill>
                      <a:schemeClr val="bg1"/>
                    </a:solidFill>
                  </a:tcPr>
                </a:tc>
                <a:tc hMerge="1">
                  <a:txBody>
                    <a:bodyPr/>
                    <a:lstStyle/>
                    <a:p>
                      <a:endParaRPr lang="en-US"/>
                    </a:p>
                  </a:txBody>
                  <a:tcPr/>
                </a:tc>
              </a:tr>
              <a:tr h="310994">
                <a:tc>
                  <a:txBody>
                    <a:bodyPr/>
                    <a:lstStyle/>
                    <a:p>
                      <a:pPr algn="ctr">
                        <a:lnSpc>
                          <a:spcPct val="100000"/>
                        </a:lnSpc>
                        <a:spcAft>
                          <a:spcPts val="0"/>
                        </a:spcAft>
                      </a:pPr>
                      <a:r>
                        <a:rPr lang="en-US" sz="1300" b="1" dirty="0" smtClean="0"/>
                        <a:t>4</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noProof="0" dirty="0" smtClean="0">
                          <a:solidFill>
                            <a:schemeClr val="tx1"/>
                          </a:solidFill>
                          <a:effectLst/>
                        </a:rPr>
                        <a:t>¿Cuál es el mensaje central del texto?  RL.2.2</a:t>
                      </a:r>
                      <a:endParaRPr lang="es-MX" sz="900" b="0" i="1" noProof="0" dirty="0">
                        <a:effectLst/>
                        <a:latin typeface="+mn-lt"/>
                        <a:ea typeface="Calibri"/>
                        <a:cs typeface="Times New Roman"/>
                      </a:endParaRP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4385" marR="84385" marT="42863" marB="42863">
                    <a:solidFill>
                      <a:schemeClr val="bg1"/>
                    </a:solidFill>
                  </a:tcPr>
                </a:tc>
                <a:tc hMerge="1">
                  <a:txBody>
                    <a:bodyPr/>
                    <a:lstStyle/>
                    <a:p>
                      <a:endParaRPr lang="en-US"/>
                    </a:p>
                  </a:txBody>
                  <a:tcPr/>
                </a:tc>
              </a:tr>
              <a:tr h="400050">
                <a:tc>
                  <a:txBody>
                    <a:bodyPr/>
                    <a:lstStyle/>
                    <a:p>
                      <a:pPr algn="ctr">
                        <a:lnSpc>
                          <a:spcPct val="100000"/>
                        </a:lnSpc>
                        <a:spcAft>
                          <a:spcPts val="0"/>
                        </a:spcAft>
                      </a:pPr>
                      <a:r>
                        <a:rPr lang="en-US" sz="1300" b="1" dirty="0" smtClean="0"/>
                        <a:t>5</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noProof="0" dirty="0" smtClean="0">
                          <a:solidFill>
                            <a:schemeClr val="tx1"/>
                          </a:solidFill>
                          <a:effectLst/>
                        </a:rPr>
                        <a:t>¿Qué detalle clave del texto describe mejor por qué Sarah quería dejar a los renacuajos en la charca? RL.2.3</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84385" marR="84385" marT="42863" marB="42863">
                    <a:solidFill>
                      <a:schemeClr val="bg1"/>
                    </a:solidFill>
                  </a:tcPr>
                </a:tc>
                <a:tc hMerge="1">
                  <a:txBody>
                    <a:bodyPr/>
                    <a:lstStyle/>
                    <a:p>
                      <a:endParaRPr lang="en-US"/>
                    </a:p>
                  </a:txBody>
                  <a:tcPr/>
                </a:tc>
              </a:tr>
              <a:tr h="349094">
                <a:tc>
                  <a:txBody>
                    <a:bodyPr/>
                    <a:lstStyle/>
                    <a:p>
                      <a:pPr algn="ctr">
                        <a:lnSpc>
                          <a:spcPct val="100000"/>
                        </a:lnSpc>
                        <a:spcAft>
                          <a:spcPts val="0"/>
                        </a:spcAft>
                      </a:pPr>
                      <a:r>
                        <a:rPr lang="en-US" sz="1300" b="1" dirty="0" smtClean="0"/>
                        <a:t>6</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u="none" noProof="0" dirty="0" smtClean="0">
                          <a:solidFill>
                            <a:schemeClr val="tx1"/>
                          </a:solidFill>
                          <a:effectLst/>
                        </a:rPr>
                        <a:t>¿Qué detalle clave del texto describe mejor por qué Tracy quería quedarse con los renacuajos? RL.2.3</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84385" marR="84385" marT="42863" marB="42863">
                    <a:solidFill>
                      <a:schemeClr val="bg1"/>
                    </a:solidFill>
                  </a:tcPr>
                </a:tc>
                <a:tc hMerge="1">
                  <a:txBody>
                    <a:bodyPr/>
                    <a:lstStyle/>
                    <a:p>
                      <a:endParaRPr lang="en-US"/>
                    </a:p>
                  </a:txBody>
                  <a:tcPr/>
                </a:tc>
              </a:tr>
              <a:tr h="300038">
                <a:tc>
                  <a:txBody>
                    <a:bodyPr/>
                    <a:lstStyle/>
                    <a:p>
                      <a:pPr algn="ctr">
                        <a:lnSpc>
                          <a:spcPct val="100000"/>
                        </a:lnSpc>
                        <a:spcAft>
                          <a:spcPts val="0"/>
                        </a:spcAft>
                      </a:pPr>
                      <a:r>
                        <a:rPr lang="en-US" sz="1300" b="1" dirty="0" smtClean="0"/>
                        <a:t>7</a:t>
                      </a:r>
                      <a:endParaRPr lang="en-US" sz="1300" b="1" dirty="0"/>
                    </a:p>
                  </a:txBody>
                  <a:tcPr marL="84385" marR="84385" marT="42863" marB="42863"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900" b="0" i="0" noProof="0" dirty="0" smtClean="0">
                          <a:effectLst/>
                          <a:latin typeface="+mn-lt"/>
                          <a:ea typeface="Calibri"/>
                          <a:cs typeface="Times New Roman"/>
                        </a:rPr>
                        <a:t>En el texto </a:t>
                      </a:r>
                      <a:r>
                        <a:rPr lang="es-419" sz="900" b="1" i="1" u="sng" noProof="0" dirty="0" smtClean="0">
                          <a:effectLst/>
                          <a:latin typeface="+mn-lt"/>
                          <a:ea typeface="Calibri"/>
                          <a:cs typeface="Times New Roman"/>
                        </a:rPr>
                        <a:t>Un cuento de renacuajos, </a:t>
                      </a:r>
                      <a:r>
                        <a:rPr lang="es-MX" sz="900" b="0" i="0" u="none" noProof="0" dirty="0" smtClean="0">
                          <a:effectLst/>
                          <a:latin typeface="+mn-lt"/>
                          <a:ea typeface="Calibri"/>
                          <a:cs typeface="Times New Roman"/>
                        </a:rPr>
                        <a:t>¿q</a:t>
                      </a:r>
                      <a:r>
                        <a:rPr lang="es-MX" sz="900" b="0" i="0" noProof="0" dirty="0" smtClean="0">
                          <a:effectLst/>
                          <a:latin typeface="+mn-lt"/>
                          <a:ea typeface="Calibri"/>
                          <a:cs typeface="Times New Roman"/>
                        </a:rPr>
                        <a:t>ué lección aprendió Tracy acerca de los renacuajos?RL.2.2</a:t>
                      </a:r>
                    </a:p>
                  </a:txBody>
                  <a:tcPr marL="84385" marR="84385" marT="42863" marB="4286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i="0"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r>
              <a:tr h="400050">
                <a:tc>
                  <a:txBody>
                    <a:bodyPr/>
                    <a:lstStyle/>
                    <a:p>
                      <a:pPr algn="ctr">
                        <a:lnSpc>
                          <a:spcPct val="100000"/>
                        </a:lnSpc>
                        <a:spcAft>
                          <a:spcPts val="0"/>
                        </a:spcAft>
                      </a:pPr>
                      <a:r>
                        <a:rPr lang="en-US" sz="1300" b="1" dirty="0" smtClean="0"/>
                        <a:t>8</a:t>
                      </a:r>
                      <a:endParaRPr lang="en-US" sz="1300" b="1" dirty="0"/>
                    </a:p>
                  </a:txBody>
                  <a:tcPr marL="84385" marR="84385" marT="42863" marB="4286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900" b="0" kern="1200" dirty="0" smtClean="0">
                          <a:solidFill>
                            <a:srgbClr val="000000"/>
                          </a:solidFill>
                          <a:effectLst/>
                          <a:latin typeface="+mn-lt"/>
                          <a:ea typeface="Times New Roman"/>
                          <a:cs typeface="Times New Roman"/>
                        </a:rPr>
                        <a:t>En el texto </a:t>
                      </a:r>
                      <a:r>
                        <a:rPr lang="es-ES" sz="900" b="1" i="1" u="sng" kern="1200" dirty="0" smtClean="0">
                          <a:solidFill>
                            <a:srgbClr val="000000"/>
                          </a:solidFill>
                          <a:effectLst/>
                          <a:latin typeface="+mn-lt"/>
                          <a:ea typeface="Times New Roman"/>
                          <a:cs typeface="Arial"/>
                        </a:rPr>
                        <a:t>Un cuento de renacuajos</a:t>
                      </a:r>
                      <a:r>
                        <a:rPr lang="es-ES" sz="900" b="1" i="1" u="none" kern="1200" dirty="0" smtClean="0">
                          <a:solidFill>
                            <a:srgbClr val="000000"/>
                          </a:solidFill>
                          <a:effectLst/>
                          <a:latin typeface="+mn-lt"/>
                          <a:ea typeface="Times New Roman"/>
                          <a:cs typeface="Arial"/>
                        </a:rPr>
                        <a:t>, </a:t>
                      </a:r>
                      <a:r>
                        <a:rPr lang="es-MX" sz="900" b="0" i="0" u="none" kern="1200" noProof="0" dirty="0" smtClean="0">
                          <a:solidFill>
                            <a:schemeClr val="tx1"/>
                          </a:solidFill>
                          <a:effectLst/>
                          <a:latin typeface="+mn-lt"/>
                          <a:ea typeface="Times New Roman"/>
                          <a:cs typeface="Times New Roman"/>
                        </a:rPr>
                        <a:t>e</a:t>
                      </a:r>
                      <a:r>
                        <a:rPr lang="es-MX" sz="900" b="0" i="0" u="none" noProof="0" dirty="0" smtClean="0">
                          <a:latin typeface="+mn-lt"/>
                          <a:ea typeface="Calibri"/>
                          <a:cs typeface="Times New Roman"/>
                        </a:rPr>
                        <a:t>xplica </a:t>
                      </a:r>
                      <a:r>
                        <a:rPr lang="es-MX" sz="900" b="0" i="0" noProof="0" dirty="0" smtClean="0">
                          <a:latin typeface="+mn-lt"/>
                          <a:ea typeface="Calibri"/>
                          <a:cs typeface="Times New Roman"/>
                        </a:rPr>
                        <a:t>cómo Tracy y Sarah sentían de modo diferente acerca de los renacuajos en la charca.  Ofrece ejemplos del texto. RL.2.3</a:t>
                      </a:r>
                    </a:p>
                  </a:txBody>
                  <a:tcPr marL="84385" marR="84385" marT="42863" marB="4286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3</a:t>
                      </a:r>
                    </a:p>
                  </a:txBody>
                  <a:tcPr marL="84385" marR="84385" marT="42863" marB="42863" anchor="ct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effectLst>
                            <a:outerShdw blurRad="38100" dist="38100" dir="2700000" algn="tl">
                              <a:srgbClr val="000000">
                                <a:alpha val="43137"/>
                              </a:srgbClr>
                            </a:outerShdw>
                          </a:effectLst>
                          <a:latin typeface="+mn-lt"/>
                          <a:ea typeface="Calibri"/>
                          <a:cs typeface="Times New Roman"/>
                        </a:rPr>
                        <a:t>2</a:t>
                      </a:r>
                    </a:p>
                  </a:txBody>
                  <a:tcPr marL="84385" marR="84385" marT="42863" marB="42863" anchor="ct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4385" marR="84385" marT="42863" marB="42863" anchor="ctr"/>
                </a:tc>
              </a:tr>
            </a:tbl>
          </a:graphicData>
        </a:graphic>
      </p:graphicFrame>
      <p:sp>
        <p:nvSpPr>
          <p:cNvPr id="9" name="Curved Down Arrow 8"/>
          <p:cNvSpPr/>
          <p:nvPr/>
        </p:nvSpPr>
        <p:spPr>
          <a:xfrm rot="454775">
            <a:off x="5328198" y="828590"/>
            <a:ext cx="1032554" cy="3452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70" dirty="0">
              <a:solidFill>
                <a:schemeClr val="tx1"/>
              </a:solidFill>
            </a:endParaRPr>
          </a:p>
        </p:txBody>
      </p:sp>
      <p:sp>
        <p:nvSpPr>
          <p:cNvPr id="11" name="Curved Down Arrow 10"/>
          <p:cNvSpPr/>
          <p:nvPr/>
        </p:nvSpPr>
        <p:spPr>
          <a:xfrm rot="617402">
            <a:off x="5352979" y="4281791"/>
            <a:ext cx="1044113" cy="30649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85142" tIns="42571" rIns="85142" bIns="42571" rtlCol="0" anchor="ctr"/>
          <a:lstStyle/>
          <a:p>
            <a:pPr algn="ctr"/>
            <a:endParaRPr lang="en-US" sz="1870"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897896846"/>
              </p:ext>
            </p:extLst>
          </p:nvPr>
        </p:nvGraphicFramePr>
        <p:xfrm>
          <a:off x="304800" y="7162800"/>
          <a:ext cx="6324600" cy="1501142"/>
        </p:xfrm>
        <a:graphic>
          <a:graphicData uri="http://schemas.openxmlformats.org/drawingml/2006/table">
            <a:tbl>
              <a:tblPr firstRow="1" bandRow="1">
                <a:tableStyleId>{5940675A-B579-460E-94D1-54222C63F5DA}</a:tableStyleId>
              </a:tblPr>
              <a:tblGrid>
                <a:gridCol w="395286"/>
                <a:gridCol w="4263190"/>
                <a:gridCol w="401593"/>
                <a:gridCol w="502531"/>
                <a:gridCol w="381000"/>
                <a:gridCol w="381000"/>
              </a:tblGrid>
              <a:tr h="209550">
                <a:tc gridSpan="6">
                  <a:txBody>
                    <a:bodyPr/>
                    <a:lstStyle/>
                    <a:p>
                      <a:pPr algn="ctr">
                        <a:lnSpc>
                          <a:spcPct val="100000"/>
                        </a:lnSpc>
                        <a:spcAft>
                          <a:spcPts val="0"/>
                        </a:spcAft>
                      </a:pPr>
                      <a:r>
                        <a:rPr lang="es-MX" sz="1300" b="1" noProof="0" dirty="0" smtClean="0"/>
                        <a:t>Escritura</a:t>
                      </a:r>
                      <a:endParaRPr lang="es-MX" sz="1300" b="1" noProof="0" dirty="0"/>
                    </a:p>
                  </a:txBody>
                  <a:tcPr marL="84385" marR="84385" marT="42863" marB="42863"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effectLst>
                          <a:outerShdw blurRad="38100" dist="38100" dir="2700000" algn="tl">
                            <a:srgbClr val="000000">
                              <a:alpha val="43137"/>
                            </a:srgbClr>
                          </a:outerShdw>
                        </a:effectLst>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49554">
                <a:tc>
                  <a:txBody>
                    <a:bodyPr/>
                    <a:lstStyle/>
                    <a:p>
                      <a:pPr algn="ctr">
                        <a:lnSpc>
                          <a:spcPct val="100000"/>
                        </a:lnSpc>
                        <a:spcAft>
                          <a:spcPts val="0"/>
                        </a:spcAft>
                      </a:pPr>
                      <a:r>
                        <a:rPr lang="en-US" sz="1300" b="1" dirty="0" smtClean="0"/>
                        <a:t>17</a:t>
                      </a:r>
                      <a:endParaRPr lang="en-US" sz="1300" b="1" dirty="0"/>
                    </a:p>
                  </a:txBody>
                  <a:tcPr marL="84385" marR="84385" marT="42863" marB="42863"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dirty="0" smtClean="0">
                          <a:latin typeface="+mn-lt"/>
                          <a:ea typeface="Calibri"/>
                          <a:cs typeface="Times New Roman"/>
                        </a:rPr>
                        <a:t>Añade 1 o 2 oraciones más de tu propia</a:t>
                      </a:r>
                      <a:r>
                        <a:rPr lang="es-MX" sz="900" b="0" baseline="0" dirty="0" smtClean="0">
                          <a:latin typeface="+mn-lt"/>
                          <a:ea typeface="Calibri"/>
                          <a:cs typeface="Times New Roman"/>
                        </a:rPr>
                        <a:t> idea </a:t>
                      </a:r>
                      <a:r>
                        <a:rPr lang="es-MX" sz="900" b="0" dirty="0" smtClean="0">
                          <a:latin typeface="+mn-lt"/>
                          <a:ea typeface="Calibri"/>
                          <a:cs typeface="Times New Roman"/>
                        </a:rPr>
                        <a:t>para apoyar la opinión de este párrafo.  </a:t>
                      </a:r>
                      <a:r>
                        <a:rPr lang="en-US" sz="900" b="0" dirty="0" smtClean="0">
                          <a:latin typeface="+mn-lt"/>
                          <a:ea typeface="Calibri"/>
                          <a:cs typeface="Times New Roman"/>
                        </a:rPr>
                        <a:t>W.1.2c</a:t>
                      </a:r>
                    </a:p>
                  </a:txBody>
                  <a:tcPr marL="84385" marR="84385" marT="42863" marB="42863"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effectLst>
                            <a:outerShdw blurRad="38100" dist="38100" dir="2700000" algn="tl">
                              <a:srgbClr val="000000">
                                <a:alpha val="43137"/>
                              </a:srgbClr>
                            </a:outerShdw>
                          </a:effectLst>
                          <a:latin typeface="+mn-lt"/>
                          <a:ea typeface="Calibri"/>
                          <a:cs typeface="Times New Roman"/>
                        </a:rPr>
                        <a:t>3</a:t>
                      </a:r>
                    </a:p>
                  </a:txBody>
                  <a:tcPr marL="84385" marR="84385" marT="42863" marB="42863"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84385" marR="84385" marT="42863" marB="42863" anchor="ctr">
                    <a:solidFill>
                      <a:schemeClr val="bg1"/>
                    </a:solidFill>
                  </a:tcPr>
                </a:tc>
              </a:tr>
              <a:tr h="285750">
                <a:tc>
                  <a:txBody>
                    <a:bodyPr/>
                    <a:lstStyle/>
                    <a:p>
                      <a:pPr algn="ctr">
                        <a:lnSpc>
                          <a:spcPct val="100000"/>
                        </a:lnSpc>
                        <a:spcAft>
                          <a:spcPts val="0"/>
                        </a:spcAft>
                      </a:pPr>
                      <a:r>
                        <a:rPr lang="en-US" sz="1300" b="1" dirty="0" smtClean="0"/>
                        <a:t>18</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dirty="0" smtClean="0">
                          <a:latin typeface="+mn-lt"/>
                          <a:ea typeface="Calibri"/>
                          <a:cs typeface="Times New Roman"/>
                        </a:rPr>
                        <a:t>¿Qué oración sería la mejor conclusión para el párrafo?  </a:t>
                      </a:r>
                      <a:r>
                        <a:rPr lang="en-US" sz="900" b="0" dirty="0" smtClean="0">
                          <a:latin typeface="+mn-lt"/>
                          <a:ea typeface="Calibri"/>
                          <a:cs typeface="Times New Roman"/>
                        </a:rPr>
                        <a:t>W.2.1e</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i="0" dirty="0">
                        <a:effectLst>
                          <a:outerShdw blurRad="38100" dist="38100" dir="2700000" algn="tl">
                            <a:srgbClr val="000000">
                              <a:alpha val="43137"/>
                            </a:srgbClr>
                          </a:outerShdw>
                        </a:effectLst>
                      </a:endParaRPr>
                    </a:p>
                  </a:txBody>
                  <a:tcPr marL="84385" marR="84385" marT="42863" marB="42863" anchor="ctr">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19</a:t>
                      </a:r>
                      <a:endParaRPr lang="en-US" sz="1300" b="1" dirty="0"/>
                    </a:p>
                  </a:txBody>
                  <a:tcPr marL="84385" marR="84385" marT="42863" marB="42863" anchor="ctr">
                    <a:solidFill>
                      <a:schemeClr val="bg1"/>
                    </a:solidFill>
                  </a:tcPr>
                </a:tc>
                <a:tc gridSpan="3">
                  <a:txBody>
                    <a:bodyPr/>
                    <a:lstStyle/>
                    <a:p>
                      <a:r>
                        <a:rPr lang="es-419" sz="900" b="0" dirty="0" smtClean="0"/>
                        <a:t>¿Qué palabra significa casi lo mismo que la palabra </a:t>
                      </a:r>
                      <a:r>
                        <a:rPr lang="es-419" sz="900" b="0" i="1" u="sng" dirty="0" smtClean="0"/>
                        <a:t>esparcidas</a:t>
                      </a:r>
                      <a:r>
                        <a:rPr lang="es-419" sz="900" b="0" dirty="0" smtClean="0"/>
                        <a:t>?</a:t>
                      </a:r>
                      <a:r>
                        <a:rPr lang="es-419" sz="900" b="0" baseline="0" dirty="0" smtClean="0"/>
                        <a:t>  </a:t>
                      </a:r>
                      <a:r>
                        <a:rPr lang="en-US" sz="900" b="0" i="0" u="none" dirty="0" smtClean="0"/>
                        <a:t>L.2.6</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i="0" dirty="0">
                        <a:effectLst>
                          <a:outerShdw blurRad="38100" dist="38100" dir="2700000" algn="tl">
                            <a:srgbClr val="000000">
                              <a:alpha val="43137"/>
                            </a:srgbClr>
                          </a:outerShdw>
                        </a:effectLst>
                      </a:endParaRPr>
                    </a:p>
                  </a:txBody>
                  <a:tcPr marL="84385" marR="84385" marT="42863" marB="42863" anchor="ctr">
                    <a:solidFill>
                      <a:schemeClr val="bg1"/>
                    </a:solidFill>
                  </a:tcPr>
                </a:tc>
                <a:tc hMerge="1">
                  <a:txBody>
                    <a:bodyPr/>
                    <a:lstStyle/>
                    <a:p>
                      <a:endParaRPr lang="en-US"/>
                    </a:p>
                  </a:txBody>
                  <a:tcPr/>
                </a:tc>
              </a:tr>
              <a:tr h="285750">
                <a:tc>
                  <a:txBody>
                    <a:bodyPr/>
                    <a:lstStyle/>
                    <a:p>
                      <a:pPr algn="ctr">
                        <a:lnSpc>
                          <a:spcPct val="100000"/>
                        </a:lnSpc>
                        <a:spcAft>
                          <a:spcPts val="0"/>
                        </a:spcAft>
                      </a:pPr>
                      <a:r>
                        <a:rPr lang="en-US" sz="1300" b="1" dirty="0" smtClean="0"/>
                        <a:t>20</a:t>
                      </a:r>
                      <a:endParaRPr lang="en-US" sz="1300" b="1" dirty="0"/>
                    </a:p>
                  </a:txBody>
                  <a:tcPr marL="84385" marR="84385" marT="42863" marB="42863"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900" b="0" dirty="0" smtClean="0"/>
                        <a:t>Escoge la palabra correcta para llenar el espacio en blanco. </a:t>
                      </a:r>
                      <a:r>
                        <a:rPr lang="en-US" sz="900" b="0" baseline="0" dirty="0" smtClean="0"/>
                        <a:t>  </a:t>
                      </a:r>
                      <a:r>
                        <a:rPr lang="en-US" sz="900" b="0" dirty="0" smtClean="0">
                          <a:latin typeface="+mn-lt"/>
                          <a:ea typeface="Calibri"/>
                          <a:cs typeface="Times New Roman"/>
                        </a:rPr>
                        <a:t>L.2.1d</a:t>
                      </a:r>
                    </a:p>
                  </a:txBody>
                  <a:tcPr marL="84385" marR="84385" marT="42863" marB="42863" anchor="ctr">
                    <a:solidFill>
                      <a:schemeClr val="bg1"/>
                    </a:solidFill>
                  </a:tcPr>
                </a:tc>
                <a:tc hMerge="1">
                  <a:txBody>
                    <a:bodyPr/>
                    <a:lstStyle/>
                    <a:p>
                      <a:endParaRPr lang="en-US"/>
                    </a:p>
                  </a:txBody>
                  <a:tcPr/>
                </a:tc>
                <a:tc hMerge="1">
                  <a:txBody>
                    <a:bodyPr/>
                    <a:lstStyle/>
                    <a:p>
                      <a:endParaRPr lang="en-US"/>
                    </a:p>
                  </a:txBody>
                  <a:tcPr/>
                </a:tc>
                <a:tc gridSpan="2">
                  <a:txBody>
                    <a:bodyPr/>
                    <a:lstStyle/>
                    <a:p>
                      <a:pPr algn="ctr">
                        <a:lnSpc>
                          <a:spcPct val="100000"/>
                        </a:lnSpc>
                        <a:spcAft>
                          <a:spcPts val="0"/>
                        </a:spcAft>
                      </a:pPr>
                      <a:endParaRPr lang="en-US" sz="1000" b="1" i="0" dirty="0">
                        <a:effectLst>
                          <a:outerShdw blurRad="38100" dist="38100" dir="2700000" algn="tl">
                            <a:srgbClr val="000000">
                              <a:alpha val="43137"/>
                            </a:srgbClr>
                          </a:outerShdw>
                        </a:effectLst>
                      </a:endParaRPr>
                    </a:p>
                  </a:txBody>
                  <a:tcPr marL="84385" marR="84385" marT="42863" marB="42863"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284308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6019800" cy="7309693"/>
          </a:xfrm>
          <a:prstGeom prst="rect">
            <a:avLst/>
          </a:prstGeom>
        </p:spPr>
        <p:txBody>
          <a:bodyPr wrap="square">
            <a:spAutoFit/>
          </a:bodyPr>
          <a:lstStyle/>
          <a:p>
            <a:pPr lvl="0" algn="ctr"/>
            <a:r>
              <a:rPr lang="es-MX" b="1" dirty="0" smtClean="0">
                <a:solidFill>
                  <a:prstClr val="black"/>
                </a:solidFill>
              </a:rPr>
              <a:t>Acerca de esta evaluación</a:t>
            </a:r>
          </a:p>
          <a:p>
            <a:pPr lvl="0"/>
            <a:endParaRPr lang="es-MX" sz="1100" b="1" dirty="0" smtClean="0">
              <a:solidFill>
                <a:prstClr val="black"/>
              </a:solidFill>
            </a:endParaRPr>
          </a:p>
          <a:p>
            <a:pPr lvl="0"/>
            <a:r>
              <a:rPr lang="es-MX" sz="1100" b="1" dirty="0" smtClean="0">
                <a:solidFill>
                  <a:prstClr val="black"/>
                </a:solidFill>
              </a:rPr>
              <a:t>Las evaluaciones SBAC </a:t>
            </a:r>
            <a:r>
              <a:rPr lang="es-MX" sz="1100" dirty="0" smtClean="0">
                <a:solidFill>
                  <a:prstClr val="black"/>
                </a:solidFill>
              </a:rPr>
              <a:t>están compuestas por </a:t>
            </a:r>
            <a:r>
              <a:rPr lang="es-MX" sz="1100" b="1" dirty="0" smtClean="0">
                <a:solidFill>
                  <a:prstClr val="black"/>
                </a:solidFill>
              </a:rPr>
              <a:t>4 tipos de elementos:  </a:t>
            </a:r>
            <a:r>
              <a:rPr lang="es-MX" sz="1100" dirty="0" smtClean="0">
                <a:solidFill>
                  <a:prstClr val="black"/>
                </a:solidFill>
              </a:rPr>
              <a:t>Respuesta de selección múltiple, Respuesta construida, Elementos de tecnología</a:t>
            </a:r>
            <a:r>
              <a:rPr lang="es-MX" sz="1100" dirty="0" smtClean="0">
                <a:solidFill>
                  <a:srgbClr val="FF6D6D"/>
                </a:solidFill>
              </a:rPr>
              <a:t> </a:t>
            </a:r>
            <a:r>
              <a:rPr lang="es-MX" sz="1100" dirty="0" smtClean="0">
                <a:solidFill>
                  <a:prstClr val="black"/>
                </a:solidFill>
              </a:rPr>
              <a:t>y Tarea de rendimiento.  Las evaluaciones  del Trimestre uno de HSD consisten de 20 preguntas, que </a:t>
            </a:r>
            <a:r>
              <a:rPr lang="es-MX" sz="1100" b="1" i="1" dirty="0" smtClean="0">
                <a:solidFill>
                  <a:prstClr val="black"/>
                </a:solidFill>
              </a:rPr>
              <a:t>ahora incluyen </a:t>
            </a:r>
            <a:r>
              <a:rPr lang="es-MX" sz="1100" dirty="0" smtClean="0">
                <a:solidFill>
                  <a:prstClr val="black"/>
                </a:solidFill>
              </a:rPr>
              <a:t>elementos de </a:t>
            </a:r>
            <a:r>
              <a:rPr lang="es-MX" sz="1100" b="1" dirty="0" smtClean="0">
                <a:solidFill>
                  <a:prstClr val="black"/>
                </a:solidFill>
              </a:rPr>
              <a:t>escritura</a:t>
            </a:r>
            <a:r>
              <a:rPr lang="es-MX" sz="1100" dirty="0" smtClean="0">
                <a:solidFill>
                  <a:prstClr val="black"/>
                </a:solidFill>
              </a:rPr>
              <a:t> en el puntaje de la evaluación.  </a:t>
            </a:r>
          </a:p>
          <a:p>
            <a:pPr lvl="0"/>
            <a:endParaRPr lang="es-MX" sz="1100" b="1" dirty="0" smtClean="0">
              <a:solidFill>
                <a:prstClr val="black"/>
              </a:solidFill>
            </a:endParaRPr>
          </a:p>
          <a:p>
            <a:pPr lvl="0"/>
            <a:r>
              <a:rPr lang="es-MX" sz="1100" b="1" dirty="0" smtClean="0">
                <a:solidFill>
                  <a:prstClr val="black"/>
                </a:solidFill>
              </a:rPr>
              <a:t>No hay Tareas de rendimiento (</a:t>
            </a:r>
            <a:r>
              <a:rPr lang="es-MX" sz="1000" b="1" i="1" dirty="0" smtClean="0">
                <a:solidFill>
                  <a:prstClr val="black"/>
                </a:solidFill>
              </a:rPr>
              <a:t>Performance </a:t>
            </a:r>
            <a:r>
              <a:rPr lang="es-MX" sz="1000" b="1" i="1" dirty="0" err="1" smtClean="0">
                <a:solidFill>
                  <a:prstClr val="black"/>
                </a:solidFill>
              </a:rPr>
              <a:t>Tasks</a:t>
            </a:r>
            <a:r>
              <a:rPr lang="es-MX" sz="1000" b="1" i="1" dirty="0" smtClean="0">
                <a:solidFill>
                  <a:prstClr val="black"/>
                </a:solidFill>
              </a:rPr>
              <a:t> - PT</a:t>
            </a:r>
            <a:r>
              <a:rPr lang="es-MX" sz="1100" b="1" dirty="0" smtClean="0">
                <a:solidFill>
                  <a:prstClr val="black"/>
                </a:solidFill>
              </a:rPr>
              <a:t>) en las evaluaciones del trimestre 1.</a:t>
            </a:r>
          </a:p>
          <a:p>
            <a:pPr lvl="0"/>
            <a:r>
              <a:rPr lang="es-MX" sz="1100" i="1" dirty="0" smtClean="0">
                <a:solidFill>
                  <a:prstClr val="black"/>
                </a:solidFill>
              </a:rPr>
              <a:t>Las Tareas de rendimiento en Artes del lenguaje inglés (ELA) se enfocan en lectura, escritura, expresión oral, destreza auditiva y declaraciones investigativas. Estas miden capacidades tales como: profundidad de la comprensión, habilidad interpretativa y analítica, recordar información básica, síntesis, e investigación. </a:t>
            </a:r>
          </a:p>
          <a:p>
            <a:pPr lvl="0"/>
            <a:endParaRPr lang="es-MX" sz="1100" i="1" dirty="0" smtClean="0">
              <a:solidFill>
                <a:prstClr val="black"/>
              </a:solidFill>
            </a:endParaRPr>
          </a:p>
          <a:p>
            <a:pPr lvl="0"/>
            <a:r>
              <a:rPr lang="es-MX" sz="1100" b="1" dirty="0" smtClean="0">
                <a:solidFill>
                  <a:prstClr val="black"/>
                </a:solidFill>
              </a:rPr>
              <a:t>No hay preguntas/elementos de tecnología (TE).  Nota:  Es </a:t>
            </a:r>
            <a:r>
              <a:rPr lang="es-MX" sz="1100" b="1" u="sng" dirty="0" smtClean="0">
                <a:solidFill>
                  <a:prstClr val="black"/>
                </a:solidFill>
              </a:rPr>
              <a:t>muy recomendable</a:t>
            </a:r>
            <a:r>
              <a:rPr lang="es-MX" sz="1100" b="1" dirty="0" smtClean="0">
                <a:solidFill>
                  <a:prstClr val="black"/>
                </a:solidFill>
              </a:rPr>
              <a:t> que los estudiantes tengan experiencias con los siguientes tipos de tareas en varios lugares de prácticas educativas en el Internet, ya que estos no están en las evaluaciones de primaria de HSD: </a:t>
            </a:r>
            <a:r>
              <a:rPr lang="es-MX" sz="1100" i="1" dirty="0" smtClean="0">
                <a:solidFill>
                  <a:prstClr val="black"/>
                </a:solidFill>
              </a:rPr>
              <a:t>reordenar texto, seleccionar y cambiar texto, seleccionar texto, seleccionar de un menú desplegable (</a:t>
            </a:r>
            <a:r>
              <a:rPr lang="es-MX" sz="1000" i="1" dirty="0" err="1" smtClean="0">
                <a:solidFill>
                  <a:prstClr val="black"/>
                </a:solidFill>
              </a:rPr>
              <a:t>drop-down</a:t>
            </a:r>
            <a:r>
              <a:rPr lang="es-MX" sz="1100" i="1" dirty="0" smtClean="0">
                <a:solidFill>
                  <a:prstClr val="black"/>
                </a:solidFill>
              </a:rPr>
              <a:t>).</a:t>
            </a:r>
          </a:p>
          <a:p>
            <a:endParaRPr lang="es-MX" sz="1100" i="1" dirty="0" smtClean="0"/>
          </a:p>
          <a:p>
            <a:r>
              <a:rPr lang="es-MX" sz="1100" b="1" u="sng" dirty="0" smtClean="0"/>
              <a:t>Nota importante:</a:t>
            </a:r>
          </a:p>
          <a:p>
            <a:endParaRPr lang="es-MX" sz="1100" u="sng" dirty="0" smtClean="0"/>
          </a:p>
          <a:p>
            <a:r>
              <a:rPr lang="es-MX" sz="1100" dirty="0" smtClean="0"/>
              <a:t>Si los estudiantes </a:t>
            </a:r>
            <a:r>
              <a:rPr lang="es-MX" sz="1100" b="1" dirty="0" smtClean="0"/>
              <a:t>no están </a:t>
            </a:r>
            <a:r>
              <a:rPr lang="es-MX" sz="1100" dirty="0" smtClean="0"/>
              <a:t>leyendo al nivel de grado y no pueden leer el texto, </a:t>
            </a:r>
            <a:r>
              <a:rPr lang="es-MX" sz="1100" b="1" dirty="0" smtClean="0"/>
              <a:t>por </a:t>
            </a:r>
            <a:r>
              <a:rPr lang="es-MX" sz="1100" b="1" smtClean="0"/>
              <a:t>favor </a:t>
            </a:r>
            <a:r>
              <a:rPr lang="es-MX" sz="1100" b="1" smtClean="0"/>
              <a:t>lea </a:t>
            </a:r>
            <a:r>
              <a:rPr lang="es-MX" sz="1100" b="1" dirty="0" smtClean="0"/>
              <a:t>los cuentos</a:t>
            </a:r>
            <a:r>
              <a:rPr lang="es-MX" sz="1100" dirty="0" smtClean="0"/>
              <a:t> y haga las preguntas.  Favor de anotar en algún lugar, el nivel de diferenciación que el estudiante necesitó.  Desarrolle progresivamente a los estudiantes a lo largo del año, hasta que estos estén leyendo y estén haciendo la evaluación del modo más independiente que ellos puedan ser capaces de hacerlo.</a:t>
            </a:r>
          </a:p>
          <a:p>
            <a:endParaRPr lang="es-MX" sz="1100" b="1" u="sng" dirty="0" smtClean="0">
              <a:cs typeface="Helvetica" pitchFamily="34" charset="0"/>
            </a:endParaRPr>
          </a:p>
          <a:p>
            <a:pPr lvl="0"/>
            <a:r>
              <a:rPr lang="es-MX" sz="1100" b="1" u="sng" dirty="0" smtClean="0">
                <a:solidFill>
                  <a:prstClr val="black"/>
                </a:solidFill>
                <a:effectLst>
                  <a:outerShdw blurRad="38100" dist="38100" dir="2700000" algn="tl">
                    <a:srgbClr val="000000">
                      <a:alpha val="43137"/>
                    </a:srgbClr>
                  </a:outerShdw>
                </a:effectLst>
                <a:cs typeface="Helvetica" pitchFamily="34" charset="0"/>
              </a:rPr>
              <a:t>Nota:</a:t>
            </a:r>
            <a:r>
              <a:rPr lang="es-MX" sz="1100" dirty="0" smtClean="0">
                <a:solidFill>
                  <a:prstClr val="black"/>
                </a:solidFill>
                <a:cs typeface="Helvetica" pitchFamily="34" charset="0"/>
              </a:rPr>
              <a:t>  Las preguntas de respuesta construida </a:t>
            </a:r>
            <a:r>
              <a:rPr lang="es-MX" sz="1100" b="1" dirty="0" smtClean="0">
                <a:solidFill>
                  <a:prstClr val="black"/>
                </a:solidFill>
                <a:cs typeface="Helvetica" pitchFamily="34" charset="0"/>
              </a:rPr>
              <a:t>NO</a:t>
            </a:r>
            <a:r>
              <a:rPr lang="es-MX" sz="1100" dirty="0" smtClean="0">
                <a:solidFill>
                  <a:prstClr val="black"/>
                </a:solidFill>
                <a:cs typeface="Helvetica" pitchFamily="34" charset="0"/>
              </a:rPr>
              <a:t> evalúan las habilidades o dominio en escritura ,y no deben ser calificadas como tal.  Estas respuestas construidas son evidencia de la comprensión de lectura.  </a:t>
            </a:r>
          </a:p>
          <a:p>
            <a:pPr lvl="0"/>
            <a:endParaRPr lang="es-MX" sz="1100" dirty="0" smtClean="0">
              <a:solidFill>
                <a:prstClr val="black"/>
              </a:solidFill>
              <a:cs typeface="Helvetica" pitchFamily="34" charset="0"/>
            </a:endParaRPr>
          </a:p>
          <a:p>
            <a:pPr lvl="0"/>
            <a:r>
              <a:rPr lang="es-MX" sz="1100" b="1" dirty="0" smtClean="0">
                <a:solidFill>
                  <a:prstClr val="black"/>
                </a:solidFill>
                <a:cs typeface="Helvetica" pitchFamily="34" charset="0"/>
              </a:rPr>
              <a:t>Hay disponible una </a:t>
            </a:r>
            <a:r>
              <a:rPr lang="es-MX" sz="1100" b="1" u="sng" dirty="0" smtClean="0">
                <a:solidFill>
                  <a:prstClr val="black"/>
                </a:solidFill>
                <a:cs typeface="Helvetica" pitchFamily="34" charset="0"/>
              </a:rPr>
              <a:t>HOJA OPCIONAL PARA REGISTRAR LA PUNTUACIÓN </a:t>
            </a:r>
            <a:r>
              <a:rPr lang="es-MX" sz="1100" b="1" dirty="0" smtClean="0">
                <a:solidFill>
                  <a:prstClr val="black"/>
                </a:solidFill>
                <a:cs typeface="Helvetica" pitchFamily="34" charset="0"/>
              </a:rPr>
              <a:t>…(</a:t>
            </a:r>
            <a:r>
              <a:rPr lang="es-MX" sz="1100" b="1" i="1" dirty="0" smtClean="0">
                <a:solidFill>
                  <a:prstClr val="black"/>
                </a:solidFill>
                <a:cs typeface="Helvetica" pitchFamily="34" charset="0"/>
              </a:rPr>
              <a:t>Hoja de </a:t>
            </a:r>
            <a:r>
              <a:rPr lang="es-MX" sz="1100" b="1" i="1" dirty="0">
                <a:solidFill>
                  <a:prstClr val="black"/>
                </a:solidFill>
                <a:cs typeface="Helvetica" pitchFamily="34" charset="0"/>
              </a:rPr>
              <a:t>r</a:t>
            </a:r>
            <a:r>
              <a:rPr lang="es-MX" sz="1100" b="1" i="1" dirty="0" smtClean="0">
                <a:solidFill>
                  <a:prstClr val="black"/>
                </a:solidFill>
                <a:cs typeface="Helvetica" pitchFamily="34" charset="0"/>
              </a:rPr>
              <a:t>esumen de la evaluación de la clase</a:t>
            </a:r>
            <a:r>
              <a:rPr lang="es-MX" sz="1100" b="1" dirty="0" smtClean="0">
                <a:solidFill>
                  <a:prstClr val="black"/>
                </a:solidFill>
                <a:cs typeface="Helvetica" pitchFamily="34" charset="0"/>
              </a:rPr>
              <a:t>)</a:t>
            </a:r>
          </a:p>
          <a:p>
            <a:pPr lvl="0"/>
            <a:endParaRPr lang="es-MX" sz="1100" b="1" dirty="0" smtClean="0">
              <a:solidFill>
                <a:prstClr val="black"/>
              </a:solidFill>
              <a:cs typeface="Helvetica" pitchFamily="34" charset="0"/>
            </a:endParaRPr>
          </a:p>
          <a:p>
            <a:pPr marL="344488" lvl="0" indent="-171450">
              <a:buFont typeface="Arial" pitchFamily="34" charset="0"/>
              <a:buChar char="•"/>
            </a:pPr>
            <a:r>
              <a:rPr lang="es-MX" sz="1100" dirty="0" smtClean="0">
                <a:solidFill>
                  <a:prstClr val="black"/>
                </a:solidFill>
                <a:cs typeface="Helvetica" pitchFamily="34" charset="0"/>
              </a:rPr>
              <a:t>Cuando los estudiantes hayan terminado la evaluación, usted puede registrar el número total de respuestas de selección múltiple y respuestas construidas correctas en la </a:t>
            </a:r>
            <a:r>
              <a:rPr lang="es-MX" sz="1100" i="1" dirty="0" smtClean="0">
                <a:solidFill>
                  <a:prstClr val="black"/>
                </a:solidFill>
                <a:cs typeface="Helvetica" pitchFamily="34" charset="0"/>
              </a:rPr>
              <a:t>Hoja de resumen de la evaluación de la clase</a:t>
            </a:r>
            <a:r>
              <a:rPr lang="es-MX" sz="1100" dirty="0" smtClean="0">
                <a:solidFill>
                  <a:prstClr val="black"/>
                </a:solidFill>
                <a:cs typeface="Helvetica" pitchFamily="34" charset="0"/>
              </a:rPr>
              <a:t>, si lo desea. </a:t>
            </a:r>
          </a:p>
          <a:p>
            <a:pPr marL="173038" lvl="0"/>
            <a:endParaRPr lang="es-MX" sz="1100" dirty="0" smtClean="0">
              <a:solidFill>
                <a:prstClr val="black"/>
              </a:solidFill>
              <a:cs typeface="Helvetica" pitchFamily="34" charset="0"/>
            </a:endParaRPr>
          </a:p>
          <a:p>
            <a:pPr marL="344488" lvl="0" indent="-171450">
              <a:buFont typeface="Arial" pitchFamily="34" charset="0"/>
              <a:buChar char="•"/>
            </a:pPr>
            <a:r>
              <a:rPr lang="es-MX" sz="1100" dirty="0" smtClean="0">
                <a:solidFill>
                  <a:prstClr val="black"/>
                </a:solidFill>
                <a:cs typeface="Helvetica" pitchFamily="34" charset="0"/>
              </a:rPr>
              <a:t>Regrese el folleto de evaluación corregido a los estudiantes. Ellos registran sus respuestas como correctas o incorrectas.</a:t>
            </a:r>
          </a:p>
          <a:p>
            <a:pPr marL="344488" lvl="0" indent="-171450">
              <a:buFont typeface="Arial" pitchFamily="34" charset="0"/>
              <a:buChar char="•"/>
            </a:pPr>
            <a:endParaRPr lang="es-MX" sz="1100" b="1" dirty="0" smtClean="0">
              <a:solidFill>
                <a:prstClr val="black"/>
              </a:solidFill>
              <a:cs typeface="Helvetica" pitchFamily="34" charset="0"/>
            </a:endParaRPr>
          </a:p>
          <a:p>
            <a:pPr marL="173038"/>
            <a:endParaRPr lang="es-MX" sz="1100" dirty="0" smtClean="0">
              <a:solidFill>
                <a:srgbClr val="C00000"/>
              </a:solidFill>
              <a:cs typeface="Helvetica" pitchFamily="34" charset="0"/>
            </a:endParaRPr>
          </a:p>
          <a:p>
            <a:endParaRPr lang="es-MX" sz="1100" i="1" dirty="0">
              <a:solidFill>
                <a:srgbClr val="C00000"/>
              </a:solidFill>
            </a:endParaRPr>
          </a:p>
        </p:txBody>
      </p:sp>
      <p:sp>
        <p:nvSpPr>
          <p:cNvPr id="6" name="Rectangle 5"/>
          <p:cNvSpPr/>
          <p:nvPr/>
        </p:nvSpPr>
        <p:spPr>
          <a:xfrm>
            <a:off x="4267200" y="228600"/>
            <a:ext cx="2488131"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t"/>
          <a:lstStyle/>
          <a:p>
            <a:r>
              <a:rPr lang="es-MX" sz="1200" b="1" dirty="0" smtClean="0">
                <a:solidFill>
                  <a:schemeClr val="tx1"/>
                </a:solidFill>
              </a:rPr>
              <a:t>Ordenar en la Imprenta de HSD… </a:t>
            </a:r>
            <a:r>
              <a:rPr lang="es-MX" sz="800" dirty="0" smtClean="0">
                <a:solidFill>
                  <a:schemeClr val="tx1"/>
                </a:solidFill>
                <a:hlinkClick r:id="rId3"/>
              </a:rPr>
              <a:t>http://www.hsd.k12.or.us/Departments/PrintShop/WebSubmissionForms.aspx</a:t>
            </a:r>
            <a:endParaRPr lang="es-MX" sz="800" dirty="0" smtClean="0">
              <a:solidFill>
                <a:schemeClr val="tx1"/>
              </a:solidFill>
            </a:endParaRPr>
          </a:p>
          <a:p>
            <a:endParaRPr lang="es-MX" sz="800" dirty="0">
              <a:solidFill>
                <a:schemeClr val="tx1"/>
              </a:solidFill>
            </a:endParaRPr>
          </a:p>
        </p:txBody>
      </p:sp>
      <p:sp>
        <p:nvSpPr>
          <p:cNvPr id="4" name="Slide Number Placeholder 3"/>
          <p:cNvSpPr>
            <a:spLocks noGrp="1"/>
          </p:cNvSpPr>
          <p:nvPr>
            <p:ph type="sldNum" sz="quarter" idx="12"/>
          </p:nvPr>
        </p:nvSpPr>
        <p:spPr>
          <a:xfrm>
            <a:off x="4914900" y="8475137"/>
            <a:ext cx="1600200" cy="486833"/>
          </a:xfrm>
        </p:spPr>
        <p:txBody>
          <a:bodyPr/>
          <a:lstStyle/>
          <a:p>
            <a:r>
              <a:rPr lang="en-US" dirty="0"/>
              <a:t>3</a:t>
            </a:r>
          </a:p>
        </p:txBody>
      </p:sp>
    </p:spTree>
    <p:extLst>
      <p:ext uri="{BB962C8B-B14F-4D97-AF65-F5344CB8AC3E}">
        <p14:creationId xmlns:p14="http://schemas.microsoft.com/office/powerpoint/2010/main" val="1016834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
        <p:nvSpPr>
          <p:cNvPr id="3" name="TextBox 2"/>
          <p:cNvSpPr txBox="1"/>
          <p:nvPr/>
        </p:nvSpPr>
        <p:spPr>
          <a:xfrm>
            <a:off x="268942" y="403412"/>
            <a:ext cx="6246158" cy="7384805"/>
          </a:xfrm>
          <a:prstGeom prst="rect">
            <a:avLst/>
          </a:prstGeom>
          <a:noFill/>
        </p:spPr>
        <p:txBody>
          <a:bodyPr wrap="square" lIns="84608" tIns="42304" rIns="84608" bIns="42304" rtlCol="0">
            <a:spAutoFit/>
          </a:bodyPr>
          <a:lstStyle/>
          <a:p>
            <a:pPr algn="ctr"/>
            <a:r>
              <a:rPr lang="es-419" sz="1328" b="1" dirty="0"/>
              <a:t>Determinando textos a nivel de grado</a:t>
            </a:r>
          </a:p>
          <a:p>
            <a:pPr algn="ctr"/>
            <a:endParaRPr lang="es-419" sz="706" b="1" dirty="0"/>
          </a:p>
          <a:p>
            <a:r>
              <a:rPr lang="es-419" sz="1328" dirty="0"/>
              <a:t>Un texto a nivel de grado se determina utilizando una combinación tanto de las nuevas escalas cuantitativas como de las medidas cualitativas de los CCSS.</a:t>
            </a:r>
          </a:p>
          <a:p>
            <a:endParaRPr lang="es-419" sz="1328" dirty="0"/>
          </a:p>
          <a:p>
            <a:r>
              <a:rPr lang="es-419" sz="1328" b="1" dirty="0"/>
              <a:t>Ejemplo</a:t>
            </a:r>
            <a:r>
              <a:rPr lang="es-419" sz="1328" dirty="0"/>
              <a:t>:  Si el grado equivalente de un texto es </a:t>
            </a:r>
            <a:r>
              <a:rPr lang="es-419" sz="1578" b="1" dirty="0">
                <a:solidFill>
                  <a:srgbClr val="0070C0"/>
                </a:solidFill>
              </a:rPr>
              <a:t>6.8</a:t>
            </a:r>
            <a:r>
              <a:rPr lang="es-419" sz="1328" dirty="0"/>
              <a:t> y tiene una medida </a:t>
            </a:r>
            <a:r>
              <a:rPr lang="es-419" sz="1328" i="1" dirty="0" err="1"/>
              <a:t>lexile</a:t>
            </a:r>
            <a:r>
              <a:rPr lang="es-419" sz="1328" dirty="0"/>
              <a:t> de </a:t>
            </a:r>
            <a:r>
              <a:rPr lang="es-419" sz="1578" b="1" dirty="0">
                <a:solidFill>
                  <a:srgbClr val="0070C0"/>
                </a:solidFill>
              </a:rPr>
              <a:t>970</a:t>
            </a:r>
            <a:r>
              <a:rPr lang="es-419" sz="1328" dirty="0"/>
              <a:t>, los datos cuantitativos muestran que la ubicación debe ser </a:t>
            </a:r>
            <a:r>
              <a:rPr lang="es-419" sz="1328" b="1" dirty="0"/>
              <a:t>entre los grados  4 y 8.</a:t>
            </a:r>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r>
              <a:rPr lang="es-419" sz="1328" b="1" dirty="0"/>
              <a:t>Cuatro medidas </a:t>
            </a:r>
            <a:r>
              <a:rPr lang="es-419" sz="1328" dirty="0"/>
              <a:t>cualitativas pueden examinarse desde la banda inferior de 4</a:t>
            </a:r>
            <a:r>
              <a:rPr lang="es-419" sz="1328" baseline="30000" dirty="0"/>
              <a:t>to</a:t>
            </a:r>
            <a:r>
              <a:rPr lang="es-419" sz="1328" dirty="0"/>
              <a:t> grado  hasta la banda superior de 8</a:t>
            </a:r>
            <a:r>
              <a:rPr lang="es-419" sz="1328" baseline="30000" dirty="0"/>
              <a:t>vo</a:t>
            </a:r>
            <a:r>
              <a:rPr lang="es-419" sz="1328" dirty="0"/>
              <a:t> grado para determinar la legibilidad a nivel de grado.</a:t>
            </a:r>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endParaRPr lang="es-419" sz="1328" dirty="0"/>
          </a:p>
          <a:p>
            <a:r>
              <a:rPr lang="es-419" sz="1328" dirty="0"/>
              <a:t>La combinación de la escala </a:t>
            </a:r>
            <a:r>
              <a:rPr lang="es-419" sz="1328" b="1" dirty="0"/>
              <a:t>cuantitativa</a:t>
            </a:r>
            <a:r>
              <a:rPr lang="es-419" sz="1328" dirty="0"/>
              <a:t> y las medidas </a:t>
            </a:r>
            <a:r>
              <a:rPr lang="es-419" sz="1328" b="1" dirty="0"/>
              <a:t>cualitativas</a:t>
            </a:r>
            <a:r>
              <a:rPr lang="es-419" sz="1328" dirty="0"/>
              <a:t>, para este texto en particular, muestra que el mejor nivel de legibilidad para este texto sería 6</a:t>
            </a:r>
            <a:r>
              <a:rPr lang="es-419" sz="1328" baseline="30000" dirty="0"/>
              <a:t>to </a:t>
            </a:r>
            <a:r>
              <a:rPr lang="es-419" sz="1328" dirty="0"/>
              <a:t>grado.</a:t>
            </a:r>
          </a:p>
          <a:p>
            <a:endParaRPr lang="es-419" sz="1328" dirty="0"/>
          </a:p>
        </p:txBody>
      </p:sp>
      <p:graphicFrame>
        <p:nvGraphicFramePr>
          <p:cNvPr id="10" name="Table 9"/>
          <p:cNvGraphicFramePr>
            <a:graphicFrameLocks noGrp="1"/>
          </p:cNvGraphicFramePr>
          <p:nvPr>
            <p:extLst/>
          </p:nvPr>
        </p:nvGraphicFramePr>
        <p:xfrm>
          <a:off x="470648" y="1843563"/>
          <a:ext cx="5307105" cy="1685104"/>
        </p:xfrm>
        <a:graphic>
          <a:graphicData uri="http://schemas.openxmlformats.org/drawingml/2006/table">
            <a:tbl>
              <a:tblPr/>
              <a:tblGrid>
                <a:gridCol w="1874818"/>
                <a:gridCol w="1715844"/>
                <a:gridCol w="1716443"/>
              </a:tblGrid>
              <a:tr h="424030">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9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9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66252">
                <a:tc>
                  <a:txBody>
                    <a:bodyPr/>
                    <a:lstStyle/>
                    <a:p>
                      <a:pPr marL="0" marR="0" algn="ctr" fontAlgn="ctr">
                        <a:lnSpc>
                          <a:spcPct val="107000"/>
                        </a:lnSpc>
                        <a:spcBef>
                          <a:spcPts val="0"/>
                        </a:spcBef>
                        <a:spcAft>
                          <a:spcPts val="0"/>
                        </a:spcAft>
                      </a:pP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292">
                <a:tc>
                  <a:txBody>
                    <a:bodyPr/>
                    <a:lstStyle/>
                    <a:p>
                      <a:pPr marL="0" marR="0" algn="ctr" fontAlgn="ctr">
                        <a:lnSpc>
                          <a:spcPct val="107000"/>
                        </a:lnSpc>
                        <a:spcBef>
                          <a:spcPts val="0"/>
                        </a:spcBef>
                        <a:spcAft>
                          <a:spcPts val="0"/>
                        </a:spcAft>
                      </a:pP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52331">
                <a:tc>
                  <a:txBody>
                    <a:bodyPr/>
                    <a:lstStyle/>
                    <a:p>
                      <a:pPr marL="0" marR="0" algn="ctr" fontAlgn="ctr">
                        <a:lnSpc>
                          <a:spcPct val="107000"/>
                        </a:lnSpc>
                        <a:spcBef>
                          <a:spcPts val="0"/>
                        </a:spcBef>
                        <a:spcAft>
                          <a:spcPts val="0"/>
                        </a:spcAft>
                      </a:pP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370">
                <a:tc>
                  <a:txBody>
                    <a:bodyPr/>
                    <a:lstStyle/>
                    <a:p>
                      <a:pPr marL="0" marR="0" algn="ctr" fontAlgn="ctr">
                        <a:lnSpc>
                          <a:spcPct val="107000"/>
                        </a:lnSpc>
                        <a:spcBef>
                          <a:spcPts val="0"/>
                        </a:spcBef>
                        <a:spcAft>
                          <a:spcPts val="0"/>
                        </a:spcAft>
                      </a:pP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0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829">
                <a:tc>
                  <a:txBody>
                    <a:bodyPr/>
                    <a:lstStyle/>
                    <a:p>
                      <a:pPr marL="0" marR="0" algn="ctr" fontAlgn="ctr">
                        <a:lnSpc>
                          <a:spcPct val="107000"/>
                        </a:lnSpc>
                        <a:spcBef>
                          <a:spcPts val="0"/>
                        </a:spcBef>
                        <a:spcAft>
                          <a:spcPts val="0"/>
                        </a:spcAft>
                      </a:pP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0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0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0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574" marR="6574" marT="63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2725271" y="2537254"/>
            <a:ext cx="2868706" cy="487258"/>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grpSp>
      <p:graphicFrame>
        <p:nvGraphicFramePr>
          <p:cNvPr id="14" name="Table 13"/>
          <p:cNvGraphicFramePr>
            <a:graphicFrameLocks noGrp="1"/>
          </p:cNvGraphicFramePr>
          <p:nvPr>
            <p:extLst/>
          </p:nvPr>
        </p:nvGraphicFramePr>
        <p:xfrm>
          <a:off x="224118" y="4180690"/>
          <a:ext cx="6096001" cy="2765307"/>
        </p:xfrm>
        <a:graphic>
          <a:graphicData uri="http://schemas.openxmlformats.org/drawingml/2006/table">
            <a:tbl>
              <a:tblPr firstRow="1" bandRow="1">
                <a:tableStyleId>{5940675A-B579-460E-94D1-54222C63F5DA}</a:tableStyleId>
              </a:tblPr>
              <a:tblGrid>
                <a:gridCol w="1219200"/>
                <a:gridCol w="1280371"/>
                <a:gridCol w="1229747"/>
                <a:gridCol w="932330"/>
                <a:gridCol w="762000"/>
                <a:gridCol w="672353"/>
              </a:tblGrid>
              <a:tr h="278434">
                <a:tc rowSpan="2">
                  <a:txBody>
                    <a:bodyPr/>
                    <a:lstStyle/>
                    <a:p>
                      <a:pPr algn="ctr"/>
                      <a:endParaRPr lang="es-419" sz="800" noProof="0" dirty="0" smtClean="0">
                        <a:solidFill>
                          <a:srgbClr val="002060"/>
                        </a:solidFill>
                      </a:endParaRPr>
                    </a:p>
                    <a:p>
                      <a:pPr algn="ctr"/>
                      <a:r>
                        <a:rPr lang="es-419" sz="800" b="1" u="sng" noProof="0" dirty="0" smtClean="0">
                          <a:solidFill>
                            <a:srgbClr val="002060"/>
                          </a:solidFill>
                          <a:effectLst>
                            <a:outerShdw blurRad="38100" dist="38100" dir="2700000" algn="tl">
                              <a:srgbClr val="000000">
                                <a:alpha val="43137"/>
                              </a:srgbClr>
                            </a:outerShdw>
                          </a:effectLst>
                        </a:rPr>
                        <a:t>4 factores cualitativos</a:t>
                      </a:r>
                      <a:endParaRPr lang="es-419" sz="800" b="1" u="sng" noProof="0" dirty="0">
                        <a:solidFill>
                          <a:srgbClr val="002060"/>
                        </a:solidFill>
                        <a:effectLst>
                          <a:outerShdw blurRad="38100" dist="38100" dir="2700000" algn="tl">
                            <a:srgbClr val="000000">
                              <a:alpha val="43137"/>
                            </a:srgbClr>
                          </a:outerShdw>
                        </a:effectLst>
                      </a:endParaRPr>
                    </a:p>
                  </a:txBody>
                  <a:tcPr marL="86062" marR="86062" marT="41766" marB="41766" anchor="ctr"/>
                </a:tc>
                <a:tc gridSpan="5">
                  <a:txBody>
                    <a:bodyPr/>
                    <a:lstStyle/>
                    <a:p>
                      <a:pPr algn="ctr"/>
                      <a:r>
                        <a:rPr lang="es-419" sz="1200" b="1" noProof="0" dirty="0" smtClean="0">
                          <a:solidFill>
                            <a:srgbClr val="002060"/>
                          </a:solidFill>
                        </a:rPr>
                        <a:t>Clasifica el texto desde más</a:t>
                      </a:r>
                      <a:r>
                        <a:rPr lang="es-419" sz="1200" b="1" baseline="0" noProof="0" dirty="0" smtClean="0">
                          <a:solidFill>
                            <a:srgbClr val="002060"/>
                          </a:solidFill>
                        </a:rPr>
                        <a:t> fácil hasta más difícil, </a:t>
                      </a:r>
                      <a:r>
                        <a:rPr lang="es-419" sz="1200" b="1" u="sng" baseline="0" noProof="0" dirty="0" smtClean="0">
                          <a:solidFill>
                            <a:srgbClr val="002060"/>
                          </a:solidFill>
                        </a:rPr>
                        <a:t>entre las bandas</a:t>
                      </a:r>
                      <a:r>
                        <a:rPr lang="es-419" sz="1200" b="1" baseline="0" noProof="0" dirty="0" smtClean="0">
                          <a:solidFill>
                            <a:srgbClr val="002060"/>
                          </a:solidFill>
                        </a:rPr>
                        <a:t>.</a:t>
                      </a:r>
                      <a:endParaRPr lang="es-419" sz="1200" b="1" noProof="0" dirty="0">
                        <a:solidFill>
                          <a:srgbClr val="002060"/>
                        </a:solidFill>
                      </a:endParaRPr>
                    </a:p>
                  </a:txBody>
                  <a:tcPr marL="86062" marR="86062" marT="41766" marB="4176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21413">
                <a:tc vMerge="1">
                  <a:txBody>
                    <a:bodyPr/>
                    <a:lstStyle/>
                    <a:p>
                      <a:endParaRPr lang="en-US" sz="1400" dirty="0"/>
                    </a:p>
                  </a:txBody>
                  <a:tcPr/>
                </a:tc>
                <a:tc>
                  <a:txBody>
                    <a:bodyPr/>
                    <a:lstStyle/>
                    <a:p>
                      <a:pPr algn="ctr"/>
                      <a:r>
                        <a:rPr lang="es-419" sz="800" b="1" noProof="0" dirty="0" smtClean="0">
                          <a:solidFill>
                            <a:srgbClr val="002060"/>
                          </a:solidFill>
                        </a:rPr>
                        <a:t>Principio del grado inferior  (banda)</a:t>
                      </a:r>
                      <a:endParaRPr lang="es-419" sz="800" b="1" noProof="0" dirty="0">
                        <a:solidFill>
                          <a:srgbClr val="002060"/>
                        </a:solidFill>
                      </a:endParaRPr>
                    </a:p>
                  </a:txBody>
                  <a:tcPr marL="86062" marR="86062" marT="41766" marB="41766" anchor="ctr">
                    <a:solidFill>
                      <a:schemeClr val="bg1">
                        <a:lumMod val="95000"/>
                      </a:schemeClr>
                    </a:solidFill>
                  </a:tcPr>
                </a:tc>
                <a:tc>
                  <a:txBody>
                    <a:bodyPr/>
                    <a:lstStyle/>
                    <a:p>
                      <a:pPr algn="ctr"/>
                      <a:r>
                        <a:rPr lang="es-419" sz="800" b="1" noProof="0" dirty="0" smtClean="0">
                          <a:solidFill>
                            <a:srgbClr val="002060"/>
                          </a:solidFill>
                        </a:rPr>
                        <a:t>Fin del grado inferior (banda) </a:t>
                      </a:r>
                      <a:endParaRPr lang="es-419" sz="800" b="1" noProof="0" dirty="0">
                        <a:solidFill>
                          <a:srgbClr val="002060"/>
                        </a:solidFill>
                      </a:endParaRPr>
                    </a:p>
                  </a:txBody>
                  <a:tcPr marL="86062" marR="86062" marT="41766" marB="41766" anchor="ctr">
                    <a:solidFill>
                      <a:schemeClr val="bg1">
                        <a:lumMod val="85000"/>
                      </a:schemeClr>
                    </a:solidFill>
                  </a:tcPr>
                </a:tc>
                <a:tc>
                  <a:txBody>
                    <a:bodyPr/>
                    <a:lstStyle/>
                    <a:p>
                      <a:pPr algn="ctr"/>
                      <a:r>
                        <a:rPr lang="es-419" sz="800" b="1" noProof="0" dirty="0" smtClean="0">
                          <a:solidFill>
                            <a:srgbClr val="002060"/>
                          </a:solidFill>
                        </a:rPr>
                        <a:t>Principio de un grado</a:t>
                      </a:r>
                      <a:r>
                        <a:rPr lang="es-419" sz="800" b="1" baseline="0" noProof="0" dirty="0" smtClean="0">
                          <a:solidFill>
                            <a:srgbClr val="002060"/>
                          </a:solidFill>
                        </a:rPr>
                        <a:t> </a:t>
                      </a:r>
                      <a:r>
                        <a:rPr lang="es-419" sz="800" b="1" noProof="0" dirty="0" smtClean="0">
                          <a:solidFill>
                            <a:srgbClr val="002060"/>
                          </a:solidFill>
                        </a:rPr>
                        <a:t>más alto (banda) hasta la mitad </a:t>
                      </a:r>
                      <a:endParaRPr lang="es-419" sz="800" b="1" noProof="0" dirty="0">
                        <a:solidFill>
                          <a:srgbClr val="002060"/>
                        </a:solidFill>
                      </a:endParaRPr>
                    </a:p>
                  </a:txBody>
                  <a:tcPr marL="86062" marR="86062" marT="41766" marB="41766" anchor="ctr">
                    <a:solidFill>
                      <a:schemeClr val="accent1">
                        <a:lumMod val="20000"/>
                        <a:lumOff val="80000"/>
                      </a:schemeClr>
                    </a:solidFill>
                  </a:tcPr>
                </a:tc>
                <a:tc>
                  <a:txBody>
                    <a:bodyPr/>
                    <a:lstStyle/>
                    <a:p>
                      <a:pPr algn="ctr"/>
                      <a:r>
                        <a:rPr lang="es-419" sz="800" b="1" noProof="0" dirty="0" smtClean="0">
                          <a:solidFill>
                            <a:srgbClr val="002060"/>
                          </a:solidFill>
                        </a:rPr>
                        <a:t>Fin de un   grado (banda) más alto</a:t>
                      </a:r>
                      <a:endParaRPr lang="es-419" sz="800" b="1" noProof="0" dirty="0">
                        <a:solidFill>
                          <a:srgbClr val="002060"/>
                        </a:solidFill>
                      </a:endParaRPr>
                    </a:p>
                  </a:txBody>
                  <a:tcPr marL="86062" marR="86062" marT="41766" marB="41766" anchor="ctr">
                    <a:solidFill>
                      <a:schemeClr val="accent1">
                        <a:lumMod val="40000"/>
                        <a:lumOff val="60000"/>
                      </a:schemeClr>
                    </a:solidFill>
                  </a:tcPr>
                </a:tc>
                <a:tc>
                  <a:txBody>
                    <a:bodyPr/>
                    <a:lstStyle/>
                    <a:p>
                      <a:pPr algn="ctr"/>
                      <a:r>
                        <a:rPr lang="es-419" sz="800" b="1" noProof="0" dirty="0" smtClean="0">
                          <a:solidFill>
                            <a:srgbClr val="002060"/>
                          </a:solidFill>
                        </a:rPr>
                        <a:t>No es adecuado</a:t>
                      </a:r>
                      <a:r>
                        <a:rPr lang="es-419" sz="800" b="1" baseline="0" noProof="0" dirty="0" smtClean="0">
                          <a:solidFill>
                            <a:srgbClr val="002060"/>
                          </a:solidFill>
                        </a:rPr>
                        <a:t> para banda</a:t>
                      </a:r>
                      <a:endParaRPr lang="es-419" sz="800" b="1" noProof="0" dirty="0">
                        <a:solidFill>
                          <a:srgbClr val="002060"/>
                        </a:solidFill>
                      </a:endParaRPr>
                    </a:p>
                  </a:txBody>
                  <a:tcPr marL="86062" marR="86062" marT="41766" marB="41766" anchor="ctr">
                    <a:solidFill>
                      <a:schemeClr val="accent6">
                        <a:lumMod val="20000"/>
                        <a:lumOff val="80000"/>
                      </a:schemeClr>
                    </a:solidFill>
                  </a:tcPr>
                </a:tc>
              </a:tr>
              <a:tr h="369281">
                <a:tc>
                  <a:txBody>
                    <a:bodyPr/>
                    <a:lstStyle/>
                    <a:p>
                      <a:r>
                        <a:rPr lang="es-419" sz="800" noProof="0" dirty="0" smtClean="0">
                          <a:solidFill>
                            <a:srgbClr val="002060"/>
                          </a:solidFill>
                        </a:rPr>
                        <a:t>Propósito/significado</a:t>
                      </a:r>
                      <a:endParaRPr lang="es-419" sz="800" noProof="0" dirty="0">
                        <a:solidFill>
                          <a:srgbClr val="002060"/>
                        </a:solidFill>
                      </a:endParaRPr>
                    </a:p>
                  </a:txBody>
                  <a:tcPr marL="86062" marR="86062" marT="41766" marB="41766"/>
                </a:tc>
                <a:tc gridSpan="5">
                  <a:txBody>
                    <a:bodyPr/>
                    <a:lstStyle/>
                    <a:p>
                      <a:endParaRPr lang="es-419" sz="1900" noProof="0" dirty="0">
                        <a:solidFill>
                          <a:srgbClr val="002060"/>
                        </a:solidFill>
                      </a:endParaRPr>
                    </a:p>
                  </a:txBody>
                  <a:tcPr marL="86062" marR="86062" marT="41766" marB="4176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281">
                <a:tc>
                  <a:txBody>
                    <a:bodyPr/>
                    <a:lstStyle/>
                    <a:p>
                      <a:r>
                        <a:rPr lang="es-419" sz="800" noProof="0" dirty="0" smtClean="0">
                          <a:solidFill>
                            <a:srgbClr val="002060"/>
                          </a:solidFill>
                        </a:rPr>
                        <a:t>Estructura</a:t>
                      </a:r>
                      <a:endParaRPr lang="es-419" sz="800" noProof="0" dirty="0">
                        <a:solidFill>
                          <a:srgbClr val="002060"/>
                        </a:solidFill>
                      </a:endParaRPr>
                    </a:p>
                  </a:txBody>
                  <a:tcPr marL="86062" marR="86062" marT="41766" marB="41766"/>
                </a:tc>
                <a:tc gridSpan="5">
                  <a:txBody>
                    <a:bodyPr/>
                    <a:lstStyle/>
                    <a:p>
                      <a:endParaRPr lang="es-419" sz="1900" noProof="0" dirty="0">
                        <a:solidFill>
                          <a:srgbClr val="002060"/>
                        </a:solidFill>
                      </a:endParaRPr>
                    </a:p>
                  </a:txBody>
                  <a:tcPr marL="86062" marR="86062" marT="41766" marB="4176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281">
                <a:tc>
                  <a:txBody>
                    <a:bodyPr/>
                    <a:lstStyle/>
                    <a:p>
                      <a:r>
                        <a:rPr lang="es-419" sz="800" noProof="0" dirty="0" smtClean="0">
                          <a:solidFill>
                            <a:srgbClr val="002060"/>
                          </a:solidFill>
                        </a:rPr>
                        <a:t>Claridad del lenguaje</a:t>
                      </a:r>
                      <a:endParaRPr lang="es-419" sz="800" noProof="0" dirty="0">
                        <a:solidFill>
                          <a:srgbClr val="002060"/>
                        </a:solidFill>
                      </a:endParaRPr>
                    </a:p>
                  </a:txBody>
                  <a:tcPr marL="86062" marR="86062" marT="41766" marB="41766"/>
                </a:tc>
                <a:tc gridSpan="5">
                  <a:txBody>
                    <a:bodyPr/>
                    <a:lstStyle/>
                    <a:p>
                      <a:endParaRPr lang="es-419" sz="1900" noProof="0" dirty="0">
                        <a:solidFill>
                          <a:srgbClr val="002060"/>
                        </a:solidFill>
                      </a:endParaRPr>
                    </a:p>
                  </a:txBody>
                  <a:tcPr marL="86062" marR="86062" marT="41766" marB="4176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281">
                <a:tc>
                  <a:txBody>
                    <a:bodyPr/>
                    <a:lstStyle/>
                    <a:p>
                      <a:r>
                        <a:rPr lang="es-419" sz="800" noProof="0" dirty="0" smtClean="0">
                          <a:solidFill>
                            <a:srgbClr val="002060"/>
                          </a:solidFill>
                        </a:rPr>
                        <a:t>Lenguaje </a:t>
                      </a:r>
                      <a:endParaRPr lang="es-419" sz="800" noProof="0" dirty="0">
                        <a:solidFill>
                          <a:srgbClr val="002060"/>
                        </a:solidFill>
                      </a:endParaRPr>
                    </a:p>
                  </a:txBody>
                  <a:tcPr marL="86062" marR="86062" marT="41766" marB="41766"/>
                </a:tc>
                <a:tc gridSpan="5">
                  <a:txBody>
                    <a:bodyPr/>
                    <a:lstStyle/>
                    <a:p>
                      <a:endParaRPr lang="es-419" sz="1900" noProof="0" dirty="0">
                        <a:solidFill>
                          <a:srgbClr val="002060"/>
                        </a:solidFill>
                      </a:endParaRPr>
                    </a:p>
                  </a:txBody>
                  <a:tcPr marL="86062" marR="86062" marT="41766" marB="4176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9281">
                <a:tc>
                  <a:txBody>
                    <a:bodyPr/>
                    <a:lstStyle/>
                    <a:p>
                      <a:r>
                        <a:rPr lang="es-419" sz="800" noProof="0" dirty="0" smtClean="0">
                          <a:solidFill>
                            <a:srgbClr val="002060"/>
                          </a:solidFill>
                        </a:rPr>
                        <a:t>Ubicación general</a:t>
                      </a:r>
                      <a:endParaRPr lang="es-419" sz="800" noProof="0" dirty="0">
                        <a:solidFill>
                          <a:srgbClr val="002060"/>
                        </a:solidFill>
                      </a:endParaRPr>
                    </a:p>
                  </a:txBody>
                  <a:tcPr marL="86062" marR="86062" marT="41766" marB="41766"/>
                </a:tc>
                <a:tc gridSpan="5">
                  <a:txBody>
                    <a:bodyPr/>
                    <a:lstStyle/>
                    <a:p>
                      <a:endParaRPr lang="es-419" sz="1900" noProof="0" dirty="0">
                        <a:solidFill>
                          <a:srgbClr val="002060"/>
                        </a:solidFill>
                      </a:endParaRPr>
                    </a:p>
                  </a:txBody>
                  <a:tcPr marL="86062" marR="86062" marT="41766" marB="41766"/>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685366" y="5177119"/>
            <a:ext cx="4303058" cy="1604153"/>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8"/>
            </a:p>
          </p:txBody>
        </p:sp>
      </p:grpSp>
      <p:sp>
        <p:nvSpPr>
          <p:cNvPr id="27" name="Rectangle 26"/>
          <p:cNvSpPr/>
          <p:nvPr/>
        </p:nvSpPr>
        <p:spPr>
          <a:xfrm>
            <a:off x="3121205" y="8664772"/>
            <a:ext cx="2640938" cy="214546"/>
          </a:xfrm>
          <a:prstGeom prst="rect">
            <a:avLst/>
          </a:prstGeom>
        </p:spPr>
        <p:txBody>
          <a:bodyPr wrap="square">
            <a:spAutoFit/>
          </a:bodyPr>
          <a:lstStyle/>
          <a:p>
            <a:r>
              <a:rPr lang="en-US" sz="794" dirty="0"/>
              <a:t>Rev. Control:  07/01/15 – OSP and S. Richmond</a:t>
            </a:r>
          </a:p>
        </p:txBody>
      </p:sp>
      <p:sp>
        <p:nvSpPr>
          <p:cNvPr id="28" name="Rectangle 27"/>
          <p:cNvSpPr/>
          <p:nvPr/>
        </p:nvSpPr>
        <p:spPr>
          <a:xfrm>
            <a:off x="98612" y="7886627"/>
            <a:ext cx="6400800" cy="400110"/>
          </a:xfrm>
          <a:prstGeom prst="rect">
            <a:avLst/>
          </a:prstGeom>
        </p:spPr>
        <p:txBody>
          <a:bodyPr wrap="square">
            <a:spAutoFit/>
          </a:bodyPr>
          <a:lstStyle/>
          <a:p>
            <a:pPr algn="ctr"/>
            <a:r>
              <a:rPr lang="es-419" sz="1000" b="1" dirty="0" smtClean="0">
                <a:solidFill>
                  <a:schemeClr val="tx2"/>
                </a:solidFill>
              </a:rPr>
              <a:t>Para ver más detalles sobre cada una de las medidas cualitativas, favor de ir a la diapositiva 6 de:</a:t>
            </a:r>
          </a:p>
          <a:p>
            <a:pPr algn="ctr"/>
            <a:r>
              <a:rPr lang="es-419" sz="1000" dirty="0" smtClean="0"/>
              <a:t> </a:t>
            </a:r>
            <a:r>
              <a:rPr lang="es-419" sz="1000" b="1" dirty="0" smtClean="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81368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87248106"/>
              </p:ext>
            </p:extLst>
          </p:nvPr>
        </p:nvGraphicFramePr>
        <p:xfrm>
          <a:off x="341787" y="304800"/>
          <a:ext cx="6211413" cy="6402530"/>
        </p:xfrm>
        <a:graphic>
          <a:graphicData uri="http://schemas.openxmlformats.org/drawingml/2006/table">
            <a:tbl>
              <a:tblPr firstRow="1" firstCol="1" bandRow="1"/>
              <a:tblGrid>
                <a:gridCol w="533401"/>
                <a:gridCol w="5678012"/>
              </a:tblGrid>
              <a:tr h="22860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b="1" u="none" dirty="0" smtClean="0">
                          <a:effectLst>
                            <a:outerShdw blurRad="38100" dist="38100" dir="2700000" algn="tl">
                              <a:srgbClr val="000000">
                                <a:alpha val="43137"/>
                              </a:srgbClr>
                            </a:outerShdw>
                          </a:effectLst>
                        </a:rPr>
                        <a:t>CFA  Trimestre 1: Clave para la Respuesta construida</a:t>
                      </a: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400" b="1" kern="1200" dirty="0" smtClean="0">
                          <a:solidFill>
                            <a:srgbClr val="000000"/>
                          </a:solidFill>
                          <a:effectLst/>
                          <a:latin typeface="+mn-lt"/>
                          <a:ea typeface="Times New Roman"/>
                          <a:cs typeface="Arial"/>
                        </a:rPr>
                        <a:t>Estándar RL.2.2:   </a:t>
                      </a:r>
                      <a:r>
                        <a:rPr lang="es-ES" sz="1400" b="1" kern="1200" noProof="0" dirty="0" smtClean="0">
                          <a:solidFill>
                            <a:srgbClr val="000000"/>
                          </a:solidFill>
                          <a:effectLst/>
                          <a:latin typeface="+mn-lt"/>
                          <a:ea typeface="Times New Roman"/>
                          <a:cs typeface="Arial"/>
                        </a:rPr>
                        <a:t>Rúbrica de 2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4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Corta</a:t>
                      </a:r>
                      <a:endParaRPr lang="es-ES" sz="1400" b="1" kern="1200" dirty="0" smtClean="0">
                        <a:solidFill>
                          <a:schemeClr val="tx1"/>
                        </a:solidFill>
                        <a:effectLst>
                          <a:outerShdw blurRad="38100" dist="38100" dir="2700000" algn="tl">
                            <a:srgbClr val="000000">
                              <a:alpha val="43137"/>
                            </a:srgbClr>
                          </a:outerShdw>
                        </a:effectLst>
                        <a:latin typeface="+mn-lt"/>
                        <a:ea typeface="Times New Roman"/>
                        <a:cs typeface="Arial"/>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5046">
                <a:tc gridSpan="2">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s-ES" sz="1400" b="1" kern="1200" dirty="0" smtClean="0">
                        <a:solidFill>
                          <a:srgbClr val="000000"/>
                        </a:solidFill>
                        <a:effectLst/>
                        <a:latin typeface="+mn-lt"/>
                        <a:ea typeface="Times New Roman"/>
                        <a:cs typeface="Times New Roman"/>
                      </a:endParaRPr>
                    </a:p>
                    <a:p>
                      <a:pPr marL="1089025" marR="0" indent="-1089025" algn="l" defTabSz="914400" rtl="0" eaLnBrk="1" fontAlgn="auto" latinLnBrk="0" hangingPunct="1">
                        <a:lnSpc>
                          <a:spcPct val="115000"/>
                        </a:lnSpc>
                        <a:spcBef>
                          <a:spcPts val="0"/>
                        </a:spcBef>
                        <a:spcAft>
                          <a:spcPts val="0"/>
                        </a:spcAft>
                        <a:buClrTx/>
                        <a:buSzTx/>
                        <a:buFontTx/>
                        <a:buNone/>
                        <a:tabLst/>
                        <a:defRPr/>
                      </a:pPr>
                      <a:r>
                        <a:rPr lang="es-ES" sz="1400" b="1" kern="1200" dirty="0" smtClean="0">
                          <a:solidFill>
                            <a:srgbClr val="000000"/>
                          </a:solidFill>
                          <a:effectLst/>
                          <a:latin typeface="+mn-lt"/>
                          <a:ea typeface="Times New Roman"/>
                          <a:cs typeface="Times New Roman"/>
                        </a:rPr>
                        <a:t>Pregunta: #7</a:t>
                      </a:r>
                      <a:r>
                        <a:rPr lang="es-ES" sz="1400" b="1" kern="1200" dirty="0" smtClean="0">
                          <a:solidFill>
                            <a:srgbClr val="000000"/>
                          </a:solidFill>
                          <a:effectLst/>
                          <a:latin typeface="+mn-lt"/>
                          <a:ea typeface="Times New Roman"/>
                          <a:cs typeface="Arial"/>
                        </a:rPr>
                        <a:t>:  En el texto </a:t>
                      </a:r>
                      <a:r>
                        <a:rPr lang="es-ES" sz="1400" b="1" i="1" u="sng" kern="1200" dirty="0" smtClean="0">
                          <a:solidFill>
                            <a:srgbClr val="000000"/>
                          </a:solidFill>
                          <a:effectLst/>
                          <a:latin typeface="+mn-lt"/>
                          <a:ea typeface="Times New Roman"/>
                          <a:cs typeface="Arial"/>
                        </a:rPr>
                        <a:t>Un cuento de renacuajos</a:t>
                      </a:r>
                      <a:r>
                        <a:rPr lang="es-ES" sz="1400" b="1" kern="1200" dirty="0" smtClean="0">
                          <a:solidFill>
                            <a:srgbClr val="000000"/>
                          </a:solidFill>
                          <a:effectLst/>
                          <a:latin typeface="+mn-lt"/>
                          <a:ea typeface="Times New Roman"/>
                          <a:cs typeface="Arial"/>
                        </a:rPr>
                        <a:t>,</a:t>
                      </a:r>
                      <a:r>
                        <a:rPr lang="es-ES" sz="1400" b="1" kern="1200" baseline="0" dirty="0" smtClean="0">
                          <a:solidFill>
                            <a:srgbClr val="000000"/>
                          </a:solidFill>
                          <a:effectLst/>
                          <a:latin typeface="+mn-lt"/>
                          <a:ea typeface="Times New Roman"/>
                          <a:cs typeface="Arial"/>
                        </a:rPr>
                        <a:t> </a:t>
                      </a:r>
                      <a:r>
                        <a:rPr lang="es-ES" sz="1400" b="1" kern="1200" noProof="0" dirty="0" smtClean="0">
                          <a:solidFill>
                            <a:srgbClr val="000000"/>
                          </a:solidFill>
                          <a:effectLst/>
                          <a:latin typeface="+mn-lt"/>
                          <a:ea typeface="Times New Roman"/>
                          <a:cs typeface="Arial"/>
                        </a:rPr>
                        <a:t>¿qué lección aprendió Tracy acerca de los renacuajos?</a:t>
                      </a:r>
                    </a:p>
                    <a:p>
                      <a:pPr marL="0" marR="0" indent="0" algn="l" defTabSz="914400" rtl="0" eaLnBrk="1" fontAlgn="auto" latinLnBrk="0" hangingPunct="1">
                        <a:lnSpc>
                          <a:spcPct val="115000"/>
                        </a:lnSpc>
                        <a:spcBef>
                          <a:spcPts val="0"/>
                        </a:spcBef>
                        <a:spcAft>
                          <a:spcPts val="0"/>
                        </a:spcAft>
                        <a:buClrTx/>
                        <a:buSzTx/>
                        <a:buFontTx/>
                        <a:buNone/>
                        <a:tabLst/>
                        <a:defRPr/>
                      </a:pPr>
                      <a:endParaRPr lang="es-ES" sz="1400" b="1" noProof="0" dirty="0" smtClean="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2979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ES" sz="1100" b="1" i="1" u="none"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ES" sz="1100" b="0" i="1"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i="1" u="none" kern="1200" baseline="0" noProof="0" dirty="0" smtClean="0">
                          <a:solidFill>
                            <a:schemeClr val="tx1"/>
                          </a:solidFill>
                          <a:effectLst/>
                          <a:latin typeface="+mn-lt"/>
                          <a:cs typeface="Arial"/>
                        </a:rPr>
                        <a:t>L</a:t>
                      </a:r>
                      <a:r>
                        <a:rPr lang="es-MX" sz="1100" b="1" i="1" u="none" noProof="0" dirty="0" smtClean="0"/>
                        <a:t>enguaje del</a:t>
                      </a:r>
                      <a:r>
                        <a:rPr lang="es-MX" sz="1100" b="1" i="1" u="none" baseline="0" noProof="0" dirty="0" smtClean="0"/>
                        <a:t> maestro y </a:t>
                      </a:r>
                      <a:r>
                        <a:rPr lang="es-MX" sz="1100" b="1" i="1" u="none" kern="1200" baseline="0" noProof="0" dirty="0" smtClean="0">
                          <a:solidFill>
                            <a:schemeClr val="tx1"/>
                          </a:solidFill>
                          <a:effectLst/>
                          <a:latin typeface="+mn-lt"/>
                          <a:cs typeface="Arial"/>
                        </a:rPr>
                        <a:t>n</a:t>
                      </a:r>
                      <a:r>
                        <a:rPr lang="es-MX" sz="1100" b="1" i="1" u="none" kern="1200" dirty="0" err="1" smtClean="0">
                          <a:solidFill>
                            <a:schemeClr val="tx1"/>
                          </a:solidFill>
                          <a:effectLst/>
                          <a:latin typeface="+mn-lt"/>
                          <a:ea typeface="Times New Roman"/>
                          <a:cs typeface="Arial"/>
                        </a:rPr>
                        <a:t>otas</a:t>
                      </a:r>
                      <a:r>
                        <a:rPr lang="es-MX" sz="1100" b="1" i="1" u="none"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100" b="1" dirty="0" smtClean="0"/>
                        <a:t>Suficiente evidencia </a:t>
                      </a:r>
                      <a:r>
                        <a:rPr lang="es-ES" sz="1100" b="0" baseline="0" dirty="0" smtClean="0"/>
                        <a:t>en una respuesta, explicaría la lección que Tracy aprendió acerca de los renacuajos.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100" b="1" kern="1200" dirty="0" smtClean="0">
                          <a:solidFill>
                            <a:srgbClr val="000000"/>
                          </a:solidFill>
                          <a:effectLst/>
                          <a:latin typeface="+mn-lt"/>
                          <a:ea typeface="Times New Roman"/>
                          <a:cs typeface="Arial"/>
                        </a:rPr>
                        <a:t>Los detalles</a:t>
                      </a:r>
                      <a:r>
                        <a:rPr lang="es-ES" sz="1100" b="1" kern="1200" baseline="0" dirty="0" smtClean="0">
                          <a:solidFill>
                            <a:srgbClr val="000000"/>
                          </a:solidFill>
                          <a:effectLst/>
                          <a:latin typeface="+mn-lt"/>
                          <a:ea typeface="Times New Roman"/>
                          <a:cs typeface="Arial"/>
                        </a:rPr>
                        <a:t> específicos</a:t>
                      </a:r>
                      <a:r>
                        <a:rPr lang="es-ES" sz="1100" b="0" kern="1200" baseline="0" dirty="0" smtClean="0">
                          <a:solidFill>
                            <a:srgbClr val="000000"/>
                          </a:solidFill>
                          <a:effectLst/>
                          <a:latin typeface="+mn-lt"/>
                          <a:ea typeface="Times New Roman"/>
                          <a:cs typeface="Arial"/>
                        </a:rPr>
                        <a:t> (</a:t>
                      </a:r>
                      <a:r>
                        <a:rPr lang="es-ES" sz="1100" dirty="0" smtClean="0"/>
                        <a:t>identificación, opinión o inferencias</a:t>
                      </a:r>
                      <a:r>
                        <a:rPr lang="es-ES" sz="1100" b="0" kern="1200" baseline="0" dirty="0" smtClean="0">
                          <a:solidFill>
                            <a:srgbClr val="000000"/>
                          </a:solidFill>
                          <a:effectLst/>
                          <a:latin typeface="+mn-lt"/>
                          <a:ea typeface="Times New Roman"/>
                          <a:cs typeface="Arial"/>
                        </a:rPr>
                        <a:t>) </a:t>
                      </a:r>
                      <a:r>
                        <a:rPr lang="es-ES" sz="1100" dirty="0" smtClean="0"/>
                        <a:t>son tomados de o se refieren al texto y podrían incluir: </a:t>
                      </a:r>
                      <a:r>
                        <a:rPr lang="es-ES" sz="1100" b="0" kern="1200" baseline="0" dirty="0" smtClean="0">
                          <a:solidFill>
                            <a:srgbClr val="000000"/>
                          </a:solidFill>
                          <a:effectLst/>
                          <a:latin typeface="+mn-lt"/>
                          <a:ea typeface="Times New Roman"/>
                          <a:cs typeface="Arial"/>
                        </a:rPr>
                        <a:t>(1) los renacuajos deben permanecer en su hábitat natural,(2) </a:t>
                      </a:r>
                      <a:r>
                        <a:rPr lang="es-ES" sz="1100" dirty="0" smtClean="0"/>
                        <a:t>los renacuajos que son llevados a casa necesitan un lugar que sea muy similar a su entorno natural</a:t>
                      </a:r>
                      <a:r>
                        <a:rPr lang="es-ES" sz="1100" b="0" kern="1200" baseline="0" dirty="0" smtClean="0">
                          <a:solidFill>
                            <a:srgbClr val="000000"/>
                          </a:solidFill>
                          <a:effectLst/>
                          <a:latin typeface="+mn-lt"/>
                          <a:ea typeface="Times New Roman"/>
                          <a:cs typeface="Arial"/>
                        </a:rPr>
                        <a:t>, (3) l</a:t>
                      </a:r>
                      <a:r>
                        <a:rPr lang="es-ES" sz="1100" b="0" kern="1200" baseline="0" dirty="0" smtClean="0">
                          <a:solidFill>
                            <a:schemeClr val="tx1"/>
                          </a:solidFill>
                          <a:effectLst/>
                          <a:latin typeface="+mn-lt"/>
                          <a:ea typeface="+mn-ea"/>
                          <a:cs typeface="+mn-cs"/>
                        </a:rPr>
                        <a:t>a</a:t>
                      </a:r>
                      <a:r>
                        <a:rPr lang="es-ES" sz="1100" dirty="0" smtClean="0"/>
                        <a:t>s charcas proporcionan el mejor lugar para comida, refugio y seguridad, </a:t>
                      </a:r>
                      <a:r>
                        <a:rPr lang="es-ES" sz="1100" b="0" dirty="0" smtClean="0"/>
                        <a:t>y </a:t>
                      </a:r>
                      <a:r>
                        <a:rPr lang="es-ES" sz="1100" b="0" kern="1200" baseline="0" dirty="0" smtClean="0">
                          <a:solidFill>
                            <a:srgbClr val="000000"/>
                          </a:solidFill>
                          <a:effectLst/>
                          <a:latin typeface="+mn-lt"/>
                          <a:ea typeface="Times New Roman"/>
                          <a:cs typeface="Arial"/>
                        </a:rPr>
                        <a:t>(4) </a:t>
                      </a:r>
                      <a:r>
                        <a:rPr lang="es-ES" sz="1100" dirty="0" smtClean="0"/>
                        <a:t>cuando los renacuajos se convierten en ranas, se les debe regresar</a:t>
                      </a:r>
                      <a:r>
                        <a:rPr lang="es-ES" sz="1100" baseline="0" dirty="0" smtClean="0"/>
                        <a:t> </a:t>
                      </a:r>
                      <a:r>
                        <a:rPr lang="es-ES" sz="1100" dirty="0" smtClean="0"/>
                        <a:t>a una</a:t>
                      </a:r>
                      <a:r>
                        <a:rPr lang="es-ES" sz="1100" baseline="0" dirty="0" smtClean="0"/>
                        <a:t> charca</a:t>
                      </a:r>
                      <a:r>
                        <a:rPr lang="es-ES" sz="1100" b="0" kern="1200" baseline="0" dirty="0" smtClean="0">
                          <a:solidFill>
                            <a:srgbClr val="000000"/>
                          </a:solidFill>
                          <a:effectLst/>
                          <a:latin typeface="+mn-lt"/>
                          <a:ea typeface="Times New Roman"/>
                          <a:cs typeface="Arial"/>
                        </a:rPr>
                        <a:t>.</a:t>
                      </a:r>
                      <a:endParaRPr lang="es-ES" sz="1100" b="1" kern="1200" dirty="0" smtClean="0">
                        <a:solidFill>
                          <a:srgbClr val="000000"/>
                        </a:solidFill>
                        <a:effectLst/>
                        <a:latin typeface="+mn-lt"/>
                        <a:ea typeface="Times New Roman"/>
                        <a:cs typeface="Arial"/>
                      </a:endParaRPr>
                    </a:p>
                    <a:p>
                      <a:pPr marL="0" marR="0" algn="l">
                        <a:lnSpc>
                          <a:spcPct val="100000"/>
                        </a:lnSpc>
                        <a:spcBef>
                          <a:spcPts val="0"/>
                        </a:spcBef>
                        <a:spcAft>
                          <a:spcPts val="0"/>
                        </a:spcAft>
                      </a:pPr>
                      <a:r>
                        <a:rPr lang="es-ES" sz="1100" b="1" kern="1200" dirty="0" smtClean="0">
                          <a:solidFill>
                            <a:srgbClr val="000000"/>
                          </a:solidFill>
                          <a:effectLst/>
                          <a:latin typeface="+mn-lt"/>
                          <a:ea typeface="Times New Roman"/>
                          <a:cs typeface="Arial"/>
                        </a:rPr>
                        <a:t>Las respuestas</a:t>
                      </a:r>
                      <a:r>
                        <a:rPr lang="es-ES" sz="1100" b="1" kern="1200" baseline="0" dirty="0" smtClean="0">
                          <a:solidFill>
                            <a:srgbClr val="000000"/>
                          </a:solidFill>
                          <a:effectLst/>
                          <a:latin typeface="+mn-lt"/>
                          <a:ea typeface="Times New Roman"/>
                          <a:cs typeface="Arial"/>
                        </a:rPr>
                        <a:t> apoyan plenamente </a:t>
                      </a:r>
                      <a:r>
                        <a:rPr lang="es-ES" sz="1100" b="0" kern="1200" baseline="0" dirty="0" smtClean="0">
                          <a:solidFill>
                            <a:srgbClr val="000000"/>
                          </a:solidFill>
                          <a:effectLst/>
                          <a:latin typeface="+mn-lt"/>
                          <a:ea typeface="Times New Roman"/>
                          <a:cs typeface="Arial"/>
                        </a:rPr>
                        <a:t>l</a:t>
                      </a:r>
                      <a:r>
                        <a:rPr lang="es-ES" sz="1100" b="0" kern="1200" baseline="0" dirty="0" smtClean="0">
                          <a:solidFill>
                            <a:schemeClr val="tx1"/>
                          </a:solidFill>
                          <a:effectLst/>
                          <a:latin typeface="+mn-lt"/>
                          <a:ea typeface="+mn-ea"/>
                          <a:cs typeface="+mn-cs"/>
                        </a:rPr>
                        <a:t>os </a:t>
                      </a:r>
                      <a:r>
                        <a:rPr lang="es-ES" sz="1100" dirty="0" smtClean="0"/>
                        <a:t>detalles</a:t>
                      </a:r>
                      <a:r>
                        <a:rPr lang="es-ES" sz="1100" baseline="0" dirty="0" smtClean="0"/>
                        <a:t> señalados,</a:t>
                      </a:r>
                      <a:r>
                        <a:rPr lang="es-ES" sz="1100" dirty="0" smtClean="0"/>
                        <a:t> con ejemplos del texto</a:t>
                      </a:r>
                      <a:r>
                        <a:rPr lang="es-ES" sz="1100" b="0" kern="1200" baseline="0" dirty="0" smtClean="0">
                          <a:solidFill>
                            <a:srgbClr val="000000"/>
                          </a:solidFill>
                          <a:effectLst/>
                          <a:latin typeface="+mn-lt"/>
                          <a:ea typeface="Times New Roman"/>
                          <a:cs typeface="Arial"/>
                        </a:rPr>
                        <a:t>.</a:t>
                      </a:r>
                      <a:r>
                        <a:rPr lang="es-ES" sz="1100" kern="1200" dirty="0" smtClean="0">
                          <a:solidFill>
                            <a:srgbClr val="000000"/>
                          </a:solidFill>
                          <a:effectLst/>
                          <a:latin typeface="+mn-lt"/>
                          <a:ea typeface="Times New Roman"/>
                          <a:cs typeface="Arial"/>
                        </a:rPr>
                        <a:t>  </a:t>
                      </a:r>
                      <a:r>
                        <a:rPr lang="es-ES" sz="1100" kern="1200" dirty="0" smtClean="0">
                          <a:solidFill>
                            <a:schemeClr val="tx1"/>
                          </a:solidFill>
                          <a:effectLst/>
                          <a:latin typeface="+mn-lt"/>
                          <a:ea typeface="+mn-ea"/>
                          <a:cs typeface="+mn-cs"/>
                        </a:rPr>
                        <a:t>Los</a:t>
                      </a:r>
                      <a:r>
                        <a:rPr lang="es-ES" sz="1100" kern="1200" baseline="0" dirty="0" smtClean="0">
                          <a:solidFill>
                            <a:schemeClr val="tx1"/>
                          </a:solidFill>
                          <a:effectLst/>
                          <a:latin typeface="+mn-lt"/>
                          <a:ea typeface="+mn-ea"/>
                          <a:cs typeface="+mn-cs"/>
                        </a:rPr>
                        <a:t> d</a:t>
                      </a:r>
                      <a:r>
                        <a:rPr lang="es-ES" sz="1100" dirty="0" smtClean="0"/>
                        <a:t>etalles en el texto que apoyan la respuesta podrían incluir: </a:t>
                      </a:r>
                      <a:r>
                        <a:rPr lang="es-ES" sz="1100" kern="1200" dirty="0" smtClean="0">
                          <a:solidFill>
                            <a:srgbClr val="000000"/>
                          </a:solidFill>
                          <a:effectLst/>
                          <a:latin typeface="+mn-lt"/>
                          <a:ea typeface="Times New Roman"/>
                          <a:cs typeface="Arial"/>
                        </a:rPr>
                        <a:t>(1) </a:t>
                      </a:r>
                      <a:r>
                        <a:rPr lang="es-ES" sz="1100" dirty="0" smtClean="0"/>
                        <a:t>Sarah le dijo a Tracy lo que había aprendido cuando leyó acerca de las ranas,</a:t>
                      </a:r>
                      <a:r>
                        <a:rPr lang="es-ES" sz="1100" kern="1200" dirty="0" smtClean="0">
                          <a:solidFill>
                            <a:srgbClr val="000000"/>
                          </a:solidFill>
                          <a:effectLst/>
                          <a:latin typeface="+mn-lt"/>
                          <a:ea typeface="Times New Roman"/>
                          <a:cs typeface="Arial"/>
                        </a:rPr>
                        <a:t> (2) </a:t>
                      </a:r>
                      <a:r>
                        <a:rPr lang="es-ES" sz="1100" dirty="0" smtClean="0"/>
                        <a:t>Tracy utilizó un acuario y lo hizo semejante al</a:t>
                      </a:r>
                      <a:r>
                        <a:rPr lang="es-ES" sz="1100" baseline="0" dirty="0" smtClean="0"/>
                        <a:t> </a:t>
                      </a:r>
                      <a:r>
                        <a:rPr lang="es-ES" sz="1100" dirty="0" smtClean="0"/>
                        <a:t>hábitat natural de los renacuajos,</a:t>
                      </a:r>
                      <a:r>
                        <a:rPr lang="es-ES" sz="1100" baseline="0" dirty="0" smtClean="0"/>
                        <a:t> </a:t>
                      </a:r>
                      <a:r>
                        <a:rPr lang="es-ES" sz="1100" kern="1200" baseline="0" dirty="0" smtClean="0">
                          <a:solidFill>
                            <a:srgbClr val="000000"/>
                          </a:solidFill>
                          <a:effectLst/>
                          <a:latin typeface="+mn-lt"/>
                          <a:ea typeface="Times New Roman"/>
                          <a:cs typeface="Arial"/>
                        </a:rPr>
                        <a:t>(3) cuando Tracy observó las ranas y los renacuajos en la charca, ella pudo ver cómo ellos pertenecían a ese ambiente, y (4) cuando Tracy regresó los renacuajos  a la charca, ella vio lo felices que estaban.  </a:t>
                      </a:r>
                      <a:endParaRPr lang="es-ES" sz="1100" dirty="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23818">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2</a:t>
                      </a:r>
                      <a:endParaRPr lang="en-US" sz="2400" b="1" dirty="0">
                        <a:effectLst/>
                        <a:latin typeface="+mn-lt"/>
                        <a:ea typeface="Calibri"/>
                        <a:cs typeface="Times New Roman"/>
                      </a:endParaRPr>
                    </a:p>
                  </a:txBody>
                  <a:tcPr marL="39270" marR="39270" marT="54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dirty="0" smtClean="0"/>
                        <a:t>El estudiante da una respuesta competente al proporcionar evidencia</a:t>
                      </a:r>
                      <a:r>
                        <a:rPr lang="es-ES" sz="1000" i="1" baseline="0" dirty="0" smtClean="0"/>
                        <a:t> de la lección que Tracy aprendió sobre los renacuajos, y usa ejemplos específicos del texto, así como detalles (apoyo) para cada ejemplo. </a:t>
                      </a:r>
                    </a:p>
                    <a:p>
                      <a:pPr marL="0" marR="0" algn="l">
                        <a:lnSpc>
                          <a:spcPct val="100000"/>
                        </a:lnSpc>
                        <a:spcBef>
                          <a:spcPts val="0"/>
                        </a:spcBef>
                        <a:spcAft>
                          <a:spcPts val="0"/>
                        </a:spcAft>
                      </a:pPr>
                      <a:r>
                        <a:rPr lang="es-ES" sz="1100" dirty="0" smtClean="0"/>
                        <a:t>Tracy aprendió de Sarah que llevar</a:t>
                      </a:r>
                      <a:r>
                        <a:rPr lang="es-ES" sz="1100" baseline="0" dirty="0" smtClean="0"/>
                        <a:t> los</a:t>
                      </a:r>
                      <a:r>
                        <a:rPr lang="es-ES" sz="1100" dirty="0" smtClean="0"/>
                        <a:t> renacuajos a su casa no sería una buena idea porque entonces los renacuajos no estarían con sus amigos.</a:t>
                      </a:r>
                      <a:r>
                        <a:rPr lang="es-ES" sz="1100" baseline="0" dirty="0" smtClean="0"/>
                        <a:t> Ella también aprendió que los renacuajos crecen mejor en su ambiente natural porque hay comida, un refugio y </a:t>
                      </a:r>
                      <a:r>
                        <a:rPr lang="es-ES" sz="1100" dirty="0" smtClean="0"/>
                        <a:t>un lugar para salir cuando crecen hasta convertirse en ranas.</a:t>
                      </a:r>
                      <a:r>
                        <a:rPr lang="es-ES" sz="1100" baseline="0" dirty="0" smtClean="0"/>
                        <a:t> Tracy trató de hacer un buen hogar para algunos de los renacuajos en un acuario, pero cuando regresó los  renacuajos a la charca, ella vio lo felices que eran.</a:t>
                      </a:r>
                      <a:endParaRPr lang="es-ES" sz="1100" dirty="0" smtClean="0"/>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0244">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1</a:t>
                      </a:r>
                      <a:endParaRPr lang="en-US" sz="2400" b="1" dirty="0">
                        <a:effectLst/>
                        <a:latin typeface="+mn-lt"/>
                        <a:ea typeface="Calibri"/>
                        <a:cs typeface="Times New Roman"/>
                      </a:endParaRPr>
                    </a:p>
                  </a:txBody>
                  <a:tcPr marL="39270" marR="39270" marT="54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parcial, al proporcionar </a:t>
                      </a:r>
                      <a:r>
                        <a:rPr kumimoji="0" lang="es-ES" sz="1000" b="0" i="1" u="sng" strike="noStrike" kern="1200" cap="none" spc="0" normalizeH="0" baseline="0" noProof="0" dirty="0" smtClean="0">
                          <a:ln>
                            <a:noFill/>
                          </a:ln>
                          <a:solidFill>
                            <a:prstClr val="black"/>
                          </a:solidFill>
                          <a:effectLst/>
                          <a:uLnTx/>
                          <a:uFillTx/>
                          <a:latin typeface="+mn-lt"/>
                          <a:ea typeface="Calibri"/>
                          <a:cs typeface="Verdana"/>
                        </a:rPr>
                        <a:t>alguna</a:t>
                      </a:r>
                      <a:r>
                        <a:rPr kumimoji="0" lang="es-ES" sz="1000" b="0" i="1" u="none" strike="noStrike" kern="1200" cap="none" spc="0" normalizeH="0" baseline="0" noProof="0" dirty="0" smtClean="0">
                          <a:ln>
                            <a:noFill/>
                          </a:ln>
                          <a:solidFill>
                            <a:prstClr val="black"/>
                          </a:solidFill>
                          <a:effectLst/>
                          <a:uLnTx/>
                          <a:uFillTx/>
                          <a:latin typeface="+mn-lt"/>
                          <a:ea typeface="Calibri"/>
                          <a:cs typeface="Verdana"/>
                        </a:rPr>
                        <a:t> evidencia </a:t>
                      </a:r>
                      <a:r>
                        <a:rPr lang="es-ES" sz="1000" i="1" baseline="0" dirty="0" smtClean="0"/>
                        <a:t>de la lección que Tracy aprendió sobre los renacuajos y  algunos ejemplos específicos </a:t>
                      </a:r>
                      <a:r>
                        <a:rPr lang="es-ES" sz="1000" i="1" baseline="0" dirty="0" smtClean="0">
                          <a:effectLst/>
                          <a:latin typeface="+mn-lt"/>
                          <a:ea typeface="Calibri"/>
                          <a:cs typeface="Verdana"/>
                        </a:rPr>
                        <a:t>(lo felices que estaban los renacuajos en la charca) del texto, así como detalles para cada ejemplo.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kern="1200" dirty="0" smtClean="0">
                          <a:solidFill>
                            <a:srgbClr val="000000"/>
                          </a:solidFill>
                          <a:effectLst/>
                          <a:latin typeface="+mn-lt"/>
                          <a:ea typeface="Times New Roman"/>
                          <a:cs typeface="Arial"/>
                        </a:rPr>
                        <a:t>Tracy aprendió</a:t>
                      </a:r>
                      <a:r>
                        <a:rPr lang="es-ES" sz="1100" kern="1200" baseline="0" dirty="0" smtClean="0">
                          <a:solidFill>
                            <a:srgbClr val="000000"/>
                          </a:solidFill>
                          <a:effectLst/>
                          <a:latin typeface="+mn-lt"/>
                          <a:ea typeface="Times New Roman"/>
                          <a:cs typeface="Arial"/>
                        </a:rPr>
                        <a:t> que llevar todos los renacuajos a su casa no sería una buena idea, porque ellos crecen mejor en la charca.  Ella regresó los renacuajos  al agua y ellos estaban muy felices. </a:t>
                      </a:r>
                      <a:endParaRPr lang="es-ES" sz="1100" dirty="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5230">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0</a:t>
                      </a:r>
                      <a:endParaRPr lang="en-US" sz="2400" b="1" dirty="0">
                        <a:effectLst/>
                        <a:latin typeface="+mn-lt"/>
                        <a:ea typeface="Calibri"/>
                        <a:cs typeface="Times New Roman"/>
                      </a:endParaRPr>
                    </a:p>
                  </a:txBody>
                  <a:tcPr marL="39270" marR="39270" marT="54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effectLst/>
                          <a:latin typeface="+mn-lt"/>
                          <a:ea typeface="Calibri"/>
                          <a:cs typeface="Verdana"/>
                        </a:rPr>
                        <a:t>El estudiante no proporciona ninguna evidencia de la lección que Tracy aprendió, y ninguna información o ejemplos relevantes del texto.</a:t>
                      </a:r>
                      <a:endParaRPr lang="es-ES" sz="1000" dirty="0" smtClean="0">
                        <a:effectLst/>
                        <a:latin typeface="+mn-lt"/>
                        <a:ea typeface="Calibri"/>
                        <a:cs typeface="Times New Roman"/>
                      </a:endParaRPr>
                    </a:p>
                    <a:p>
                      <a:pPr marL="0" marR="0" algn="l">
                        <a:lnSpc>
                          <a:spcPct val="100000"/>
                        </a:lnSpc>
                        <a:spcBef>
                          <a:spcPts val="0"/>
                        </a:spcBef>
                        <a:spcAft>
                          <a:spcPts val="0"/>
                        </a:spcAft>
                      </a:pPr>
                      <a:r>
                        <a:rPr lang="es-ES" sz="1100" kern="1200" dirty="0" smtClean="0">
                          <a:solidFill>
                            <a:srgbClr val="000000"/>
                          </a:solidFill>
                          <a:effectLst/>
                          <a:latin typeface="+mn-lt"/>
                          <a:ea typeface="Times New Roman"/>
                          <a:cs typeface="Arial"/>
                        </a:rPr>
                        <a:t>Los renacuajos nadan en el agua. A</a:t>
                      </a:r>
                      <a:r>
                        <a:rPr lang="es-ES" sz="1100" kern="1200" baseline="0" dirty="0" smtClean="0">
                          <a:solidFill>
                            <a:srgbClr val="000000"/>
                          </a:solidFill>
                          <a:effectLst/>
                          <a:latin typeface="+mn-lt"/>
                          <a:ea typeface="Times New Roman"/>
                          <a:cs typeface="Arial"/>
                        </a:rPr>
                        <a:t> mí m</a:t>
                      </a:r>
                      <a:r>
                        <a:rPr lang="es-ES" sz="1100" kern="1200" dirty="0" smtClean="0">
                          <a:solidFill>
                            <a:srgbClr val="000000"/>
                          </a:solidFill>
                          <a:effectLst/>
                          <a:latin typeface="+mn-lt"/>
                          <a:ea typeface="Times New Roman"/>
                          <a:cs typeface="Arial"/>
                        </a:rPr>
                        <a:t>e gustan los renacuajos. </a:t>
                      </a:r>
                      <a:endParaRPr lang="es-ES" sz="1100" dirty="0">
                        <a:effectLst/>
                        <a:latin typeface="+mn-lt"/>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84379507"/>
              </p:ext>
            </p:extLst>
          </p:nvPr>
        </p:nvGraphicFramePr>
        <p:xfrm>
          <a:off x="4648200" y="6858000"/>
          <a:ext cx="1807369" cy="615142"/>
        </p:xfrm>
        <a:graphic>
          <a:graphicData uri="http://schemas.openxmlformats.org/drawingml/2006/table">
            <a:tbl>
              <a:tblPr/>
              <a:tblGrid>
                <a:gridCol w="1807369"/>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RL.2.2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Recuentan cuentos, incluyendo fábulas y cuentos populares de diversas culturas, e identifican el mensaje principal, lección o moraleja.</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Slide Number Placeholder 1"/>
          <p:cNvSpPr>
            <a:spLocks noGrp="1"/>
          </p:cNvSpPr>
          <p:nvPr>
            <p:ph type="sldNum" sz="quarter" idx="12"/>
          </p:nvPr>
        </p:nvSpPr>
        <p:spPr>
          <a:xfrm>
            <a:off x="4914900" y="8475137"/>
            <a:ext cx="1600200" cy="486833"/>
          </a:xfrm>
        </p:spPr>
        <p:txBody>
          <a:bodyPr/>
          <a:lstStyle/>
          <a:p>
            <a:r>
              <a:rPr lang="en-US" dirty="0" smtClean="0"/>
              <a:t>5</a:t>
            </a:r>
            <a:endParaRPr lang="en-US" dirty="0"/>
          </a:p>
        </p:txBody>
      </p:sp>
    </p:spTree>
    <p:extLst>
      <p:ext uri="{BB962C8B-B14F-4D97-AF65-F5344CB8AC3E}">
        <p14:creationId xmlns:p14="http://schemas.microsoft.com/office/powerpoint/2010/main" val="155413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657225" y="21336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26665008"/>
              </p:ext>
            </p:extLst>
          </p:nvPr>
        </p:nvGraphicFramePr>
        <p:xfrm>
          <a:off x="495300" y="381000"/>
          <a:ext cx="6019800" cy="7584927"/>
        </p:xfrm>
        <a:graphic>
          <a:graphicData uri="http://schemas.openxmlformats.org/drawingml/2006/table">
            <a:tbl>
              <a:tblPr firstRow="1" firstCol="1" bandRow="1"/>
              <a:tblGrid>
                <a:gridCol w="380999"/>
                <a:gridCol w="5638801"/>
              </a:tblGrid>
              <a:tr h="914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b="1" u="none" dirty="0" smtClean="0">
                          <a:effectLst>
                            <a:outerShdw blurRad="38100" dist="38100" dir="2700000" algn="tl">
                              <a:srgbClr val="000000">
                                <a:alpha val="43137"/>
                              </a:srgbClr>
                            </a:outerShdw>
                          </a:effectLst>
                        </a:rPr>
                        <a:t>CFA  Trimestre 1: Clave para la  Respuesta construida</a:t>
                      </a: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51665">
                <a:tc gridSpan="2">
                  <a:txBody>
                    <a:bodyPr/>
                    <a:lstStyle/>
                    <a:p>
                      <a:pPr marL="0" marR="0" algn="ctr">
                        <a:lnSpc>
                          <a:spcPct val="100000"/>
                        </a:lnSpc>
                        <a:spcBef>
                          <a:spcPts val="0"/>
                        </a:spcBef>
                        <a:spcAft>
                          <a:spcPts val="0"/>
                        </a:spcAft>
                      </a:pPr>
                      <a:r>
                        <a:rPr lang="en-US" sz="1400" b="1" kern="1200" dirty="0" err="1" smtClean="0">
                          <a:solidFill>
                            <a:srgbClr val="000000"/>
                          </a:solidFill>
                          <a:effectLst/>
                          <a:latin typeface="+mn-lt"/>
                          <a:ea typeface="Times New Roman"/>
                          <a:cs typeface="Times New Roman"/>
                        </a:rPr>
                        <a:t>Estándar</a:t>
                      </a:r>
                      <a:r>
                        <a:rPr lang="en-US" sz="1400" b="1" kern="1200" dirty="0" smtClean="0">
                          <a:solidFill>
                            <a:srgbClr val="000000"/>
                          </a:solidFill>
                          <a:effectLst/>
                          <a:latin typeface="+mn-lt"/>
                          <a:ea typeface="Times New Roman"/>
                          <a:cs typeface="Times New Roman"/>
                        </a:rPr>
                        <a:t> </a:t>
                      </a:r>
                      <a:r>
                        <a:rPr lang="en-US" sz="1400" b="1" kern="1200" dirty="0">
                          <a:solidFill>
                            <a:srgbClr val="000000"/>
                          </a:solidFill>
                          <a:effectLst/>
                          <a:latin typeface="+mn-lt"/>
                          <a:ea typeface="Times New Roman"/>
                          <a:cs typeface="Times New Roman"/>
                        </a:rPr>
                        <a:t>RL.2.3:   </a:t>
                      </a:r>
                      <a:r>
                        <a:rPr lang="es-ES" sz="1400" b="1" kern="1200" noProof="0" dirty="0" smtClean="0">
                          <a:solidFill>
                            <a:srgbClr val="000000"/>
                          </a:solidFill>
                          <a:effectLst/>
                          <a:latin typeface="+mn-lt"/>
                          <a:ea typeface="Times New Roman"/>
                          <a:cs typeface="Arial"/>
                        </a:rPr>
                        <a:t>Rúbrica de 3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4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a:t>
                      </a:r>
                      <a:endParaRPr lang="en-US" sz="1400" dirty="0">
                        <a:effectLst>
                          <a:outerShdw blurRad="38100" dist="38100" dir="2700000" algn="tl">
                            <a:srgbClr val="000000">
                              <a:alpha val="43137"/>
                            </a:srgbClr>
                          </a:outerShdw>
                        </a:effectLst>
                        <a:latin typeface="+mn-lt"/>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087">
                <a:tc gridSpan="2">
                  <a:txBody>
                    <a:bodyPr/>
                    <a:lstStyle/>
                    <a:p>
                      <a:pPr marL="0" marR="0" algn="l">
                        <a:lnSpc>
                          <a:spcPct val="100000"/>
                        </a:lnSpc>
                        <a:spcBef>
                          <a:spcPts val="0"/>
                        </a:spcBef>
                        <a:spcAft>
                          <a:spcPts val="0"/>
                        </a:spcAft>
                      </a:pPr>
                      <a:endParaRPr lang="es-ES" sz="1400" b="1" kern="1200" dirty="0" smtClean="0">
                        <a:solidFill>
                          <a:srgbClr val="000000"/>
                        </a:solidFill>
                        <a:effectLst/>
                        <a:latin typeface="+mn-lt"/>
                        <a:ea typeface="Times New Roman"/>
                        <a:cs typeface="Times New Roman"/>
                      </a:endParaRPr>
                    </a:p>
                    <a:p>
                      <a:pPr marL="1025525" marR="0" indent="-1025525" algn="l">
                        <a:lnSpc>
                          <a:spcPct val="100000"/>
                        </a:lnSpc>
                        <a:spcBef>
                          <a:spcPts val="0"/>
                        </a:spcBef>
                        <a:spcAft>
                          <a:spcPts val="0"/>
                        </a:spcAft>
                      </a:pPr>
                      <a:r>
                        <a:rPr lang="es-ES" sz="1400" b="1" kern="1200" dirty="0" smtClean="0">
                          <a:solidFill>
                            <a:srgbClr val="000000"/>
                          </a:solidFill>
                          <a:effectLst/>
                          <a:latin typeface="+mn-lt"/>
                          <a:ea typeface="Times New Roman"/>
                          <a:cs typeface="Times New Roman"/>
                        </a:rPr>
                        <a:t>Pregunta #8:  En el texto </a:t>
                      </a:r>
                      <a:r>
                        <a:rPr lang="es-ES" sz="1400" b="1" i="1" u="sng" kern="1200" dirty="0" smtClean="0">
                          <a:solidFill>
                            <a:srgbClr val="000000"/>
                          </a:solidFill>
                          <a:effectLst/>
                          <a:latin typeface="+mn-lt"/>
                          <a:ea typeface="Times New Roman"/>
                          <a:cs typeface="Arial"/>
                        </a:rPr>
                        <a:t>Un cuento de renacuajos</a:t>
                      </a:r>
                      <a:r>
                        <a:rPr lang="es-ES" sz="1400" b="1" i="1" u="none" kern="1200" dirty="0" smtClean="0">
                          <a:solidFill>
                            <a:srgbClr val="000000"/>
                          </a:solidFill>
                          <a:effectLst/>
                          <a:latin typeface="+mn-lt"/>
                          <a:ea typeface="Times New Roman"/>
                          <a:cs typeface="Arial"/>
                        </a:rPr>
                        <a:t>, e</a:t>
                      </a:r>
                      <a:r>
                        <a:rPr lang="es-ES" sz="1400" b="1" u="none" baseline="0" noProof="0" dirty="0" err="1" smtClean="0">
                          <a:solidFill>
                            <a:schemeClr val="tx1"/>
                          </a:solidFill>
                          <a:latin typeface="+mn-lt"/>
                        </a:rPr>
                        <a:t>xplica</a:t>
                      </a:r>
                      <a:r>
                        <a:rPr lang="es-ES" sz="1400" b="1" u="none" baseline="0" noProof="0" dirty="0" smtClean="0">
                          <a:solidFill>
                            <a:schemeClr val="tx1"/>
                          </a:solidFill>
                          <a:latin typeface="+mn-lt"/>
                        </a:rPr>
                        <a:t> </a:t>
                      </a:r>
                      <a:r>
                        <a:rPr lang="es-ES" sz="1400" b="1" baseline="0" noProof="0" dirty="0" smtClean="0">
                          <a:solidFill>
                            <a:schemeClr val="tx1"/>
                          </a:solidFill>
                          <a:latin typeface="+mn-lt"/>
                        </a:rPr>
                        <a:t>cómo Tracy y Sarah sentían de modo diferente acerca de los renacuajos en la charca.  Ofrece ejemplos del texto. </a:t>
                      </a:r>
                    </a:p>
                    <a:p>
                      <a:pPr marL="0" marR="0" algn="l">
                        <a:lnSpc>
                          <a:spcPct val="100000"/>
                        </a:lnSpc>
                        <a:spcBef>
                          <a:spcPts val="0"/>
                        </a:spcBef>
                        <a:spcAft>
                          <a:spcPts val="0"/>
                        </a:spcAft>
                      </a:pPr>
                      <a:endParaRPr lang="es-ES" sz="1400" dirty="0">
                        <a:effectLst/>
                        <a:latin typeface="+mn-lt"/>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832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ES" sz="1100" b="1" i="1" u="none"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ES" sz="1100" b="0" i="1"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i="1" u="none" kern="1200" baseline="0" noProof="0" dirty="0" smtClean="0">
                          <a:solidFill>
                            <a:schemeClr val="tx1"/>
                          </a:solidFill>
                          <a:effectLst/>
                          <a:latin typeface="+mn-lt"/>
                          <a:cs typeface="Arial"/>
                        </a:rPr>
                        <a:t>L</a:t>
                      </a:r>
                      <a:r>
                        <a:rPr lang="es-MX" sz="1100" b="1" i="1" u="none" noProof="0" dirty="0" smtClean="0"/>
                        <a:t>enguaje del</a:t>
                      </a:r>
                      <a:r>
                        <a:rPr lang="es-MX" sz="1100" b="1" i="1" u="none" baseline="0" noProof="0" dirty="0" smtClean="0"/>
                        <a:t> maestro y </a:t>
                      </a:r>
                      <a:r>
                        <a:rPr lang="es-MX" sz="1100" b="1" i="1" u="none" kern="1200" baseline="0" noProof="0" dirty="0" smtClean="0">
                          <a:solidFill>
                            <a:schemeClr val="tx1"/>
                          </a:solidFill>
                          <a:effectLst/>
                          <a:latin typeface="+mn-lt"/>
                          <a:cs typeface="Arial"/>
                        </a:rPr>
                        <a:t>n</a:t>
                      </a:r>
                      <a:r>
                        <a:rPr lang="es-MX" sz="1100" b="1" i="1" u="none" kern="1200" dirty="0" err="1" smtClean="0">
                          <a:solidFill>
                            <a:schemeClr val="tx1"/>
                          </a:solidFill>
                          <a:effectLst/>
                          <a:latin typeface="+mn-lt"/>
                          <a:ea typeface="Times New Roman"/>
                          <a:cs typeface="Arial"/>
                        </a:rPr>
                        <a:t>otas</a:t>
                      </a:r>
                      <a:r>
                        <a:rPr lang="es-MX" sz="1100" b="1" i="1" u="none" kern="1200" baseline="0" dirty="0" smtClean="0">
                          <a:solidFill>
                            <a:schemeClr val="tx1"/>
                          </a:solidFill>
                          <a:effectLst/>
                          <a:latin typeface="+mn-lt"/>
                          <a:ea typeface="Times New Roman"/>
                          <a:cs typeface="Arial"/>
                        </a:rPr>
                        <a:t> para calificar: </a:t>
                      </a:r>
                    </a:p>
                    <a:p>
                      <a:pPr marL="0" marR="0" algn="l">
                        <a:lnSpc>
                          <a:spcPct val="100000"/>
                        </a:lnSpc>
                        <a:spcBef>
                          <a:spcPts val="0"/>
                        </a:spcBef>
                        <a:spcAft>
                          <a:spcPts val="0"/>
                        </a:spcAft>
                      </a:pPr>
                      <a:r>
                        <a:rPr lang="es-ES" sz="1100" b="1" dirty="0" smtClean="0">
                          <a:latin typeface="+mn-lt"/>
                        </a:rPr>
                        <a:t>Suficiente evidencia </a:t>
                      </a:r>
                      <a:r>
                        <a:rPr lang="es-ES" sz="1100" b="1" baseline="0" dirty="0" smtClean="0">
                          <a:latin typeface="+mn-lt"/>
                        </a:rPr>
                        <a:t> </a:t>
                      </a:r>
                      <a:r>
                        <a:rPr lang="es-ES" sz="1100" b="0" baseline="0" dirty="0" smtClean="0">
                          <a:latin typeface="+mn-lt"/>
                        </a:rPr>
                        <a:t>incluiría comparaciones para mostrar que Tracy y Sarah respondieron de manera diferente en la charca. Las respuestas podrían incluir: </a:t>
                      </a:r>
                      <a:r>
                        <a:rPr lang="es-ES" sz="1100" b="0" kern="1200" dirty="0" smtClean="0">
                          <a:solidFill>
                            <a:srgbClr val="000000"/>
                          </a:solidFill>
                          <a:effectLst/>
                          <a:latin typeface="+mn-lt"/>
                          <a:ea typeface="Times New Roman"/>
                        </a:rPr>
                        <a:t>(1) Tracy quería llevar a casa a todos los renacuajos</a:t>
                      </a:r>
                      <a:r>
                        <a:rPr lang="es-ES" sz="1100" b="0" kern="1200" baseline="0" dirty="0" smtClean="0">
                          <a:solidFill>
                            <a:srgbClr val="000000"/>
                          </a:solidFill>
                          <a:effectLst/>
                          <a:latin typeface="+mn-lt"/>
                          <a:ea typeface="Times New Roman"/>
                        </a:rPr>
                        <a:t>, pero Sarah no, </a:t>
                      </a:r>
                      <a:r>
                        <a:rPr lang="es-ES" sz="1100" b="0" kern="1200" dirty="0" smtClean="0">
                          <a:solidFill>
                            <a:srgbClr val="000000"/>
                          </a:solidFill>
                          <a:effectLst/>
                          <a:latin typeface="+mn-lt"/>
                          <a:ea typeface="Times New Roman"/>
                        </a:rPr>
                        <a:t>(2) Sarah quería</a:t>
                      </a:r>
                      <a:r>
                        <a:rPr lang="es-ES" sz="1100" b="0" kern="1200" baseline="0" dirty="0" smtClean="0">
                          <a:solidFill>
                            <a:srgbClr val="000000"/>
                          </a:solidFill>
                          <a:effectLst/>
                          <a:latin typeface="+mn-lt"/>
                          <a:ea typeface="Times New Roman"/>
                        </a:rPr>
                        <a:t> observar a los renacuajos en la charca, pero Tracy quería mirarlos en su casa, y (3) Sarah quería dejar a los renacuajos en su ambiente natural, pero Tracy no. </a:t>
                      </a:r>
                      <a:endParaRPr lang="es-ES" sz="1100" b="0" dirty="0" smtClean="0">
                        <a:effectLst/>
                        <a:latin typeface="+mn-lt"/>
                        <a:ea typeface="Times New Roman"/>
                      </a:endParaRPr>
                    </a:p>
                    <a:p>
                      <a:pPr marL="0" marR="0" algn="l">
                        <a:lnSpc>
                          <a:spcPct val="100000"/>
                        </a:lnSpc>
                        <a:spcBef>
                          <a:spcPts val="0"/>
                        </a:spcBef>
                        <a:spcAft>
                          <a:spcPts val="0"/>
                        </a:spcAft>
                      </a:pPr>
                      <a:r>
                        <a:rPr lang="es-ES" sz="1100" b="1" dirty="0" smtClean="0">
                          <a:latin typeface="+mn-lt"/>
                        </a:rPr>
                        <a:t>Las identificaciones específicas </a:t>
                      </a:r>
                      <a:r>
                        <a:rPr lang="es-ES" sz="1100" b="0" kern="1200" baseline="0" dirty="0" smtClean="0">
                          <a:solidFill>
                            <a:srgbClr val="000000"/>
                          </a:solidFill>
                          <a:effectLst/>
                          <a:latin typeface="+mn-lt"/>
                        </a:rPr>
                        <a:t>del texto podrían incluir: </a:t>
                      </a:r>
                      <a:r>
                        <a:rPr lang="es-ES" sz="1100" b="0" kern="1200" baseline="0" dirty="0" smtClean="0">
                          <a:solidFill>
                            <a:srgbClr val="000000"/>
                          </a:solidFill>
                          <a:effectLst/>
                          <a:latin typeface="+mn-lt"/>
                          <a:ea typeface="Times New Roman"/>
                        </a:rPr>
                        <a:t>(1) la cubeta roja, (2) Sarah había leído un libro, (3) descripciones de las ranas en la charca, (4) opiniones específicas en el texto, y(5) el acuario.</a:t>
                      </a:r>
                    </a:p>
                    <a:p>
                      <a:pPr marL="0" marR="0" algn="l">
                        <a:lnSpc>
                          <a:spcPct val="100000"/>
                        </a:lnSpc>
                        <a:spcBef>
                          <a:spcPts val="0"/>
                        </a:spcBef>
                        <a:spcAft>
                          <a:spcPts val="0"/>
                        </a:spcAft>
                      </a:pPr>
                      <a:r>
                        <a:rPr lang="es-ES" sz="1100" b="1" u="none" kern="1200" baseline="0" dirty="0" smtClean="0">
                          <a:solidFill>
                            <a:srgbClr val="000000"/>
                          </a:solidFill>
                          <a:effectLst/>
                          <a:latin typeface="+mn-lt"/>
                          <a:ea typeface="Times New Roman"/>
                        </a:rPr>
                        <a:t>El Respaldo total </a:t>
                      </a:r>
                      <a:r>
                        <a:rPr lang="es-ES" sz="1100" b="0" kern="1200" baseline="0" dirty="0" smtClean="0">
                          <a:solidFill>
                            <a:srgbClr val="000000"/>
                          </a:solidFill>
                          <a:effectLst/>
                          <a:latin typeface="+mn-lt"/>
                          <a:ea typeface="Times New Roman"/>
                        </a:rPr>
                        <a:t>del texto incluye otros detalles relevantes o ejemplos del texto que apoyan las identificaciones, tales como: (1) la cubeta roja muestra que Tracy quería atrapar renacuajos para llevarlos a casa, (2) Sarah sabía acerca de los renacuajos porque había leído un libro, (3) los ojos de las ranas, y los renacuajos retorciéndose, (4) Sarah diciendo a Tracy que sólo debían quedarse con algunos renacuajos, y (5) Tracy  puso en su acuario rocas y plantas de la charca. </a:t>
                      </a:r>
                      <a:endParaRPr lang="es-ES" sz="1100" b="0" dirty="0">
                        <a:effectLst/>
                        <a:latin typeface="+mn-lt"/>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0399">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3</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s-ES" sz="1000" i="1" dirty="0" smtClean="0">
                          <a:effectLst/>
                          <a:latin typeface="+mn-lt"/>
                          <a:ea typeface="Calibri"/>
                          <a:cs typeface="Verdana"/>
                        </a:rPr>
                        <a:t>El estudiante da una respuesta competente, proporcionando evidencia de cómo las niñas</a:t>
                      </a:r>
                      <a:r>
                        <a:rPr lang="es-ES" sz="1000" i="1" baseline="0" dirty="0" smtClean="0">
                          <a:effectLst/>
                          <a:latin typeface="+mn-lt"/>
                          <a:ea typeface="Calibri"/>
                          <a:cs typeface="Verdana"/>
                        </a:rPr>
                        <a:t> </a:t>
                      </a:r>
                      <a:r>
                        <a:rPr lang="es-ES" sz="1000" i="1" dirty="0" smtClean="0">
                          <a:effectLst/>
                          <a:latin typeface="+mn-lt"/>
                          <a:ea typeface="Calibri"/>
                          <a:cs typeface="Verdana"/>
                        </a:rPr>
                        <a:t>sentían de modo diferente acerca de los renacuajos en la charca, y utiliza ejemplos concretos del texto, así como detalles (apoyo)  para cada ejemplo</a:t>
                      </a:r>
                      <a:r>
                        <a:rPr lang="en-US" sz="1000" i="1" baseline="0" dirty="0" smtClean="0">
                          <a:effectLst/>
                          <a:latin typeface="+mn-lt"/>
                          <a:ea typeface="Calibri"/>
                          <a:cs typeface="Verdana"/>
                        </a:rPr>
                        <a:t>.</a:t>
                      </a:r>
                      <a:endParaRPr lang="en-US" sz="1000" i="1" dirty="0">
                        <a:effectLst/>
                        <a:latin typeface="+mn-lt"/>
                        <a:ea typeface="Calibri"/>
                        <a:cs typeface="Times New Roman"/>
                      </a:endParaRPr>
                    </a:p>
                    <a:p>
                      <a:pPr marL="0" marR="0" algn="l">
                        <a:lnSpc>
                          <a:spcPct val="100000"/>
                        </a:lnSpc>
                        <a:spcBef>
                          <a:spcPts val="0"/>
                        </a:spcBef>
                        <a:spcAft>
                          <a:spcPts val="0"/>
                        </a:spcAft>
                      </a:pPr>
                      <a:r>
                        <a:rPr lang="es-ES" sz="1100" dirty="0" smtClean="0">
                          <a:effectLst/>
                          <a:latin typeface="+mn-lt"/>
                          <a:ea typeface="Calibri"/>
                          <a:cs typeface="Verdana"/>
                        </a:rPr>
                        <a:t>Tracy quería llevarse todos los renacuajos a casa y ponerlos en un acuario. Ella llevó una cubeta roja a la charca para llevarlos a casa. Sarah no quería llevar ningún renacuajo a casa. Ella leyó que los renacuajos crecen mejor en su ambiente natural. Sarah disfrutaba ver a los renacuajos en la charca. Tracy quería llevar muchos renacuajos a casa y verlos convertirse en ranas, así que puso un montón de ellos en la cubeta de color rojo. Sarah le dijo a Tracy que llevara sólo algunos de los renacuajos a casa. Tracy puso unos pocos en un acuario. Cuando ellos crecieron, las niñas los llevaron de regreso a la charca.</a:t>
                      </a:r>
                      <a:endParaRPr lang="en-U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3889">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2</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parcial, proporcionando </a:t>
                      </a:r>
                      <a:r>
                        <a:rPr kumimoji="0" lang="es-ES" sz="1000" b="0" i="1" u="sng" strike="noStrike" kern="1200" cap="none" spc="0" normalizeH="0" baseline="0" noProof="0" dirty="0" smtClean="0">
                          <a:ln>
                            <a:noFill/>
                          </a:ln>
                          <a:solidFill>
                            <a:prstClr val="black"/>
                          </a:solidFill>
                          <a:effectLst/>
                          <a:uLnTx/>
                          <a:uFillTx/>
                          <a:latin typeface="+mn-lt"/>
                          <a:ea typeface="Calibri"/>
                          <a:cs typeface="Verdana"/>
                        </a:rPr>
                        <a:t>alguna</a:t>
                      </a:r>
                      <a:r>
                        <a:rPr kumimoji="0" lang="es-ES" sz="1000" b="0" i="1" u="none" strike="noStrike" kern="1200" cap="none" spc="0" normalizeH="0" baseline="0" noProof="0" dirty="0" smtClean="0">
                          <a:ln>
                            <a:noFill/>
                          </a:ln>
                          <a:solidFill>
                            <a:prstClr val="black"/>
                          </a:solidFill>
                          <a:effectLst/>
                          <a:uLnTx/>
                          <a:uFillTx/>
                          <a:latin typeface="+mn-lt"/>
                          <a:ea typeface="Calibri"/>
                          <a:cs typeface="Verdana"/>
                        </a:rPr>
                        <a:t> evidencia de cómo las niñas sentían de modo diferente acerca de los renacuajos en la charca, y provee algunos ejemplos específicos (la cubeta) </a:t>
                      </a:r>
                      <a:r>
                        <a:rPr lang="es-ES" sz="1000" i="1" baseline="0" dirty="0" smtClean="0">
                          <a:effectLst/>
                          <a:latin typeface="+mn-lt"/>
                          <a:ea typeface="Calibri"/>
                          <a:cs typeface="Verdana"/>
                        </a:rPr>
                        <a:t>del texto, así como detalles para cada ejemplo.</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effectLst/>
                          <a:latin typeface="+mn-lt"/>
                          <a:ea typeface="Calibri"/>
                          <a:cs typeface="Verdana"/>
                        </a:rPr>
                        <a:t>Tracy quería llevarse</a:t>
                      </a:r>
                      <a:r>
                        <a:rPr lang="es-ES" sz="1100" baseline="0" dirty="0" smtClean="0">
                          <a:effectLst/>
                          <a:latin typeface="+mn-lt"/>
                          <a:ea typeface="Calibri"/>
                          <a:cs typeface="Verdana"/>
                        </a:rPr>
                        <a:t> todos los renacuajos a casa, pero Sarah no quería llevar ninguno a casa. Tracy tenía una cubeta para llevarlos a casa. Sarah le dijo a Tracy que llevara a casa sólo algunos renacuajos, así que ellas pusieron la mitad de los renacuajos en la cubeta. </a:t>
                      </a:r>
                      <a:endParaRPr lang="es-ES" sz="1100" dirty="0" smtClean="0">
                        <a:effectLst/>
                        <a:latin typeface="+mn-lt"/>
                        <a:ea typeface="Calibri"/>
                        <a:cs typeface="Verdana"/>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951">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1</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effectLst/>
                          <a:latin typeface="+mn-lt"/>
                          <a:ea typeface="Calibri"/>
                          <a:cs typeface="Verdana"/>
                        </a:rPr>
                        <a:t>El estudiante da una respuesta mínima</a:t>
                      </a:r>
                      <a:r>
                        <a:rPr lang="es-ES" sz="1000" i="1" baseline="0" dirty="0" smtClean="0">
                          <a:effectLst/>
                          <a:latin typeface="+mn-lt"/>
                          <a:ea typeface="Calibri"/>
                          <a:cs typeface="Verdana"/>
                        </a:rPr>
                        <a:t> de cómo </a:t>
                      </a:r>
                      <a:r>
                        <a:rPr kumimoji="0" lang="es-ES" sz="1000" b="0" i="1" u="none" strike="noStrike" kern="1200" cap="none" spc="0" normalizeH="0" baseline="0" noProof="0" dirty="0" smtClean="0">
                          <a:ln>
                            <a:noFill/>
                          </a:ln>
                          <a:solidFill>
                            <a:prstClr val="black"/>
                          </a:solidFill>
                          <a:effectLst/>
                          <a:uLnTx/>
                          <a:uFillTx/>
                          <a:latin typeface="+mn-lt"/>
                          <a:ea typeface="Calibri"/>
                          <a:cs typeface="Verdana"/>
                        </a:rPr>
                        <a:t> las niñas sentían de modo diferente acerca de los renacuajos, y da un ejemplo vago del texto, pero el ejemplo se tiene que inferir ya que los detalles no ofrecen un apoyo específico.</a:t>
                      </a:r>
                      <a:endParaRPr lang="es-ES" sz="1000" dirty="0" smtClean="0">
                        <a:effectLst/>
                        <a:latin typeface="+mn-lt"/>
                        <a:ea typeface="Calibri"/>
                        <a:cs typeface="Times New Roman"/>
                      </a:endParaRPr>
                    </a:p>
                    <a:p>
                      <a:pPr marL="0" marR="0" algn="l">
                        <a:lnSpc>
                          <a:spcPct val="100000"/>
                        </a:lnSpc>
                        <a:spcBef>
                          <a:spcPts val="0"/>
                        </a:spcBef>
                        <a:spcAft>
                          <a:spcPts val="0"/>
                        </a:spcAft>
                      </a:pPr>
                      <a:r>
                        <a:rPr lang="es-ES" sz="1100" dirty="0" smtClean="0">
                          <a:effectLst/>
                          <a:latin typeface="+mn-lt"/>
                          <a:ea typeface="Calibri"/>
                          <a:cs typeface="Verdana"/>
                        </a:rPr>
                        <a:t>Tracy quería llevar</a:t>
                      </a:r>
                      <a:r>
                        <a:rPr lang="es-ES" sz="1100" baseline="0" dirty="0" smtClean="0">
                          <a:effectLst/>
                          <a:latin typeface="+mn-lt"/>
                          <a:ea typeface="Calibri"/>
                          <a:cs typeface="Verdana"/>
                        </a:rPr>
                        <a:t> los renacuajos a casa, pero Sarah no quería. Ellas sólo llevaron algunos a casa.</a:t>
                      </a:r>
                      <a:endParaRPr lang="es-E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327">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0</a:t>
                      </a:r>
                      <a:endParaRPr lang="en-US" sz="2400" b="1" dirty="0">
                        <a:effectLst/>
                        <a:latin typeface="Calibri"/>
                        <a:ea typeface="Calibri"/>
                        <a:cs typeface="Times New Roman"/>
                      </a:endParaRPr>
                    </a:p>
                  </a:txBody>
                  <a:tcPr marL="48749" marR="487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effectLst/>
                          <a:latin typeface="+mn-lt"/>
                          <a:ea typeface="Calibri"/>
                          <a:cs typeface="Verdana"/>
                        </a:rPr>
                        <a:t>El estudiante no proporciona</a:t>
                      </a:r>
                      <a:r>
                        <a:rPr lang="es-ES" sz="1000" i="1" baseline="0" dirty="0" smtClean="0">
                          <a:effectLst/>
                          <a:latin typeface="+mn-lt"/>
                          <a:ea typeface="Calibri"/>
                          <a:cs typeface="Verdana"/>
                        </a:rPr>
                        <a:t> ninguna evidencia de </a:t>
                      </a:r>
                      <a:r>
                        <a:rPr kumimoji="0" lang="es-ES" sz="1000" b="0" i="1" u="none" strike="noStrike" kern="1200" cap="none" spc="0" normalizeH="0" baseline="0" noProof="0" dirty="0" smtClean="0">
                          <a:ln>
                            <a:noFill/>
                          </a:ln>
                          <a:solidFill>
                            <a:prstClr val="black"/>
                          </a:solidFill>
                          <a:effectLst/>
                          <a:uLnTx/>
                          <a:uFillTx/>
                          <a:latin typeface="+mn-lt"/>
                          <a:ea typeface="Calibri"/>
                          <a:cs typeface="Verdana"/>
                        </a:rPr>
                        <a:t>cómo las niñas sentían de modo diferente acerca de los renacuajos, ni información relevante o ejemplos del texto. </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effectLst/>
                          <a:latin typeface="+mn-lt"/>
                          <a:ea typeface="Calibri"/>
                          <a:cs typeface="Verdana"/>
                        </a:rPr>
                        <a:t>Las</a:t>
                      </a:r>
                      <a:r>
                        <a:rPr lang="es-ES" sz="1100" baseline="0" dirty="0" smtClean="0">
                          <a:effectLst/>
                          <a:latin typeface="+mn-lt"/>
                          <a:ea typeface="Calibri"/>
                          <a:cs typeface="Verdana"/>
                        </a:rPr>
                        <a:t> ranas viven en el agua.</a:t>
                      </a:r>
                      <a:endParaRPr lang="es-ES" sz="1100" dirty="0">
                        <a:effectLst/>
                        <a:latin typeface="+mn-lt"/>
                        <a:ea typeface="Calibri"/>
                        <a:cs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12545818"/>
              </p:ext>
            </p:extLst>
          </p:nvPr>
        </p:nvGraphicFramePr>
        <p:xfrm>
          <a:off x="4114800" y="8005978"/>
          <a:ext cx="1981201" cy="493222"/>
        </p:xfrm>
        <a:graphic>
          <a:graphicData uri="http://schemas.openxmlformats.org/drawingml/2006/table">
            <a:tbl>
              <a:tblPr/>
              <a:tblGrid>
                <a:gridCol w="1981201"/>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RL.2.3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Describen cómo los personajes de un cuento reaccionan a los acontecimientos y retos más importantes.</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5" name="Slide Number Placeholder 1"/>
          <p:cNvSpPr>
            <a:spLocks noGrp="1"/>
          </p:cNvSpPr>
          <p:nvPr>
            <p:ph type="sldNum" sz="quarter" idx="12"/>
          </p:nvPr>
        </p:nvSpPr>
        <p:spPr>
          <a:xfrm>
            <a:off x="4914900" y="8475137"/>
            <a:ext cx="1600200" cy="486833"/>
          </a:xfrm>
        </p:spPr>
        <p:txBody>
          <a:bodyPr/>
          <a:lstStyle/>
          <a:p>
            <a:r>
              <a:rPr lang="en-US" dirty="0"/>
              <a:t>6</a:t>
            </a:r>
          </a:p>
        </p:txBody>
      </p:sp>
    </p:spTree>
    <p:extLst>
      <p:ext uri="{BB962C8B-B14F-4D97-AF65-F5344CB8AC3E}">
        <p14:creationId xmlns:p14="http://schemas.microsoft.com/office/powerpoint/2010/main" val="3040094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80872322"/>
              </p:ext>
            </p:extLst>
          </p:nvPr>
        </p:nvGraphicFramePr>
        <p:xfrm>
          <a:off x="542440" y="1339795"/>
          <a:ext cx="5782160" cy="5608820"/>
        </p:xfrm>
        <a:graphic>
          <a:graphicData uri="http://schemas.openxmlformats.org/drawingml/2006/table">
            <a:tbl>
              <a:tblPr firstRow="1" firstCol="1" bandRow="1"/>
              <a:tblGrid>
                <a:gridCol w="600559"/>
                <a:gridCol w="5181601"/>
              </a:tblGrid>
              <a:tr h="221643">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b="1" u="none" dirty="0" smtClean="0">
                          <a:effectLst>
                            <a:outerShdw blurRad="38100" dist="38100" dir="2700000" algn="tl">
                              <a:srgbClr val="000000">
                                <a:alpha val="43137"/>
                              </a:srgbClr>
                            </a:outerShdw>
                          </a:effectLst>
                        </a:rPr>
                        <a:t>CFA  Trimestre 1: Clave para la  Respuesta construida</a:t>
                      </a: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1643">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400" b="1" kern="1200" dirty="0" smtClean="0">
                          <a:solidFill>
                            <a:srgbClr val="000000"/>
                          </a:solidFill>
                          <a:effectLst/>
                          <a:latin typeface="+mn-lt"/>
                          <a:ea typeface="Times New Roman"/>
                          <a:cs typeface="Arial"/>
                        </a:rPr>
                        <a:t>Estándar RI.2.2:   </a:t>
                      </a:r>
                      <a:r>
                        <a:rPr lang="es-ES" sz="1400" b="1" kern="1200" noProof="0" dirty="0" smtClean="0">
                          <a:solidFill>
                            <a:srgbClr val="000000"/>
                          </a:solidFill>
                          <a:effectLst/>
                          <a:latin typeface="+mn-lt"/>
                          <a:ea typeface="Times New Roman"/>
                          <a:cs typeface="Arial"/>
                        </a:rPr>
                        <a:t>Rúbrica de 2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4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Corta</a:t>
                      </a:r>
                      <a:endParaRPr lang="es-ES" sz="1400" b="1" kern="1200" dirty="0" smtClean="0">
                        <a:solidFill>
                          <a:schemeClr val="tx1"/>
                        </a:solidFill>
                        <a:effectLst>
                          <a:outerShdw blurRad="38100" dist="38100" dir="2700000" algn="tl">
                            <a:srgbClr val="000000">
                              <a:alpha val="43137"/>
                            </a:srgbClr>
                          </a:outerShdw>
                        </a:effectLst>
                        <a:latin typeface="+mn-lt"/>
                        <a:ea typeface="Times New Roman"/>
                        <a:cs typeface="Arial"/>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5003">
                <a:tc gridSpan="2">
                  <a:txBody>
                    <a:bodyPr/>
                    <a:lstStyle/>
                    <a:p>
                      <a:pPr marL="0" marR="0" algn="l">
                        <a:lnSpc>
                          <a:spcPct val="100000"/>
                        </a:lnSpc>
                        <a:spcBef>
                          <a:spcPts val="0"/>
                        </a:spcBef>
                        <a:spcAft>
                          <a:spcPts val="0"/>
                        </a:spcAft>
                      </a:pPr>
                      <a:endParaRPr lang="es-MX" sz="1400" b="1" kern="1200" dirty="0" smtClean="0">
                        <a:solidFill>
                          <a:srgbClr val="000000"/>
                        </a:solidFill>
                        <a:effectLst/>
                        <a:latin typeface="+mn-lt"/>
                        <a:ea typeface="Times New Roman"/>
                        <a:cs typeface="Helvetica" panose="020B0604020202020204" pitchFamily="34" charset="0"/>
                      </a:endParaRPr>
                    </a:p>
                    <a:p>
                      <a:pPr marL="1200150" marR="0" indent="-1200150" algn="l">
                        <a:lnSpc>
                          <a:spcPct val="100000"/>
                        </a:lnSpc>
                        <a:spcBef>
                          <a:spcPts val="0"/>
                        </a:spcBef>
                        <a:spcAft>
                          <a:spcPts val="0"/>
                        </a:spcAft>
                      </a:pPr>
                      <a:r>
                        <a:rPr lang="es-MX" sz="1400" b="1" kern="1200" dirty="0" smtClean="0">
                          <a:solidFill>
                            <a:srgbClr val="000000"/>
                          </a:solidFill>
                          <a:effectLst/>
                          <a:latin typeface="+mn-lt"/>
                          <a:ea typeface="Times New Roman"/>
                          <a:cs typeface="Helvetica" panose="020B0604020202020204" pitchFamily="34" charset="0"/>
                        </a:rPr>
                        <a:t>Pregunta  # 15</a:t>
                      </a:r>
                      <a:r>
                        <a:rPr lang="es-MX" sz="1400" b="1" kern="1200" baseline="0" dirty="0" smtClean="0">
                          <a:solidFill>
                            <a:srgbClr val="000000"/>
                          </a:solidFill>
                          <a:effectLst/>
                          <a:latin typeface="+mn-lt"/>
                          <a:ea typeface="Times New Roman"/>
                          <a:cs typeface="Helvetica" panose="020B0604020202020204" pitchFamily="34" charset="0"/>
                        </a:rPr>
                        <a:t> </a:t>
                      </a:r>
                      <a:r>
                        <a:rPr lang="es-MX" sz="1400" b="1" kern="1200" dirty="0" smtClean="0">
                          <a:solidFill>
                            <a:srgbClr val="000000"/>
                          </a:solidFill>
                          <a:effectLst/>
                          <a:latin typeface="+mn-lt"/>
                          <a:ea typeface="Times New Roman"/>
                          <a:cs typeface="Helvetica" panose="020B0604020202020204" pitchFamily="34" charset="0"/>
                        </a:rPr>
                        <a:t>: En el texto</a:t>
                      </a:r>
                      <a:r>
                        <a:rPr lang="es-MX" sz="1400" b="1" kern="1200" baseline="0" dirty="0" smtClean="0">
                          <a:solidFill>
                            <a:srgbClr val="000000"/>
                          </a:solidFill>
                          <a:effectLst/>
                          <a:latin typeface="+mn-lt"/>
                          <a:ea typeface="Times New Roman"/>
                          <a:cs typeface="Helvetica" panose="020B0604020202020204" pitchFamily="34" charset="0"/>
                        </a:rPr>
                        <a:t> </a:t>
                      </a:r>
                      <a:r>
                        <a:rPr lang="es-MX" sz="1400" b="1" i="1" u="sng" kern="1200" baseline="0" dirty="0" smtClean="0">
                          <a:solidFill>
                            <a:srgbClr val="000000"/>
                          </a:solidFill>
                          <a:effectLst/>
                          <a:latin typeface="+mn-lt"/>
                          <a:ea typeface="Times New Roman"/>
                          <a:cs typeface="Helvetica" panose="020B0604020202020204" pitchFamily="34" charset="0"/>
                        </a:rPr>
                        <a:t>Ranas</a:t>
                      </a:r>
                      <a:r>
                        <a:rPr lang="es-MX" sz="1400" b="1" kern="1200" baseline="0" dirty="0" smtClean="0">
                          <a:solidFill>
                            <a:srgbClr val="000000"/>
                          </a:solidFill>
                          <a:effectLst/>
                          <a:latin typeface="+mn-lt"/>
                          <a:ea typeface="Times New Roman"/>
                          <a:cs typeface="Helvetica" panose="020B0604020202020204" pitchFamily="34" charset="0"/>
                        </a:rPr>
                        <a:t>, </a:t>
                      </a:r>
                      <a:r>
                        <a:rPr lang="es-MX" sz="1400" b="1" dirty="0" smtClean="0">
                          <a:latin typeface="+mn-lt"/>
                          <a:ea typeface="Calibri"/>
                          <a:cs typeface="Times New Roman"/>
                        </a:rPr>
                        <a:t>¿cuál es la idea principal del párrafo 5? Apoya tu respuesta con detalles del párrafo</a:t>
                      </a:r>
                    </a:p>
                    <a:p>
                      <a:pPr marL="0" marR="0" algn="l">
                        <a:lnSpc>
                          <a:spcPct val="100000"/>
                        </a:lnSpc>
                        <a:spcBef>
                          <a:spcPts val="0"/>
                        </a:spcBef>
                        <a:spcAft>
                          <a:spcPts val="0"/>
                        </a:spcAft>
                      </a:pPr>
                      <a:endParaRPr lang="es-MX" sz="1400" b="1" dirty="0">
                        <a:effectLst/>
                        <a:latin typeface="+mn-lt"/>
                        <a:ea typeface="Calibri"/>
                        <a:cs typeface="Helvetica" panose="020B0604020202020204" pitchFamily="34" charset="0"/>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85058">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ES" sz="1100" b="1" i="1" u="none"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ES" sz="1100" b="0" i="1"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i="1" u="none" kern="1200" baseline="0" noProof="0" dirty="0" smtClean="0">
                          <a:solidFill>
                            <a:schemeClr val="tx1"/>
                          </a:solidFill>
                          <a:effectLst/>
                          <a:latin typeface="+mn-lt"/>
                          <a:cs typeface="Arial"/>
                        </a:rPr>
                        <a:t>L</a:t>
                      </a:r>
                      <a:r>
                        <a:rPr lang="es-MX" sz="1100" b="1" i="1" u="none" noProof="0" dirty="0" smtClean="0"/>
                        <a:t>enguaje del</a:t>
                      </a:r>
                      <a:r>
                        <a:rPr lang="es-MX" sz="1100" b="1" i="1" u="none" baseline="0" noProof="0" dirty="0" smtClean="0"/>
                        <a:t> maestro y </a:t>
                      </a:r>
                      <a:r>
                        <a:rPr lang="es-MX" sz="1100" b="1" i="1" u="none" kern="1200" baseline="0" noProof="0" dirty="0" smtClean="0">
                          <a:solidFill>
                            <a:schemeClr val="tx1"/>
                          </a:solidFill>
                          <a:effectLst/>
                          <a:latin typeface="+mn-lt"/>
                          <a:cs typeface="Arial"/>
                        </a:rPr>
                        <a:t>n</a:t>
                      </a:r>
                      <a:r>
                        <a:rPr lang="es-MX" sz="1100" b="1" i="1" u="none" kern="1200" dirty="0" err="1" smtClean="0">
                          <a:solidFill>
                            <a:schemeClr val="tx1"/>
                          </a:solidFill>
                          <a:effectLst/>
                          <a:latin typeface="+mn-lt"/>
                          <a:ea typeface="Times New Roman"/>
                          <a:cs typeface="Arial"/>
                        </a:rPr>
                        <a:t>otas</a:t>
                      </a:r>
                      <a:r>
                        <a:rPr lang="es-MX" sz="1100" b="1" i="1" u="none" kern="1200" baseline="0" dirty="0" smtClean="0">
                          <a:solidFill>
                            <a:schemeClr val="tx1"/>
                          </a:solidFill>
                          <a:effectLst/>
                          <a:latin typeface="+mn-lt"/>
                          <a:ea typeface="Times New Roman"/>
                          <a:cs typeface="Arial"/>
                        </a:rPr>
                        <a:t> para calificar: </a:t>
                      </a:r>
                    </a:p>
                    <a:p>
                      <a:pPr marL="0" marR="0" algn="l">
                        <a:lnSpc>
                          <a:spcPct val="100000"/>
                        </a:lnSpc>
                        <a:spcBef>
                          <a:spcPts val="0"/>
                        </a:spcBef>
                        <a:spcAft>
                          <a:spcPts val="0"/>
                        </a:spcAft>
                      </a:pPr>
                      <a:r>
                        <a:rPr lang="es-MX" sz="1100" b="1" dirty="0" smtClean="0"/>
                        <a:t>Suficiente evidencia:  </a:t>
                      </a:r>
                      <a:r>
                        <a:rPr lang="es-MX" sz="1100" b="0" dirty="0" smtClean="0">
                          <a:solidFill>
                            <a:schemeClr val="tx1"/>
                          </a:solidFill>
                          <a:effectLst/>
                          <a:latin typeface="+mn-lt"/>
                          <a:ea typeface="Times New Roman"/>
                        </a:rPr>
                        <a:t>El estudiante proporciona evidencia suficiente para demostrar que ha identificado la idea principal del párrafo 5, usando detalles del párrafo. </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solidFill>
                            <a:schemeClr val="tx1"/>
                          </a:solidFill>
                          <a:effectLst/>
                          <a:latin typeface="+mn-lt"/>
                          <a:ea typeface="Times New Roman"/>
                        </a:rPr>
                        <a:t>Referencias específicas del texto:</a:t>
                      </a:r>
                      <a:r>
                        <a:rPr lang="es-MX" sz="1100" b="1" baseline="0" dirty="0" smtClean="0">
                          <a:solidFill>
                            <a:schemeClr val="tx1"/>
                          </a:solidFill>
                          <a:effectLst/>
                          <a:latin typeface="+mn-lt"/>
                          <a:ea typeface="Times New Roman"/>
                        </a:rPr>
                        <a:t> </a:t>
                      </a:r>
                      <a:r>
                        <a:rPr lang="es-MX" sz="1100" b="0" baseline="0" dirty="0" smtClean="0">
                          <a:solidFill>
                            <a:schemeClr val="tx1"/>
                          </a:solidFill>
                          <a:effectLst/>
                          <a:latin typeface="+mn-lt"/>
                          <a:ea typeface="Times New Roman"/>
                        </a:rPr>
                        <a:t>Las identificaciones/referencias específicas del texto para </a:t>
                      </a:r>
                      <a:r>
                        <a:rPr lang="es-MX" sz="1100" b="0" baseline="0" dirty="0" smtClean="0">
                          <a:effectLst/>
                          <a:latin typeface="+mn-lt"/>
                          <a:ea typeface="Times New Roman"/>
                        </a:rPr>
                        <a:t>identificar la idea principal podrían incluir: (1) </a:t>
                      </a:r>
                      <a:r>
                        <a:rPr lang="es-MX" sz="1100" b="0" baseline="0" dirty="0" smtClean="0">
                          <a:effectLst/>
                          <a:latin typeface="+mn-lt"/>
                          <a:ea typeface="+mn-ea"/>
                        </a:rPr>
                        <a:t>l</a:t>
                      </a:r>
                      <a:r>
                        <a:rPr lang="es-MX" sz="1100" dirty="0" smtClean="0"/>
                        <a:t>os dedos acolchados ayudan a las ranas</a:t>
                      </a:r>
                      <a:r>
                        <a:rPr lang="es-MX" sz="1100" baseline="0" dirty="0" smtClean="0"/>
                        <a:t> </a:t>
                      </a:r>
                      <a:r>
                        <a:rPr lang="es-MX" sz="1100" b="0" i="0" u="none" dirty="0" smtClean="0"/>
                        <a:t>a sujetarse </a:t>
                      </a:r>
                      <a:r>
                        <a:rPr lang="es-MX" sz="1100" dirty="0" smtClean="0"/>
                        <a:t>cuando </a:t>
                      </a:r>
                      <a:r>
                        <a:rPr lang="es-MX" sz="1100" b="0" i="0" u="none" dirty="0" smtClean="0"/>
                        <a:t>suben,</a:t>
                      </a:r>
                      <a:r>
                        <a:rPr lang="es-MX" sz="1100" b="0" baseline="0" dirty="0" smtClean="0">
                          <a:effectLst/>
                          <a:latin typeface="+mn-lt"/>
                          <a:ea typeface="Times New Roman"/>
                        </a:rPr>
                        <a:t> (2) las ranas de árbol suben a árboles o rocas, (3) ellas pueden vivir en árboles altos, (4) </a:t>
                      </a:r>
                      <a:r>
                        <a:rPr lang="es-MX" sz="1100" b="0" baseline="0" dirty="0" smtClean="0">
                          <a:effectLst/>
                          <a:latin typeface="+mn-lt"/>
                          <a:ea typeface="+mn-ea"/>
                        </a:rPr>
                        <a:t>e</a:t>
                      </a:r>
                      <a:r>
                        <a:rPr lang="es-MX" sz="1100" dirty="0" smtClean="0"/>
                        <a:t>llas pueden saltar de árbol en árbol y permanecer en el aire por un tiempo largo.</a:t>
                      </a:r>
                      <a:endParaRPr lang="es-MX" sz="1100" b="0" baseline="0" dirty="0" smtClean="0">
                        <a:effectLst/>
                        <a:latin typeface="+mn-lt"/>
                        <a:ea typeface="Times New Roman"/>
                      </a:endParaRPr>
                    </a:p>
                    <a:p>
                      <a:pPr marL="0" marR="0" algn="l">
                        <a:lnSpc>
                          <a:spcPct val="100000"/>
                        </a:lnSpc>
                        <a:spcBef>
                          <a:spcPts val="0"/>
                        </a:spcBef>
                        <a:spcAft>
                          <a:spcPts val="0"/>
                        </a:spcAft>
                      </a:pPr>
                      <a:r>
                        <a:rPr lang="es-MX" sz="1100" b="1" baseline="0" dirty="0" smtClean="0">
                          <a:effectLst/>
                          <a:latin typeface="+mn-lt"/>
                          <a:ea typeface="Times New Roman"/>
                        </a:rPr>
                        <a:t>Respaldo total: </a:t>
                      </a:r>
                      <a:r>
                        <a:rPr lang="es-MX" sz="1100" b="0" baseline="0" dirty="0" smtClean="0">
                          <a:effectLst/>
                          <a:latin typeface="+mn-lt"/>
                          <a:ea typeface="Times New Roman"/>
                        </a:rPr>
                        <a:t>La respuesta del estudiante debe apoyar la pregunta totalmente, usando detalles claros y relevantes del texto para identificar la idea principal del párrafo cinco como:</a:t>
                      </a:r>
                      <a:r>
                        <a:rPr lang="es-MX" sz="1100" baseline="0" dirty="0" smtClean="0">
                          <a:effectLst/>
                          <a:latin typeface="+mn-lt"/>
                          <a:ea typeface="Times New Roman"/>
                        </a:rPr>
                        <a:t>  </a:t>
                      </a:r>
                      <a:r>
                        <a:rPr lang="es-MX" sz="1100" b="1" baseline="0" dirty="0" smtClean="0">
                          <a:effectLst/>
                          <a:latin typeface="+mn-lt"/>
                          <a:ea typeface="Times New Roman"/>
                        </a:rPr>
                        <a:t>Las ranas de árbol tienen dedos acolchados </a:t>
                      </a:r>
                      <a:r>
                        <a:rPr lang="es-MX" sz="1100" baseline="0" dirty="0" smtClean="0">
                          <a:effectLst/>
                          <a:latin typeface="+mn-lt"/>
                          <a:ea typeface="Times New Roman"/>
                        </a:rPr>
                        <a:t>(o una declaración parecida).</a:t>
                      </a:r>
                      <a:endParaRPr lang="es-MX" sz="1100" dirty="0" smtClean="0">
                        <a:effectLst/>
                        <a:latin typeface="+mn-lt"/>
                        <a:ea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1000" dirty="0">
                        <a:effectLst/>
                        <a:latin typeface="Calibri"/>
                        <a:ea typeface="Calibri"/>
                        <a:cs typeface="Times New Roman"/>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98958">
                <a:tc>
                  <a:txBody>
                    <a:bodyPr/>
                    <a:lstStyle/>
                    <a:p>
                      <a:pPr marL="0" marR="0" algn="ctr">
                        <a:lnSpc>
                          <a:spcPct val="100000"/>
                        </a:lnSpc>
                        <a:spcBef>
                          <a:spcPts val="0"/>
                        </a:spcBef>
                        <a:spcAft>
                          <a:spcPts val="0"/>
                        </a:spcAft>
                      </a:pPr>
                      <a:r>
                        <a:rPr lang="es-MX" sz="2400" b="1" dirty="0" smtClean="0">
                          <a:effectLst/>
                          <a:latin typeface="+mn-lt"/>
                          <a:ea typeface="Calibri"/>
                          <a:cs typeface="Helvetica" panose="020B0604020202020204" pitchFamily="34" charset="0"/>
                        </a:rPr>
                        <a:t>2</a:t>
                      </a:r>
                      <a:endParaRPr lang="es-MX" sz="2400" b="1" dirty="0">
                        <a:effectLst/>
                        <a:latin typeface="+mn-lt"/>
                        <a:ea typeface="Calibri"/>
                        <a:cs typeface="Helvetica" panose="020B0604020202020204" pitchFamily="34" charset="0"/>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000" i="1" dirty="0" smtClean="0">
                          <a:effectLst/>
                          <a:latin typeface="+mn-lt"/>
                          <a:ea typeface="Calibri"/>
                          <a:cs typeface="Verdana"/>
                        </a:rPr>
                        <a:t>El estudiante da una respuesta competente, </a:t>
                      </a:r>
                      <a:r>
                        <a:rPr lang="es-MX" sz="1000" b="1" i="1" dirty="0" smtClean="0">
                          <a:effectLst/>
                          <a:latin typeface="+mn-lt"/>
                          <a:ea typeface="Calibri"/>
                          <a:cs typeface="Verdana"/>
                        </a:rPr>
                        <a:t>estableciendo la idea principal </a:t>
                      </a:r>
                      <a:r>
                        <a:rPr lang="es-MX" sz="1000" i="1" dirty="0" smtClean="0">
                          <a:effectLst/>
                          <a:latin typeface="+mn-lt"/>
                          <a:ea typeface="Calibri"/>
                          <a:cs typeface="Verdana"/>
                        </a:rPr>
                        <a:t>del párrafo</a:t>
                      </a:r>
                      <a:r>
                        <a:rPr lang="es-MX" sz="1000" i="1" baseline="0" dirty="0" smtClean="0">
                          <a:effectLst/>
                          <a:latin typeface="+mn-lt"/>
                          <a:ea typeface="Calibri"/>
                          <a:cs typeface="Verdana"/>
                        </a:rPr>
                        <a:t> y proporcionando </a:t>
                      </a:r>
                      <a:r>
                        <a:rPr lang="es-MX" sz="1000" b="1" i="1" dirty="0" smtClean="0">
                          <a:effectLst/>
                          <a:latin typeface="+mn-lt"/>
                          <a:ea typeface="Calibri"/>
                          <a:cs typeface="Verdana"/>
                        </a:rPr>
                        <a:t>3-4</a:t>
                      </a:r>
                      <a:r>
                        <a:rPr lang="es-MX" sz="1000" b="1" i="1" baseline="0" dirty="0" smtClean="0">
                          <a:effectLst/>
                          <a:latin typeface="+mn-lt"/>
                          <a:ea typeface="Calibri"/>
                          <a:cs typeface="Verdana"/>
                        </a:rPr>
                        <a:t>  datos </a:t>
                      </a:r>
                      <a:r>
                        <a:rPr lang="es-MX" sz="1000" b="0" i="1" baseline="0" dirty="0" smtClean="0">
                          <a:effectLst/>
                          <a:latin typeface="+mn-lt"/>
                          <a:ea typeface="Calibri"/>
                          <a:cs typeface="Verdana"/>
                        </a:rPr>
                        <a:t>como evidencia que apoyen la idea principal</a:t>
                      </a:r>
                      <a:r>
                        <a:rPr lang="es-MX" sz="1000" b="1" i="1" baseline="0" dirty="0" smtClean="0">
                          <a:effectLst/>
                          <a:latin typeface="+mn-lt"/>
                          <a:ea typeface="Calibri"/>
                          <a:cs typeface="Verdana"/>
                        </a:rPr>
                        <a:t>.</a:t>
                      </a:r>
                      <a:endParaRPr lang="es-MX" sz="1000" i="1" dirty="0" smtClean="0">
                        <a:effectLst/>
                        <a:latin typeface="+mn-lt"/>
                        <a:ea typeface="Calibri"/>
                        <a:cs typeface="Verdana"/>
                      </a:endParaRPr>
                    </a:p>
                    <a:p>
                      <a:pPr marL="0" marR="0" algn="l">
                        <a:lnSpc>
                          <a:spcPct val="100000"/>
                        </a:lnSpc>
                        <a:spcBef>
                          <a:spcPts val="0"/>
                        </a:spcBef>
                        <a:spcAft>
                          <a:spcPts val="0"/>
                        </a:spcAft>
                      </a:pPr>
                      <a:r>
                        <a:rPr lang="es-MX" sz="1100" kern="1200" baseline="0" dirty="0" smtClean="0">
                          <a:solidFill>
                            <a:srgbClr val="000000"/>
                          </a:solidFill>
                          <a:effectLst/>
                          <a:latin typeface="+mn-lt"/>
                          <a:ea typeface="Times New Roman"/>
                          <a:cs typeface="Helvetica" panose="020B0604020202020204" pitchFamily="34" charset="0"/>
                        </a:rPr>
                        <a:t>El párrafo cinco es todo acerca de lo que las ranas de árbol pueden hacer porque tienen dedos acolchados. Así que esa es la idea principal. Para demostrar que es la idea principal, un hecho es que las ranas de árbol usan sus dedos acolchados para subir a los árboles y a las rocas, y para saltar de árbol en árbol. Sin los dedos acolchados las ranas de árbol no podrían agarrarse de los árboles.</a:t>
                      </a:r>
                      <a:endParaRPr lang="es-MX" sz="1100" dirty="0">
                        <a:effectLst/>
                        <a:latin typeface="+mn-lt"/>
                        <a:ea typeface="Calibri"/>
                        <a:cs typeface="Helvetica" panose="020B0604020202020204" pitchFamily="34" charset="0"/>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48363">
                <a:tc>
                  <a:txBody>
                    <a:bodyPr/>
                    <a:lstStyle/>
                    <a:p>
                      <a:pPr marL="0" marR="0" algn="ctr">
                        <a:lnSpc>
                          <a:spcPct val="100000"/>
                        </a:lnSpc>
                        <a:spcBef>
                          <a:spcPts val="0"/>
                        </a:spcBef>
                        <a:spcAft>
                          <a:spcPts val="0"/>
                        </a:spcAft>
                      </a:pPr>
                      <a:r>
                        <a:rPr lang="es-MX" sz="2400" b="1" dirty="0" smtClean="0">
                          <a:effectLst/>
                          <a:latin typeface="+mn-lt"/>
                          <a:ea typeface="Calibri"/>
                          <a:cs typeface="Helvetica" panose="020B0604020202020204" pitchFamily="34" charset="0"/>
                        </a:rPr>
                        <a:t>1</a:t>
                      </a:r>
                      <a:endParaRPr lang="es-MX" sz="2400" b="1" dirty="0">
                        <a:effectLst/>
                        <a:latin typeface="+mn-lt"/>
                        <a:ea typeface="Calibri"/>
                        <a:cs typeface="Helvetica" panose="020B0604020202020204" pitchFamily="34" charset="0"/>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kumimoji="0" lang="es-MX" sz="10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parcial, </a:t>
                      </a:r>
                      <a:r>
                        <a:rPr kumimoji="0" lang="es-MX" sz="1000" b="1" i="1" u="none" strike="noStrike" kern="1200" cap="none" spc="0" normalizeH="0" baseline="0" noProof="0" dirty="0" smtClean="0">
                          <a:ln>
                            <a:noFill/>
                          </a:ln>
                          <a:solidFill>
                            <a:prstClr val="black"/>
                          </a:solidFill>
                          <a:effectLst/>
                          <a:uLnTx/>
                          <a:uFillTx/>
                          <a:latin typeface="+mn-lt"/>
                          <a:ea typeface="Calibri"/>
                          <a:cs typeface="Verdana"/>
                        </a:rPr>
                        <a:t>estableciendo la idea principal </a:t>
                      </a:r>
                      <a:r>
                        <a:rPr kumimoji="0" lang="es-MX" sz="1000" b="0" i="1" u="none" strike="noStrike" kern="1200" cap="none" spc="0" normalizeH="0" baseline="0" noProof="0" dirty="0" smtClean="0">
                          <a:ln>
                            <a:noFill/>
                          </a:ln>
                          <a:solidFill>
                            <a:prstClr val="black"/>
                          </a:solidFill>
                          <a:effectLst/>
                          <a:uLnTx/>
                          <a:uFillTx/>
                          <a:latin typeface="+mn-lt"/>
                          <a:ea typeface="Calibri"/>
                          <a:cs typeface="Verdana"/>
                        </a:rPr>
                        <a:t>del párrafo, pero proporcionando </a:t>
                      </a:r>
                      <a:r>
                        <a:rPr kumimoji="0" lang="es-MX" sz="1000" b="1" i="1" u="none" strike="noStrike" kern="1200" cap="none" spc="0" normalizeH="0" baseline="0" noProof="0" dirty="0" smtClean="0">
                          <a:ln>
                            <a:noFill/>
                          </a:ln>
                          <a:solidFill>
                            <a:prstClr val="black"/>
                          </a:solidFill>
                          <a:effectLst/>
                          <a:uLnTx/>
                          <a:uFillTx/>
                          <a:latin typeface="+mn-lt"/>
                          <a:ea typeface="Calibri"/>
                          <a:cs typeface="Verdana"/>
                        </a:rPr>
                        <a:t>pocos datos </a:t>
                      </a:r>
                      <a:r>
                        <a:rPr kumimoji="0" lang="es-MX" sz="1000" b="0" i="1" u="none" strike="noStrike" kern="1200" cap="none" spc="0" normalizeH="0" baseline="0" noProof="0" dirty="0" smtClean="0">
                          <a:ln>
                            <a:noFill/>
                          </a:ln>
                          <a:solidFill>
                            <a:prstClr val="black"/>
                          </a:solidFill>
                          <a:effectLst/>
                          <a:uLnTx/>
                          <a:uFillTx/>
                          <a:latin typeface="+mn-lt"/>
                          <a:ea typeface="Calibri"/>
                          <a:cs typeface="Verdana"/>
                        </a:rPr>
                        <a:t>como evidencia que apoyen la idea principal.</a:t>
                      </a:r>
                    </a:p>
                    <a:p>
                      <a:pPr marL="0" marR="0" algn="l">
                        <a:lnSpc>
                          <a:spcPct val="100000"/>
                        </a:lnSpc>
                        <a:spcBef>
                          <a:spcPts val="0"/>
                        </a:spcBef>
                        <a:spcAft>
                          <a:spcPts val="0"/>
                        </a:spcAft>
                      </a:pPr>
                      <a:r>
                        <a:rPr lang="es-MX" sz="1100" i="0" baseline="0" dirty="0" smtClean="0">
                          <a:effectLst/>
                          <a:latin typeface="+mn-lt"/>
                          <a:ea typeface="Calibri"/>
                          <a:cs typeface="Verdana"/>
                        </a:rPr>
                        <a:t>Este cuento es sobre la rana de árbol.  Es todo acerca de por qué los dedos acolchados son importantes para las ranas de árbol, como subir a los árboles.</a:t>
                      </a:r>
                      <a:endParaRPr lang="es-MX" sz="1100" i="0" dirty="0" smtClean="0">
                        <a:effectLst/>
                        <a:latin typeface="+mn-lt"/>
                        <a:ea typeface="Calibri"/>
                        <a:cs typeface="Verdana"/>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42237">
                <a:tc>
                  <a:txBody>
                    <a:bodyPr/>
                    <a:lstStyle/>
                    <a:p>
                      <a:pPr marL="0" marR="0" algn="ctr">
                        <a:lnSpc>
                          <a:spcPct val="100000"/>
                        </a:lnSpc>
                        <a:spcBef>
                          <a:spcPts val="0"/>
                        </a:spcBef>
                        <a:spcAft>
                          <a:spcPts val="0"/>
                        </a:spcAft>
                      </a:pPr>
                      <a:r>
                        <a:rPr lang="es-MX" sz="2400" b="1" dirty="0" smtClean="0">
                          <a:effectLst/>
                          <a:latin typeface="+mn-lt"/>
                          <a:ea typeface="Calibri"/>
                          <a:cs typeface="Helvetica" panose="020B0604020202020204" pitchFamily="34" charset="0"/>
                        </a:rPr>
                        <a:t>0</a:t>
                      </a:r>
                      <a:endParaRPr lang="es-MX" sz="2400" b="1" dirty="0">
                        <a:effectLst/>
                        <a:latin typeface="+mn-lt"/>
                        <a:ea typeface="Calibri"/>
                        <a:cs typeface="Helvetica" panose="020B0604020202020204" pitchFamily="34" charset="0"/>
                      </a:endParaRPr>
                    </a:p>
                  </a:txBody>
                  <a:tcPr marL="59635" marR="59635" marT="82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000" i="1" dirty="0" smtClean="0">
                          <a:effectLst/>
                          <a:latin typeface="+mn-lt"/>
                          <a:ea typeface="Calibri"/>
                          <a:cs typeface="Verdana"/>
                        </a:rPr>
                        <a:t>El estudiante lista hechos</a:t>
                      </a:r>
                      <a:r>
                        <a:rPr lang="es-MX" sz="1000" i="1" baseline="0" dirty="0" smtClean="0">
                          <a:effectLst/>
                          <a:latin typeface="+mn-lt"/>
                          <a:ea typeface="Calibri"/>
                          <a:cs typeface="Verdana"/>
                        </a:rPr>
                        <a:t> o datos, pero no responde a la idea principal del párrafo. </a:t>
                      </a:r>
                    </a:p>
                    <a:p>
                      <a:pPr marL="0" marR="0" algn="l">
                        <a:lnSpc>
                          <a:spcPct val="100000"/>
                        </a:lnSpc>
                        <a:spcBef>
                          <a:spcPts val="0"/>
                        </a:spcBef>
                        <a:spcAft>
                          <a:spcPts val="0"/>
                        </a:spcAft>
                      </a:pPr>
                      <a:r>
                        <a:rPr lang="es-MX" sz="1100" i="0" baseline="0" dirty="0" smtClean="0">
                          <a:effectLst/>
                          <a:latin typeface="+mn-lt"/>
                          <a:ea typeface="Calibri"/>
                          <a:cs typeface="Verdana"/>
                        </a:rPr>
                        <a:t>¡Las ranas de árbol pueden subir muy alto en los árboles!  También pueden saltar.</a:t>
                      </a:r>
                      <a:endParaRPr lang="es-MX" sz="1100" i="0" dirty="0" smtClean="0">
                        <a:effectLst/>
                        <a:latin typeface="+mn-lt"/>
                        <a:ea typeface="Calibri"/>
                        <a:cs typeface="Verdana"/>
                      </a:endParaRPr>
                    </a:p>
                  </a:txBody>
                  <a:tcPr marL="59635" marR="59635" marT="828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08157691"/>
              </p:ext>
            </p:extLst>
          </p:nvPr>
        </p:nvGraphicFramePr>
        <p:xfrm>
          <a:off x="4648200" y="7391400"/>
          <a:ext cx="1654969" cy="615142"/>
        </p:xfrm>
        <a:graphic>
          <a:graphicData uri="http://schemas.openxmlformats.org/drawingml/2006/table">
            <a:tbl>
              <a:tblPr/>
              <a:tblGrid>
                <a:gridCol w="1654969"/>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RI.2.2</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Identifican el tema principal de un texto de varios párrafos, así como el enfoque de párrafos específicos en el texto.</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171648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46074316"/>
              </p:ext>
            </p:extLst>
          </p:nvPr>
        </p:nvGraphicFramePr>
        <p:xfrm>
          <a:off x="304800" y="976140"/>
          <a:ext cx="6324601" cy="6643860"/>
        </p:xfrm>
        <a:graphic>
          <a:graphicData uri="http://schemas.openxmlformats.org/drawingml/2006/table">
            <a:tbl>
              <a:tblPr firstRow="1" firstCol="1" bandRow="1"/>
              <a:tblGrid>
                <a:gridCol w="683123"/>
                <a:gridCol w="5641478"/>
              </a:tblGrid>
              <a:tr h="17222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600" b="1" u="none" dirty="0" smtClean="0">
                          <a:effectLst>
                            <a:outerShdw blurRad="38100" dist="38100" dir="2700000" algn="tl">
                              <a:srgbClr val="000000">
                                <a:alpha val="43137"/>
                              </a:srgbClr>
                            </a:outerShdw>
                          </a:effectLst>
                        </a:rPr>
                        <a:t>CFA  Trimestre 1: Clave para la  Respuesta construida</a:t>
                      </a: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72227">
                <a:tc gridSpan="2">
                  <a:txBody>
                    <a:bodyPr/>
                    <a:lstStyle/>
                    <a:p>
                      <a:pPr marL="0" marR="0" algn="ctr">
                        <a:lnSpc>
                          <a:spcPct val="100000"/>
                        </a:lnSpc>
                        <a:spcBef>
                          <a:spcPts val="0"/>
                        </a:spcBef>
                        <a:spcAft>
                          <a:spcPts val="0"/>
                        </a:spcAft>
                      </a:pPr>
                      <a:r>
                        <a:rPr lang="en-US" sz="1400" b="1" kern="1200" dirty="0" err="1" smtClean="0">
                          <a:solidFill>
                            <a:srgbClr val="000000"/>
                          </a:solidFill>
                          <a:effectLst/>
                          <a:latin typeface="+mn-lt"/>
                          <a:ea typeface="Times New Roman"/>
                          <a:cs typeface="Times New Roman"/>
                        </a:rPr>
                        <a:t>Estándar</a:t>
                      </a:r>
                      <a:r>
                        <a:rPr lang="en-US" sz="1400" b="1" kern="1200" dirty="0" smtClean="0">
                          <a:solidFill>
                            <a:srgbClr val="000000"/>
                          </a:solidFill>
                          <a:effectLst/>
                          <a:latin typeface="+mn-lt"/>
                          <a:ea typeface="Times New Roman"/>
                          <a:cs typeface="Times New Roman"/>
                        </a:rPr>
                        <a:t> RI.2.3</a:t>
                      </a:r>
                      <a:r>
                        <a:rPr lang="en-US" sz="1400" b="1" kern="1200" dirty="0">
                          <a:solidFill>
                            <a:srgbClr val="000000"/>
                          </a:solidFill>
                          <a:effectLst/>
                          <a:latin typeface="+mn-lt"/>
                          <a:ea typeface="Times New Roman"/>
                          <a:cs typeface="Times New Roman"/>
                        </a:rPr>
                        <a:t>:   </a:t>
                      </a:r>
                      <a:r>
                        <a:rPr lang="es-ES" sz="1400" b="1" kern="1200" noProof="0" dirty="0" smtClean="0">
                          <a:solidFill>
                            <a:srgbClr val="000000"/>
                          </a:solidFill>
                          <a:effectLst/>
                          <a:latin typeface="+mn-lt"/>
                          <a:ea typeface="Times New Roman"/>
                          <a:cs typeface="Arial"/>
                        </a:rPr>
                        <a:t>Rúbrica de 3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outerShdw blurRad="38100" dist="38100" dir="2700000" algn="tl">
                              <a:srgbClr val="000000">
                                <a:alpha val="43137"/>
                              </a:srgbClr>
                            </a:outerShdw>
                          </a:effectLst>
                          <a:latin typeface="+mn-lt"/>
                          <a:ea typeface="Times New Roman"/>
                          <a:cs typeface="Arial"/>
                        </a:rPr>
                        <a:t>Lectura</a:t>
                      </a:r>
                      <a:r>
                        <a:rPr lang="es-ES" sz="1400" b="1" kern="1200" baseline="0" noProof="0" dirty="0" smtClean="0">
                          <a:solidFill>
                            <a:srgbClr val="000000"/>
                          </a:solidFill>
                          <a:effectLst>
                            <a:outerShdw blurRad="38100" dist="38100" dir="2700000" algn="tl">
                              <a:srgbClr val="000000">
                                <a:alpha val="43137"/>
                              </a:srgbClr>
                            </a:outerShdw>
                          </a:effectLst>
                          <a:latin typeface="+mn-lt"/>
                          <a:ea typeface="Times New Roman"/>
                          <a:cs typeface="Arial"/>
                        </a:rPr>
                        <a:t> </a:t>
                      </a:r>
                      <a:endParaRPr lang="en-US" sz="1400" dirty="0">
                        <a:effectLst>
                          <a:outerShdw blurRad="38100" dist="38100" dir="2700000" algn="tl">
                            <a:srgbClr val="000000">
                              <a:alpha val="43137"/>
                            </a:srgbClr>
                          </a:outerShdw>
                        </a:effectLst>
                        <a:latin typeface="+mn-lt"/>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00">
                <a:tc gridSpan="2">
                  <a:txBody>
                    <a:bodyPr/>
                    <a:lstStyle/>
                    <a:p>
                      <a:pPr marL="0" marR="0" indent="0" algn="l">
                        <a:lnSpc>
                          <a:spcPct val="100000"/>
                        </a:lnSpc>
                        <a:spcBef>
                          <a:spcPts val="0"/>
                        </a:spcBef>
                        <a:spcAft>
                          <a:spcPts val="0"/>
                        </a:spcAft>
                        <a:buNone/>
                      </a:pPr>
                      <a:endParaRPr lang="es-MX" sz="1400" b="1" kern="1200" dirty="0" smtClean="0">
                        <a:solidFill>
                          <a:srgbClr val="000000"/>
                        </a:solidFill>
                        <a:effectLst/>
                        <a:latin typeface="+mn-lt"/>
                        <a:ea typeface="Times New Roman"/>
                        <a:cs typeface="Times New Roman"/>
                      </a:endParaRPr>
                    </a:p>
                    <a:p>
                      <a:pPr marL="1025525" marR="0" indent="-1025525" algn="l">
                        <a:lnSpc>
                          <a:spcPct val="100000"/>
                        </a:lnSpc>
                        <a:spcBef>
                          <a:spcPts val="0"/>
                        </a:spcBef>
                        <a:spcAft>
                          <a:spcPts val="0"/>
                        </a:spcAft>
                        <a:buNone/>
                      </a:pPr>
                      <a:r>
                        <a:rPr lang="es-MX" sz="1400" b="1" kern="1200" dirty="0" smtClean="0">
                          <a:solidFill>
                            <a:srgbClr val="000000"/>
                          </a:solidFill>
                          <a:effectLst/>
                          <a:latin typeface="+mn-lt"/>
                          <a:ea typeface="Times New Roman"/>
                          <a:cs typeface="Times New Roman"/>
                        </a:rPr>
                        <a:t>Pregunta 16:</a:t>
                      </a:r>
                      <a:r>
                        <a:rPr lang="es-MX" sz="1400" b="1" kern="1200" baseline="0" dirty="0" smtClean="0">
                          <a:solidFill>
                            <a:srgbClr val="000000"/>
                          </a:solidFill>
                          <a:effectLst/>
                          <a:latin typeface="+mn-lt"/>
                          <a:ea typeface="Times New Roman"/>
                          <a:cs typeface="Times New Roman"/>
                        </a:rPr>
                        <a:t> </a:t>
                      </a:r>
                      <a:r>
                        <a:rPr lang="es-MX" sz="1400" b="1" dirty="0" smtClean="0">
                          <a:solidFill>
                            <a:schemeClr val="tx1"/>
                          </a:solidFill>
                          <a:latin typeface="+mn-lt"/>
                          <a:cs typeface="Helvetica" panose="020B0604020202020204" pitchFamily="34" charset="0"/>
                        </a:rPr>
                        <a:t>¿Qué ayuda a las ranas a sobrevivir? Usa detalles del texto </a:t>
                      </a:r>
                      <a:r>
                        <a:rPr lang="es-MX" sz="1400" b="1" i="1" u="sng" dirty="0" smtClean="0">
                          <a:solidFill>
                            <a:schemeClr val="tx1"/>
                          </a:solidFill>
                          <a:latin typeface="+mn-lt"/>
                          <a:cs typeface="Helvetica" panose="020B0604020202020204" pitchFamily="34" charset="0"/>
                        </a:rPr>
                        <a:t>Ranas</a:t>
                      </a:r>
                      <a:r>
                        <a:rPr lang="es-MX" sz="1400" b="1" i="1" u="none" dirty="0" smtClean="0">
                          <a:solidFill>
                            <a:schemeClr val="tx1"/>
                          </a:solidFill>
                          <a:latin typeface="+mn-lt"/>
                          <a:cs typeface="Helvetica" panose="020B0604020202020204" pitchFamily="34" charset="0"/>
                        </a:rPr>
                        <a:t>,</a:t>
                      </a:r>
                      <a:r>
                        <a:rPr lang="es-MX" sz="1400" b="1" u="none" dirty="0" smtClean="0">
                          <a:solidFill>
                            <a:schemeClr val="tx1"/>
                          </a:solidFill>
                          <a:latin typeface="+mn-lt"/>
                          <a:cs typeface="Helvetica" panose="020B0604020202020204" pitchFamily="34" charset="0"/>
                        </a:rPr>
                        <a:t> </a:t>
                      </a:r>
                      <a:r>
                        <a:rPr lang="es-MX" sz="1400" b="1" dirty="0" smtClean="0">
                          <a:solidFill>
                            <a:schemeClr val="tx1"/>
                          </a:solidFill>
                          <a:latin typeface="+mn-lt"/>
                          <a:cs typeface="Helvetica" panose="020B0604020202020204" pitchFamily="34" charset="0"/>
                        </a:rPr>
                        <a:t>para explicar tu respuesta.</a:t>
                      </a:r>
                    </a:p>
                    <a:p>
                      <a:pPr marL="0" marR="0" indent="0" algn="l">
                        <a:lnSpc>
                          <a:spcPct val="100000"/>
                        </a:lnSpc>
                        <a:spcBef>
                          <a:spcPts val="0"/>
                        </a:spcBef>
                        <a:spcAft>
                          <a:spcPts val="0"/>
                        </a:spcAft>
                        <a:buNone/>
                      </a:pPr>
                      <a:endParaRPr lang="es-MX" sz="1400" b="1" dirty="0" smtClean="0">
                        <a:solidFill>
                          <a:schemeClr val="tx1"/>
                        </a:solidFill>
                        <a:latin typeface="+mn-lt"/>
                        <a:cs typeface="Helvetica" panose="020B0604020202020204" pitchFamily="34" charset="0"/>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134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kumimoji="0" lang="es-ES" sz="1100" b="1" i="1" u="none" strike="noStrike" kern="1200" cap="none" spc="0" normalizeH="0" baseline="0" noProof="0" dirty="0" smtClean="0">
                          <a:ln>
                            <a:noFill/>
                          </a:ln>
                          <a:solidFill>
                            <a:srgbClr val="000000"/>
                          </a:solidFill>
                          <a:effectLst/>
                          <a:uLnTx/>
                          <a:uFillTx/>
                          <a:latin typeface="+mn-lt"/>
                          <a:ea typeface="Times New Roman"/>
                          <a:cs typeface="Arial"/>
                        </a:rPr>
                        <a:t>Instrucciones para calificar:  </a:t>
                      </a:r>
                      <a:r>
                        <a:rPr kumimoji="0" lang="es-ES" sz="1100" b="0" i="1" u="none" strike="noStrike" kern="1200" cap="none" spc="0" normalizeH="0" baseline="0" noProof="0" dirty="0" smtClean="0">
                          <a:ln>
                            <a:noFill/>
                          </a:ln>
                          <a:solidFill>
                            <a:srgbClr val="000000"/>
                          </a:solidFill>
                          <a:effectLst/>
                          <a:uLnTx/>
                          <a:uFillTx/>
                          <a:latin typeface="+mn-lt"/>
                          <a:ea typeface="Times New Roman"/>
                          <a:cs typeface="Arial"/>
                        </a:rPr>
                        <a:t>Escriba una visión general de lo que los estudiantes podrían incluir en una respuesta competente, usando ejemplos del texto. </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100" b="1" i="1" u="none" kern="1200" baseline="0" noProof="0" dirty="0" smtClean="0">
                          <a:solidFill>
                            <a:schemeClr val="tx1"/>
                          </a:solidFill>
                          <a:effectLst/>
                          <a:latin typeface="+mn-lt"/>
                          <a:cs typeface="Arial"/>
                        </a:rPr>
                        <a:t>L</a:t>
                      </a:r>
                      <a:r>
                        <a:rPr lang="es-MX" sz="1100" b="1" i="1" u="none" noProof="0" dirty="0" smtClean="0"/>
                        <a:t>enguaje del</a:t>
                      </a:r>
                      <a:r>
                        <a:rPr lang="es-MX" sz="1100" b="1" i="1" u="none" baseline="0" noProof="0" dirty="0" smtClean="0"/>
                        <a:t> maestro y </a:t>
                      </a:r>
                      <a:r>
                        <a:rPr lang="es-MX" sz="1100" b="1" i="1" u="none" kern="1200" baseline="0" noProof="0" dirty="0" smtClean="0">
                          <a:solidFill>
                            <a:schemeClr val="tx1"/>
                          </a:solidFill>
                          <a:effectLst/>
                          <a:latin typeface="+mn-lt"/>
                          <a:cs typeface="Arial"/>
                        </a:rPr>
                        <a:t>n</a:t>
                      </a:r>
                      <a:r>
                        <a:rPr lang="es-MX" sz="1100" b="1" i="1" u="none" kern="1200" dirty="0" err="1" smtClean="0">
                          <a:solidFill>
                            <a:schemeClr val="tx1"/>
                          </a:solidFill>
                          <a:effectLst/>
                          <a:latin typeface="+mn-lt"/>
                          <a:ea typeface="Times New Roman"/>
                          <a:cs typeface="Arial"/>
                        </a:rPr>
                        <a:t>otas</a:t>
                      </a:r>
                      <a:r>
                        <a:rPr lang="es-MX" sz="1100" b="1" i="1" u="none" kern="1200" baseline="0" dirty="0" smtClean="0">
                          <a:solidFill>
                            <a:schemeClr val="tx1"/>
                          </a:solidFill>
                          <a:effectLst/>
                          <a:latin typeface="+mn-lt"/>
                          <a:ea typeface="Times New Roman"/>
                          <a:cs typeface="Arial"/>
                        </a:rPr>
                        <a:t> para calificar: </a:t>
                      </a:r>
                    </a:p>
                    <a:p>
                      <a:pPr marL="0" marR="0" algn="l">
                        <a:lnSpc>
                          <a:spcPct val="100000"/>
                        </a:lnSpc>
                        <a:spcBef>
                          <a:spcPts val="0"/>
                        </a:spcBef>
                        <a:spcAft>
                          <a:spcPts val="0"/>
                        </a:spcAft>
                      </a:pPr>
                      <a:r>
                        <a:rPr lang="es-MX" sz="1100" b="1" dirty="0" smtClean="0">
                          <a:effectLst/>
                          <a:latin typeface="+mn-lt"/>
                          <a:ea typeface="Times New Roman"/>
                        </a:rPr>
                        <a:t>Evidencia</a:t>
                      </a:r>
                      <a:r>
                        <a:rPr lang="es-MX" sz="1100" b="1" baseline="0" dirty="0" smtClean="0">
                          <a:effectLst/>
                          <a:latin typeface="+mn-lt"/>
                          <a:ea typeface="Times New Roman"/>
                        </a:rPr>
                        <a:t> suficiente</a:t>
                      </a:r>
                      <a:r>
                        <a:rPr lang="es-MX" sz="1100" b="1" dirty="0" smtClean="0">
                          <a:effectLst/>
                          <a:latin typeface="+mn-lt"/>
                          <a:ea typeface="Times New Roman"/>
                        </a:rPr>
                        <a:t>: </a:t>
                      </a:r>
                      <a:r>
                        <a:rPr lang="es-MX" sz="1100" b="0" dirty="0" smtClean="0">
                          <a:effectLst/>
                          <a:latin typeface="+mn-lt"/>
                          <a:ea typeface="Times New Roman"/>
                        </a:rPr>
                        <a:t> Los estudiantes ofrecen suficiente evidencia </a:t>
                      </a:r>
                      <a:r>
                        <a:rPr lang="es-MX" sz="1100" b="0" baseline="0" dirty="0" smtClean="0">
                          <a:effectLst/>
                          <a:latin typeface="+mn-lt"/>
                          <a:ea typeface="Times New Roman"/>
                        </a:rPr>
                        <a:t>del texto que</a:t>
                      </a:r>
                      <a:r>
                        <a:rPr lang="es-MX" sz="1100" b="0" dirty="0" smtClean="0">
                          <a:effectLst/>
                          <a:latin typeface="+mn-lt"/>
                          <a:ea typeface="Times New Roman"/>
                        </a:rPr>
                        <a:t> identifica factores</a:t>
                      </a:r>
                      <a:r>
                        <a:rPr lang="es-MX" sz="1100" b="0" baseline="0" dirty="0" smtClean="0">
                          <a:effectLst/>
                          <a:latin typeface="+mn-lt"/>
                          <a:ea typeface="Times New Roman"/>
                        </a:rPr>
                        <a:t> que ayudan a las ranas a sobrevivir.</a:t>
                      </a:r>
                    </a:p>
                    <a:p>
                      <a:pPr marL="0" marR="0" algn="l">
                        <a:lnSpc>
                          <a:spcPct val="100000"/>
                        </a:lnSpc>
                        <a:spcBef>
                          <a:spcPts val="0"/>
                        </a:spcBef>
                        <a:spcAft>
                          <a:spcPts val="0"/>
                        </a:spcAft>
                      </a:pPr>
                      <a:r>
                        <a:rPr lang="es-MX" sz="1100" b="1" dirty="0" smtClean="0">
                          <a:solidFill>
                            <a:schemeClr val="tx1"/>
                          </a:solidFill>
                          <a:effectLst/>
                          <a:latin typeface="+mn-lt"/>
                          <a:ea typeface="Times New Roman"/>
                        </a:rPr>
                        <a:t>Referencias específicas del texto:</a:t>
                      </a:r>
                      <a:r>
                        <a:rPr lang="es-MX" sz="1100" b="1" baseline="0" dirty="0" smtClean="0">
                          <a:solidFill>
                            <a:schemeClr val="tx1"/>
                          </a:solidFill>
                          <a:effectLst/>
                          <a:latin typeface="+mn-lt"/>
                          <a:ea typeface="Times New Roman"/>
                        </a:rPr>
                        <a:t> </a:t>
                      </a:r>
                      <a:r>
                        <a:rPr lang="es-MX" sz="1100" b="0" baseline="0" dirty="0" smtClean="0">
                          <a:solidFill>
                            <a:schemeClr val="tx1"/>
                          </a:solidFill>
                          <a:effectLst/>
                          <a:latin typeface="+mn-lt"/>
                          <a:ea typeface="Times New Roman"/>
                        </a:rPr>
                        <a:t>Las identificaciones/referencias específicas del texto podrían incluir</a:t>
                      </a:r>
                      <a:r>
                        <a:rPr lang="es-MX" sz="1100" b="0" baseline="0" dirty="0" smtClean="0">
                          <a:effectLst/>
                          <a:latin typeface="+mn-lt"/>
                          <a:ea typeface="Times New Roman"/>
                        </a:rPr>
                        <a:t>: (1) las ranas jóvenes respiran a través de su piel y por eso necesitan estar mojadas,</a:t>
                      </a:r>
                      <a:r>
                        <a:rPr lang="es-MX" sz="1100" b="0" dirty="0" smtClean="0">
                          <a:effectLst/>
                          <a:latin typeface="+mn-lt"/>
                          <a:ea typeface="Times New Roman"/>
                        </a:rPr>
                        <a:t> (2) las ranas adultas tienen pulmones y por eso pueden respirar en tierra</a:t>
                      </a:r>
                      <a:r>
                        <a:rPr lang="es-MX" sz="1100" b="0" baseline="0" dirty="0" smtClean="0">
                          <a:effectLst/>
                          <a:latin typeface="+mn-lt"/>
                          <a:ea typeface="Times New Roman"/>
                        </a:rPr>
                        <a:t>, (3) para encontrar comidas y escapar de otros animales, las ranas se deben mover rápidamente, y (4) algunas ranas tienen dedos palmeados para ayudarles a nadar o moverse rápido. </a:t>
                      </a:r>
                      <a:endParaRPr lang="es-MX" sz="1100" b="1" baseline="0" dirty="0" smtClean="0">
                        <a:effectLst/>
                        <a:latin typeface="+mn-lt"/>
                        <a:ea typeface="Times New Roman"/>
                      </a:endParaRPr>
                    </a:p>
                    <a:p>
                      <a:pPr marL="0" marR="0" algn="l">
                        <a:lnSpc>
                          <a:spcPct val="100000"/>
                        </a:lnSpc>
                        <a:spcBef>
                          <a:spcPts val="0"/>
                        </a:spcBef>
                        <a:spcAft>
                          <a:spcPts val="0"/>
                        </a:spcAft>
                      </a:pPr>
                      <a:r>
                        <a:rPr lang="es-MX" sz="1100" b="1" baseline="0" dirty="0" smtClean="0">
                          <a:effectLst/>
                          <a:latin typeface="+mn-lt"/>
                          <a:ea typeface="Times New Roman"/>
                        </a:rPr>
                        <a:t>Respaldo total: </a:t>
                      </a:r>
                      <a:r>
                        <a:rPr lang="es-MX" sz="1100" b="0" baseline="0" dirty="0" smtClean="0">
                          <a:effectLst/>
                          <a:latin typeface="+mn-lt"/>
                          <a:ea typeface="Times New Roman"/>
                        </a:rPr>
                        <a:t>La respuesta del estudiante debe respaldar totalmente la pregunta, usando detalles claros y relevantes del texto. </a:t>
                      </a:r>
                      <a:endParaRPr lang="es-MX" sz="1100" b="0" dirty="0">
                        <a:effectLst/>
                        <a:latin typeface="+mn-lt"/>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900" dirty="0">
                        <a:effectLst/>
                        <a:latin typeface="Calibri"/>
                        <a:ea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127">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3</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s-MX" sz="1000" i="1" dirty="0" smtClean="0">
                          <a:effectLst/>
                          <a:latin typeface="+mn-lt"/>
                          <a:ea typeface="Calibri"/>
                          <a:cs typeface="Verdana"/>
                        </a:rPr>
                        <a:t>El estudiante da una respuesta competente, proporcionando</a:t>
                      </a:r>
                      <a:r>
                        <a:rPr lang="es-MX" sz="1000" i="1" baseline="0" dirty="0" smtClean="0">
                          <a:effectLst/>
                          <a:latin typeface="+mn-lt"/>
                          <a:ea typeface="Calibri"/>
                          <a:cs typeface="Verdana"/>
                        </a:rPr>
                        <a:t> evidencia de cómo las ranas sobreviven, usando </a:t>
                      </a:r>
                      <a:r>
                        <a:rPr lang="es-MX" sz="1000" b="1" i="1" baseline="0" dirty="0" smtClean="0">
                          <a:solidFill>
                            <a:schemeClr val="tx1"/>
                          </a:solidFill>
                          <a:effectLst/>
                          <a:latin typeface="+mn-lt"/>
                          <a:ea typeface="Calibri"/>
                          <a:cs typeface="Verdana"/>
                        </a:rPr>
                        <a:t>suficientes detalles</a:t>
                      </a:r>
                      <a:r>
                        <a:rPr lang="es-MX" sz="1000" b="1" i="1" dirty="0" smtClean="0">
                          <a:solidFill>
                            <a:schemeClr val="tx1"/>
                          </a:solidFill>
                          <a:effectLst/>
                          <a:latin typeface="+mn-lt"/>
                          <a:ea typeface="Calibri"/>
                          <a:cs typeface="Verdana"/>
                        </a:rPr>
                        <a:t> </a:t>
                      </a:r>
                      <a:r>
                        <a:rPr lang="es-MX" sz="1000" b="0" i="1" dirty="0" smtClean="0">
                          <a:effectLst/>
                          <a:latin typeface="+mn-lt"/>
                          <a:ea typeface="Calibri"/>
                          <a:cs typeface="Verdana"/>
                        </a:rPr>
                        <a:t>del</a:t>
                      </a:r>
                      <a:r>
                        <a:rPr lang="es-MX" sz="1000" b="0" i="1" baseline="0" dirty="0" smtClean="0">
                          <a:effectLst/>
                          <a:latin typeface="+mn-lt"/>
                          <a:ea typeface="Calibri"/>
                          <a:cs typeface="Verdana"/>
                        </a:rPr>
                        <a:t> texto</a:t>
                      </a:r>
                      <a:r>
                        <a:rPr lang="es-MX" sz="1000" i="1" dirty="0" smtClean="0">
                          <a:effectLst/>
                          <a:latin typeface="+mn-lt"/>
                          <a:ea typeface="Calibri"/>
                          <a:cs typeface="Verdana"/>
                        </a:rPr>
                        <a:t>.</a:t>
                      </a:r>
                    </a:p>
                    <a:p>
                      <a:pPr marL="0" marR="0" algn="l">
                        <a:lnSpc>
                          <a:spcPct val="100000"/>
                        </a:lnSpc>
                        <a:spcBef>
                          <a:spcPts val="0"/>
                        </a:spcBef>
                        <a:spcAft>
                          <a:spcPts val="0"/>
                        </a:spcAft>
                      </a:pPr>
                      <a:r>
                        <a:rPr lang="es-MX" sz="1100" i="0" dirty="0" smtClean="0">
                          <a:effectLst/>
                          <a:latin typeface="+mn-lt"/>
                          <a:ea typeface="Calibri"/>
                          <a:cs typeface="Verdana"/>
                        </a:rPr>
                        <a:t>Las</a:t>
                      </a:r>
                      <a:r>
                        <a:rPr lang="es-MX" sz="1100" i="0" baseline="0" dirty="0" smtClean="0">
                          <a:effectLst/>
                          <a:latin typeface="+mn-lt"/>
                          <a:ea typeface="Calibri"/>
                          <a:cs typeface="Verdana"/>
                        </a:rPr>
                        <a:t> ranas tienen muchas formas de sobrevivir.  Cuando son jóvenes, ellas no pueden respirar fuera del agua.  Ellas sólo pueden respirar a través de su piel.  Para sobrevivir, su piel debe estar mojada.  Otra forma en que las ranas sobreviven es teniendo pulmones cuando son adultas.  Esto les permite respirar en tierra.  Ellas no podrían sobrevivir en tierra si no tuvieran pulmones.  Las ranas también se tienen que mover rápido para sobrevivir.   Ellas se mueven rápido para escapar de animales que pudieran comérselas.  Ellas se mueven rápido para cazar su comida.  Algunas ranas se mueven rápido porque tienen dedos palmeados.   </a:t>
                      </a:r>
                      <a:endParaRPr lang="es-MX" sz="1100" i="0" dirty="0" smtClean="0">
                        <a:effectLst/>
                        <a:latin typeface="+mn-lt"/>
                        <a:ea typeface="Calibri"/>
                        <a:cs typeface="Verdana"/>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423">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2</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ea typeface="Calibri"/>
                          <a:cs typeface="Verdana"/>
                        </a:rPr>
                        <a:t>El estudiante da una respuesta parcial, </a:t>
                      </a:r>
                      <a:r>
                        <a:rPr lang="es-MX" sz="1000" i="1" dirty="0" smtClean="0">
                          <a:effectLst/>
                          <a:latin typeface="+mn-lt"/>
                          <a:ea typeface="Calibri"/>
                          <a:cs typeface="Verdana"/>
                        </a:rPr>
                        <a:t>proporcionando</a:t>
                      </a:r>
                      <a:r>
                        <a:rPr lang="es-MX" sz="1000" i="1" baseline="0" dirty="0" smtClean="0">
                          <a:effectLst/>
                          <a:latin typeface="+mn-lt"/>
                          <a:ea typeface="Calibri"/>
                          <a:cs typeface="Verdana"/>
                        </a:rPr>
                        <a:t> evidencia de cómo las ranas sobreviven</a:t>
                      </a:r>
                      <a:r>
                        <a:rPr lang="es-MX" sz="1000" i="1" dirty="0" smtClean="0">
                          <a:effectLst/>
                          <a:latin typeface="+mn-lt"/>
                          <a:ea typeface="Calibri"/>
                          <a:cs typeface="Verdana"/>
                        </a:rPr>
                        <a:t>, </a:t>
                      </a:r>
                      <a:r>
                        <a:rPr lang="es-MX" sz="1000" i="1" baseline="0" dirty="0" smtClean="0">
                          <a:effectLst/>
                          <a:latin typeface="+mn-lt"/>
                          <a:ea typeface="Calibri"/>
                          <a:cs typeface="Verdana"/>
                        </a:rPr>
                        <a:t>usando </a:t>
                      </a:r>
                      <a:r>
                        <a:rPr lang="es-MX" sz="1000" b="1" i="1" baseline="0" dirty="0" smtClean="0">
                          <a:solidFill>
                            <a:schemeClr val="tx1"/>
                          </a:solidFill>
                          <a:effectLst/>
                          <a:latin typeface="+mn-lt"/>
                          <a:ea typeface="Calibri"/>
                          <a:cs typeface="Verdana"/>
                        </a:rPr>
                        <a:t>algunos de</a:t>
                      </a:r>
                      <a:r>
                        <a:rPr lang="es-MX" sz="1000" b="1" i="1" dirty="0" smtClean="0">
                          <a:solidFill>
                            <a:schemeClr val="tx1"/>
                          </a:solidFill>
                          <a:effectLst/>
                          <a:latin typeface="+mn-lt"/>
                          <a:ea typeface="Calibri"/>
                          <a:cs typeface="Verdana"/>
                        </a:rPr>
                        <a:t>talles  </a:t>
                      </a:r>
                      <a:r>
                        <a:rPr lang="es-MX" sz="1000" b="0" i="1" dirty="0" smtClean="0">
                          <a:effectLst/>
                          <a:latin typeface="+mn-lt"/>
                          <a:ea typeface="Calibri"/>
                          <a:cs typeface="Verdana"/>
                        </a:rPr>
                        <a:t>del</a:t>
                      </a:r>
                      <a:r>
                        <a:rPr lang="es-MX" sz="1000" b="0" i="1" baseline="0" dirty="0" smtClean="0">
                          <a:effectLst/>
                          <a:latin typeface="+mn-lt"/>
                          <a:ea typeface="Calibri"/>
                          <a:cs typeface="Verdana"/>
                        </a:rPr>
                        <a:t> texto</a:t>
                      </a:r>
                      <a:r>
                        <a:rPr lang="es-MX" sz="1000" i="1" dirty="0" smtClean="0">
                          <a:effectLst/>
                          <a:latin typeface="+mn-lt"/>
                          <a:ea typeface="Calibri"/>
                          <a:cs typeface="Verdana"/>
                        </a:rPr>
                        <a:t>.</a:t>
                      </a:r>
                    </a:p>
                    <a:p>
                      <a:pPr marL="0" marR="0" algn="l">
                        <a:lnSpc>
                          <a:spcPct val="100000"/>
                        </a:lnSpc>
                        <a:spcBef>
                          <a:spcPts val="0"/>
                        </a:spcBef>
                        <a:spcAft>
                          <a:spcPts val="0"/>
                        </a:spcAft>
                      </a:pPr>
                      <a:r>
                        <a:rPr lang="es-MX" sz="1100" i="0" dirty="0" smtClean="0">
                          <a:effectLst/>
                          <a:latin typeface="+mn-lt"/>
                          <a:ea typeface="Calibri"/>
                          <a:cs typeface="Verdana"/>
                        </a:rPr>
                        <a:t>Las ranas tienen que</a:t>
                      </a:r>
                      <a:r>
                        <a:rPr lang="es-MX" sz="1100" i="0" baseline="0" dirty="0" smtClean="0">
                          <a:effectLst/>
                          <a:latin typeface="+mn-lt"/>
                          <a:ea typeface="Calibri"/>
                          <a:cs typeface="Verdana"/>
                        </a:rPr>
                        <a:t> sobrevivir.  Eso significa que tiene que vivir.  Ellas sobreviven porque ellas respiran en el agua y en la tierra también.   Ellas respiran a través de la piel y luego con los pulmones.  </a:t>
                      </a:r>
                      <a:endParaRPr lang="es-MX" sz="1100" i="0" dirty="0" smtClean="0">
                        <a:effectLst/>
                        <a:latin typeface="+mn-lt"/>
                        <a:ea typeface="Calibri"/>
                        <a:cs typeface="Verdana"/>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416">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1</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i="1" dirty="0" smtClean="0">
                          <a:effectLst/>
                          <a:latin typeface="+mn-lt"/>
                          <a:ea typeface="Calibri"/>
                          <a:cs typeface="Verdana"/>
                        </a:rPr>
                        <a:t>El estudiante da una respuesta mínima</a:t>
                      </a:r>
                      <a:r>
                        <a:rPr lang="es-MX" sz="1000" i="1" baseline="0" dirty="0" smtClean="0">
                          <a:effectLst/>
                          <a:latin typeface="+mn-lt"/>
                          <a:ea typeface="Calibri"/>
                          <a:cs typeface="Verdana"/>
                        </a:rPr>
                        <a:t>, </a:t>
                      </a:r>
                      <a:r>
                        <a:rPr lang="es-MX" sz="1000" i="1" dirty="0" smtClean="0">
                          <a:effectLst/>
                          <a:latin typeface="+mn-lt"/>
                          <a:ea typeface="Calibri"/>
                          <a:cs typeface="Verdana"/>
                        </a:rPr>
                        <a:t>proporcionando</a:t>
                      </a:r>
                      <a:r>
                        <a:rPr lang="es-MX" sz="1000" i="1" baseline="0" dirty="0" smtClean="0">
                          <a:effectLst/>
                          <a:latin typeface="+mn-lt"/>
                          <a:ea typeface="Calibri"/>
                          <a:cs typeface="Verdana"/>
                        </a:rPr>
                        <a:t> evidencia de cómo las ranas sobreviven</a:t>
                      </a:r>
                      <a:r>
                        <a:rPr lang="es-MX" sz="1000" i="1" dirty="0" smtClean="0">
                          <a:effectLst/>
                          <a:latin typeface="+mn-lt"/>
                          <a:ea typeface="Calibri"/>
                          <a:cs typeface="Verdana"/>
                        </a:rPr>
                        <a:t>, </a:t>
                      </a:r>
                      <a:r>
                        <a:rPr lang="es-MX" sz="1000" i="1" baseline="0" dirty="0" smtClean="0">
                          <a:effectLst/>
                          <a:latin typeface="+mn-lt"/>
                          <a:ea typeface="Calibri"/>
                          <a:cs typeface="Verdana"/>
                        </a:rPr>
                        <a:t>usando </a:t>
                      </a:r>
                      <a:r>
                        <a:rPr lang="es-MX" sz="1000" b="1" i="1" baseline="0" dirty="0" smtClean="0">
                          <a:effectLst/>
                          <a:latin typeface="+mn-lt"/>
                          <a:ea typeface="Calibri"/>
                          <a:cs typeface="Verdana"/>
                        </a:rPr>
                        <a:t>pocos </a:t>
                      </a:r>
                      <a:r>
                        <a:rPr lang="es-MX" sz="1000" b="1" i="1" dirty="0" smtClean="0">
                          <a:effectLst/>
                          <a:latin typeface="+mn-lt"/>
                          <a:ea typeface="Calibri"/>
                          <a:cs typeface="Verdana"/>
                        </a:rPr>
                        <a:t>detalles </a:t>
                      </a:r>
                      <a:r>
                        <a:rPr lang="es-MX" sz="1000" b="0" i="1" dirty="0" smtClean="0">
                          <a:effectLst/>
                          <a:latin typeface="+mn-lt"/>
                          <a:ea typeface="Calibri"/>
                          <a:cs typeface="Verdana"/>
                        </a:rPr>
                        <a:t>del</a:t>
                      </a:r>
                      <a:r>
                        <a:rPr lang="es-MX" sz="1000" b="0" i="1" baseline="0" dirty="0" smtClean="0">
                          <a:effectLst/>
                          <a:latin typeface="+mn-lt"/>
                          <a:ea typeface="Calibri"/>
                          <a:cs typeface="Verdana"/>
                        </a:rPr>
                        <a:t> texto</a:t>
                      </a:r>
                      <a:r>
                        <a:rPr lang="es-MX" sz="1000" i="1" dirty="0" smtClean="0">
                          <a:effectLst/>
                          <a:latin typeface="+mn-lt"/>
                          <a:ea typeface="Calibri"/>
                          <a:cs typeface="Verdana"/>
                        </a:rPr>
                        <a:t>.</a:t>
                      </a:r>
                    </a:p>
                    <a:p>
                      <a:pPr marL="0" marR="0" algn="l">
                        <a:lnSpc>
                          <a:spcPct val="100000"/>
                        </a:lnSpc>
                        <a:spcBef>
                          <a:spcPts val="0"/>
                        </a:spcBef>
                        <a:spcAft>
                          <a:spcPts val="0"/>
                        </a:spcAft>
                      </a:pPr>
                      <a:r>
                        <a:rPr lang="es-MX" sz="1100" i="0" dirty="0" smtClean="0">
                          <a:effectLst/>
                          <a:latin typeface="+mn-lt"/>
                          <a:ea typeface="Calibri"/>
                          <a:cs typeface="Verdana"/>
                        </a:rPr>
                        <a:t>Las</a:t>
                      </a:r>
                      <a:r>
                        <a:rPr lang="es-MX" sz="1100" i="0" baseline="0" dirty="0" smtClean="0">
                          <a:effectLst/>
                          <a:latin typeface="+mn-lt"/>
                          <a:ea typeface="Calibri"/>
                          <a:cs typeface="Verdana"/>
                        </a:rPr>
                        <a:t> ranas pueden sobrevivir.  Ellas pueden comer insectos para vivir, así no se mueren de hambre.  Ellas comen insectos porque se pueden mover rápido.  </a:t>
                      </a:r>
                      <a:endParaRPr lang="es-MX" sz="1100" i="0" dirty="0" smtClean="0">
                        <a:effectLst/>
                        <a:latin typeface="+mn-lt"/>
                        <a:ea typeface="Calibri"/>
                        <a:cs typeface="Verdana"/>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5460">
                <a:tc>
                  <a:txBody>
                    <a:bodyPr/>
                    <a:lstStyle/>
                    <a:p>
                      <a:pPr marL="0" marR="0" algn="ctr">
                        <a:lnSpc>
                          <a:spcPct val="100000"/>
                        </a:lnSpc>
                        <a:spcBef>
                          <a:spcPts val="0"/>
                        </a:spcBef>
                        <a:spcAft>
                          <a:spcPts val="0"/>
                        </a:spcAft>
                      </a:pPr>
                      <a:r>
                        <a:rPr lang="en-US" sz="2400" b="1" dirty="0" smtClean="0">
                          <a:effectLst/>
                          <a:latin typeface="+mn-lt"/>
                          <a:ea typeface="Calibri"/>
                          <a:cs typeface="Times New Roman"/>
                        </a:rPr>
                        <a:t>0</a:t>
                      </a:r>
                      <a:endParaRPr lang="en-US" sz="2400" b="1" dirty="0">
                        <a:effectLst/>
                        <a:latin typeface="+mn-lt"/>
                        <a:ea typeface="Calibri"/>
                        <a:cs typeface="Times New Roman"/>
                      </a:endParaRPr>
                    </a:p>
                  </a:txBody>
                  <a:tcPr marL="55359" marR="5535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i="1" dirty="0" smtClean="0">
                          <a:effectLst/>
                          <a:latin typeface="+mn-lt"/>
                          <a:ea typeface="Calibri"/>
                          <a:cs typeface="Verdana"/>
                        </a:rPr>
                        <a:t>El estudiante no proporciona</a:t>
                      </a:r>
                      <a:r>
                        <a:rPr lang="es-MX" sz="1000" i="1" baseline="0" dirty="0" smtClean="0">
                          <a:effectLst/>
                          <a:latin typeface="+mn-lt"/>
                          <a:ea typeface="Calibri"/>
                          <a:cs typeface="Verdana"/>
                        </a:rPr>
                        <a:t> ninguna evidencia de cómo las ranas sobreviven</a:t>
                      </a:r>
                      <a:r>
                        <a:rPr kumimoji="0" lang="es-MX" sz="1000" b="0" i="1" u="none" strike="noStrike" kern="1200" cap="none" spc="0" normalizeH="0" baseline="0" noProof="0" dirty="0" smtClean="0">
                          <a:ln>
                            <a:noFill/>
                          </a:ln>
                          <a:solidFill>
                            <a:prstClr val="black"/>
                          </a:solidFill>
                          <a:effectLst/>
                          <a:uLnTx/>
                          <a:uFillTx/>
                          <a:latin typeface="+mn-lt"/>
                          <a:ea typeface="Calibri"/>
                          <a:cs typeface="Verdan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100" b="0" i="0" u="none" strike="noStrike" kern="1200" cap="none" spc="0" normalizeH="0" baseline="0" noProof="0" dirty="0" smtClean="0">
                          <a:ln>
                            <a:noFill/>
                          </a:ln>
                          <a:solidFill>
                            <a:prstClr val="black"/>
                          </a:solidFill>
                          <a:effectLst/>
                          <a:uLnTx/>
                          <a:uFillTx/>
                          <a:latin typeface="+mn-lt"/>
                          <a:ea typeface="Calibri"/>
                          <a:cs typeface="Verdana"/>
                        </a:rPr>
                        <a:t>Las ranas son grandes y verdes y pueden saltar.  Yo vi una rana en mi patio.  La puse en un frasco.</a:t>
                      </a:r>
                      <a:endParaRPr lang="es-MX" sz="1100" i="0" dirty="0">
                        <a:effectLst/>
                        <a:latin typeface="+mn-lt"/>
                        <a:ea typeface="Calibri"/>
                        <a:cs typeface="Times New Roman"/>
                      </a:endParaRPr>
                    </a:p>
                  </a:txBody>
                  <a:tcPr marL="55359" marR="553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13125366"/>
              </p:ext>
            </p:extLst>
          </p:nvPr>
        </p:nvGraphicFramePr>
        <p:xfrm>
          <a:off x="4800600" y="7696200"/>
          <a:ext cx="1894284" cy="615142"/>
        </p:xfrm>
        <a:graphic>
          <a:graphicData uri="http://schemas.openxmlformats.org/drawingml/2006/table">
            <a:tbl>
              <a:tblPr/>
              <a:tblGrid>
                <a:gridCol w="1894284"/>
              </a:tblGrid>
              <a:tr h="127462">
                <a:tc>
                  <a:txBody>
                    <a:bodyPr/>
                    <a:lstStyle/>
                    <a:p>
                      <a:pPr marL="0" marR="0" algn="l">
                        <a:lnSpc>
                          <a:spcPct val="115000"/>
                        </a:lnSpc>
                        <a:spcBef>
                          <a:spcPts val="0"/>
                        </a:spcBef>
                        <a:spcAft>
                          <a:spcPts val="0"/>
                        </a:spcAft>
                      </a:pPr>
                      <a:r>
                        <a:rPr lang="en-US" sz="700" b="1" dirty="0" err="1" smtClean="0">
                          <a:solidFill>
                            <a:srgbClr val="000000"/>
                          </a:solidFill>
                          <a:latin typeface="+mn-lt"/>
                          <a:ea typeface="Times New Roman"/>
                          <a:cs typeface="Times New Roman"/>
                        </a:rPr>
                        <a:t>Estándar</a:t>
                      </a:r>
                      <a:r>
                        <a:rPr lang="en-US" sz="700" b="1" dirty="0" smtClean="0">
                          <a:solidFill>
                            <a:srgbClr val="000000"/>
                          </a:solidFill>
                          <a:latin typeface="+mn-lt"/>
                          <a:ea typeface="Times New Roman"/>
                          <a:cs typeface="Times New Roman"/>
                        </a:rPr>
                        <a:t> RI.2.3</a:t>
                      </a:r>
                      <a:endParaRPr lang="en-US" sz="700" dirty="0">
                        <a:latin typeface="Calibri"/>
                        <a:ea typeface="Calibri"/>
                        <a:cs typeface="Times New Roman"/>
                      </a:endParaRPr>
                    </a:p>
                  </a:txBody>
                  <a:tcPr marL="29860" marR="298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63037">
                <a:tc>
                  <a:txBody>
                    <a:bodyPr/>
                    <a:lstStyle/>
                    <a:p>
                      <a:r>
                        <a:rPr lang="es-MX" sz="800" dirty="0" smtClean="0"/>
                        <a:t>Describen la relación entre una serie de acontecimientos históricos, ideas o conceptos científicos, o pasos en los procedimientos técnicos en un texto.</a:t>
                      </a:r>
                      <a:endParaRPr lang="en-US" sz="800" dirty="0"/>
                    </a:p>
                  </a:txBody>
                  <a:tcPr marL="29860" marR="298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817083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56333097"/>
              </p:ext>
            </p:extLst>
          </p:nvPr>
        </p:nvGraphicFramePr>
        <p:xfrm>
          <a:off x="342900" y="375793"/>
          <a:ext cx="6172200" cy="5671970"/>
        </p:xfrm>
        <a:graphic>
          <a:graphicData uri="http://schemas.openxmlformats.org/drawingml/2006/table">
            <a:tbl>
              <a:tblPr firstRow="1" firstCol="1" bandRow="1"/>
              <a:tblGrid>
                <a:gridCol w="647700"/>
                <a:gridCol w="5524500"/>
              </a:tblGrid>
              <a:tr h="457200">
                <a:tc gridSpan="2">
                  <a:txBody>
                    <a:bodyPr/>
                    <a:lstStyle/>
                    <a:p>
                      <a:pPr marL="0" marR="0" algn="l">
                        <a:lnSpc>
                          <a:spcPct val="100000"/>
                        </a:lnSpc>
                        <a:spcBef>
                          <a:spcPts val="0"/>
                        </a:spcBef>
                        <a:spcAft>
                          <a:spcPts val="0"/>
                        </a:spcAft>
                      </a:pPr>
                      <a:r>
                        <a:rPr lang="es-MX" sz="1100" b="0" dirty="0" smtClean="0">
                          <a:solidFill>
                            <a:schemeClr val="tx1"/>
                          </a:solidFill>
                          <a:effectLst/>
                          <a:latin typeface="+mn-lt"/>
                          <a:ea typeface="Calibri"/>
                          <a:cs typeface="Times New Roman"/>
                        </a:rPr>
                        <a:t>Nota:  Los  </a:t>
                      </a:r>
                      <a:r>
                        <a:rPr lang="es-MX" sz="1100" b="1" dirty="0" smtClean="0">
                          <a:solidFill>
                            <a:schemeClr val="tx1"/>
                          </a:solidFill>
                          <a:effectLst/>
                          <a:latin typeface="+mn-lt"/>
                          <a:ea typeface="Calibri"/>
                          <a:cs typeface="Times New Roman"/>
                        </a:rPr>
                        <a:t>Escritos breves  </a:t>
                      </a:r>
                      <a:r>
                        <a:rPr lang="es-MX" sz="1100" b="0" dirty="0" smtClean="0">
                          <a:solidFill>
                            <a:schemeClr val="tx1"/>
                          </a:solidFill>
                          <a:effectLst/>
                          <a:latin typeface="+mn-lt"/>
                          <a:ea typeface="Calibri"/>
                          <a:cs typeface="Times New Roman"/>
                        </a:rPr>
                        <a:t>tienen 1 – 3 párrafos</a:t>
                      </a:r>
                      <a:r>
                        <a:rPr lang="es-MX" sz="1100" b="0" baseline="0" dirty="0" smtClean="0">
                          <a:solidFill>
                            <a:schemeClr val="tx1"/>
                          </a:solidFill>
                          <a:effectLst/>
                          <a:latin typeface="+mn-lt"/>
                          <a:ea typeface="Calibri"/>
                          <a:cs typeface="Times New Roman"/>
                        </a:rPr>
                        <a:t> que incluyen cualquier sub división del Estándar de opinión </a:t>
                      </a:r>
                      <a:r>
                        <a:rPr lang="es-MX" sz="1100" b="0" dirty="0" smtClean="0">
                          <a:solidFill>
                            <a:schemeClr val="tx1"/>
                          </a:solidFill>
                          <a:effectLst/>
                          <a:latin typeface="+mn-lt"/>
                          <a:ea typeface="Calibri"/>
                          <a:cs typeface="Times New Roman"/>
                        </a:rPr>
                        <a:t>W.2.1, el cual requiere que los</a:t>
                      </a:r>
                      <a:r>
                        <a:rPr lang="es-MX" sz="1100" b="0" baseline="0" dirty="0" smtClean="0">
                          <a:solidFill>
                            <a:schemeClr val="tx1"/>
                          </a:solidFill>
                          <a:effectLst/>
                          <a:latin typeface="+mn-lt"/>
                          <a:ea typeface="Calibri"/>
                          <a:cs typeface="Times New Roman"/>
                        </a:rPr>
                        <a:t> estudiantes demuestren </a:t>
                      </a:r>
                      <a:r>
                        <a:rPr lang="es-MX" sz="1100" b="0" dirty="0" smtClean="0">
                          <a:solidFill>
                            <a:schemeClr val="tx1"/>
                          </a:solidFill>
                          <a:effectLst/>
                          <a:latin typeface="+mn-lt"/>
                          <a:ea typeface="Calibri"/>
                          <a:cs typeface="Times New Roman"/>
                        </a:rPr>
                        <a:t>comprensión de esa sección (tal como escribir una conclusión o una introducción, etc...) de forma independiente. </a:t>
                      </a:r>
                      <a:r>
                        <a:rPr lang="es-MX" sz="1100" b="1" i="1" kern="1200" baseline="0" dirty="0" smtClean="0">
                          <a:solidFill>
                            <a:schemeClr val="tx1"/>
                          </a:solidFill>
                          <a:effectLst/>
                          <a:latin typeface="Calibri"/>
                          <a:ea typeface="Calibri"/>
                          <a:cs typeface="Times New Roman"/>
                        </a:rPr>
                        <a:t>Escribir para Revisar </a:t>
                      </a:r>
                      <a:r>
                        <a:rPr lang="es-MX" sz="1100" b="0" dirty="0" smtClean="0">
                          <a:solidFill>
                            <a:schemeClr val="tx1"/>
                          </a:solidFill>
                          <a:effectLst/>
                          <a:latin typeface="+mn-lt"/>
                          <a:ea typeface="Calibri"/>
                          <a:cs typeface="Times New Roman"/>
                        </a:rPr>
                        <a:t>incluye cualquier sub división</a:t>
                      </a:r>
                      <a:r>
                        <a:rPr lang="es-MX" sz="1100" b="0" baseline="0" dirty="0" smtClean="0">
                          <a:solidFill>
                            <a:schemeClr val="tx1"/>
                          </a:solidFill>
                          <a:effectLst/>
                          <a:latin typeface="+mn-lt"/>
                          <a:ea typeface="Calibri"/>
                          <a:cs typeface="Times New Roman"/>
                        </a:rPr>
                        <a:t> del Estándar d</a:t>
                      </a:r>
                      <a:r>
                        <a:rPr lang="es-MX" sz="1100" b="0" dirty="0" smtClean="0">
                          <a:solidFill>
                            <a:schemeClr val="tx1"/>
                          </a:solidFill>
                          <a:effectLst/>
                          <a:latin typeface="+mn-lt"/>
                          <a:ea typeface="Calibri"/>
                          <a:cs typeface="Times New Roman"/>
                        </a:rPr>
                        <a:t>e opinión W.2.1, que requiere que un estudiante añada, elimine, sustituya, o reorganice un texto previamente escrito.</a:t>
                      </a: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57200">
                <a:tc gridSpan="2">
                  <a:txBody>
                    <a:bodyPr/>
                    <a:lstStyle/>
                    <a:p>
                      <a:pPr marL="0" marR="0" algn="ctr">
                        <a:lnSpc>
                          <a:spcPct val="100000"/>
                        </a:lnSpc>
                        <a:spcBef>
                          <a:spcPts val="0"/>
                        </a:spcBef>
                        <a:spcAft>
                          <a:spcPts val="0"/>
                        </a:spcAft>
                      </a:pPr>
                      <a:r>
                        <a:rPr lang="es-ES" sz="1400" b="1" dirty="0" smtClean="0">
                          <a:solidFill>
                            <a:prstClr val="black"/>
                          </a:solidFill>
                          <a:effectLst/>
                          <a:latin typeface="+mn-lt"/>
                        </a:rPr>
                        <a:t>Trimestre 1: Clave/Rúbrica para un </a:t>
                      </a:r>
                      <a:r>
                        <a:rPr lang="es-ES" sz="1400" b="1" u="sng" dirty="0" smtClean="0">
                          <a:solidFill>
                            <a:prstClr val="black"/>
                          </a:solidFill>
                          <a:effectLst/>
                          <a:latin typeface="+mn-lt"/>
                        </a:rPr>
                        <a:t>Escrito breve</a:t>
                      </a:r>
                    </a:p>
                    <a:p>
                      <a:pPr marL="0" marR="0" algn="ctr">
                        <a:lnSpc>
                          <a:spcPct val="100000"/>
                        </a:lnSpc>
                        <a:spcBef>
                          <a:spcPts val="0"/>
                        </a:spcBef>
                        <a:spcAft>
                          <a:spcPts val="0"/>
                        </a:spcAft>
                      </a:pPr>
                      <a:r>
                        <a:rPr lang="es-MX" sz="1400" b="1" kern="1200" dirty="0" smtClean="0">
                          <a:solidFill>
                            <a:srgbClr val="000000"/>
                          </a:solidFill>
                          <a:effectLst/>
                          <a:latin typeface="+mn-lt"/>
                          <a:ea typeface="Times New Roman"/>
                          <a:cs typeface="Times New Roman"/>
                        </a:rPr>
                        <a:t>Estándar de escritura W.2.1</a:t>
                      </a:r>
                      <a:r>
                        <a:rPr lang="es-MX" sz="1400" b="1" kern="1200" baseline="0" dirty="0" smtClean="0">
                          <a:solidFill>
                            <a:srgbClr val="000000"/>
                          </a:solidFill>
                          <a:effectLst/>
                          <a:latin typeface="+mn-lt"/>
                          <a:ea typeface="Times New Roman"/>
                          <a:cs typeface="Times New Roman"/>
                        </a:rPr>
                        <a:t>  E</a:t>
                      </a:r>
                      <a:r>
                        <a:rPr lang="es-MX" sz="1400" b="1" kern="1200" dirty="0" smtClean="0">
                          <a:solidFill>
                            <a:srgbClr val="000000"/>
                          </a:solidFill>
                          <a:effectLst/>
                          <a:latin typeface="+mn-lt"/>
                          <a:ea typeface="Times New Roman"/>
                          <a:cs typeface="Times New Roman"/>
                        </a:rPr>
                        <a:t>scribir</a:t>
                      </a:r>
                      <a:r>
                        <a:rPr lang="es-MX" sz="1400" b="1" kern="1200" baseline="0" dirty="0" smtClean="0">
                          <a:solidFill>
                            <a:srgbClr val="000000"/>
                          </a:solidFill>
                          <a:effectLst/>
                          <a:latin typeface="+mn-lt"/>
                          <a:ea typeface="Times New Roman"/>
                          <a:cs typeface="Times New Roman"/>
                        </a:rPr>
                        <a:t> una opinión</a:t>
                      </a:r>
                      <a:r>
                        <a:rPr lang="es-MX" sz="1400" b="1" kern="1200" baseline="0" dirty="0" smtClean="0">
                          <a:solidFill>
                            <a:schemeClr val="tx1"/>
                          </a:solidFill>
                          <a:effectLst/>
                          <a:latin typeface="+mn-lt"/>
                          <a:ea typeface="Times New Roman"/>
                          <a:cs typeface="Times New Roman"/>
                        </a:rPr>
                        <a:t> - Objetivo</a:t>
                      </a:r>
                      <a:r>
                        <a:rPr lang="es-MX" sz="1400" b="1" kern="1200" dirty="0" smtClean="0">
                          <a:solidFill>
                            <a:srgbClr val="000000"/>
                          </a:solidFill>
                          <a:effectLst/>
                          <a:latin typeface="+mn-lt"/>
                          <a:ea typeface="Times New Roman"/>
                          <a:cs typeface="Times New Roman"/>
                        </a:rPr>
                        <a:t> 6a </a:t>
                      </a:r>
                    </a:p>
                    <a:p>
                      <a:pPr marL="0" marR="0" algn="ctr">
                        <a:lnSpc>
                          <a:spcPct val="100000"/>
                        </a:lnSpc>
                        <a:spcBef>
                          <a:spcPts val="0"/>
                        </a:spcBef>
                        <a:spcAft>
                          <a:spcPts val="0"/>
                        </a:spcAft>
                      </a:pPr>
                      <a:r>
                        <a:rPr lang="es-MX" sz="1000" b="1" i="1" kern="1200" dirty="0" smtClean="0">
                          <a:solidFill>
                            <a:srgbClr val="000000"/>
                          </a:solidFill>
                          <a:effectLst/>
                          <a:latin typeface="Calibri"/>
                          <a:cs typeface="Times New Roman"/>
                        </a:rPr>
                        <a:t>…</a:t>
                      </a:r>
                      <a:r>
                        <a:rPr lang="es-MX" sz="1000" i="1" dirty="0" smtClean="0"/>
                        <a:t>ofrecen razones para apoyar una opinión</a:t>
                      </a:r>
                      <a:r>
                        <a:rPr lang="es-MX" sz="1400" dirty="0" smtClean="0"/>
                        <a:t>.</a:t>
                      </a:r>
                      <a:endParaRPr lang="es-MX" sz="1400" b="1"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784672">
                <a:tc gridSpan="2">
                  <a:txBody>
                    <a:bodyPr/>
                    <a:lstStyle/>
                    <a:p>
                      <a:pPr marL="0" marR="0" indent="0" algn="l">
                        <a:lnSpc>
                          <a:spcPct val="115000"/>
                        </a:lnSpc>
                        <a:spcBef>
                          <a:spcPts val="0"/>
                        </a:spcBef>
                        <a:spcAft>
                          <a:spcPts val="0"/>
                        </a:spcAft>
                        <a:buNone/>
                      </a:pPr>
                      <a:r>
                        <a:rPr lang="es-MX" sz="1400" b="1" u="sng" kern="1200" dirty="0" smtClean="0">
                          <a:solidFill>
                            <a:schemeClr val="tx1"/>
                          </a:solidFill>
                          <a:effectLst/>
                          <a:latin typeface="Calibri"/>
                          <a:ea typeface="Times New Roman"/>
                          <a:cs typeface="Times New Roman"/>
                        </a:rPr>
                        <a:t>Pregunta # 17</a:t>
                      </a:r>
                      <a:r>
                        <a:rPr lang="es-MX" sz="1400" kern="1200" dirty="0" smtClean="0">
                          <a:solidFill>
                            <a:schemeClr val="tx1"/>
                          </a:solidFill>
                          <a:effectLst/>
                          <a:latin typeface="Calibri"/>
                          <a:ea typeface="Times New Roman"/>
                          <a:cs typeface="Times New Roman"/>
                        </a:rPr>
                        <a:t>:</a:t>
                      </a:r>
                      <a:r>
                        <a:rPr lang="es-MX" sz="1050" b="1" kern="1200" baseline="0" dirty="0" smtClean="0">
                          <a:solidFill>
                            <a:srgbClr val="000000"/>
                          </a:solidFill>
                          <a:effectLst/>
                          <a:latin typeface="Helvetica" panose="020B0604020202020204" pitchFamily="34" charset="0"/>
                          <a:ea typeface="Times New Roman"/>
                          <a:cs typeface="Helvetica" panose="020B0604020202020204" pitchFamily="34" charset="0"/>
                        </a:rPr>
                        <a:t> </a:t>
                      </a:r>
                      <a:r>
                        <a:rPr lang="es-MX" sz="1100" b="1" kern="1200" dirty="0" smtClean="0">
                          <a:solidFill>
                            <a:srgbClr val="000000"/>
                          </a:solidFill>
                          <a:effectLst/>
                          <a:latin typeface="Helvetica" panose="020B0604020202020204" pitchFamily="34" charset="0"/>
                          <a:ea typeface="Times New Roman"/>
                          <a:cs typeface="Helvetica" panose="020B0604020202020204" pitchFamily="34" charset="0"/>
                        </a:rPr>
                        <a:t>Lee el párrafo a continuación. </a:t>
                      </a:r>
                    </a:p>
                    <a:p>
                      <a:pPr marL="0" marR="0" indent="0" algn="l">
                        <a:lnSpc>
                          <a:spcPct val="115000"/>
                        </a:lnSpc>
                        <a:spcBef>
                          <a:spcPts val="0"/>
                        </a:spcBef>
                        <a:spcAft>
                          <a:spcPts val="0"/>
                        </a:spcAft>
                        <a:buNone/>
                      </a:pPr>
                      <a:endParaRPr lang="es-MX" sz="4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Las ranas serían buenas mascotas.  Son lo suficientemente pequeñas para que quepan en un acuario.  No necesitas bañarlas ni sacarlas a caminar.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MX" sz="10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MX" sz="10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Añade 1 o 2 oraciones más de tu propia idea para apoyar la opinión de este párrafo</a:t>
                      </a:r>
                      <a:r>
                        <a:rPr kumimoji="0" lang="es-MX" sz="10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 </a:t>
                      </a:r>
                      <a:endParaRPr kumimoji="0" lang="es-MX" sz="1000" b="0" i="0" u="none" strike="noStrike" kern="1200" cap="none" spc="0" normalizeH="0" baseline="0" noProof="0" dirty="0" smtClean="0">
                        <a:ln>
                          <a:noFill/>
                        </a:ln>
                        <a:solidFill>
                          <a:prstClr val="black"/>
                        </a:solidFill>
                        <a:effectLst/>
                        <a:uLnTx/>
                        <a:uFillTx/>
                        <a:latin typeface="Helvetica" panose="020B0604020202020204" pitchFamily="34" charset="0"/>
                        <a:ea typeface="Calibri"/>
                        <a:cs typeface="Helvetica" panose="020B0604020202020204" pitchFamily="34" charset="0"/>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845971">
                <a:tc gridSpan="2">
                  <a:txBody>
                    <a:bodyPr/>
                    <a:lstStyle/>
                    <a:p>
                      <a:pPr marL="0" marR="0" algn="l">
                        <a:lnSpc>
                          <a:spcPct val="100000"/>
                        </a:lnSpc>
                        <a:spcBef>
                          <a:spcPts val="0"/>
                        </a:spcBef>
                        <a:spcAft>
                          <a:spcPts val="0"/>
                        </a:spcAft>
                      </a:pPr>
                      <a:r>
                        <a:rPr lang="es-MX" sz="1100" b="0" kern="1200" dirty="0" smtClean="0">
                          <a:solidFill>
                            <a:srgbClr val="000000"/>
                          </a:solidFill>
                          <a:effectLst/>
                          <a:latin typeface="+mn-lt"/>
                          <a:ea typeface="Times New Roman"/>
                          <a:cs typeface="Arial"/>
                        </a:rPr>
                        <a:t>Notas para calificar:</a:t>
                      </a:r>
                    </a:p>
                    <a:p>
                      <a:pPr marL="171450" marR="0" indent="-171450" algn="l">
                        <a:lnSpc>
                          <a:spcPct val="100000"/>
                        </a:lnSpc>
                        <a:spcBef>
                          <a:spcPts val="0"/>
                        </a:spcBef>
                        <a:spcAft>
                          <a:spcPts val="0"/>
                        </a:spcAft>
                        <a:buFont typeface="Arial" panose="020B0604020202020204" pitchFamily="34" charset="0"/>
                        <a:buChar char="•"/>
                      </a:pPr>
                      <a:r>
                        <a:rPr lang="es-MX" sz="1100" b="0" kern="1200" dirty="0" smtClean="0">
                          <a:solidFill>
                            <a:srgbClr val="000000"/>
                          </a:solidFill>
                          <a:effectLst/>
                          <a:latin typeface="Calibri"/>
                          <a:ea typeface="Times New Roman"/>
                          <a:cs typeface="Times New Roman"/>
                        </a:rPr>
                        <a:t>Los</a:t>
                      </a:r>
                      <a:r>
                        <a:rPr lang="es-MX" sz="1100" b="1" kern="1200" dirty="0" smtClean="0">
                          <a:solidFill>
                            <a:srgbClr val="000000"/>
                          </a:solidFill>
                          <a:effectLst/>
                          <a:latin typeface="Calibri"/>
                          <a:ea typeface="Times New Roman"/>
                          <a:cs typeface="Times New Roman"/>
                        </a:rPr>
                        <a:t> elementos esenciales </a:t>
                      </a:r>
                      <a:r>
                        <a:rPr lang="es-MX" sz="1100" b="0" kern="1200" dirty="0" smtClean="0">
                          <a:solidFill>
                            <a:srgbClr val="000000"/>
                          </a:solidFill>
                          <a:effectLst/>
                          <a:latin typeface="Calibri"/>
                          <a:ea typeface="Times New Roman"/>
                          <a:cs typeface="Times New Roman"/>
                        </a:rPr>
                        <a:t>de una interpretación total</a:t>
                      </a:r>
                      <a:r>
                        <a:rPr lang="es-MX" sz="1100" b="0" kern="1200" baseline="0" dirty="0" smtClean="0">
                          <a:solidFill>
                            <a:srgbClr val="000000"/>
                          </a:solidFill>
                          <a:effectLst/>
                          <a:latin typeface="Calibri"/>
                          <a:ea typeface="Times New Roman"/>
                          <a:cs typeface="Times New Roman"/>
                        </a:rPr>
                        <a:t> de la pregunta, sería añadir </a:t>
                      </a:r>
                      <a:r>
                        <a:rPr lang="es-MX" sz="1100" kern="1200" baseline="0" dirty="0" smtClean="0">
                          <a:solidFill>
                            <a:srgbClr val="000000"/>
                          </a:solidFill>
                          <a:effectLst/>
                          <a:latin typeface="Calibri"/>
                          <a:ea typeface="Times New Roman"/>
                          <a:cs typeface="Times New Roman"/>
                        </a:rPr>
                        <a:t>1 o 2 oraciones más que apoyen la opinión de que las ranas son buenas mascotas.  </a:t>
                      </a:r>
                      <a:endParaRPr lang="es-MX" sz="1000" dirty="0" smtClean="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MX" sz="1100" b="0" kern="1200" dirty="0" smtClean="0">
                          <a:solidFill>
                            <a:srgbClr val="000000"/>
                          </a:solidFill>
                          <a:effectLst/>
                          <a:latin typeface="Calibri"/>
                          <a:ea typeface="Times New Roman"/>
                          <a:cs typeface="Times New Roman"/>
                        </a:rPr>
                        <a:t>Los</a:t>
                      </a:r>
                      <a:r>
                        <a:rPr lang="es-MX" sz="1100" b="1" kern="1200" dirty="0" smtClean="0">
                          <a:solidFill>
                            <a:srgbClr val="000000"/>
                          </a:solidFill>
                          <a:effectLst/>
                          <a:latin typeface="Calibri"/>
                          <a:ea typeface="Times New Roman"/>
                          <a:cs typeface="Times New Roman"/>
                        </a:rPr>
                        <a:t> aspectos</a:t>
                      </a:r>
                      <a:r>
                        <a:rPr lang="es-MX" sz="1100" b="1" kern="1200" baseline="0" dirty="0" smtClean="0">
                          <a:solidFill>
                            <a:srgbClr val="000000"/>
                          </a:solidFill>
                          <a:effectLst/>
                          <a:latin typeface="Calibri"/>
                          <a:ea typeface="Times New Roman"/>
                          <a:cs typeface="Times New Roman"/>
                        </a:rPr>
                        <a:t> de la tarea </a:t>
                      </a:r>
                      <a:r>
                        <a:rPr lang="es-MX" sz="1100" b="0" kern="1200" baseline="0" dirty="0" smtClean="0">
                          <a:solidFill>
                            <a:srgbClr val="000000"/>
                          </a:solidFill>
                          <a:effectLst/>
                          <a:latin typeface="Calibri"/>
                          <a:ea typeface="Times New Roman"/>
                          <a:cs typeface="Times New Roman"/>
                        </a:rPr>
                        <a:t>y</a:t>
                      </a:r>
                      <a:r>
                        <a:rPr lang="es-MX" sz="1100" b="1" kern="1200" baseline="0" dirty="0" smtClean="0">
                          <a:solidFill>
                            <a:srgbClr val="000000"/>
                          </a:solidFill>
                          <a:effectLst/>
                          <a:latin typeface="Calibri"/>
                          <a:ea typeface="Times New Roman"/>
                          <a:cs typeface="Times New Roman"/>
                        </a:rPr>
                        <a:t> </a:t>
                      </a:r>
                      <a:r>
                        <a:rPr lang="es-MX" sz="1100" b="0" kern="1200" baseline="0" dirty="0" smtClean="0">
                          <a:solidFill>
                            <a:srgbClr val="000000"/>
                          </a:solidFill>
                          <a:effectLst/>
                          <a:latin typeface="Calibri"/>
                          <a:ea typeface="Times New Roman"/>
                          <a:cs typeface="Times New Roman"/>
                        </a:rPr>
                        <a:t>suficiente</a:t>
                      </a:r>
                      <a:r>
                        <a:rPr lang="es-MX" sz="1100" b="1" kern="1200" baseline="0" dirty="0" smtClean="0">
                          <a:solidFill>
                            <a:srgbClr val="000000"/>
                          </a:solidFill>
                          <a:effectLst/>
                          <a:latin typeface="Calibri"/>
                          <a:ea typeface="Times New Roman"/>
                          <a:cs typeface="Times New Roman"/>
                        </a:rPr>
                        <a:t> evidencia relevante  </a:t>
                      </a:r>
                      <a:r>
                        <a:rPr lang="es-MX" sz="1100" b="0" kern="1200" baseline="0" dirty="0" smtClean="0">
                          <a:solidFill>
                            <a:srgbClr val="000000"/>
                          </a:solidFill>
                          <a:effectLst/>
                          <a:latin typeface="Calibri"/>
                          <a:ea typeface="Times New Roman"/>
                          <a:cs typeface="Times New Roman"/>
                        </a:rPr>
                        <a:t>para apoyar el desarrollo del párrafo, incluiría razones lógicas para respaldar la opinión de que las ranas son buenas mascotas. </a:t>
                      </a:r>
                      <a:endParaRPr lang="es-MX" sz="1100" kern="1200" dirty="0" smtClean="0">
                        <a:solidFill>
                          <a:srgbClr val="000000"/>
                        </a:solidFill>
                        <a:effectLst/>
                        <a:latin typeface="Calibri"/>
                        <a:ea typeface="Times New Roman"/>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MX" sz="1100" b="0" kern="1200" dirty="0" smtClean="0">
                          <a:solidFill>
                            <a:srgbClr val="000000"/>
                          </a:solidFill>
                          <a:effectLst/>
                          <a:latin typeface="+mn-lt"/>
                          <a:ea typeface="Times New Roman"/>
                          <a:cs typeface="Times New Roman"/>
                        </a:rPr>
                        <a:t>De</a:t>
                      </a:r>
                      <a:r>
                        <a:rPr lang="es-MX" sz="1100" b="0" kern="1200" baseline="0" dirty="0" smtClean="0">
                          <a:solidFill>
                            <a:srgbClr val="000000"/>
                          </a:solidFill>
                          <a:effectLst/>
                          <a:latin typeface="+mn-lt"/>
                          <a:ea typeface="Times New Roman"/>
                          <a:cs typeface="Times New Roman"/>
                        </a:rPr>
                        <a:t> un modo </a:t>
                      </a:r>
                      <a:r>
                        <a:rPr lang="es-MX" sz="1100" b="1" kern="1200" baseline="0" dirty="0" smtClean="0">
                          <a:solidFill>
                            <a:srgbClr val="000000"/>
                          </a:solidFill>
                          <a:effectLst/>
                          <a:latin typeface="+mn-lt"/>
                          <a:ea typeface="Times New Roman"/>
                          <a:cs typeface="Times New Roman"/>
                        </a:rPr>
                        <a:t>e</a:t>
                      </a:r>
                      <a:r>
                        <a:rPr lang="es-MX" sz="1100" b="1" kern="1200" dirty="0" smtClean="0">
                          <a:solidFill>
                            <a:srgbClr val="000000"/>
                          </a:solidFill>
                          <a:effectLst/>
                          <a:latin typeface="+mn-lt"/>
                          <a:ea typeface="Times New Roman"/>
                          <a:cs typeface="Times New Roman"/>
                        </a:rPr>
                        <a:t>nfocado y organizado</a:t>
                      </a:r>
                      <a:r>
                        <a:rPr lang="es-MX" sz="1100" b="0" kern="1200" dirty="0" smtClean="0">
                          <a:solidFill>
                            <a:srgbClr val="000000"/>
                          </a:solidFill>
                          <a:effectLst/>
                          <a:latin typeface="+mn-lt"/>
                          <a:ea typeface="Times New Roman"/>
                          <a:cs typeface="Times New Roman"/>
                        </a:rPr>
                        <a:t>,</a:t>
                      </a:r>
                      <a:r>
                        <a:rPr lang="es-MX" sz="1100" b="1" kern="1200" dirty="0" smtClean="0">
                          <a:solidFill>
                            <a:srgbClr val="000000"/>
                          </a:solidFill>
                          <a:effectLst/>
                          <a:latin typeface="+mn-lt"/>
                          <a:ea typeface="Times New Roman"/>
                          <a:cs typeface="Times New Roman"/>
                        </a:rPr>
                        <a:t> </a:t>
                      </a:r>
                      <a:r>
                        <a:rPr lang="es-MX" sz="1100" b="0" kern="1200" dirty="0" smtClean="0">
                          <a:solidFill>
                            <a:srgbClr val="000000"/>
                          </a:solidFill>
                          <a:effectLst/>
                          <a:latin typeface="+mn-lt"/>
                          <a:ea typeface="Times New Roman"/>
                          <a:cs typeface="Times New Roman"/>
                        </a:rPr>
                        <a:t>aborda consistentemente el propósito, la audiencia y la tarea.</a:t>
                      </a:r>
                    </a:p>
                    <a:p>
                      <a:pPr marL="171450" marR="0" indent="-171450" algn="l">
                        <a:lnSpc>
                          <a:spcPct val="100000"/>
                        </a:lnSpc>
                        <a:spcBef>
                          <a:spcPts val="0"/>
                        </a:spcBef>
                        <a:spcAft>
                          <a:spcPts val="0"/>
                        </a:spcAft>
                        <a:buFont typeface="Arial" panose="020B0604020202020204" pitchFamily="34" charset="0"/>
                        <a:buChar char="•"/>
                      </a:pPr>
                      <a:r>
                        <a:rPr lang="es-MX" sz="1100" b="1" kern="1200" dirty="0" smtClean="0">
                          <a:solidFill>
                            <a:srgbClr val="000000"/>
                          </a:solidFill>
                          <a:effectLst/>
                          <a:latin typeface="+mn-lt"/>
                          <a:ea typeface="Times New Roman"/>
                          <a:cs typeface="Times New Roman"/>
                        </a:rPr>
                        <a:t>Las oraciones </a:t>
                      </a:r>
                      <a:r>
                        <a:rPr lang="es-MX" sz="1100" b="0" kern="1200" dirty="0" smtClean="0">
                          <a:solidFill>
                            <a:srgbClr val="000000"/>
                          </a:solidFill>
                          <a:effectLst/>
                          <a:latin typeface="+mn-lt"/>
                          <a:ea typeface="Times New Roman"/>
                          <a:cs typeface="Times New Roman"/>
                        </a:rPr>
                        <a:t>son de longitud y estructura variada.</a:t>
                      </a:r>
                      <a:endParaRPr lang="es-MX" sz="1000" b="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76967">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3</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000" i="1" dirty="0" smtClean="0">
                          <a:effectLst/>
                          <a:latin typeface="Calibri"/>
                          <a:ea typeface="Calibri"/>
                          <a:cs typeface="Times New Roman"/>
                        </a:rPr>
                        <a:t>Los estudiantes escribieron </a:t>
                      </a:r>
                      <a:r>
                        <a:rPr lang="es-MX" sz="1000" i="1" baseline="0" dirty="0" smtClean="0">
                          <a:effectLst/>
                          <a:latin typeface="Calibri"/>
                          <a:ea typeface="Calibri"/>
                          <a:cs typeface="Times New Roman"/>
                        </a:rPr>
                        <a:t> 1 o 2 oraciones competentes que ofrecen razones para mostrar que las “ranas pueden ser buenas mascotas”</a:t>
                      </a:r>
                    </a:p>
                    <a:p>
                      <a:pPr marL="0" marR="0" algn="l">
                        <a:lnSpc>
                          <a:spcPct val="100000"/>
                        </a:lnSpc>
                        <a:spcBef>
                          <a:spcPts val="0"/>
                        </a:spcBef>
                        <a:spcAft>
                          <a:spcPts val="0"/>
                        </a:spcAft>
                      </a:pPr>
                      <a:r>
                        <a:rPr lang="es-MX" sz="1100" i="0" baseline="0" dirty="0" smtClean="0">
                          <a:effectLst/>
                          <a:latin typeface="Calibri"/>
                          <a:ea typeface="Calibri"/>
                          <a:cs typeface="Times New Roman"/>
                        </a:rPr>
                        <a:t>Los perro y gatos necesitan más cuidado que las ranas, pero las ranas solo necesitan insectos y agua.  Tampoco cuesta mucho dinero mantener una rana como mascota.  </a:t>
                      </a: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21023">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2</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000" i="1" dirty="0" smtClean="0">
                          <a:effectLst/>
                          <a:latin typeface="+mn-lt"/>
                          <a:ea typeface="Calibri"/>
                          <a:cs typeface="Times New Roman"/>
                        </a:rPr>
                        <a:t>Los estudiantes escribieron  1 o 2 oraciones con razones</a:t>
                      </a:r>
                      <a:r>
                        <a:rPr lang="es-MX" sz="1000" i="1" baseline="0" dirty="0" smtClean="0">
                          <a:effectLst/>
                          <a:latin typeface="+mn-lt"/>
                          <a:ea typeface="Calibri"/>
                          <a:cs typeface="Times New Roman"/>
                        </a:rPr>
                        <a:t> lógicas parciales</a:t>
                      </a:r>
                      <a:r>
                        <a:rPr lang="es-MX" sz="1000" i="1" dirty="0" smtClean="0">
                          <a:effectLst/>
                          <a:latin typeface="+mn-lt"/>
                          <a:ea typeface="Calibri"/>
                          <a:cs typeface="Times New Roman"/>
                        </a:rPr>
                        <a:t> para mostrar que las “ranas pueden ser buenas mascotas”</a:t>
                      </a:r>
                    </a:p>
                    <a:p>
                      <a:pPr marL="0" marR="0" algn="l">
                        <a:lnSpc>
                          <a:spcPct val="100000"/>
                        </a:lnSpc>
                        <a:spcBef>
                          <a:spcPts val="0"/>
                        </a:spcBef>
                        <a:spcAft>
                          <a:spcPts val="0"/>
                        </a:spcAft>
                      </a:pPr>
                      <a:r>
                        <a:rPr lang="es-MX" sz="1100" i="0" baseline="0" dirty="0" smtClean="0">
                          <a:effectLst/>
                          <a:latin typeface="+mn-lt"/>
                          <a:ea typeface="Calibri"/>
                          <a:cs typeface="Times New Roman"/>
                        </a:rPr>
                        <a:t>Me gustan las ranas.  Las ranas son lindas y verdes.</a:t>
                      </a:r>
                      <a:endParaRPr lang="es-MX" sz="1100" i="0" dirty="0" smtClean="0">
                        <a:effectLst/>
                        <a:latin typeface="+mn-lt"/>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3301">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1</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000" i="1" dirty="0" smtClean="0">
                          <a:effectLst/>
                          <a:latin typeface="+mn-lt"/>
                          <a:ea typeface="Calibri"/>
                          <a:cs typeface="Times New Roman"/>
                        </a:rPr>
                        <a:t>Los estudiantes escribieron  1 o 2 oraciones que ofrecen un mínimo</a:t>
                      </a:r>
                      <a:r>
                        <a:rPr lang="es-MX" sz="1000" i="1" baseline="0" dirty="0" smtClean="0">
                          <a:effectLst/>
                          <a:latin typeface="+mn-lt"/>
                          <a:ea typeface="Calibri"/>
                          <a:cs typeface="Times New Roman"/>
                        </a:rPr>
                        <a:t> razonamiento lógico </a:t>
                      </a:r>
                      <a:r>
                        <a:rPr lang="es-MX" sz="1000" i="1" dirty="0" smtClean="0">
                          <a:effectLst/>
                          <a:latin typeface="+mn-lt"/>
                          <a:ea typeface="Calibri"/>
                          <a:cs typeface="Times New Roman"/>
                        </a:rPr>
                        <a:t>para mostrar que las “ranas pueden ser buenas mascotas”</a:t>
                      </a:r>
                    </a:p>
                    <a:p>
                      <a:pPr marL="0" marR="0" algn="l">
                        <a:lnSpc>
                          <a:spcPct val="100000"/>
                        </a:lnSpc>
                        <a:spcBef>
                          <a:spcPts val="0"/>
                        </a:spcBef>
                        <a:spcAft>
                          <a:spcPts val="0"/>
                        </a:spcAft>
                      </a:pPr>
                      <a:r>
                        <a:rPr lang="es-MX" sz="1100" i="0" baseline="0" dirty="0" smtClean="0">
                          <a:effectLst/>
                          <a:latin typeface="Calibri"/>
                          <a:ea typeface="Calibri"/>
                          <a:cs typeface="Times New Roman"/>
                        </a:rPr>
                        <a:t>Es chévere tener ranas.</a:t>
                      </a:r>
                      <a:endParaRPr lang="es-MX" sz="1100" i="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9312">
                <a:tc>
                  <a:txBody>
                    <a:bodyPr/>
                    <a:lstStyle/>
                    <a:p>
                      <a:pPr marL="0" marR="0" algn="ctr">
                        <a:lnSpc>
                          <a:spcPct val="100000"/>
                        </a:lnSpc>
                        <a:spcBef>
                          <a:spcPts val="0"/>
                        </a:spcBef>
                        <a:spcAft>
                          <a:spcPts val="0"/>
                        </a:spcAft>
                      </a:pPr>
                      <a:r>
                        <a:rPr lang="en-US" sz="2400" b="1" dirty="0" smtClean="0">
                          <a:effectLst/>
                          <a:latin typeface="Calibri"/>
                          <a:ea typeface="Calibri"/>
                          <a:cs typeface="Times New Roman"/>
                        </a:rPr>
                        <a:t>0</a:t>
                      </a:r>
                      <a:endParaRPr lang="en-US" sz="2400" b="1" dirty="0">
                        <a:effectLst/>
                        <a:latin typeface="Calibri"/>
                        <a:ea typeface="Calibri"/>
                        <a:cs typeface="Times New Roman"/>
                      </a:endParaRPr>
                    </a:p>
                  </a:txBody>
                  <a:tcPr marL="61111" marR="61111" marT="84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MX" sz="1000" i="1" kern="1200" dirty="0" smtClean="0">
                          <a:solidFill>
                            <a:srgbClr val="000000"/>
                          </a:solidFill>
                          <a:effectLst/>
                          <a:latin typeface="Calibri"/>
                          <a:ea typeface="Times New Roman"/>
                          <a:cs typeface="Arial"/>
                        </a:rPr>
                        <a:t>El estudiante</a:t>
                      </a:r>
                      <a:r>
                        <a:rPr lang="es-MX" sz="1000" i="1" kern="1200" baseline="0" dirty="0" smtClean="0">
                          <a:solidFill>
                            <a:srgbClr val="000000"/>
                          </a:solidFill>
                          <a:effectLst/>
                          <a:latin typeface="Calibri"/>
                          <a:ea typeface="Times New Roman"/>
                          <a:cs typeface="Arial"/>
                        </a:rPr>
                        <a:t> no contestó la pregunta</a:t>
                      </a:r>
                      <a:r>
                        <a:rPr lang="es-MX" sz="1000" i="1" kern="1200"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s-MX" sz="1100" i="0" kern="1200" dirty="0" smtClean="0">
                          <a:solidFill>
                            <a:srgbClr val="000000"/>
                          </a:solidFill>
                          <a:effectLst/>
                          <a:latin typeface="Calibri"/>
                          <a:ea typeface="Calibri"/>
                          <a:cs typeface="Arial"/>
                        </a:rPr>
                        <a:t>Yo</a:t>
                      </a:r>
                      <a:r>
                        <a:rPr lang="es-MX" sz="1100" i="0" kern="1200" baseline="0" dirty="0" smtClean="0">
                          <a:solidFill>
                            <a:srgbClr val="000000"/>
                          </a:solidFill>
                          <a:effectLst/>
                          <a:latin typeface="Calibri"/>
                          <a:ea typeface="Calibri"/>
                          <a:cs typeface="Arial"/>
                        </a:rPr>
                        <a:t> vi una rana en la charca detrás de mi casa.</a:t>
                      </a:r>
                      <a:endParaRPr lang="es-MX" sz="1100" i="0" dirty="0">
                        <a:effectLst/>
                        <a:latin typeface="Calibri"/>
                        <a:ea typeface="Calibri"/>
                        <a:cs typeface="Times New Roman"/>
                      </a:endParaRPr>
                    </a:p>
                  </a:txBody>
                  <a:tcPr marL="61111" marR="61111" marT="848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Slide Number Placeholder 1"/>
          <p:cNvSpPr>
            <a:spLocks noGrp="1"/>
          </p:cNvSpPr>
          <p:nvPr>
            <p:ph type="sldNum" sz="quarter" idx="12"/>
          </p:nvPr>
        </p:nvSpPr>
        <p:spPr>
          <a:xfrm>
            <a:off x="4914900" y="8475137"/>
            <a:ext cx="1600200" cy="486833"/>
          </a:xfrm>
        </p:spPr>
        <p:txBody>
          <a:bodyPr/>
          <a:lstStyle/>
          <a:p>
            <a:r>
              <a:rPr lang="en-US" dirty="0" smtClean="0"/>
              <a:t>9</a:t>
            </a:r>
            <a:endParaRPr lang="en-US" dirty="0"/>
          </a:p>
        </p:txBody>
      </p:sp>
    </p:spTree>
    <p:extLst>
      <p:ext uri="{BB962C8B-B14F-4D97-AF65-F5344CB8AC3E}">
        <p14:creationId xmlns:p14="http://schemas.microsoft.com/office/powerpoint/2010/main" val="166545361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12594</TotalTime>
  <Words>5906</Words>
  <Application>Microsoft Office PowerPoint</Application>
  <PresentationFormat>On-screen Show (4:3)</PresentationFormat>
  <Paragraphs>734</Paragraphs>
  <Slides>25</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25</vt:i4>
      </vt:variant>
    </vt:vector>
  </HeadingPairs>
  <TitlesOfParts>
    <vt:vector size="36" baseType="lpstr">
      <vt:lpstr>Arial</vt:lpstr>
      <vt:lpstr>Bookman Old Style</vt:lpstr>
      <vt:lpstr>Calibri</vt:lpstr>
      <vt:lpstr>Gill Sans MT</vt:lpstr>
      <vt:lpstr>Helvetica</vt:lpstr>
      <vt:lpstr>Lucida Handwriting</vt:lpstr>
      <vt:lpstr>Times New Roman</vt:lpstr>
      <vt:lpstr>Verdana</vt:lpstr>
      <vt:lpstr>Wingdings 2</vt: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Rosa, Zaida</cp:lastModifiedBy>
  <cp:revision>360</cp:revision>
  <cp:lastPrinted>2015-08-05T22:46:37Z</cp:lastPrinted>
  <dcterms:created xsi:type="dcterms:W3CDTF">2014-06-19T22:41:39Z</dcterms:created>
  <dcterms:modified xsi:type="dcterms:W3CDTF">2015-08-24T15:34:00Z</dcterms:modified>
</cp:coreProperties>
</file>