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30"/>
  </p:notesMasterIdLst>
  <p:sldIdLst>
    <p:sldId id="256" r:id="rId3"/>
    <p:sldId id="349" r:id="rId4"/>
    <p:sldId id="344" r:id="rId5"/>
    <p:sldId id="348" r:id="rId6"/>
    <p:sldId id="326" r:id="rId7"/>
    <p:sldId id="281" r:id="rId8"/>
    <p:sldId id="282" r:id="rId9"/>
    <p:sldId id="337" r:id="rId10"/>
    <p:sldId id="283" r:id="rId11"/>
    <p:sldId id="315" r:id="rId12"/>
    <p:sldId id="347" r:id="rId13"/>
    <p:sldId id="276" r:id="rId14"/>
    <p:sldId id="310" r:id="rId15"/>
    <p:sldId id="272" r:id="rId16"/>
    <p:sldId id="273" r:id="rId17"/>
    <p:sldId id="274" r:id="rId18"/>
    <p:sldId id="307" r:id="rId19"/>
    <p:sldId id="316" r:id="rId20"/>
    <p:sldId id="317" r:id="rId21"/>
    <p:sldId id="318" r:id="rId22"/>
    <p:sldId id="320" r:id="rId23"/>
    <p:sldId id="275" r:id="rId24"/>
    <p:sldId id="332" r:id="rId25"/>
    <p:sldId id="333" r:id="rId26"/>
    <p:sldId id="279" r:id="rId27"/>
    <p:sldId id="346" r:id="rId28"/>
    <p:sldId id="340" r:id="rId29"/>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D6D"/>
    <a:srgbClr val="FFFFBD"/>
    <a:srgbClr val="BA8CDC"/>
    <a:srgbClr val="81C9FF"/>
    <a:srgbClr val="FFFF8B"/>
    <a:srgbClr val="FFFFE7"/>
    <a:srgbClr val="920000"/>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98880" autoAdjust="0"/>
  </p:normalViewPr>
  <p:slideViewPr>
    <p:cSldViewPr>
      <p:cViewPr>
        <p:scale>
          <a:sx n="110" d="100"/>
          <a:sy n="110" d="100"/>
        </p:scale>
        <p:origin x="744" y="7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37F6B2-B980-42B2-B863-62AB0BA18E5D}" type="datetimeFigureOut">
              <a:rPr lang="en-US" smtClean="0"/>
              <a:t>8/31/2015</a:t>
            </a:fld>
            <a:endParaRPr lang="en-US" dirty="0"/>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CEBE1F-24ED-42D9-B1FA-96E2AD20C1E2}" type="slidenum">
              <a:rPr lang="en-US" smtClean="0"/>
              <a:t>‹#›</a:t>
            </a:fld>
            <a:endParaRPr lang="en-US" dirty="0"/>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a:t>
            </a:fld>
            <a:endParaRPr lang="en-US" dirty="0"/>
          </a:p>
        </p:txBody>
      </p:sp>
    </p:spTree>
    <p:extLst>
      <p:ext uri="{BB962C8B-B14F-4D97-AF65-F5344CB8AC3E}">
        <p14:creationId xmlns:p14="http://schemas.microsoft.com/office/powerpoint/2010/main" val="3983808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5997578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7"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074420" y="479864"/>
            <a:ext cx="5554980" cy="1962912"/>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074420" y="2466752"/>
            <a:ext cx="5554980" cy="23368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Oval 7"/>
          <p:cNvSpPr/>
          <p:nvPr/>
        </p:nvSpPr>
        <p:spPr>
          <a:xfrm>
            <a:off x="691075" y="1885069"/>
            <a:ext cx="157734" cy="28041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867882" y="1793355"/>
            <a:ext cx="48006" cy="8534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712168" y="-72"/>
            <a:ext cx="5143500" cy="914407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1933794" y="3467100"/>
            <a:ext cx="4800600" cy="3048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933794" y="1422400"/>
            <a:ext cx="4800600" cy="2012949"/>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10" name="Rectangle 9"/>
          <p:cNvSpPr/>
          <p:nvPr/>
        </p:nvSpPr>
        <p:spPr bwMode="invGray">
          <a:xfrm>
            <a:off x="1714500" y="0"/>
            <a:ext cx="57150"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29241" y="3752875"/>
            <a:ext cx="157734" cy="28041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806048" y="3661160"/>
            <a:ext cx="48006" cy="8534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76706" y="365760"/>
            <a:ext cx="5623560" cy="1524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076706" y="2032000"/>
            <a:ext cx="2743200" cy="621792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957066" y="2032000"/>
            <a:ext cx="2743200" cy="621792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6880448"/>
            <a:ext cx="6172200" cy="1524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437704"/>
            <a:ext cx="3017520" cy="85344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97580" y="437704"/>
            <a:ext cx="3017520" cy="85344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1292448"/>
            <a:ext cx="3017520" cy="54864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97580" y="1292448"/>
            <a:ext cx="3017520" cy="54864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76706" y="365760"/>
            <a:ext cx="5623560" cy="1524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761238" y="0"/>
            <a:ext cx="6096762" cy="9144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6" name="Rectangle 5"/>
          <p:cNvSpPr/>
          <p:nvPr/>
        </p:nvSpPr>
        <p:spPr bwMode="invGray">
          <a:xfrm>
            <a:off x="761238" y="-72"/>
            <a:ext cx="54864"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289037"/>
            <a:ext cx="2857500" cy="154940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1875952"/>
            <a:ext cx="2857500" cy="931333"/>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 y="2844801"/>
            <a:ext cx="6115050" cy="5323417"/>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6025754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15172" y="1422400"/>
            <a:ext cx="2057400" cy="26416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Rectangle 7"/>
          <p:cNvSpPr/>
          <p:nvPr/>
        </p:nvSpPr>
        <p:spPr>
          <a:xfrm>
            <a:off x="571500" y="1422400"/>
            <a:ext cx="3429000" cy="6096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628650" y="1524005"/>
            <a:ext cx="3314700" cy="468604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297544" y="1272455"/>
            <a:ext cx="514350" cy="27241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3752750" y="1249048"/>
            <a:ext cx="486918" cy="27241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628650" y="6400800"/>
            <a:ext cx="3314700" cy="1016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43500" y="366186"/>
            <a:ext cx="1371600" cy="7802033"/>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857250" y="366188"/>
            <a:ext cx="4171950" cy="78020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192438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9C889DC-0DCB-4B74-8FF1-3277D9B5E9DE}" type="datetimeFigureOut">
              <a:rPr lang="en-US" smtClean="0"/>
              <a:t>8/31/2015</a:t>
            </a:fld>
            <a:endParaRPr lang="en-US" dirty="0"/>
          </a:p>
        </p:txBody>
      </p:sp>
      <p:sp>
        <p:nvSpPr>
          <p:cNvPr id="5" name="Footer Placeholder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F8359E8-5B63-4AE7-A26F-FE183B9DDE83}" type="slidenum">
              <a:rPr lang="en-US" smtClean="0"/>
              <a:t>‹#›</a:t>
            </a:fld>
            <a:endParaRPr lang="en-US" dirty="0"/>
          </a:p>
        </p:txBody>
      </p:sp>
      <p:sp>
        <p:nvSpPr>
          <p:cNvPr id="7" name="Rectangle 6"/>
          <p:cNvSpPr/>
          <p:nvPr userDrawn="1"/>
        </p:nvSpPr>
        <p:spPr>
          <a:xfrm>
            <a:off x="3048000" y="8603137"/>
            <a:ext cx="2533650" cy="230832"/>
          </a:xfrm>
          <a:prstGeom prst="rect">
            <a:avLst/>
          </a:prstGeom>
        </p:spPr>
        <p:txBody>
          <a:bodyPr wrap="square">
            <a:spAutoFit/>
          </a:bodyPr>
          <a:lstStyle/>
          <a:p>
            <a:r>
              <a:rPr lang="en-US" sz="900" kern="1200" dirty="0" smtClean="0">
                <a:solidFill>
                  <a:schemeClr val="tx1"/>
                </a:solidFill>
                <a:latin typeface="+mn-lt"/>
                <a:ea typeface="+mn-ea"/>
                <a:cs typeface="+mn-cs"/>
              </a:rPr>
              <a:t>Rev. Control:  07/01/15 – OSP and S. Richmond</a:t>
            </a:r>
            <a:endParaRPr lang="en-US" sz="900" dirty="0"/>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11945" y="-1087896"/>
            <a:ext cx="1229165" cy="2185183"/>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26613" y="28137"/>
            <a:ext cx="1276643" cy="2269588"/>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37161" y="1406770"/>
            <a:ext cx="844288" cy="1470165"/>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759655" y="-72"/>
            <a:ext cx="6098345" cy="914407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076706" y="366184"/>
            <a:ext cx="5623560" cy="1524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076706" y="1930400"/>
            <a:ext cx="5623560" cy="64008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2686050" y="8407400"/>
            <a:ext cx="1600200" cy="6350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C889DC-0DCB-4B74-8FF1-3277D9B5E9DE}" type="datetimeFigureOut">
              <a:rPr lang="en-US" smtClean="0"/>
              <a:t>8/31/2015</a:t>
            </a:fld>
            <a:endParaRPr lang="en-US" dirty="0"/>
          </a:p>
        </p:txBody>
      </p:sp>
      <p:sp>
        <p:nvSpPr>
          <p:cNvPr id="10" name="Footer Placeholder 9"/>
          <p:cNvSpPr>
            <a:spLocks noGrp="1"/>
          </p:cNvSpPr>
          <p:nvPr>
            <p:ph type="ftr" sz="quarter" idx="3"/>
          </p:nvPr>
        </p:nvSpPr>
        <p:spPr>
          <a:xfrm>
            <a:off x="4286250" y="8407400"/>
            <a:ext cx="2171700" cy="6350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6460236" y="8407400"/>
            <a:ext cx="342900" cy="6350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F8359E8-5B63-4AE7-A26F-FE183B9DDE83}" type="slidenum">
              <a:rPr lang="en-US" smtClean="0"/>
              <a:t>‹#›</a:t>
            </a:fld>
            <a:endParaRPr lang="en-US" dirty="0"/>
          </a:p>
        </p:txBody>
      </p:sp>
      <p:sp>
        <p:nvSpPr>
          <p:cNvPr id="15" name="Rectangle 14"/>
          <p:cNvSpPr/>
          <p:nvPr/>
        </p:nvSpPr>
        <p:spPr bwMode="invGray">
          <a:xfrm>
            <a:off x="761238" y="-72"/>
            <a:ext cx="54864"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moodle.kingsley.k12.mi.us/course/view.php?id=52" TargetMode="External"/><Relationship Id="rId1" Type="http://schemas.openxmlformats.org/officeDocument/2006/relationships/slideLayout" Target="../slideLayouts/slideLayout1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moodle.kingsley.k12.mi.us/course/view.php?id=52" TargetMode="Externa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90600" y="609600"/>
            <a:ext cx="2589234" cy="2151285"/>
            <a:chOff x="4038600" y="106424"/>
            <a:chExt cx="2865307" cy="2712976"/>
          </a:xfrm>
        </p:grpSpPr>
        <p:grpSp>
          <p:nvGrpSpPr>
            <p:cNvPr id="3" name="Group 2"/>
            <p:cNvGrpSpPr/>
            <p:nvPr/>
          </p:nvGrpSpPr>
          <p:grpSpPr>
            <a:xfrm>
              <a:off x="4038600" y="460090"/>
              <a:ext cx="2865307" cy="2359310"/>
              <a:chOff x="3632956" y="12014"/>
              <a:chExt cx="3419524" cy="2830247"/>
            </a:xfrm>
          </p:grpSpPr>
          <p:grpSp>
            <p:nvGrpSpPr>
              <p:cNvPr id="10" name="Group 9"/>
              <p:cNvGrpSpPr/>
              <p:nvPr/>
            </p:nvGrpSpPr>
            <p:grpSpPr>
              <a:xfrm>
                <a:off x="3632956" y="12014"/>
                <a:ext cx="3419524" cy="2784885"/>
                <a:chOff x="3868537" y="696827"/>
                <a:chExt cx="3251398" cy="2555805"/>
              </a:xfrm>
            </p:grpSpPr>
            <p:sp>
              <p:nvSpPr>
                <p:cNvPr id="11" name="Parallelogram 10"/>
                <p:cNvSpPr/>
                <p:nvPr/>
              </p:nvSpPr>
              <p:spPr>
                <a:xfrm rot="1469992" flipH="1">
                  <a:off x="3868537" y="696827"/>
                  <a:ext cx="3251398" cy="2555805"/>
                </a:xfrm>
                <a:prstGeom prst="parallelogram">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s-MX" dirty="0"/>
                </a:p>
              </p:txBody>
            </p:sp>
            <p:sp>
              <p:nvSpPr>
                <p:cNvPr id="12" name="Parallelogram 11"/>
                <p:cNvSpPr/>
                <p:nvPr/>
              </p:nvSpPr>
              <p:spPr>
                <a:xfrm>
                  <a:off x="4326691" y="895597"/>
                  <a:ext cx="2467608" cy="2028026"/>
                </a:xfrm>
                <a:prstGeom prst="parallelogram">
                  <a:avLst/>
                </a:prstGeom>
                <a:solidFill>
                  <a:srgbClr val="BA8CDC"/>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s-MX" dirty="0"/>
                </a:p>
              </p:txBody>
            </p:sp>
          </p:grpSp>
          <p:pic>
            <p:nvPicPr>
              <p:cNvPr id="15" name="Picture 2" descr="http://images-partners-tbn.google.com/images?q=tbn:ANd9GcSDUr2vK4W2TDygHktobuceelfcUzesZB8Q9EYo-dpZi4Qo6Z3Wvq_kS_tVIA:http://moodle.kingsley.k12.mi.us/pluginfile.php/3143/course/section/1521/FirstGrade.gif">
                <a:hlinkClick r:id="rId2"/>
              </p:cNvPr>
              <p:cNvPicPr>
                <a:picLocks noChangeAspect="1" noChangeArrowheads="1"/>
              </p:cNvPicPr>
              <p:nvPr/>
            </p:nvPicPr>
            <p:blipFill>
              <a:blip r:embed="rId3" cstate="print"/>
              <a:srcRect/>
              <a:stretch>
                <a:fillRect/>
              </a:stretch>
            </p:blipFill>
            <p:spPr bwMode="auto">
              <a:xfrm>
                <a:off x="5334000" y="1828800"/>
                <a:ext cx="1143000" cy="1013461"/>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16" name="Picture 6" descr="reading"/>
              <p:cNvPicPr>
                <a:picLocks noChangeAspect="1" noChangeArrowheads="1"/>
              </p:cNvPicPr>
              <p:nvPr/>
            </p:nvPicPr>
            <p:blipFill>
              <a:blip r:embed="rId4" cstate="print"/>
              <a:srcRect/>
              <a:stretch>
                <a:fillRect/>
              </a:stretch>
            </p:blipFill>
            <p:spPr bwMode="auto">
              <a:xfrm>
                <a:off x="4501915" y="535168"/>
                <a:ext cx="1820972" cy="1596664"/>
              </a:xfrm>
              <a:prstGeom prst="rect">
                <a:avLst/>
              </a:prstGeom>
              <a:noFill/>
            </p:spPr>
          </p:pic>
        </p:grpSp>
        <p:sp>
          <p:nvSpPr>
            <p:cNvPr id="5" name="Rectangle 4"/>
            <p:cNvSpPr/>
            <p:nvPr/>
          </p:nvSpPr>
          <p:spPr>
            <a:xfrm>
              <a:off x="4044118" y="106424"/>
              <a:ext cx="1186938" cy="1164407"/>
            </a:xfrm>
            <a:prstGeom prst="rect">
              <a:avLst/>
            </a:prstGeom>
            <a:solidFill>
              <a:srgbClr val="81C9FF"/>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s-MX" sz="5400" b="1" cap="none" spc="0" dirty="0" smtClean="0">
                  <a:ln w="11430"/>
                  <a:effectLst>
                    <a:outerShdw blurRad="80000" dist="40000" dir="5040000" algn="tl">
                      <a:srgbClr val="000000">
                        <a:alpha val="30000"/>
                      </a:srgbClr>
                    </a:outerShdw>
                  </a:effectLst>
                </a:rPr>
                <a:t>1</a:t>
              </a:r>
              <a:r>
                <a:rPr lang="es-MX" sz="5400" b="1" baseline="30000" dirty="0" smtClean="0">
                  <a:ln w="11430"/>
                  <a:effectLst>
                    <a:outerShdw blurRad="80000" dist="40000" dir="5040000" algn="tl">
                      <a:srgbClr val="000000">
                        <a:alpha val="30000"/>
                      </a:srgbClr>
                    </a:outerShdw>
                  </a:effectLst>
                </a:rPr>
                <a:t>ro</a:t>
              </a:r>
              <a:endParaRPr lang="es-MX" sz="5400" b="1" cap="none" spc="0" dirty="0" smtClean="0">
                <a:ln w="11430"/>
                <a:effectLst>
                  <a:outerShdw blurRad="80000" dist="40000" dir="5040000" algn="tl">
                    <a:srgbClr val="000000">
                      <a:alpha val="30000"/>
                    </a:srgbClr>
                  </a:outerShdw>
                </a:effectLst>
              </a:endParaRPr>
            </a:p>
          </p:txBody>
        </p:sp>
      </p:grpSp>
      <p:graphicFrame>
        <p:nvGraphicFramePr>
          <p:cNvPr id="13" name="Table 12"/>
          <p:cNvGraphicFramePr>
            <a:graphicFrameLocks noGrp="1"/>
          </p:cNvGraphicFramePr>
          <p:nvPr>
            <p:extLst>
              <p:ext uri="{D42A27DB-BD31-4B8C-83A1-F6EECF244321}">
                <p14:modId xmlns:p14="http://schemas.microsoft.com/office/powerpoint/2010/main" val="219931218"/>
              </p:ext>
            </p:extLst>
          </p:nvPr>
        </p:nvGraphicFramePr>
        <p:xfrm>
          <a:off x="1355449" y="3505200"/>
          <a:ext cx="4892951" cy="1036320"/>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67518"/>
                <a:gridCol w="1411737"/>
                <a:gridCol w="2580296"/>
                <a:gridCol w="533400"/>
              </a:tblGrid>
              <a:tr h="228600">
                <a:tc gridSpan="4">
                  <a:txBody>
                    <a:bodyPr/>
                    <a:lstStyle/>
                    <a:p>
                      <a:pPr algn="ctr"/>
                      <a:r>
                        <a:rPr lang="es-MX" sz="1100" b="1" noProof="0" dirty="0" smtClean="0">
                          <a:latin typeface="Calibri" panose="020F0502020204030204" pitchFamily="34" charset="0"/>
                        </a:rPr>
                        <a:t>Lectura: Texto literario</a:t>
                      </a:r>
                    </a:p>
                  </a:txBody>
                  <a:tcPr>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182880">
                <a:tc gridSpan="2">
                  <a:txBody>
                    <a:bodyPr/>
                    <a:lstStyle/>
                    <a:p>
                      <a:pPr algn="ctr"/>
                      <a:r>
                        <a:rPr lang="es-MX" sz="1100" b="1" noProof="0" dirty="0" smtClean="0">
                          <a:latin typeface="Calibri" panose="020F0502020204030204" pitchFamily="34" charset="0"/>
                        </a:rPr>
                        <a:t>Objetivos literarios</a:t>
                      </a:r>
                      <a:endParaRPr lang="es-MX" sz="1100" b="1" noProof="0" dirty="0">
                        <a:latin typeface="Calibri" panose="020F0502020204030204" pitchFamily="34" charset="0"/>
                      </a:endParaRPr>
                    </a:p>
                  </a:txBody>
                  <a:tcPr>
                    <a:solidFill>
                      <a:schemeClr val="bg1"/>
                    </a:solidFill>
                  </a:tcPr>
                </a:tc>
                <a:tc hMerge="1">
                  <a:txBody>
                    <a:bodyPr/>
                    <a:lstStyle/>
                    <a:p>
                      <a:endParaRPr lang="en-US" dirty="0"/>
                    </a:p>
                  </a:txBody>
                  <a:tcPr/>
                </a:tc>
                <a:tc>
                  <a:txBody>
                    <a:bodyPr/>
                    <a:lstStyle/>
                    <a:p>
                      <a:pPr algn="ctr"/>
                      <a:r>
                        <a:rPr lang="es-MX" sz="1100" b="1" noProof="0" dirty="0" smtClean="0">
                          <a:latin typeface="Calibri" panose="020F0502020204030204" pitchFamily="34" charset="0"/>
                        </a:rPr>
                        <a:t>Estándares</a:t>
                      </a:r>
                      <a:endParaRPr lang="es-MX" sz="1100" b="1" noProof="0" dirty="0">
                        <a:latin typeface="Calibri" panose="020F0502020204030204" pitchFamily="34" charset="0"/>
                      </a:endParaRPr>
                    </a:p>
                  </a:txBody>
                  <a:tcPr>
                    <a:solidFill>
                      <a:schemeClr val="bg1"/>
                    </a:solidFill>
                  </a:tcPr>
                </a:tc>
                <a:tc>
                  <a:txBody>
                    <a:bodyPr/>
                    <a:lstStyle/>
                    <a:p>
                      <a:pPr algn="ctr"/>
                      <a:r>
                        <a:rPr lang="es-MX" sz="1100" b="1" noProof="0" dirty="0" smtClean="0">
                          <a:latin typeface="Calibri" panose="020F0502020204030204" pitchFamily="34" charset="0"/>
                        </a:rPr>
                        <a:t>DOK</a:t>
                      </a:r>
                      <a:endParaRPr lang="es-MX" sz="1100" b="1" noProof="0" dirty="0">
                        <a:latin typeface="Calibri" panose="020F0502020204030204" pitchFamily="34" charset="0"/>
                      </a:endParaRPr>
                    </a:p>
                  </a:txBody>
                  <a:tcPr>
                    <a:solidFill>
                      <a:schemeClr val="bg1"/>
                    </a:solidFill>
                  </a:tcPr>
                </a:tc>
              </a:tr>
              <a:tr h="213360">
                <a:tc>
                  <a:txBody>
                    <a:bodyPr/>
                    <a:lstStyle/>
                    <a:p>
                      <a:r>
                        <a:rPr lang="es-MX" sz="1100" b="1" noProof="0" dirty="0" smtClean="0">
                          <a:latin typeface="Calibri" panose="020F0502020204030204" pitchFamily="34" charset="0"/>
                        </a:rPr>
                        <a:t>1</a:t>
                      </a:r>
                      <a:endParaRPr lang="es-MX" sz="1100" b="1" noProof="0" dirty="0">
                        <a:latin typeface="Calibri" panose="020F0502020204030204" pitchFamily="34" charset="0"/>
                      </a:endParaRPr>
                    </a:p>
                  </a:txBody>
                  <a:tcPr>
                    <a:solidFill>
                      <a:srgbClr val="FFFFBD"/>
                    </a:solidFill>
                  </a:tcPr>
                </a:tc>
                <a:tc>
                  <a:txBody>
                    <a:bodyPr/>
                    <a:lstStyle/>
                    <a:p>
                      <a:r>
                        <a:rPr lang="es-MX" sz="1100" b="1" noProof="0" dirty="0" smtClean="0">
                          <a:latin typeface="Calibri" panose="020F0502020204030204" pitchFamily="34" charset="0"/>
                        </a:rPr>
                        <a:t>Detalles claves</a:t>
                      </a:r>
                    </a:p>
                  </a:txBody>
                  <a:tcPr>
                    <a:solidFill>
                      <a:srgbClr val="FFFFBD"/>
                    </a:solidFill>
                  </a:tcPr>
                </a:tc>
                <a:tc>
                  <a:txBody>
                    <a:bodyPr/>
                    <a:lstStyle/>
                    <a:p>
                      <a:r>
                        <a:rPr lang="es-MX" sz="1100" b="1" noProof="0" dirty="0" smtClean="0">
                          <a:latin typeface="Calibri" panose="020F0502020204030204" pitchFamily="34" charset="0"/>
                        </a:rPr>
                        <a:t>RL.1.1</a:t>
                      </a:r>
                      <a:r>
                        <a:rPr lang="es-MX" sz="1100" b="1" baseline="0" noProof="0" dirty="0" smtClean="0">
                          <a:latin typeface="Calibri" panose="020F0502020204030204" pitchFamily="34" charset="0"/>
                        </a:rPr>
                        <a:t>    </a:t>
                      </a:r>
                      <a:r>
                        <a:rPr lang="es-MX" sz="1100" b="1" noProof="0" dirty="0" smtClean="0">
                          <a:latin typeface="Calibri" panose="020F0502020204030204" pitchFamily="34" charset="0"/>
                        </a:rPr>
                        <a:t>RL.1.3 </a:t>
                      </a:r>
                      <a:r>
                        <a:rPr lang="es-MX" sz="1100" b="0" noProof="0" dirty="0" smtClean="0">
                          <a:latin typeface="Calibri" panose="020F0502020204030204" pitchFamily="34" charset="0"/>
                        </a:rPr>
                        <a:t>(</a:t>
                      </a:r>
                      <a:r>
                        <a:rPr lang="es-MX" sz="1100" b="0" baseline="0" noProof="0" dirty="0" smtClean="0">
                          <a:latin typeface="Calibri" panose="020F0502020204030204" pitchFamily="34" charset="0"/>
                        </a:rPr>
                        <a:t>se puede mover a DOK3)</a:t>
                      </a:r>
                      <a:endParaRPr lang="es-MX" sz="1100" b="1" noProof="0" dirty="0">
                        <a:latin typeface="Calibri" panose="020F0502020204030204" pitchFamily="34" charset="0"/>
                      </a:endParaRPr>
                    </a:p>
                  </a:txBody>
                  <a:tcPr>
                    <a:solidFill>
                      <a:srgbClr val="FFFFBD"/>
                    </a:solidFill>
                  </a:tcPr>
                </a:tc>
                <a:tc>
                  <a:txBody>
                    <a:bodyPr/>
                    <a:lstStyle/>
                    <a:p>
                      <a:pPr algn="ctr"/>
                      <a:r>
                        <a:rPr lang="es-MX" sz="1100" b="1" noProof="0" dirty="0" smtClean="0">
                          <a:latin typeface="Calibri" panose="020F0502020204030204" pitchFamily="34" charset="0"/>
                        </a:rPr>
                        <a:t>1-2</a:t>
                      </a:r>
                      <a:endParaRPr lang="es-MX" sz="1100" b="1" noProof="0" dirty="0">
                        <a:latin typeface="Calibri" panose="020F0502020204030204" pitchFamily="34" charset="0"/>
                      </a:endParaRPr>
                    </a:p>
                  </a:txBody>
                  <a:tcPr anchor="ctr">
                    <a:solidFill>
                      <a:srgbClr val="FFFFBD"/>
                    </a:solidFill>
                  </a:tcPr>
                </a:tc>
              </a:tr>
              <a:tr h="223520">
                <a:tc>
                  <a:txBody>
                    <a:bodyPr/>
                    <a:lstStyle/>
                    <a:p>
                      <a:r>
                        <a:rPr lang="es-MX" sz="1100" b="1" noProof="0" dirty="0" smtClean="0">
                          <a:latin typeface="Calibri" panose="020F0502020204030204" pitchFamily="34" charset="0"/>
                        </a:rPr>
                        <a:t>2</a:t>
                      </a:r>
                      <a:endParaRPr lang="es-MX" sz="1100" b="1" noProof="0" dirty="0">
                        <a:latin typeface="Calibri" panose="020F0502020204030204" pitchFamily="34" charset="0"/>
                      </a:endParaRPr>
                    </a:p>
                  </a:txBody>
                  <a:tcPr>
                    <a:solidFill>
                      <a:srgbClr val="FFFFBD"/>
                    </a:solidFill>
                  </a:tcPr>
                </a:tc>
                <a:tc>
                  <a:txBody>
                    <a:bodyPr/>
                    <a:lstStyle/>
                    <a:p>
                      <a:r>
                        <a:rPr lang="es-MX" sz="1100" b="1" noProof="0" dirty="0" smtClean="0">
                          <a:latin typeface="Calibri" panose="020F0502020204030204" pitchFamily="34" charset="0"/>
                        </a:rPr>
                        <a:t>Ideas centrales</a:t>
                      </a:r>
                      <a:endParaRPr lang="es-MX" sz="1100" b="1" noProof="0" dirty="0">
                        <a:latin typeface="Calibri" panose="020F0502020204030204" pitchFamily="34" charset="0"/>
                      </a:endParaRPr>
                    </a:p>
                  </a:txBody>
                  <a:tcPr>
                    <a:solidFill>
                      <a:srgbClr val="FFFFBD"/>
                    </a:solidFill>
                  </a:tcPr>
                </a:tc>
                <a:tc>
                  <a:txBody>
                    <a:bodyPr/>
                    <a:lstStyle/>
                    <a:p>
                      <a:r>
                        <a:rPr lang="es-MX" sz="1100" b="1" noProof="0" dirty="0" smtClean="0">
                          <a:latin typeface="Calibri" panose="020F0502020204030204" pitchFamily="34" charset="0"/>
                        </a:rPr>
                        <a:t>RL.1.2</a:t>
                      </a:r>
                      <a:endParaRPr lang="es-MX" sz="1100" b="1" noProof="0" dirty="0">
                        <a:latin typeface="Calibri" panose="020F0502020204030204" pitchFamily="34" charset="0"/>
                      </a:endParaRPr>
                    </a:p>
                  </a:txBody>
                  <a:tcPr>
                    <a:solidFill>
                      <a:srgbClr val="FFFFBD"/>
                    </a:solidFill>
                  </a:tcPr>
                </a:tc>
                <a:tc>
                  <a:txBody>
                    <a:bodyPr/>
                    <a:lstStyle/>
                    <a:p>
                      <a:pPr algn="ctr"/>
                      <a:r>
                        <a:rPr lang="es-MX" sz="1100" b="1" noProof="0" dirty="0" smtClean="0">
                          <a:latin typeface="Calibri" panose="020F0502020204030204" pitchFamily="34" charset="0"/>
                        </a:rPr>
                        <a:t>2</a:t>
                      </a:r>
                      <a:endParaRPr lang="es-MX" sz="1100" b="1" noProof="0" dirty="0">
                        <a:latin typeface="Calibri" panose="020F0502020204030204" pitchFamily="34" charset="0"/>
                      </a:endParaRPr>
                    </a:p>
                  </a:txBody>
                  <a:tcPr anchor="ctr">
                    <a:solidFill>
                      <a:srgbClr val="FFFFBD"/>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4210957036"/>
              </p:ext>
            </p:extLst>
          </p:nvPr>
        </p:nvGraphicFramePr>
        <p:xfrm>
          <a:off x="1368512" y="4724400"/>
          <a:ext cx="4879888" cy="1036320"/>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48563"/>
                <a:gridCol w="1394253"/>
                <a:gridCol w="2603672"/>
                <a:gridCol w="533400"/>
              </a:tblGrid>
              <a:tr h="152400">
                <a:tc gridSpan="4">
                  <a:txBody>
                    <a:bodyPr/>
                    <a:lstStyle/>
                    <a:p>
                      <a:pPr algn="ctr"/>
                      <a:r>
                        <a:rPr lang="es-MX" sz="1100" b="1" noProof="0" dirty="0" smtClean="0">
                          <a:latin typeface="Calibri" panose="020F0502020204030204" pitchFamily="34" charset="0"/>
                        </a:rPr>
                        <a:t>Lectura: Texto informativo</a:t>
                      </a:r>
                      <a:endParaRPr lang="es-MX" sz="1100" b="1" noProof="0" dirty="0">
                        <a:latin typeface="Calibri" panose="020F0502020204030204" pitchFamily="34" charset="0"/>
                      </a:endParaRPr>
                    </a:p>
                  </a:txBody>
                  <a:tcPr>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0">
                <a:tc gridSpan="2">
                  <a:txBody>
                    <a:bodyPr/>
                    <a:lstStyle/>
                    <a:p>
                      <a:pPr algn="ctr"/>
                      <a:r>
                        <a:rPr lang="es-MX" sz="1100" b="1" noProof="0" dirty="0" smtClean="0">
                          <a:latin typeface="Calibri" panose="020F0502020204030204" pitchFamily="34" charset="0"/>
                        </a:rPr>
                        <a:t>Objetivos informativos</a:t>
                      </a:r>
                      <a:endParaRPr lang="es-MX" sz="1100" b="1" noProof="0" dirty="0">
                        <a:latin typeface="Calibri" panose="020F0502020204030204" pitchFamily="34" charset="0"/>
                      </a:endParaRPr>
                    </a:p>
                  </a:txBody>
                  <a:tcPr>
                    <a:solidFill>
                      <a:schemeClr val="bg1"/>
                    </a:solidFill>
                  </a:tcPr>
                </a:tc>
                <a:tc hMerge="1">
                  <a:txBody>
                    <a:bodyPr/>
                    <a:lstStyle/>
                    <a:p>
                      <a:endParaRPr lang="en-US" dirty="0"/>
                    </a:p>
                  </a:txBody>
                  <a:tcPr/>
                </a:tc>
                <a:tc>
                  <a:txBody>
                    <a:bodyPr/>
                    <a:lstStyle/>
                    <a:p>
                      <a:pPr algn="ctr"/>
                      <a:r>
                        <a:rPr lang="es-MX" sz="1100" b="1" noProof="0" dirty="0" smtClean="0">
                          <a:latin typeface="Calibri" panose="020F0502020204030204" pitchFamily="34" charset="0"/>
                        </a:rPr>
                        <a:t>Estándares</a:t>
                      </a:r>
                    </a:p>
                  </a:txBody>
                  <a:tcPr>
                    <a:solidFill>
                      <a:schemeClr val="bg1"/>
                    </a:solidFill>
                  </a:tcPr>
                </a:tc>
                <a:tc>
                  <a:txBody>
                    <a:bodyPr/>
                    <a:lstStyle/>
                    <a:p>
                      <a:pPr algn="ctr"/>
                      <a:r>
                        <a:rPr lang="en-US" sz="1100" b="1" dirty="0" smtClean="0">
                          <a:latin typeface="Calibri" panose="020F0502020204030204" pitchFamily="34" charset="0"/>
                        </a:rPr>
                        <a:t>DOK</a:t>
                      </a:r>
                      <a:endParaRPr lang="en-US" sz="1100" b="1" dirty="0">
                        <a:latin typeface="Calibri" panose="020F0502020204030204" pitchFamily="34" charset="0"/>
                      </a:endParaRPr>
                    </a:p>
                  </a:txBody>
                  <a:tcPr>
                    <a:solidFill>
                      <a:schemeClr val="bg1"/>
                    </a:solidFill>
                  </a:tcPr>
                </a:tc>
              </a:tr>
              <a:tr h="137160">
                <a:tc>
                  <a:txBody>
                    <a:bodyPr/>
                    <a:lstStyle/>
                    <a:p>
                      <a:r>
                        <a:rPr lang="en-US" sz="1100" b="1" dirty="0" smtClean="0">
                          <a:latin typeface="Calibri" panose="020F0502020204030204" pitchFamily="34" charset="0"/>
                        </a:rPr>
                        <a:t>8</a:t>
                      </a:r>
                      <a:endParaRPr lang="en-US" sz="1100" b="1" dirty="0">
                        <a:latin typeface="Calibri" panose="020F0502020204030204" pitchFamily="34" charset="0"/>
                      </a:endParaRPr>
                    </a:p>
                  </a:txBody>
                  <a:tcPr>
                    <a:solidFill>
                      <a:srgbClr val="FFFFBD"/>
                    </a:solidFill>
                  </a:tcPr>
                </a:tc>
                <a:tc>
                  <a:txBody>
                    <a:bodyPr/>
                    <a:lstStyle/>
                    <a:p>
                      <a:r>
                        <a:rPr lang="es-MX" sz="1100" b="1" noProof="0" dirty="0" smtClean="0">
                          <a:latin typeface="Calibri" panose="020F0502020204030204" pitchFamily="34" charset="0"/>
                        </a:rPr>
                        <a:t>Detalles claves</a:t>
                      </a:r>
                    </a:p>
                  </a:txBody>
                  <a:tcPr>
                    <a:solidFill>
                      <a:srgbClr val="FFFFBD"/>
                    </a:solidFill>
                  </a:tcPr>
                </a:tc>
                <a:tc>
                  <a:txBody>
                    <a:bodyPr/>
                    <a:lstStyle/>
                    <a:p>
                      <a:r>
                        <a:rPr lang="es-MX" sz="1100" b="1" noProof="0" dirty="0" smtClean="0">
                          <a:latin typeface="Calibri" panose="020F0502020204030204" pitchFamily="34" charset="0"/>
                        </a:rPr>
                        <a:t>RI.1.1     RI.1.3  </a:t>
                      </a:r>
                      <a:r>
                        <a:rPr lang="es-MX" sz="1100" b="0" noProof="0" dirty="0" smtClean="0">
                          <a:latin typeface="Calibri" panose="020F0502020204030204" pitchFamily="34" charset="0"/>
                        </a:rPr>
                        <a:t>(</a:t>
                      </a:r>
                      <a:r>
                        <a:rPr lang="es-MX" sz="1100" b="0" baseline="0" noProof="0" dirty="0" smtClean="0">
                          <a:latin typeface="Calibri" panose="020F0502020204030204" pitchFamily="34" charset="0"/>
                        </a:rPr>
                        <a:t>se puede mover a DOK 3)</a:t>
                      </a:r>
                      <a:endParaRPr lang="es-MX" sz="1100" b="1" noProof="0" dirty="0">
                        <a:latin typeface="Calibri" panose="020F0502020204030204" pitchFamily="34" charset="0"/>
                      </a:endParaRPr>
                    </a:p>
                  </a:txBody>
                  <a:tcPr>
                    <a:solidFill>
                      <a:srgbClr val="FFFFBD"/>
                    </a:solidFill>
                  </a:tcPr>
                </a:tc>
                <a:tc>
                  <a:txBody>
                    <a:bodyPr/>
                    <a:lstStyle/>
                    <a:p>
                      <a:pPr algn="ctr"/>
                      <a:r>
                        <a:rPr lang="en-US" sz="1100" b="1" dirty="0" smtClean="0">
                          <a:latin typeface="Calibri" panose="020F0502020204030204" pitchFamily="34" charset="0"/>
                        </a:rPr>
                        <a:t>1-2</a:t>
                      </a:r>
                      <a:endParaRPr lang="en-US" sz="1100" b="1" dirty="0">
                        <a:latin typeface="Calibri" panose="020F0502020204030204" pitchFamily="34" charset="0"/>
                      </a:endParaRPr>
                    </a:p>
                  </a:txBody>
                  <a:tcPr anchor="ctr">
                    <a:solidFill>
                      <a:srgbClr val="FFFFBD"/>
                    </a:solidFill>
                  </a:tcPr>
                </a:tc>
              </a:tr>
              <a:tr h="167640">
                <a:tc>
                  <a:txBody>
                    <a:bodyPr/>
                    <a:lstStyle/>
                    <a:p>
                      <a:r>
                        <a:rPr lang="en-US" sz="1100" b="1" dirty="0" smtClean="0">
                          <a:latin typeface="Calibri" panose="020F0502020204030204" pitchFamily="34" charset="0"/>
                        </a:rPr>
                        <a:t>9</a:t>
                      </a:r>
                      <a:endParaRPr lang="en-US" sz="1100" b="1" dirty="0">
                        <a:latin typeface="Calibri" panose="020F0502020204030204" pitchFamily="34" charset="0"/>
                      </a:endParaRPr>
                    </a:p>
                  </a:txBody>
                  <a:tcPr>
                    <a:solidFill>
                      <a:srgbClr val="FFFFBD"/>
                    </a:solidFill>
                  </a:tcPr>
                </a:tc>
                <a:tc>
                  <a:txBody>
                    <a:bodyPr/>
                    <a:lstStyle/>
                    <a:p>
                      <a:r>
                        <a:rPr lang="es-MX" sz="1100" b="1" noProof="0" dirty="0" smtClean="0">
                          <a:latin typeface="Calibri" panose="020F0502020204030204" pitchFamily="34" charset="0"/>
                        </a:rPr>
                        <a:t>Ideas centrales</a:t>
                      </a:r>
                    </a:p>
                  </a:txBody>
                  <a:tcPr>
                    <a:solidFill>
                      <a:srgbClr val="FFFFBD"/>
                    </a:solidFill>
                  </a:tcPr>
                </a:tc>
                <a:tc>
                  <a:txBody>
                    <a:bodyPr/>
                    <a:lstStyle/>
                    <a:p>
                      <a:r>
                        <a:rPr lang="es-MX" sz="1100" b="1" noProof="0" dirty="0" smtClean="0">
                          <a:latin typeface="Calibri" panose="020F0502020204030204" pitchFamily="34" charset="0"/>
                        </a:rPr>
                        <a:t>RI.1.2</a:t>
                      </a:r>
                      <a:endParaRPr lang="es-MX" sz="1100" b="1" noProof="0" dirty="0">
                        <a:latin typeface="Calibri" panose="020F0502020204030204" pitchFamily="34" charset="0"/>
                      </a:endParaRPr>
                    </a:p>
                  </a:txBody>
                  <a:tcPr>
                    <a:solidFill>
                      <a:srgbClr val="FFFFBD"/>
                    </a:solidFill>
                  </a:tcPr>
                </a:tc>
                <a:tc>
                  <a:txBody>
                    <a:bodyPr/>
                    <a:lstStyle/>
                    <a:p>
                      <a:pPr algn="ctr"/>
                      <a:r>
                        <a:rPr lang="en-US" sz="1100" b="1" dirty="0" smtClean="0">
                          <a:latin typeface="Calibri" panose="020F0502020204030204" pitchFamily="34" charset="0"/>
                        </a:rPr>
                        <a:t>2</a:t>
                      </a:r>
                      <a:endParaRPr lang="en-US" sz="1100" b="1" dirty="0">
                        <a:latin typeface="Calibri" panose="020F0502020204030204" pitchFamily="34" charset="0"/>
                      </a:endParaRPr>
                    </a:p>
                  </a:txBody>
                  <a:tcPr anchor="ctr">
                    <a:solidFill>
                      <a:srgbClr val="FFFFBD"/>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35604696"/>
              </p:ext>
            </p:extLst>
          </p:nvPr>
        </p:nvGraphicFramePr>
        <p:xfrm>
          <a:off x="1101764" y="6019800"/>
          <a:ext cx="5486400" cy="157276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81000"/>
                <a:gridCol w="1946236"/>
                <a:gridCol w="2514600"/>
                <a:gridCol w="644564"/>
              </a:tblGrid>
              <a:tr h="259080">
                <a:tc gridSpan="4">
                  <a:txBody>
                    <a:bodyPr/>
                    <a:lstStyle/>
                    <a:p>
                      <a:pPr algn="ctr"/>
                      <a:r>
                        <a:rPr lang="es-MX" sz="1100" b="1" noProof="0" dirty="0" smtClean="0">
                          <a:latin typeface="Calibri" panose="020F0502020204030204" pitchFamily="34" charset="0"/>
                        </a:rPr>
                        <a:t>Escritura y Lenguaje</a:t>
                      </a:r>
                      <a:endParaRPr lang="es-MX" sz="1100" b="1" noProof="0" dirty="0">
                        <a:latin typeface="Calibri" panose="020F0502020204030204" pitchFamily="34" charset="0"/>
                      </a:endParaRPr>
                    </a:p>
                  </a:txBody>
                  <a:tcPr>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152400">
                <a:tc gridSpan="2">
                  <a:txBody>
                    <a:bodyPr/>
                    <a:lstStyle/>
                    <a:p>
                      <a:pPr algn="ctr"/>
                      <a:r>
                        <a:rPr lang="es-MX" sz="1100" b="1" noProof="0" dirty="0" smtClean="0">
                          <a:latin typeface="Calibri" panose="020F0502020204030204" pitchFamily="34" charset="0"/>
                        </a:rPr>
                        <a:t>Objetivos</a:t>
                      </a:r>
                      <a:endParaRPr lang="es-MX" sz="1100" b="1" noProof="0" dirty="0">
                        <a:latin typeface="Calibri" panose="020F0502020204030204" pitchFamily="34" charset="0"/>
                      </a:endParaRPr>
                    </a:p>
                  </a:txBody>
                  <a:tcPr>
                    <a:solidFill>
                      <a:schemeClr val="bg1"/>
                    </a:solidFill>
                  </a:tcPr>
                </a:tc>
                <a:tc hMerge="1">
                  <a:txBody>
                    <a:bodyPr/>
                    <a:lstStyle/>
                    <a:p>
                      <a:endParaRPr lang="en-US" dirty="0"/>
                    </a:p>
                  </a:txBody>
                  <a:tcPr/>
                </a:tc>
                <a:tc>
                  <a:txBody>
                    <a:bodyPr/>
                    <a:lstStyle/>
                    <a:p>
                      <a:pPr algn="ctr"/>
                      <a:r>
                        <a:rPr lang="es-MX" sz="1100" b="1" noProof="0" dirty="0" smtClean="0">
                          <a:latin typeface="Calibri" panose="020F0502020204030204" pitchFamily="34" charset="0"/>
                        </a:rPr>
                        <a:t>Estándares</a:t>
                      </a:r>
                    </a:p>
                  </a:txBody>
                  <a:tcPr>
                    <a:solidFill>
                      <a:schemeClr val="bg1"/>
                    </a:solidFill>
                  </a:tcPr>
                </a:tc>
                <a:tc>
                  <a:txBody>
                    <a:bodyPr/>
                    <a:lstStyle/>
                    <a:p>
                      <a:pPr algn="ctr"/>
                      <a:r>
                        <a:rPr lang="en-US" sz="1100" b="1" dirty="0" smtClean="0">
                          <a:latin typeface="Calibri" panose="020F0502020204030204" pitchFamily="34" charset="0"/>
                        </a:rPr>
                        <a:t>DOK</a:t>
                      </a:r>
                      <a:endParaRPr lang="en-US" sz="1100" b="1" dirty="0">
                        <a:latin typeface="Calibri" panose="020F0502020204030204" pitchFamily="34" charset="0"/>
                      </a:endParaRPr>
                    </a:p>
                  </a:txBody>
                  <a:tcPr>
                    <a:solidFill>
                      <a:schemeClr val="bg1"/>
                    </a:solidFill>
                  </a:tcPr>
                </a:tc>
              </a:tr>
              <a:tr h="167640">
                <a:tc>
                  <a:txBody>
                    <a:bodyPr/>
                    <a:lstStyle/>
                    <a:p>
                      <a:r>
                        <a:rPr lang="en-US" sz="1100" b="1" dirty="0" smtClean="0">
                          <a:latin typeface="Calibri" panose="020F0502020204030204" pitchFamily="34" charset="0"/>
                        </a:rPr>
                        <a:t>1a</a:t>
                      </a:r>
                      <a:endParaRPr lang="en-US" sz="1100" b="1" dirty="0">
                        <a:latin typeface="Calibri" panose="020F0502020204030204" pitchFamily="34" charset="0"/>
                      </a:endParaRPr>
                    </a:p>
                  </a:txBody>
                  <a:tcPr>
                    <a:solidFill>
                      <a:srgbClr val="FFFFBD"/>
                    </a:solidFill>
                  </a:tcPr>
                </a:tc>
                <a:tc>
                  <a:txBody>
                    <a:bodyPr/>
                    <a:lstStyle/>
                    <a:p>
                      <a:r>
                        <a:rPr lang="es-MX" sz="1100" b="1" noProof="0" dirty="0" smtClean="0">
                          <a:latin typeface="Calibri" panose="020F0502020204030204" pitchFamily="34" charset="0"/>
                        </a:rPr>
                        <a:t>Escribir</a:t>
                      </a:r>
                      <a:r>
                        <a:rPr lang="es-MX" sz="1100" b="1" baseline="0" noProof="0" dirty="0" smtClean="0">
                          <a:latin typeface="Calibri" panose="020F0502020204030204" pitchFamily="34" charset="0"/>
                        </a:rPr>
                        <a:t> opinión breve</a:t>
                      </a:r>
                      <a:endParaRPr lang="es-MX" sz="1100" b="1" noProof="0" dirty="0">
                        <a:latin typeface="Calibri" panose="020F0502020204030204" pitchFamily="34" charset="0"/>
                      </a:endParaRPr>
                    </a:p>
                  </a:txBody>
                  <a:tcPr marL="97536" marR="97536" marT="48006" marB="48006">
                    <a:solidFill>
                      <a:srgbClr val="FFFFBD"/>
                    </a:solidFill>
                  </a:tcPr>
                </a:tc>
                <a:tc>
                  <a:txBody>
                    <a:bodyPr/>
                    <a:lstStyle/>
                    <a:p>
                      <a:r>
                        <a:rPr lang="es-MX" sz="1100" b="1" noProof="0" dirty="0" smtClean="0">
                          <a:latin typeface="Calibri" panose="020F0502020204030204" pitchFamily="34" charset="0"/>
                        </a:rPr>
                        <a:t>W.1.1a, W.1.1b, W.1.1c, W.1.1d, W.1.8</a:t>
                      </a:r>
                      <a:endParaRPr lang="es-MX" sz="1100" b="1" noProof="0" dirty="0">
                        <a:latin typeface="Calibri" panose="020F0502020204030204" pitchFamily="34" charset="0"/>
                      </a:endParaRPr>
                    </a:p>
                  </a:txBody>
                  <a:tcPr>
                    <a:solidFill>
                      <a:srgbClr val="FFFFBD"/>
                    </a:solidFill>
                  </a:tcPr>
                </a:tc>
                <a:tc>
                  <a:txBody>
                    <a:bodyPr/>
                    <a:lstStyle/>
                    <a:p>
                      <a:pPr algn="ctr"/>
                      <a:r>
                        <a:rPr lang="en-US" sz="1100" b="1" dirty="0" smtClean="0">
                          <a:latin typeface="Calibri" panose="020F0502020204030204" pitchFamily="34" charset="0"/>
                        </a:rPr>
                        <a:t>3</a:t>
                      </a:r>
                      <a:endParaRPr lang="en-US" sz="1100" b="1" dirty="0">
                        <a:latin typeface="Calibri" panose="020F0502020204030204" pitchFamily="34" charset="0"/>
                      </a:endParaRPr>
                    </a:p>
                  </a:txBody>
                  <a:tcPr anchor="ctr">
                    <a:solidFill>
                      <a:srgbClr val="FFFFBD"/>
                    </a:solidFill>
                  </a:tcPr>
                </a:tc>
              </a:tr>
              <a:tr h="167640">
                <a:tc>
                  <a:txBody>
                    <a:bodyPr/>
                    <a:lstStyle/>
                    <a:p>
                      <a:r>
                        <a:rPr lang="en-US" sz="1100" b="1" dirty="0" smtClean="0">
                          <a:latin typeface="Calibri" panose="020F0502020204030204" pitchFamily="34" charset="0"/>
                        </a:rPr>
                        <a:t>1b</a:t>
                      </a:r>
                      <a:endParaRPr lang="en-US" sz="1100" b="1" dirty="0">
                        <a:latin typeface="Calibri" panose="020F0502020204030204" pitchFamily="34" charset="0"/>
                      </a:endParaRPr>
                    </a:p>
                  </a:txBody>
                  <a:tcPr>
                    <a:solidFill>
                      <a:srgbClr val="FFFFBD"/>
                    </a:solidFill>
                  </a:tcPr>
                </a:tc>
                <a:tc>
                  <a:txBody>
                    <a:bodyPr/>
                    <a:lstStyle/>
                    <a:p>
                      <a:r>
                        <a:rPr lang="es-MX" sz="1100" b="1" noProof="0" dirty="0" smtClean="0">
                          <a:latin typeface="Calibri" panose="020F0502020204030204" pitchFamily="34" charset="0"/>
                        </a:rPr>
                        <a:t>Escribir-Revisar opinión</a:t>
                      </a:r>
                      <a:endParaRPr lang="es-MX" sz="1100" b="1" noProof="0" dirty="0">
                        <a:latin typeface="Calibri" panose="020F0502020204030204" pitchFamily="34" charset="0"/>
                      </a:endParaRPr>
                    </a:p>
                  </a:txBody>
                  <a:tcPr marL="97536" marR="97536" marT="48006" marB="48006">
                    <a:solidFill>
                      <a:srgbClr val="FFFFBD"/>
                    </a:solidFill>
                  </a:tcPr>
                </a:tc>
                <a:tc>
                  <a:txBody>
                    <a:bodyPr/>
                    <a:lstStyle/>
                    <a:p>
                      <a:r>
                        <a:rPr lang="es-MX" sz="1100" b="1" noProof="0" dirty="0" smtClean="0">
                          <a:latin typeface="Calibri" panose="020F0502020204030204" pitchFamily="34" charset="0"/>
                        </a:rPr>
                        <a:t>W.1.1a, W.1.1b, W.1.1c, W.1.d, W.1.8</a:t>
                      </a:r>
                      <a:endParaRPr lang="es-MX" sz="1100" b="1" noProof="0" dirty="0">
                        <a:latin typeface="Calibri" panose="020F0502020204030204" pitchFamily="34" charset="0"/>
                      </a:endParaRPr>
                    </a:p>
                  </a:txBody>
                  <a:tcPr>
                    <a:solidFill>
                      <a:srgbClr val="FFFFBD"/>
                    </a:solidFill>
                  </a:tcPr>
                </a:tc>
                <a:tc>
                  <a:txBody>
                    <a:bodyPr/>
                    <a:lstStyle/>
                    <a:p>
                      <a:pPr algn="ctr"/>
                      <a:r>
                        <a:rPr lang="en-US" sz="1100" b="1" dirty="0" smtClean="0">
                          <a:latin typeface="Calibri" panose="020F0502020204030204" pitchFamily="34" charset="0"/>
                        </a:rPr>
                        <a:t>2</a:t>
                      </a:r>
                      <a:endParaRPr lang="en-US" sz="1100" b="1" dirty="0">
                        <a:latin typeface="Calibri" panose="020F0502020204030204" pitchFamily="34" charset="0"/>
                      </a:endParaRPr>
                    </a:p>
                  </a:txBody>
                  <a:tcPr anchor="ctr">
                    <a:solidFill>
                      <a:srgbClr val="FFFFBD"/>
                    </a:solidFill>
                  </a:tcPr>
                </a:tc>
              </a:tr>
              <a:tr h="167640">
                <a:tc>
                  <a:txBody>
                    <a:bodyPr/>
                    <a:lstStyle/>
                    <a:p>
                      <a:r>
                        <a:rPr lang="en-US" sz="1100" b="1" dirty="0" smtClean="0">
                          <a:latin typeface="Calibri" panose="020F0502020204030204" pitchFamily="34" charset="0"/>
                        </a:rPr>
                        <a:t>8</a:t>
                      </a:r>
                      <a:endParaRPr lang="en-US" sz="1100" b="1" dirty="0">
                        <a:latin typeface="Calibri" panose="020F0502020204030204" pitchFamily="34" charset="0"/>
                      </a:endParaRPr>
                    </a:p>
                  </a:txBody>
                  <a:tcPr>
                    <a:solidFill>
                      <a:srgbClr val="FFFFBD"/>
                    </a:solidFill>
                  </a:tcPr>
                </a:tc>
                <a:tc>
                  <a:txBody>
                    <a:bodyPr/>
                    <a:lstStyle/>
                    <a:p>
                      <a:r>
                        <a:rPr lang="es-MX" sz="1100" b="1" noProof="0" dirty="0" smtClean="0">
                          <a:latin typeface="Calibri" panose="020F0502020204030204" pitchFamily="34" charset="0"/>
                        </a:rPr>
                        <a:t>Uso de lenguaje - vocabulario</a:t>
                      </a:r>
                      <a:endParaRPr lang="es-MX" sz="1100" b="1" noProof="0" dirty="0">
                        <a:latin typeface="Calibri" panose="020F0502020204030204" pitchFamily="34" charset="0"/>
                      </a:endParaRPr>
                    </a:p>
                  </a:txBody>
                  <a:tcPr marL="97536" marR="97536" marT="48006" marB="48006">
                    <a:solidFill>
                      <a:srgbClr val="FFFFBD"/>
                    </a:solidFill>
                  </a:tcPr>
                </a:tc>
                <a:tc>
                  <a:txBody>
                    <a:bodyPr/>
                    <a:lstStyle/>
                    <a:p>
                      <a:r>
                        <a:rPr lang="es-MX" sz="1100" b="1" noProof="0" dirty="0" smtClean="0">
                          <a:latin typeface="Calibri" panose="020F0502020204030204" pitchFamily="34" charset="0"/>
                        </a:rPr>
                        <a:t>L.1.6</a:t>
                      </a:r>
                      <a:endParaRPr lang="es-MX" sz="1100" b="1" noProof="0" dirty="0">
                        <a:latin typeface="Calibri" panose="020F0502020204030204" pitchFamily="34" charset="0"/>
                      </a:endParaRPr>
                    </a:p>
                  </a:txBody>
                  <a:tcPr>
                    <a:solidFill>
                      <a:srgbClr val="FFFFBD"/>
                    </a:solidFill>
                  </a:tcPr>
                </a:tc>
                <a:tc>
                  <a:txBody>
                    <a:bodyPr/>
                    <a:lstStyle/>
                    <a:p>
                      <a:pPr algn="ctr"/>
                      <a:r>
                        <a:rPr lang="en-US" sz="1100" b="1" dirty="0" smtClean="0">
                          <a:latin typeface="Calibri" panose="020F0502020204030204" pitchFamily="34" charset="0"/>
                        </a:rPr>
                        <a:t>1-2</a:t>
                      </a:r>
                      <a:endParaRPr lang="en-US" sz="1100" b="1" dirty="0">
                        <a:latin typeface="Calibri" panose="020F0502020204030204" pitchFamily="34" charset="0"/>
                      </a:endParaRPr>
                    </a:p>
                  </a:txBody>
                  <a:tcPr anchor="ctr">
                    <a:solidFill>
                      <a:srgbClr val="FFFFBD"/>
                    </a:solidFill>
                  </a:tcPr>
                </a:tc>
              </a:tr>
              <a:tr h="167640">
                <a:tc>
                  <a:txBody>
                    <a:bodyPr/>
                    <a:lstStyle/>
                    <a:p>
                      <a:r>
                        <a:rPr lang="en-US" sz="1100" b="1" dirty="0" smtClean="0">
                          <a:latin typeface="Calibri" panose="020F0502020204030204" pitchFamily="34" charset="0"/>
                        </a:rPr>
                        <a:t>9</a:t>
                      </a:r>
                      <a:endParaRPr lang="en-US" sz="1100" b="1" dirty="0">
                        <a:latin typeface="Calibri" panose="020F0502020204030204" pitchFamily="34" charset="0"/>
                      </a:endParaRPr>
                    </a:p>
                  </a:txBody>
                  <a:tcPr>
                    <a:solidFill>
                      <a:srgbClr val="FFFFBD"/>
                    </a:solidFill>
                  </a:tcPr>
                </a:tc>
                <a:tc>
                  <a:txBody>
                    <a:bodyPr/>
                    <a:lstStyle/>
                    <a:p>
                      <a:r>
                        <a:rPr lang="es-MX" sz="1100" b="1" noProof="0" dirty="0" smtClean="0">
                          <a:latin typeface="Calibri" panose="020F0502020204030204" pitchFamily="34" charset="0"/>
                        </a:rPr>
                        <a:t>Editar y clarificar</a:t>
                      </a:r>
                      <a:endParaRPr lang="es-MX" sz="1100" b="1" noProof="0" dirty="0">
                        <a:latin typeface="Calibri" panose="020F0502020204030204" pitchFamily="34" charset="0"/>
                      </a:endParaRPr>
                    </a:p>
                  </a:txBody>
                  <a:tcPr marL="97536" marR="97536" marT="48006" marB="48006">
                    <a:solidFill>
                      <a:srgbClr val="FFFFBD"/>
                    </a:solidFill>
                  </a:tcPr>
                </a:tc>
                <a:tc>
                  <a:txBody>
                    <a:bodyPr/>
                    <a:lstStyle/>
                    <a:p>
                      <a:r>
                        <a:rPr lang="es-MX" sz="1100" b="1" noProof="0" dirty="0" smtClean="0">
                          <a:latin typeface="Calibri" panose="020F0502020204030204" pitchFamily="34" charset="0"/>
                        </a:rPr>
                        <a:t>L.1.1a</a:t>
                      </a:r>
                      <a:endParaRPr lang="es-MX" sz="1100" b="1" noProof="0" dirty="0">
                        <a:latin typeface="Calibri" panose="020F0502020204030204" pitchFamily="34" charset="0"/>
                      </a:endParaRPr>
                    </a:p>
                  </a:txBody>
                  <a:tcPr>
                    <a:solidFill>
                      <a:srgbClr val="FFFFBD"/>
                    </a:solidFill>
                  </a:tcPr>
                </a:tc>
                <a:tc>
                  <a:txBody>
                    <a:bodyPr/>
                    <a:lstStyle/>
                    <a:p>
                      <a:pPr algn="ctr"/>
                      <a:r>
                        <a:rPr lang="en-US" sz="1100" b="1" dirty="0" smtClean="0">
                          <a:latin typeface="Calibri" panose="020F0502020204030204" pitchFamily="34" charset="0"/>
                        </a:rPr>
                        <a:t>1-2</a:t>
                      </a:r>
                      <a:endParaRPr lang="en-US" sz="1100" b="1" dirty="0">
                        <a:latin typeface="Calibri" panose="020F0502020204030204" pitchFamily="34" charset="0"/>
                      </a:endParaRPr>
                    </a:p>
                  </a:txBody>
                  <a:tcPr anchor="ctr">
                    <a:solidFill>
                      <a:srgbClr val="FFFFBD"/>
                    </a:solidFill>
                  </a:tcPr>
                </a:tc>
              </a:tr>
            </a:tbl>
          </a:graphicData>
        </a:graphic>
      </p:graphicFrame>
      <p:sp>
        <p:nvSpPr>
          <p:cNvPr id="7" name="TextBox 6"/>
          <p:cNvSpPr txBox="1"/>
          <p:nvPr/>
        </p:nvSpPr>
        <p:spPr>
          <a:xfrm>
            <a:off x="3613635" y="1760072"/>
            <a:ext cx="2850990" cy="892552"/>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s-MX" sz="2700" b="1" dirty="0" smtClean="0">
                <a:solidFill>
                  <a:schemeClr val="accent1">
                    <a:lumMod val="75000"/>
                  </a:schemeClr>
                </a:solidFill>
                <a:latin typeface="Bookman Old Style" pitchFamily="18" charset="0"/>
              </a:rPr>
              <a:t>Trimestre uno </a:t>
            </a:r>
            <a:r>
              <a:rPr lang="es-MX" sz="2700" b="1" dirty="0" smtClean="0">
                <a:latin typeface="Bookman Old Style" pitchFamily="18" charset="0"/>
              </a:rPr>
              <a:t> </a:t>
            </a:r>
            <a:r>
              <a:rPr lang="es-MX" sz="2500" b="1" dirty="0" smtClean="0">
                <a:latin typeface="Bookman Old Style" pitchFamily="18" charset="0"/>
              </a:rPr>
              <a:t>CFA </a:t>
            </a:r>
          </a:p>
        </p:txBody>
      </p:sp>
      <p:sp>
        <p:nvSpPr>
          <p:cNvPr id="17" name="Oval 16"/>
          <p:cNvSpPr/>
          <p:nvPr/>
        </p:nvSpPr>
        <p:spPr>
          <a:xfrm>
            <a:off x="3962401" y="6553200"/>
            <a:ext cx="533400"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 name="Oval 17"/>
          <p:cNvSpPr/>
          <p:nvPr/>
        </p:nvSpPr>
        <p:spPr>
          <a:xfrm>
            <a:off x="4495801" y="6781800"/>
            <a:ext cx="457199" cy="31194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321461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18537356"/>
              </p:ext>
            </p:extLst>
          </p:nvPr>
        </p:nvGraphicFramePr>
        <p:xfrm>
          <a:off x="342900" y="457200"/>
          <a:ext cx="6172200" cy="5251654"/>
        </p:xfrm>
        <a:graphic>
          <a:graphicData uri="http://schemas.openxmlformats.org/drawingml/2006/table">
            <a:tbl>
              <a:tblPr firstRow="1" firstCol="1" bandRow="1"/>
              <a:tblGrid>
                <a:gridCol w="762000"/>
                <a:gridCol w="5410200"/>
              </a:tblGrid>
              <a:tr h="126164">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MX" sz="1000" b="0" i="1" u="none" strike="noStrike" kern="1200" cap="none" spc="0" normalizeH="0" baseline="0" noProof="0" dirty="0" smtClean="0">
                          <a:ln>
                            <a:noFill/>
                          </a:ln>
                          <a:solidFill>
                            <a:prstClr val="black"/>
                          </a:solidFill>
                          <a:effectLst/>
                          <a:uLnTx/>
                          <a:uFillTx/>
                          <a:latin typeface="+mn-lt"/>
                          <a:ea typeface="+mn-ea"/>
                          <a:cs typeface="+mn-cs"/>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00000"/>
                        </a:lnSpc>
                        <a:spcBef>
                          <a:spcPts val="0"/>
                        </a:spcBef>
                        <a:spcAft>
                          <a:spcPts val="0"/>
                        </a:spcAft>
                      </a:pPr>
                      <a:endParaRPr lang="en-US" sz="1000"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616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b="0" i="0" kern="1200" noProof="0" dirty="0" smtClean="0">
                          <a:solidFill>
                            <a:srgbClr val="000000"/>
                          </a:solidFill>
                          <a:effectLst/>
                          <a:latin typeface="+mn-lt"/>
                          <a:ea typeface="Times New Roman"/>
                          <a:cs typeface="Times New Roman"/>
                        </a:rPr>
                        <a:t>Ejemplo: Rúbrica para un </a:t>
                      </a:r>
                      <a:r>
                        <a:rPr lang="es-MX" sz="1800" b="1" i="0" kern="1200" noProof="0" dirty="0" smtClean="0">
                          <a:solidFill>
                            <a:srgbClr val="000000"/>
                          </a:solidFill>
                          <a:effectLst/>
                          <a:latin typeface="+mn-lt"/>
                          <a:ea typeface="Times New Roman"/>
                          <a:cs typeface="Times New Roman"/>
                        </a:rPr>
                        <a:t>E</a:t>
                      </a:r>
                      <a:r>
                        <a:rPr lang="es-MX" sz="1800" b="1" kern="1200" noProof="0" dirty="0" smtClean="0">
                          <a:solidFill>
                            <a:srgbClr val="000000"/>
                          </a:solidFill>
                          <a:effectLst/>
                          <a:latin typeface="+mn-lt"/>
                          <a:ea typeface="Times New Roman"/>
                          <a:cs typeface="Times New Roman"/>
                        </a:rPr>
                        <a:t>scrito Breve</a:t>
                      </a:r>
                      <a:endParaRPr lang="es-MX" sz="1600" noProof="0"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419"/>
                    </a:p>
                  </a:txBody>
                  <a:tcPr/>
                </a:tc>
              </a:tr>
              <a:tr h="285354">
                <a:tc gridSpan="2">
                  <a:txBody>
                    <a:bodyPr/>
                    <a:lstStyle/>
                    <a:p>
                      <a:pPr marL="0" marR="0" algn="ctr">
                        <a:lnSpc>
                          <a:spcPct val="100000"/>
                        </a:lnSpc>
                        <a:spcBef>
                          <a:spcPts val="0"/>
                        </a:spcBef>
                        <a:spcAft>
                          <a:spcPts val="0"/>
                        </a:spcAft>
                      </a:pPr>
                      <a:r>
                        <a:rPr lang="es-MX" sz="1000" kern="1200" noProof="0" dirty="0" smtClean="0">
                          <a:solidFill>
                            <a:srgbClr val="000000"/>
                          </a:solidFill>
                          <a:effectLst/>
                          <a:latin typeface="+mn-lt"/>
                          <a:ea typeface="Times New Roman"/>
                          <a:cs typeface="Times New Roman"/>
                        </a:rPr>
                        <a:t>Estándar de Escritura W.1.1 </a:t>
                      </a:r>
                      <a:r>
                        <a:rPr lang="es-MX" sz="1000" b="1" kern="1200" noProof="0" dirty="0" smtClean="0">
                          <a:solidFill>
                            <a:srgbClr val="000000"/>
                          </a:solidFill>
                          <a:effectLst/>
                          <a:latin typeface="+mn-lt"/>
                          <a:ea typeface="Times New Roman"/>
                          <a:cs typeface="Times New Roman"/>
                        </a:rPr>
                        <a:t>Escribir una opinión </a:t>
                      </a:r>
                    </a:p>
                    <a:p>
                      <a:pPr marL="0" marR="0" algn="ctr">
                        <a:lnSpc>
                          <a:spcPct val="100000"/>
                        </a:lnSpc>
                        <a:spcBef>
                          <a:spcPts val="0"/>
                        </a:spcBef>
                        <a:spcAft>
                          <a:spcPts val="0"/>
                        </a:spcAft>
                      </a:pPr>
                      <a:r>
                        <a:rPr lang="es-MX" sz="1000" kern="1200" noProof="0" dirty="0" smtClean="0">
                          <a:solidFill>
                            <a:srgbClr val="000000"/>
                          </a:solidFill>
                          <a:effectLst/>
                          <a:latin typeface="+mn-lt"/>
                          <a:ea typeface="Times New Roman"/>
                          <a:cs typeface="Times New Roman"/>
                        </a:rPr>
                        <a:t>Objetivo 1a</a:t>
                      </a:r>
                      <a:r>
                        <a:rPr lang="es-MX" sz="1000" kern="1200" baseline="0" noProof="0" dirty="0" smtClean="0">
                          <a:solidFill>
                            <a:schemeClr val="tx1"/>
                          </a:solidFill>
                          <a:effectLst/>
                          <a:latin typeface="Calibri"/>
                          <a:ea typeface="Times New Roman"/>
                          <a:cs typeface="Times New Roman"/>
                        </a:rPr>
                        <a:t>  W.1.1b  Expresar una opinión   W.1.1c Ofrecer una razón para la opinión</a:t>
                      </a:r>
                      <a:endParaRPr lang="es-MX" sz="800" noProof="0" dirty="0" smtClean="0">
                        <a:effectLst/>
                        <a:latin typeface="+mn-lt"/>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633177">
                <a:tc gridSpan="2">
                  <a:txBody>
                    <a:bodyPr/>
                    <a:lstStyle/>
                    <a:p>
                      <a:pPr marL="0" marR="0" algn="l">
                        <a:lnSpc>
                          <a:spcPct val="100000"/>
                        </a:lnSpc>
                        <a:spcBef>
                          <a:spcPts val="0"/>
                        </a:spcBef>
                        <a:spcAft>
                          <a:spcPts val="0"/>
                        </a:spcAft>
                      </a:pPr>
                      <a:r>
                        <a:rPr lang="es-MX" sz="1200" kern="1200" noProof="0" dirty="0" smtClean="0">
                          <a:solidFill>
                            <a:srgbClr val="000000"/>
                          </a:solidFill>
                          <a:effectLst/>
                          <a:latin typeface="Calibri"/>
                          <a:ea typeface="Times New Roman"/>
                          <a:cs typeface="Times New Roman"/>
                        </a:rPr>
                        <a:t>Texto:  </a:t>
                      </a:r>
                      <a:r>
                        <a:rPr lang="es-MX" sz="1200" b="1" i="1" u="sng" kern="1200" noProof="0" dirty="0" smtClean="0">
                          <a:solidFill>
                            <a:srgbClr val="000000"/>
                          </a:solidFill>
                          <a:effectLst/>
                          <a:latin typeface="Calibri"/>
                          <a:ea typeface="Times New Roman"/>
                          <a:cs typeface="Times New Roman"/>
                        </a:rPr>
                        <a:t>La tormenta</a:t>
                      </a:r>
                      <a:endParaRPr lang="es-MX" sz="1200" b="1" i="1" u="sng" noProof="0" dirty="0" smtClean="0">
                        <a:effectLst/>
                        <a:latin typeface="Calibri"/>
                        <a:ea typeface="Calibri"/>
                        <a:cs typeface="Times New Roman"/>
                      </a:endParaRPr>
                    </a:p>
                    <a:p>
                      <a:pPr marL="0" marR="0" algn="l">
                        <a:lnSpc>
                          <a:spcPct val="100000"/>
                        </a:lnSpc>
                        <a:spcBef>
                          <a:spcPts val="0"/>
                        </a:spcBef>
                        <a:spcAft>
                          <a:spcPts val="0"/>
                        </a:spcAft>
                      </a:pPr>
                      <a:r>
                        <a:rPr lang="es-MX" sz="1400" b="1" kern="1200" noProof="0" dirty="0" smtClean="0">
                          <a:solidFill>
                            <a:srgbClr val="000000"/>
                          </a:solidFill>
                          <a:effectLst/>
                          <a:latin typeface="Calibri"/>
                          <a:ea typeface="Times New Roman"/>
                          <a:cs typeface="Times New Roman"/>
                        </a:rPr>
                        <a:t>Pregunta </a:t>
                      </a:r>
                      <a:r>
                        <a:rPr lang="es-MX" sz="1400" b="1" kern="1200" baseline="0" noProof="0" dirty="0" smtClean="0">
                          <a:solidFill>
                            <a:srgbClr val="000000"/>
                          </a:solidFill>
                          <a:effectLst/>
                          <a:latin typeface="Calibri"/>
                          <a:ea typeface="Times New Roman"/>
                          <a:cs typeface="Times New Roman"/>
                        </a:rPr>
                        <a:t>#17:  </a:t>
                      </a:r>
                      <a:r>
                        <a:rPr lang="es-MX" sz="1400" b="1" kern="1200" noProof="0" dirty="0" smtClean="0">
                          <a:solidFill>
                            <a:srgbClr val="000000"/>
                          </a:solidFill>
                          <a:effectLst/>
                          <a:latin typeface="Calibri"/>
                          <a:ea typeface="Times New Roman"/>
                          <a:cs typeface="Arial"/>
                        </a:rPr>
                        <a:t> </a:t>
                      </a:r>
                      <a:r>
                        <a:rPr lang="es-419" sz="1200" b="1" i="1" kern="1200" noProof="0" dirty="0" smtClean="0">
                          <a:solidFill>
                            <a:srgbClr val="000000"/>
                          </a:solidFill>
                          <a:effectLst/>
                          <a:latin typeface="+mn-lt"/>
                          <a:ea typeface="Times New Roman"/>
                          <a:cs typeface="Arial"/>
                        </a:rPr>
                        <a:t>Lee de nuevo </a:t>
                      </a:r>
                      <a:r>
                        <a:rPr lang="es-419" sz="1200" b="1" i="1" u="sng" kern="1200" noProof="0" dirty="0" smtClean="0">
                          <a:solidFill>
                            <a:srgbClr val="000000"/>
                          </a:solidFill>
                          <a:effectLst/>
                          <a:latin typeface="+mn-lt"/>
                          <a:ea typeface="Times New Roman"/>
                          <a:cs typeface="Arial"/>
                        </a:rPr>
                        <a:t>La Tormenta</a:t>
                      </a:r>
                      <a:r>
                        <a:rPr lang="es-419" sz="1200" b="1" i="1" kern="1200" noProof="0" dirty="0" smtClean="0">
                          <a:solidFill>
                            <a:srgbClr val="000000"/>
                          </a:solidFill>
                          <a:effectLst/>
                          <a:latin typeface="+mn-lt"/>
                          <a:ea typeface="Times New Roman"/>
                          <a:cs typeface="Arial"/>
                        </a:rPr>
                        <a:t>. </a:t>
                      </a:r>
                      <a:r>
                        <a:rPr lang="es-MX" sz="1200" b="1" i="1" kern="1200" noProof="0" dirty="0" smtClean="0">
                          <a:solidFill>
                            <a:srgbClr val="000000"/>
                          </a:solidFill>
                          <a:effectLst/>
                          <a:latin typeface="+mn-lt"/>
                          <a:ea typeface="Times New Roman"/>
                          <a:cs typeface="Arial"/>
                        </a:rPr>
                        <a:t>¿</a:t>
                      </a:r>
                      <a:r>
                        <a:rPr lang="es-419" sz="1200" b="1" i="1" kern="1200" noProof="0" dirty="0" smtClean="0">
                          <a:solidFill>
                            <a:srgbClr val="000000"/>
                          </a:solidFill>
                          <a:effectLst/>
                          <a:latin typeface="+mn-lt"/>
                          <a:ea typeface="Times New Roman"/>
                          <a:cs typeface="Arial"/>
                        </a:rPr>
                        <a:t>Te gustan las tormentas o no? Da tu opinión y explica por qué. </a:t>
                      </a:r>
                      <a:r>
                        <a:rPr lang="es-MX" sz="1200" b="1" i="1" kern="1200" noProof="0" dirty="0" smtClean="0">
                          <a:solidFill>
                            <a:srgbClr val="000000"/>
                          </a:solidFill>
                          <a:effectLst/>
                          <a:latin typeface="+mn-lt"/>
                          <a:ea typeface="Times New Roman"/>
                          <a:cs typeface="Arial"/>
                        </a:rPr>
                        <a:t>Dibuja</a:t>
                      </a:r>
                      <a:r>
                        <a:rPr lang="es-MX" sz="1200" b="1" i="1" kern="1200" baseline="0" noProof="0" dirty="0" smtClean="0">
                          <a:solidFill>
                            <a:srgbClr val="000000"/>
                          </a:solidFill>
                          <a:effectLst/>
                          <a:latin typeface="+mn-lt"/>
                          <a:ea typeface="Times New Roman"/>
                          <a:cs typeface="Arial"/>
                        </a:rPr>
                        <a:t> y escribe sobre esto.</a:t>
                      </a:r>
                      <a:r>
                        <a:rPr lang="es-MX" sz="1200" b="1" i="1" kern="1200" noProof="0" dirty="0" smtClean="0">
                          <a:solidFill>
                            <a:srgbClr val="000000"/>
                          </a:solidFill>
                          <a:effectLst/>
                          <a:latin typeface="Calibri"/>
                          <a:ea typeface="Times New Roman"/>
                          <a:cs typeface="Arial"/>
                        </a:rPr>
                        <a:t>   </a:t>
                      </a:r>
                      <a:endParaRPr lang="es-MX" sz="1000" b="1" i="1" noProof="0"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b="1" i="1"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50557">
                <a:tc gridSpan="2">
                  <a:txBody>
                    <a:bodyPr/>
                    <a:lstStyle/>
                    <a:p>
                      <a:pPr marL="0" marR="0" algn="l">
                        <a:lnSpc>
                          <a:spcPct val="100000"/>
                        </a:lnSpc>
                        <a:spcBef>
                          <a:spcPts val="0"/>
                        </a:spcBef>
                        <a:spcAft>
                          <a:spcPts val="0"/>
                        </a:spcAft>
                      </a:pPr>
                      <a:r>
                        <a:rPr lang="es-MX" sz="1100" b="1" kern="1200" noProof="0" dirty="0" smtClean="0">
                          <a:solidFill>
                            <a:srgbClr val="000000"/>
                          </a:solidFill>
                          <a:effectLst/>
                          <a:latin typeface="Calibri"/>
                          <a:ea typeface="Times New Roman"/>
                          <a:cs typeface="Arial"/>
                        </a:rPr>
                        <a:t>Notas para calificar:</a:t>
                      </a:r>
                      <a:r>
                        <a:rPr lang="es-MX" sz="1100" b="1" kern="1200" baseline="0" noProof="0" dirty="0" smtClean="0">
                          <a:solidFill>
                            <a:srgbClr val="000000"/>
                          </a:solidFill>
                          <a:effectLst/>
                          <a:latin typeface="Calibri"/>
                          <a:ea typeface="Times New Roman"/>
                          <a:cs typeface="Arial"/>
                        </a:rPr>
                        <a:t> </a:t>
                      </a:r>
                      <a:r>
                        <a:rPr lang="es-MX" sz="1100" kern="1200" noProof="0" dirty="0" smtClean="0">
                          <a:solidFill>
                            <a:srgbClr val="000000"/>
                          </a:solidFill>
                          <a:effectLst/>
                          <a:latin typeface="Calibri"/>
                          <a:ea typeface="Times New Roman"/>
                          <a:cs typeface="Arial"/>
                        </a:rPr>
                        <a:t> </a:t>
                      </a:r>
                      <a:r>
                        <a:rPr lang="es-MX" sz="1100" b="1" i="1" u="sng" kern="1200" noProof="0" dirty="0" smtClean="0">
                          <a:solidFill>
                            <a:srgbClr val="000000"/>
                          </a:solidFill>
                          <a:effectLst/>
                          <a:latin typeface="Calibri"/>
                          <a:ea typeface="Times New Roman"/>
                          <a:cs typeface="Arial"/>
                        </a:rPr>
                        <a:t>ofrece elementos esenciales</a:t>
                      </a:r>
                      <a:r>
                        <a:rPr lang="es-MX" sz="1100" b="1" i="1" u="sng" kern="1200" baseline="0" noProof="0" dirty="0" smtClean="0">
                          <a:solidFill>
                            <a:srgbClr val="000000"/>
                          </a:solidFill>
                          <a:effectLst/>
                          <a:latin typeface="Calibri"/>
                          <a:ea typeface="Times New Roman"/>
                          <a:cs typeface="Arial"/>
                        </a:rPr>
                        <a:t> de una interpretación completa de la pregunta.</a:t>
                      </a:r>
                    </a:p>
                    <a:p>
                      <a:pPr>
                        <a:lnSpc>
                          <a:spcPct val="100000"/>
                        </a:lnSpc>
                        <a:spcBef>
                          <a:spcPts val="0"/>
                        </a:spcBef>
                        <a:spcAft>
                          <a:spcPts val="0"/>
                        </a:spcAft>
                      </a:pPr>
                      <a:r>
                        <a:rPr lang="es-MX" sz="1100" kern="1200" noProof="0" dirty="0" smtClean="0">
                          <a:solidFill>
                            <a:srgbClr val="000000"/>
                          </a:solidFill>
                          <a:effectLst/>
                          <a:latin typeface="Calibri"/>
                          <a:ea typeface="Times New Roman"/>
                          <a:cs typeface="Times New Roman"/>
                        </a:rPr>
                        <a:t>El estudiante escribe una oración que incluye su opinión y ofrece</a:t>
                      </a:r>
                      <a:r>
                        <a:rPr lang="es-MX" sz="1100" kern="1200" baseline="0" noProof="0" dirty="0" smtClean="0">
                          <a:solidFill>
                            <a:srgbClr val="000000"/>
                          </a:solidFill>
                          <a:effectLst/>
                          <a:latin typeface="Calibri"/>
                          <a:ea typeface="Times New Roman"/>
                          <a:cs typeface="Times New Roman"/>
                        </a:rPr>
                        <a:t> </a:t>
                      </a:r>
                      <a:r>
                        <a:rPr lang="es-MX" sz="1100" kern="1200" noProof="0" dirty="0" smtClean="0">
                          <a:solidFill>
                            <a:srgbClr val="000000"/>
                          </a:solidFill>
                          <a:effectLst/>
                          <a:latin typeface="Calibri"/>
                          <a:ea typeface="Times New Roman"/>
                          <a:cs typeface="Times New Roman"/>
                        </a:rPr>
                        <a:t>al menos una razón del por qué.</a:t>
                      </a:r>
                      <a:endParaRPr lang="es-MX" sz="1800" kern="1200" noProof="0" dirty="0" smtClean="0">
                        <a:solidFill>
                          <a:schemeClr val="tx1"/>
                        </a:solidFill>
                        <a:effectLst/>
                        <a:latin typeface="+mn-lt"/>
                        <a:ea typeface="+mn-ea"/>
                        <a:cs typeface="+mn-cs"/>
                      </a:endParaRPr>
                    </a:p>
                    <a:p>
                      <a:pPr>
                        <a:lnSpc>
                          <a:spcPct val="100000"/>
                        </a:lnSpc>
                        <a:spcBef>
                          <a:spcPts val="0"/>
                        </a:spcBef>
                        <a:spcAft>
                          <a:spcPts val="0"/>
                        </a:spcAft>
                      </a:pPr>
                      <a:r>
                        <a:rPr lang="es-MX" sz="1200" i="1" kern="1200" noProof="0" dirty="0" smtClean="0">
                          <a:solidFill>
                            <a:schemeClr val="tx1"/>
                          </a:solidFill>
                          <a:effectLst/>
                          <a:latin typeface="+mn-lt"/>
                          <a:ea typeface="+mn-ea"/>
                          <a:cs typeface="+mn-cs"/>
                        </a:rPr>
                        <a:t>Nota para el maestro:  Los estudiantes escribirán su propia oración o usarán la siguiente estructura.</a:t>
                      </a:r>
                    </a:p>
                    <a:p>
                      <a:pPr algn="ctr">
                        <a:lnSpc>
                          <a:spcPct val="100000"/>
                        </a:lnSpc>
                        <a:spcBef>
                          <a:spcPts val="0"/>
                        </a:spcBef>
                        <a:spcAft>
                          <a:spcPts val="0"/>
                        </a:spcAft>
                      </a:pPr>
                      <a:r>
                        <a:rPr lang="es-MX" sz="1400" b="1" i="1" kern="1200" noProof="0" dirty="0" smtClean="0">
                          <a:solidFill>
                            <a:schemeClr val="tx1"/>
                          </a:solidFill>
                          <a:effectLst/>
                          <a:latin typeface="+mn-lt"/>
                          <a:ea typeface="+mn-ea"/>
                          <a:cs typeface="+mn-cs"/>
                        </a:rPr>
                        <a:t>A mí  _____________  las tormentas porque ___________.</a:t>
                      </a:r>
                    </a:p>
                    <a:p>
                      <a:pPr algn="l">
                        <a:lnSpc>
                          <a:spcPct val="100000"/>
                        </a:lnSpc>
                        <a:spcBef>
                          <a:spcPts val="0"/>
                        </a:spcBef>
                        <a:spcAft>
                          <a:spcPts val="0"/>
                        </a:spcAft>
                      </a:pPr>
                      <a:r>
                        <a:rPr lang="es-MX" sz="1100" b="1" i="1" kern="1200" noProof="0" dirty="0" smtClean="0">
                          <a:solidFill>
                            <a:schemeClr val="tx1"/>
                          </a:solidFill>
                          <a:effectLst/>
                          <a:latin typeface="+mn-lt"/>
                          <a:ea typeface="+mn-ea"/>
                          <a:cs typeface="+mn-cs"/>
                        </a:rPr>
                        <a:t>                                    </a:t>
                      </a:r>
                      <a:r>
                        <a:rPr lang="es-MX" sz="1050" b="1" i="1" kern="1200" noProof="0" dirty="0" smtClean="0">
                          <a:solidFill>
                            <a:schemeClr val="tx1"/>
                          </a:solidFill>
                          <a:effectLst/>
                          <a:latin typeface="+mn-lt"/>
                          <a:ea typeface="+mn-ea"/>
                          <a:cs typeface="+mn-cs"/>
                        </a:rPr>
                        <a:t>me gustan / no me gustan </a:t>
                      </a:r>
                      <a:endParaRPr lang="es-MX" sz="1100" b="1" i="1" kern="1200" noProof="0" dirty="0" smtClean="0">
                        <a:solidFill>
                          <a:schemeClr val="tx1"/>
                        </a:solidFill>
                        <a:effectLst/>
                        <a:latin typeface="+mn-lt"/>
                        <a:ea typeface="+mn-ea"/>
                        <a:cs typeface="+mn-cs"/>
                      </a:endParaRPr>
                    </a:p>
                    <a:p>
                      <a:pPr marL="0" marR="0" algn="l">
                        <a:lnSpc>
                          <a:spcPct val="100000"/>
                        </a:lnSpc>
                        <a:spcBef>
                          <a:spcPts val="0"/>
                        </a:spcBef>
                        <a:spcAft>
                          <a:spcPts val="0"/>
                        </a:spcAft>
                      </a:pPr>
                      <a:r>
                        <a:rPr lang="es-MX" sz="1100" b="1" i="1" u="sng" kern="1200" noProof="0" dirty="0" smtClean="0">
                          <a:solidFill>
                            <a:srgbClr val="000000"/>
                          </a:solidFill>
                          <a:effectLst/>
                          <a:latin typeface="Calibri"/>
                          <a:ea typeface="Times New Roman"/>
                          <a:cs typeface="Times New Roman"/>
                        </a:rPr>
                        <a:t>La respuesta aborda varios aspectos de la tarea y provee suficiente evidencia relevante para apoyar el desarrollo.</a:t>
                      </a:r>
                      <a:r>
                        <a:rPr lang="es-MX" sz="1100" i="1" kern="1200" noProof="0" dirty="0" smtClean="0">
                          <a:solidFill>
                            <a:srgbClr val="000000"/>
                          </a:solidFill>
                          <a:effectLst/>
                          <a:latin typeface="Calibri"/>
                          <a:ea typeface="Times New Roman"/>
                          <a:cs typeface="Times New Roman"/>
                        </a:rPr>
                        <a:t> </a:t>
                      </a:r>
                      <a:endParaRPr lang="es-MX" sz="1000" noProof="0" dirty="0" smtClean="0">
                        <a:effectLst/>
                        <a:latin typeface="Calibri"/>
                        <a:ea typeface="Calibri"/>
                        <a:cs typeface="Times New Roman"/>
                      </a:endParaRPr>
                    </a:p>
                    <a:p>
                      <a:pPr marL="0" marR="0" algn="l">
                        <a:lnSpc>
                          <a:spcPct val="100000"/>
                        </a:lnSpc>
                        <a:spcBef>
                          <a:spcPts val="0"/>
                        </a:spcBef>
                        <a:spcAft>
                          <a:spcPts val="0"/>
                        </a:spcAft>
                      </a:pPr>
                      <a:r>
                        <a:rPr lang="es-MX" sz="1100" noProof="0" dirty="0" smtClean="0">
                          <a:effectLst/>
                          <a:latin typeface="Calibri"/>
                          <a:ea typeface="Times New Roman"/>
                          <a:cs typeface="Arial"/>
                        </a:rPr>
                        <a:t>Los  estudiantes</a:t>
                      </a:r>
                      <a:r>
                        <a:rPr lang="es-MX" sz="1100" baseline="0" noProof="0" dirty="0" smtClean="0">
                          <a:effectLst/>
                          <a:latin typeface="Calibri"/>
                          <a:ea typeface="Times New Roman"/>
                          <a:cs typeface="Arial"/>
                        </a:rPr>
                        <a:t>  harán un dibujo que apoye su opinión.</a:t>
                      </a:r>
                      <a:endParaRPr lang="es-MX" sz="1000" noProof="0"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5894">
                <a:tc>
                  <a:txBody>
                    <a:bodyPr/>
                    <a:lstStyle/>
                    <a:p>
                      <a:pPr marL="0" marR="0" algn="ctr">
                        <a:lnSpc>
                          <a:spcPct val="100000"/>
                        </a:lnSpc>
                        <a:spcBef>
                          <a:spcPts val="0"/>
                        </a:spcBef>
                        <a:spcAft>
                          <a:spcPts val="0"/>
                        </a:spcAft>
                      </a:pPr>
                      <a:r>
                        <a:rPr lang="es-MX" sz="2400" b="1" noProof="0" dirty="0" smtClean="0">
                          <a:effectLst/>
                          <a:latin typeface="Calibri"/>
                          <a:ea typeface="Calibri"/>
                          <a:cs typeface="Times New Roman"/>
                        </a:rPr>
                        <a:t>3</a:t>
                      </a:r>
                      <a:endParaRPr lang="es-MX" sz="2400" b="1" noProof="0" dirty="0">
                        <a:effectLst/>
                        <a:latin typeface="Calibri"/>
                        <a:ea typeface="Calibri"/>
                        <a:cs typeface="Times New Roman"/>
                      </a:endParaRPr>
                    </a:p>
                  </a:txBody>
                  <a:tcPr marL="61111" marR="61111" marT="84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MX" sz="1100" kern="1200" noProof="0" dirty="0" smtClean="0">
                          <a:solidFill>
                            <a:srgbClr val="000000"/>
                          </a:solidFill>
                          <a:effectLst/>
                          <a:latin typeface="Calibri"/>
                          <a:ea typeface="Times New Roman"/>
                          <a:cs typeface="Times New Roman"/>
                        </a:rPr>
                        <a:t>Respuesta del estudiante – Los estudiantes escriben su opinión,</a:t>
                      </a:r>
                      <a:r>
                        <a:rPr lang="es-MX" sz="1100" kern="1200" baseline="0" noProof="0" dirty="0" smtClean="0">
                          <a:solidFill>
                            <a:srgbClr val="000000"/>
                          </a:solidFill>
                          <a:effectLst/>
                          <a:latin typeface="Calibri"/>
                          <a:ea typeface="Times New Roman"/>
                          <a:cs typeface="Times New Roman"/>
                        </a:rPr>
                        <a:t> dan una razón de apoyo </a:t>
                      </a:r>
                      <a:r>
                        <a:rPr lang="es-MX" sz="1100" b="1" u="sng" kern="1200" baseline="0" noProof="0" dirty="0" smtClean="0">
                          <a:solidFill>
                            <a:srgbClr val="000000"/>
                          </a:solidFill>
                          <a:effectLst/>
                          <a:latin typeface="Calibri"/>
                          <a:ea typeface="Times New Roman"/>
                          <a:cs typeface="Times New Roman"/>
                        </a:rPr>
                        <a:t>y </a:t>
                      </a:r>
                      <a:r>
                        <a:rPr lang="es-MX" sz="1100" kern="1200" baseline="0" noProof="0" dirty="0" smtClean="0">
                          <a:solidFill>
                            <a:srgbClr val="000000"/>
                          </a:solidFill>
                          <a:effectLst/>
                          <a:latin typeface="Calibri"/>
                          <a:ea typeface="Times New Roman"/>
                          <a:cs typeface="Times New Roman"/>
                        </a:rPr>
                        <a:t>hacen un dibujo que se relacione.</a:t>
                      </a:r>
                      <a:endParaRPr lang="es-MX" sz="1000" noProof="0"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3301">
                <a:tc>
                  <a:txBody>
                    <a:bodyPr/>
                    <a:lstStyle/>
                    <a:p>
                      <a:pPr marL="0" marR="0" algn="ctr">
                        <a:lnSpc>
                          <a:spcPct val="100000"/>
                        </a:lnSpc>
                        <a:spcBef>
                          <a:spcPts val="0"/>
                        </a:spcBef>
                        <a:spcAft>
                          <a:spcPts val="0"/>
                        </a:spcAft>
                      </a:pPr>
                      <a:r>
                        <a:rPr lang="es-MX" sz="2400" b="1" noProof="0" dirty="0" smtClean="0">
                          <a:effectLst/>
                          <a:latin typeface="Calibri"/>
                          <a:ea typeface="Calibri"/>
                          <a:cs typeface="Times New Roman"/>
                        </a:rPr>
                        <a:t>2</a:t>
                      </a:r>
                      <a:endParaRPr lang="es-MX" sz="2400" b="1" noProof="0" dirty="0">
                        <a:effectLst/>
                        <a:latin typeface="Calibri"/>
                        <a:ea typeface="Calibri"/>
                        <a:cs typeface="Times New Roman"/>
                      </a:endParaRPr>
                    </a:p>
                  </a:txBody>
                  <a:tcPr marL="61111" marR="61111" marT="84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MX" sz="1100" kern="1200" noProof="0" dirty="0" smtClean="0">
                          <a:solidFill>
                            <a:srgbClr val="000000"/>
                          </a:solidFill>
                          <a:effectLst/>
                          <a:latin typeface="Calibri"/>
                          <a:ea typeface="Times New Roman"/>
                          <a:cs typeface="Arial"/>
                        </a:rPr>
                        <a:t>Respuesta del estudiante</a:t>
                      </a:r>
                      <a:r>
                        <a:rPr lang="es-MX" sz="1100" kern="1200" noProof="0" dirty="0" smtClean="0">
                          <a:solidFill>
                            <a:srgbClr val="000000"/>
                          </a:solidFill>
                          <a:effectLst/>
                          <a:latin typeface="Calibri"/>
                          <a:ea typeface="Times New Roman"/>
                          <a:cs typeface="Times New Roman"/>
                        </a:rPr>
                        <a:t> </a:t>
                      </a:r>
                      <a:r>
                        <a:rPr lang="es-MX" sz="1100" kern="1200" noProof="0" dirty="0" smtClean="0">
                          <a:solidFill>
                            <a:srgbClr val="000000"/>
                          </a:solidFill>
                          <a:effectLst/>
                          <a:latin typeface="+mn-lt"/>
                          <a:ea typeface="Times New Roman"/>
                          <a:cs typeface="Times New Roman"/>
                        </a:rPr>
                        <a:t>- Los estudiantes escriben su opinión e incluyen uno de los siguientes: dan una razón de apoyo </a:t>
                      </a:r>
                      <a:r>
                        <a:rPr lang="es-MX" sz="1100" b="1" kern="1200" noProof="0" dirty="0" smtClean="0">
                          <a:solidFill>
                            <a:srgbClr val="000000"/>
                          </a:solidFill>
                          <a:effectLst/>
                          <a:latin typeface="+mn-lt"/>
                          <a:ea typeface="Times New Roman"/>
                          <a:cs typeface="Times New Roman"/>
                        </a:rPr>
                        <a:t>o</a:t>
                      </a:r>
                      <a:r>
                        <a:rPr lang="es-MX" sz="1100" kern="1200" noProof="0" dirty="0" smtClean="0">
                          <a:solidFill>
                            <a:srgbClr val="000000"/>
                          </a:solidFill>
                          <a:effectLst/>
                          <a:latin typeface="+mn-lt"/>
                          <a:ea typeface="Times New Roman"/>
                          <a:cs typeface="Times New Roman"/>
                        </a:rPr>
                        <a:t>  hacen un dibujo que se relacione.</a:t>
                      </a: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3051">
                <a:tc>
                  <a:txBody>
                    <a:bodyPr/>
                    <a:lstStyle/>
                    <a:p>
                      <a:pPr marL="0" marR="0" algn="ctr">
                        <a:lnSpc>
                          <a:spcPct val="100000"/>
                        </a:lnSpc>
                        <a:spcBef>
                          <a:spcPts val="0"/>
                        </a:spcBef>
                        <a:spcAft>
                          <a:spcPts val="0"/>
                        </a:spcAft>
                      </a:pPr>
                      <a:r>
                        <a:rPr lang="es-MX" sz="2400" b="1" noProof="0" dirty="0" smtClean="0">
                          <a:effectLst/>
                          <a:latin typeface="Calibri"/>
                          <a:ea typeface="Calibri"/>
                          <a:cs typeface="Times New Roman"/>
                        </a:rPr>
                        <a:t>1</a:t>
                      </a:r>
                      <a:endParaRPr lang="es-MX" sz="2400" b="1" noProof="0" dirty="0">
                        <a:effectLst/>
                        <a:latin typeface="Calibri"/>
                        <a:ea typeface="Calibri"/>
                        <a:cs typeface="Times New Roman"/>
                      </a:endParaRPr>
                    </a:p>
                  </a:txBody>
                  <a:tcPr marL="61111" marR="61111" marT="84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MX" sz="1100" kern="1200" noProof="0" dirty="0" smtClean="0">
                          <a:solidFill>
                            <a:srgbClr val="000000"/>
                          </a:solidFill>
                          <a:effectLst/>
                          <a:latin typeface="Calibri"/>
                          <a:ea typeface="Times New Roman"/>
                          <a:cs typeface="Arial"/>
                        </a:rPr>
                        <a:t>Respuesta del estudiante </a:t>
                      </a:r>
                      <a:r>
                        <a:rPr lang="es-MX" sz="1100" kern="1200" noProof="0" dirty="0" smtClean="0">
                          <a:solidFill>
                            <a:srgbClr val="000000"/>
                          </a:solidFill>
                          <a:effectLst/>
                          <a:latin typeface="+mn-lt"/>
                          <a:ea typeface="Times New Roman"/>
                          <a:cs typeface="Arial"/>
                        </a:rPr>
                        <a:t>– Los estudiantes escriben su opinión</a:t>
                      </a:r>
                      <a:endParaRPr lang="es-MX" sz="1000" noProof="0" dirty="0">
                        <a:effectLst/>
                        <a:latin typeface="Calibri"/>
                        <a:ea typeface="Calibri"/>
                        <a:cs typeface="Times New Roman"/>
                      </a:endParaRPr>
                    </a:p>
                  </a:txBody>
                  <a:tcPr marL="61111" marR="61111" marT="84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3152">
                <a:tc>
                  <a:txBody>
                    <a:bodyPr/>
                    <a:lstStyle/>
                    <a:p>
                      <a:pPr marL="0" marR="0" algn="ctr">
                        <a:lnSpc>
                          <a:spcPct val="100000"/>
                        </a:lnSpc>
                        <a:spcBef>
                          <a:spcPts val="0"/>
                        </a:spcBef>
                        <a:spcAft>
                          <a:spcPts val="0"/>
                        </a:spcAft>
                      </a:pPr>
                      <a:r>
                        <a:rPr lang="es-MX" sz="2400" b="1" noProof="0" dirty="0" smtClean="0">
                          <a:effectLst/>
                          <a:latin typeface="Calibri"/>
                          <a:ea typeface="Calibri"/>
                          <a:cs typeface="Times New Roman"/>
                        </a:rPr>
                        <a:t>0</a:t>
                      </a:r>
                      <a:endParaRPr lang="es-MX" sz="2400" b="1" noProof="0" dirty="0">
                        <a:effectLst/>
                        <a:latin typeface="Calibri"/>
                        <a:ea typeface="Calibri"/>
                        <a:cs typeface="Times New Roman"/>
                      </a:endParaRPr>
                    </a:p>
                  </a:txBody>
                  <a:tcPr marL="61111" marR="61111" marT="84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MX" sz="1100" kern="1200" noProof="0" dirty="0" smtClean="0">
                          <a:solidFill>
                            <a:srgbClr val="000000"/>
                          </a:solidFill>
                          <a:effectLst/>
                          <a:latin typeface="Calibri"/>
                          <a:ea typeface="Times New Roman"/>
                          <a:cs typeface="Arial"/>
                        </a:rPr>
                        <a:t>Respuesta del estudiante – Los estudiantes dan una opinión no relacionada o no contestan.</a:t>
                      </a:r>
                      <a:endParaRPr lang="es-MX" sz="1000" noProof="0" dirty="0">
                        <a:effectLst/>
                        <a:latin typeface="Calibri"/>
                        <a:ea typeface="Calibri"/>
                        <a:cs typeface="Times New Roman"/>
                      </a:endParaRPr>
                    </a:p>
                  </a:txBody>
                  <a:tcPr marL="61111" marR="61111" marT="84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299842855"/>
              </p:ext>
            </p:extLst>
          </p:nvPr>
        </p:nvGraphicFramePr>
        <p:xfrm>
          <a:off x="300037" y="5867400"/>
          <a:ext cx="6215063" cy="2743200"/>
        </p:xfrm>
        <a:graphic>
          <a:graphicData uri="http://schemas.openxmlformats.org/drawingml/2006/table">
            <a:tbl>
              <a:tblPr firstRow="1" bandRow="1">
                <a:tableStyleId>{5940675A-B579-460E-94D1-54222C63F5DA}</a:tableStyleId>
              </a:tblPr>
              <a:tblGrid>
                <a:gridCol w="6215063"/>
              </a:tblGrid>
              <a:tr h="2743200">
                <a:tc>
                  <a:txBody>
                    <a:bodyPr/>
                    <a:lstStyle/>
                    <a:p>
                      <a:pPr marL="342900" marR="0" lvl="0" indent="-342900" algn="l" defTabSz="914400" rtl="0" eaLnBrk="1" fontAlgn="auto" latinLnBrk="0" hangingPunct="1">
                        <a:lnSpc>
                          <a:spcPct val="115000"/>
                        </a:lnSpc>
                        <a:spcBef>
                          <a:spcPts val="0"/>
                        </a:spcBef>
                        <a:spcAft>
                          <a:spcPts val="0"/>
                        </a:spcAft>
                        <a:buClrTx/>
                        <a:buSzTx/>
                        <a:buFontTx/>
                        <a:buAutoNum type="arabicPeriod" startAt="18"/>
                        <a:tabLst/>
                        <a:defRPr/>
                      </a:pPr>
                      <a:r>
                        <a:rPr kumimoji="0" lang="es-MX" sz="1400" b="1"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Lee las oraciones.  </a:t>
                      </a:r>
                      <a:r>
                        <a:rPr kumimoji="0" lang="es-419" sz="1000" b="0" i="1"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Escribe para revisar un texto breve  W.1.1d (proporciona cierto sentido de cierre/conclusión) </a:t>
                      </a:r>
                    </a:p>
                    <a:p>
                      <a:pPr marL="0" marR="834390" lvl="0" indent="0" algn="ctr" defTabSz="966612" rtl="0" eaLnBrk="1" fontAlgn="auto" latinLnBrk="0" hangingPunct="1">
                        <a:lnSpc>
                          <a:spcPct val="115000"/>
                        </a:lnSpc>
                        <a:spcBef>
                          <a:spcPts val="0"/>
                        </a:spcBef>
                        <a:spcAft>
                          <a:spcPts val="0"/>
                        </a:spcAft>
                        <a:buClrTx/>
                        <a:buSzTx/>
                        <a:buFontTx/>
                        <a:buNone/>
                        <a:tabLst/>
                        <a:defRPr/>
                      </a:pPr>
                      <a:r>
                        <a:rPr kumimoji="0" lang="es-MX" sz="1200" b="1" i="0" u="none" strike="noStrike" kern="1200" cap="none" spc="0" normalizeH="0" baseline="0" noProof="0" dirty="0" smtClean="0">
                          <a:ln>
                            <a:noFill/>
                          </a:ln>
                          <a:solidFill>
                            <a:prstClr val="black"/>
                          </a:solidFill>
                          <a:effectLst/>
                          <a:uLnTx/>
                          <a:uFillTx/>
                          <a:latin typeface="+mn-lt"/>
                          <a:ea typeface="+mn-ea"/>
                          <a:cs typeface="+mn-cs"/>
                        </a:rPr>
                        <a:t>      Clave de la respuesta  para </a:t>
                      </a:r>
                      <a:r>
                        <a:rPr kumimoji="0" lang="es-MX" sz="1200" b="1" i="0" u="none" strike="noStrike" kern="1200" cap="none" spc="0" normalizeH="0" baseline="0" noProof="0" dirty="0" smtClean="0">
                          <a:ln>
                            <a:noFill/>
                          </a:ln>
                          <a:solidFill>
                            <a:prstClr val="black"/>
                          </a:solidFill>
                          <a:effectLst/>
                          <a:uLnTx/>
                          <a:uFillTx/>
                          <a:latin typeface="+mn-lt"/>
                        </a:rPr>
                        <a:t>W.1.1d – </a:t>
                      </a:r>
                      <a:r>
                        <a:rPr kumimoji="0" lang="es-MX" sz="1200" b="1" i="0" u="none" strike="noStrike" kern="1200" cap="none" spc="0" normalizeH="0" baseline="0" noProof="0" dirty="0" smtClean="0">
                          <a:ln>
                            <a:noFill/>
                          </a:ln>
                          <a:solidFill>
                            <a:prstClr val="black"/>
                          </a:solidFill>
                          <a:effectLst/>
                          <a:uLnTx/>
                          <a:uFillTx/>
                          <a:latin typeface="+mn-lt"/>
                          <a:ea typeface="+mn-ea"/>
                          <a:cs typeface="+mn-cs"/>
                        </a:rPr>
                        <a:t>Escribe para revisar </a:t>
                      </a:r>
                      <a:r>
                        <a:rPr kumimoji="0" lang="es-MX" sz="1200" b="1" i="0" u="none" strike="noStrike" kern="1200" cap="none" spc="0" normalizeH="0" baseline="0" noProof="0" dirty="0" smtClean="0">
                          <a:ln>
                            <a:noFill/>
                          </a:ln>
                          <a:solidFill>
                            <a:prstClr val="black"/>
                          </a:solidFill>
                          <a:effectLst/>
                          <a:uLnTx/>
                          <a:uFillTx/>
                          <a:latin typeface="+mn-lt"/>
                        </a:rPr>
                        <a:t>– Objetivo 6b de SBAC</a:t>
                      </a:r>
                    </a:p>
                    <a:p>
                      <a:pPr marL="0" marR="834390" lvl="0" indent="0" algn="ctr" defTabSz="966612" rtl="0" eaLnBrk="1" fontAlgn="auto" latinLnBrk="0" hangingPunct="1">
                        <a:lnSpc>
                          <a:spcPct val="115000"/>
                        </a:lnSpc>
                        <a:spcBef>
                          <a:spcPts val="0"/>
                        </a:spcBef>
                        <a:spcAft>
                          <a:spcPts val="0"/>
                        </a:spcAft>
                        <a:buClrTx/>
                        <a:buSzTx/>
                        <a:buFontTx/>
                        <a:buNone/>
                        <a:tabLst/>
                        <a:defRPr/>
                      </a:pPr>
                      <a:endParaRPr kumimoji="0" lang="es-MX" sz="1200" b="1" i="0" u="none" strike="noStrike" kern="1200" cap="none" spc="0" normalizeH="0" baseline="0" noProof="0" dirty="0" smtClean="0">
                        <a:ln>
                          <a:noFill/>
                        </a:ln>
                        <a:solidFill>
                          <a:srgbClr val="C00000"/>
                        </a:solidFill>
                        <a:effectLst/>
                        <a:uLnTx/>
                        <a:uFillTx/>
                        <a:latin typeface="+mn-lt"/>
                      </a:endParaRPr>
                    </a:p>
                    <a:p>
                      <a:pPr marL="0" marR="834390" lvl="0" indent="0" algn="ctr" defTabSz="966612" rtl="0" eaLnBrk="1" fontAlgn="auto" latinLnBrk="0" hangingPunct="1">
                        <a:lnSpc>
                          <a:spcPct val="115000"/>
                        </a:lnSpc>
                        <a:spcBef>
                          <a:spcPts val="0"/>
                        </a:spcBef>
                        <a:spcAft>
                          <a:spcPts val="0"/>
                        </a:spcAft>
                        <a:buClrTx/>
                        <a:buSzTx/>
                        <a:buFontTx/>
                        <a:buNone/>
                        <a:tabLst/>
                        <a:defRPr/>
                      </a:pPr>
                      <a:r>
                        <a:rPr kumimoji="0" lang="es-MX" sz="1200" b="1" i="0" u="none" strike="noStrike" kern="1200" cap="none" spc="0" normalizeH="0" baseline="0" noProof="0" dirty="0" smtClean="0">
                          <a:ln>
                            <a:noFill/>
                          </a:ln>
                          <a:solidFill>
                            <a:srgbClr val="C00000"/>
                          </a:solidFill>
                          <a:effectLst/>
                          <a:uLnTx/>
                          <a:uFillTx/>
                          <a:latin typeface="+mn-lt"/>
                        </a:rPr>
                        <a:t>Rúbrica (1 punto): si el estudiante dice qué pasó luego, y es un final lógico. </a:t>
                      </a:r>
                    </a:p>
                    <a:p>
                      <a:pPr marL="0" marR="834390" lvl="0" indent="0" algn="l" defTabSz="966612" rtl="0" eaLnBrk="1" fontAlgn="auto" latinLnBrk="0" hangingPunct="1">
                        <a:lnSpc>
                          <a:spcPct val="115000"/>
                        </a:lnSpc>
                        <a:spcBef>
                          <a:spcPts val="0"/>
                        </a:spcBef>
                        <a:spcAft>
                          <a:spcPts val="0"/>
                        </a:spcAft>
                        <a:buClrTx/>
                        <a:buSzTx/>
                        <a:buFontTx/>
                        <a:buNone/>
                        <a:tabLst/>
                        <a:defRPr/>
                      </a:pPr>
                      <a:endParaRPr kumimoji="0" lang="es-MX" sz="1050" b="0" i="0" u="none" strike="noStrike" kern="1200" cap="none" spc="0" normalizeH="0" baseline="0" noProof="0" dirty="0" smtClean="0">
                        <a:ln>
                          <a:noFill/>
                        </a:ln>
                        <a:solidFill>
                          <a:srgbClr val="FF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srgbClr val="FF0000"/>
                          </a:solidFill>
                          <a:effectLst/>
                          <a:uLnTx/>
                          <a:uFillTx/>
                          <a:latin typeface="Helvetica" panose="020B0604020202020204" pitchFamily="34" charset="0"/>
                          <a:ea typeface="Times New Roman"/>
                          <a:cs typeface="Helvetica" panose="020B0604020202020204" pitchFamily="34" charset="0"/>
                        </a:rPr>
                        <a:t>        </a:t>
                      </a:r>
                      <a:r>
                        <a:rPr kumimoji="0" lang="es-MX" sz="1800" b="0"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Yo estaba afuera.  Empezó a llover.  </a:t>
                      </a:r>
                    </a:p>
                    <a:p>
                      <a:endParaRPr lang="es-MX" sz="900" b="1" kern="1200" baseline="0" dirty="0" smtClean="0">
                        <a:solidFill>
                          <a:schemeClr val="tx1"/>
                        </a:solidFill>
                        <a:latin typeface="+mn-lt"/>
                        <a:ea typeface="+mn-ea"/>
                        <a:cs typeface="+mn-cs"/>
                      </a:endParaRPr>
                    </a:p>
                    <a:p>
                      <a:r>
                        <a:rPr lang="es-MX" sz="1700" b="1" kern="1200" baseline="0" dirty="0" smtClean="0">
                          <a:solidFill>
                            <a:schemeClr val="tx1"/>
                          </a:solidFill>
                          <a:latin typeface="+mn-lt"/>
                          <a:ea typeface="+mn-ea"/>
                          <a:cs typeface="+mn-cs"/>
                        </a:rPr>
                        <a:t>        ¿Qué pasó luego?  Escribe una oración final.</a:t>
                      </a:r>
                    </a:p>
                    <a:p>
                      <a:r>
                        <a:rPr lang="es-MX" sz="1700" dirty="0" smtClean="0">
                          <a:solidFill>
                            <a:srgbClr val="FF0000"/>
                          </a:solidFill>
                        </a:rPr>
                        <a:t> </a:t>
                      </a:r>
                    </a:p>
                    <a:p>
                      <a:r>
                        <a:rPr lang="es-MX" sz="1700" baseline="0" dirty="0" smtClean="0">
                          <a:solidFill>
                            <a:srgbClr val="FF0000"/>
                          </a:solidFill>
                        </a:rPr>
                        <a:t>       </a:t>
                      </a:r>
                      <a:r>
                        <a:rPr lang="es-MX" sz="1700" baseline="0" dirty="0" smtClean="0">
                          <a:solidFill>
                            <a:schemeClr val="tx1"/>
                          </a:solidFill>
                        </a:rPr>
                        <a:t>__________________________________</a:t>
                      </a:r>
                      <a:r>
                        <a:rPr lang="en-US" sz="1700" baseline="0" dirty="0" smtClean="0">
                          <a:solidFill>
                            <a:schemeClr val="tx1"/>
                          </a:solidFill>
                        </a:rPr>
                        <a:t>__________________</a:t>
                      </a:r>
                      <a:endParaRPr lang="en-US" sz="1400" baseline="0" dirty="0" smtClean="0">
                        <a:solidFill>
                          <a:schemeClr val="tx1"/>
                        </a:solidFill>
                      </a:endParaRPr>
                    </a:p>
                  </a:txBody>
                  <a:tcPr marL="90011" marR="90011" marT="46446" marB="4644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sp>
        <p:nvSpPr>
          <p:cNvPr id="4" name="Slide Number Placeholder 1"/>
          <p:cNvSpPr>
            <a:spLocks noGrp="1"/>
          </p:cNvSpPr>
          <p:nvPr>
            <p:ph type="sldNum" sz="quarter" idx="12"/>
          </p:nvPr>
        </p:nvSpPr>
        <p:spPr>
          <a:xfrm>
            <a:off x="4914900" y="8475137"/>
            <a:ext cx="1600200" cy="486833"/>
          </a:xfrm>
        </p:spPr>
        <p:txBody>
          <a:bodyPr/>
          <a:lstStyle/>
          <a:p>
            <a:r>
              <a:rPr lang="en-US" dirty="0" smtClean="0"/>
              <a:t>10</a:t>
            </a:r>
            <a:endParaRPr lang="en-US" dirty="0"/>
          </a:p>
        </p:txBody>
      </p:sp>
    </p:spTree>
    <p:extLst>
      <p:ext uri="{BB962C8B-B14F-4D97-AF65-F5344CB8AC3E}">
        <p14:creationId xmlns:p14="http://schemas.microsoft.com/office/powerpoint/2010/main" val="3807852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09663495"/>
              </p:ext>
            </p:extLst>
          </p:nvPr>
        </p:nvGraphicFramePr>
        <p:xfrm>
          <a:off x="285750" y="838200"/>
          <a:ext cx="6215064" cy="6579330"/>
        </p:xfrm>
        <a:graphic>
          <a:graphicData uri="http://schemas.openxmlformats.org/drawingml/2006/table">
            <a:tbl>
              <a:tblPr firstRow="1" bandRow="1">
                <a:effectLst>
                  <a:innerShdw blurRad="114300">
                    <a:prstClr val="black"/>
                  </a:innerShdw>
                </a:effectLst>
                <a:tableStyleId>{5C22544A-7EE6-4342-B048-85BDC9FD1C3A}</a:tableStyleId>
              </a:tblPr>
              <a:tblGrid>
                <a:gridCol w="4972050"/>
                <a:gridCol w="762000"/>
                <a:gridCol w="481014"/>
              </a:tblGrid>
              <a:tr h="228600">
                <a:tc gridSpan="3">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800" b="1" dirty="0" smtClean="0">
                          <a:solidFill>
                            <a:schemeClr val="tx1"/>
                          </a:solidFill>
                          <a:effectLst>
                            <a:outerShdw blurRad="38100" dist="38100" dir="2700000" algn="tl">
                              <a:srgbClr val="000000">
                                <a:alpha val="43137"/>
                              </a:srgbClr>
                            </a:outerShdw>
                          </a:effectLst>
                        </a:rPr>
                        <a:t>CFA Trimestre 1</a:t>
                      </a:r>
                    </a:p>
                    <a:p>
                      <a:pPr marL="0" marR="0" indent="0" algn="ctr" defTabSz="966612" rtl="0" eaLnBrk="1" fontAlgn="auto" latinLnBrk="0" hangingPunct="1">
                        <a:lnSpc>
                          <a:spcPct val="100000"/>
                        </a:lnSpc>
                        <a:spcBef>
                          <a:spcPts val="0"/>
                        </a:spcBef>
                        <a:spcAft>
                          <a:spcPts val="0"/>
                        </a:spcAft>
                        <a:buClrTx/>
                        <a:buSzTx/>
                        <a:buFontTx/>
                        <a:buNone/>
                        <a:tabLst/>
                        <a:defRPr/>
                      </a:pPr>
                      <a:r>
                        <a:rPr lang="es-419" sz="1800" b="1" dirty="0" smtClean="0">
                          <a:solidFill>
                            <a:schemeClr val="tx1"/>
                          </a:solidFill>
                          <a:effectLst>
                            <a:outerShdw blurRad="38100" dist="38100" dir="2700000" algn="tl">
                              <a:srgbClr val="000000">
                                <a:alpha val="43137"/>
                              </a:srgbClr>
                            </a:outerShdw>
                          </a:effectLst>
                        </a:rPr>
                        <a:t>Clave/Puntos para las Respuestas de selección múltiple</a:t>
                      </a:r>
                    </a:p>
                  </a:txBody>
                  <a:tcPr marL="85725" marR="85725" marT="43543" marB="43543" anchor="ctr">
                    <a:solidFill>
                      <a:schemeClr val="bg1">
                        <a:lumMod val="85000"/>
                      </a:schemeClr>
                    </a:solidFill>
                  </a:tcPr>
                </a:tc>
                <a:tc hMerge="1">
                  <a:txBody>
                    <a:bodyPr/>
                    <a:lstStyle/>
                    <a:p>
                      <a:pPr algn="ctr"/>
                      <a:endParaRPr lang="en-US"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c hMerge="1">
                  <a:txBody>
                    <a:bodyPr/>
                    <a:lstStyle/>
                    <a:p>
                      <a:endParaRPr lang="es-419"/>
                    </a:p>
                  </a:txBody>
                  <a:tcPr/>
                </a:tc>
              </a:tr>
              <a:tr h="2286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1</a:t>
                      </a:r>
                      <a:r>
                        <a:rPr lang="es-MX" sz="1100" b="1" u="none" dirty="0" smtClean="0">
                          <a:solidFill>
                            <a:schemeClr val="tx1"/>
                          </a:solidFill>
                          <a:effectLst>
                            <a:outerShdw blurRad="38100" dist="38100" dir="2700000" algn="tl">
                              <a:srgbClr val="000000">
                                <a:alpha val="43137"/>
                              </a:srgbClr>
                            </a:outerShdw>
                          </a:effectLst>
                          <a:latin typeface="+mn-lt"/>
                        </a:rPr>
                        <a:t>   </a:t>
                      </a:r>
                      <a:r>
                        <a:rPr lang="es-MX" sz="1100" b="0" dirty="0" smtClean="0">
                          <a:solidFill>
                            <a:schemeClr val="tx1"/>
                          </a:solidFill>
                          <a:latin typeface="+mn-lt"/>
                          <a:cs typeface="Helvetica" pitchFamily="34" charset="0"/>
                        </a:rPr>
                        <a:t>¿Qué no causó la tormenta? RL.1.1</a:t>
                      </a:r>
                      <a:endParaRPr lang="es-MX" sz="1100" b="0" u="none" dirty="0" smtClean="0">
                        <a:solidFill>
                          <a:schemeClr val="tx1"/>
                        </a:solidFill>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A</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r>
              <a:tr h="166914">
                <a:tc>
                  <a:txBody>
                    <a:bodyPr/>
                    <a:lstStyle/>
                    <a:p>
                      <a:pPr marL="324349" indent="-324349"/>
                      <a:r>
                        <a:rPr lang="es-MX" sz="1100" b="1" u="sng" dirty="0" smtClean="0">
                          <a:solidFill>
                            <a:schemeClr val="tx1"/>
                          </a:solidFill>
                          <a:effectLst>
                            <a:outerShdw blurRad="38100" dist="38100" dir="2700000" algn="tl">
                              <a:srgbClr val="000000">
                                <a:alpha val="43137"/>
                              </a:srgbClr>
                            </a:outerShdw>
                          </a:effectLst>
                          <a:latin typeface="+mn-lt"/>
                        </a:rPr>
                        <a:t>Pregunta 2</a:t>
                      </a:r>
                      <a:r>
                        <a:rPr lang="es-MX" sz="1100" b="0" u="none" dirty="0" smtClean="0">
                          <a:solidFill>
                            <a:schemeClr val="tx1"/>
                          </a:solidFill>
                          <a:effectLst>
                            <a:outerShdw blurRad="38100" dist="38100" dir="2700000" algn="tl">
                              <a:srgbClr val="000000">
                                <a:alpha val="43137"/>
                              </a:srgbClr>
                            </a:outerShdw>
                          </a:effectLst>
                          <a:latin typeface="+mn-lt"/>
                        </a:rPr>
                        <a:t>  </a:t>
                      </a:r>
                      <a:r>
                        <a:rPr lang="es-MX" sz="1100" b="0" dirty="0" smtClean="0">
                          <a:latin typeface="+mn-lt"/>
                          <a:cs typeface="Helvetica" pitchFamily="34" charset="0"/>
                        </a:rPr>
                        <a:t>¿Qué pasó después que el trueno cayó fuertemente? RL.1.1</a:t>
                      </a:r>
                      <a:endParaRPr lang="es-MX" sz="1100" b="0" u="none" dirty="0" smtClean="0">
                        <a:solidFill>
                          <a:schemeClr val="tx1"/>
                        </a:solidFill>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C</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r>
              <a:tr h="13425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3</a:t>
                      </a:r>
                      <a:r>
                        <a:rPr lang="es-MX" sz="1100" b="1" u="none" dirty="0" smtClean="0">
                          <a:solidFill>
                            <a:schemeClr val="tx1"/>
                          </a:solidFill>
                          <a:effectLst>
                            <a:outerShdw blurRad="38100" dist="38100" dir="2700000" algn="tl">
                              <a:srgbClr val="000000">
                                <a:alpha val="43137"/>
                              </a:srgbClr>
                            </a:outerShdw>
                          </a:effectLst>
                          <a:latin typeface="+mn-lt"/>
                        </a:rPr>
                        <a:t>   </a:t>
                      </a:r>
                      <a:r>
                        <a:rPr lang="es-MX" sz="1100" b="0" dirty="0" smtClean="0">
                          <a:latin typeface="+mn-lt"/>
                          <a:cs typeface="Helvetica" pitchFamily="34" charset="0"/>
                        </a:rPr>
                        <a:t>¿Cuál es la idea principal del cuento</a:t>
                      </a:r>
                      <a:r>
                        <a:rPr lang="es-MX" sz="1100" b="0" baseline="0" dirty="0" smtClean="0">
                          <a:latin typeface="+mn-lt"/>
                          <a:cs typeface="Helvetica" pitchFamily="34" charset="0"/>
                        </a:rPr>
                        <a:t> </a:t>
                      </a:r>
                      <a:r>
                        <a:rPr lang="es-MX" sz="1100" b="1" i="1" u="sng" dirty="0" smtClean="0">
                          <a:latin typeface="+mn-lt"/>
                          <a:cs typeface="Helvetica" pitchFamily="34" charset="0"/>
                        </a:rPr>
                        <a:t>La tormenta</a:t>
                      </a:r>
                      <a:r>
                        <a:rPr lang="es-MX" sz="1100" b="0" dirty="0" smtClean="0">
                          <a:latin typeface="+mn-lt"/>
                          <a:cs typeface="Helvetica" pitchFamily="34" charset="0"/>
                        </a:rPr>
                        <a:t>? RL.1.2</a:t>
                      </a:r>
                      <a:endParaRPr lang="es-MX" sz="1100" b="0" dirty="0" smtClean="0">
                        <a:solidFill>
                          <a:schemeClr val="tx1"/>
                        </a:solidFill>
                        <a:latin typeface="+mn-lt"/>
                        <a:cs typeface="Helvetica" pitchFamily="34" charset="0"/>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B</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r>
              <a:tr h="1778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4</a:t>
                      </a:r>
                      <a:r>
                        <a:rPr lang="es-MX" sz="1100" b="1" u="none" dirty="0" smtClean="0">
                          <a:solidFill>
                            <a:schemeClr val="tx1"/>
                          </a:solidFill>
                          <a:effectLst>
                            <a:outerShdw blurRad="38100" dist="38100" dir="2700000" algn="tl">
                              <a:srgbClr val="000000">
                                <a:alpha val="43137"/>
                              </a:srgbClr>
                            </a:outerShdw>
                          </a:effectLst>
                          <a:latin typeface="+mn-lt"/>
                        </a:rPr>
                        <a:t>   </a:t>
                      </a:r>
                      <a:r>
                        <a:rPr lang="es-MX" sz="1100" b="0" dirty="0" smtClean="0">
                          <a:latin typeface="+mn-lt"/>
                          <a:cs typeface="Helvetica" pitchFamily="34" charset="0"/>
                        </a:rPr>
                        <a:t>¿Qué detalles resumen mejor </a:t>
                      </a:r>
                      <a:r>
                        <a:rPr lang="es-MX" sz="1100" b="1" i="1" u="sng" dirty="0" smtClean="0">
                          <a:latin typeface="+mn-lt"/>
                          <a:cs typeface="Helvetica" pitchFamily="34" charset="0"/>
                        </a:rPr>
                        <a:t>La tormenta</a:t>
                      </a:r>
                      <a:r>
                        <a:rPr lang="es-MX" sz="1100" b="0" dirty="0" smtClean="0">
                          <a:latin typeface="+mn-lt"/>
                          <a:cs typeface="Helvetica" pitchFamily="34" charset="0"/>
                        </a:rPr>
                        <a:t>? RL.1.2</a:t>
                      </a:r>
                      <a:endParaRPr lang="es-MX" sz="1100" b="0" u="none" dirty="0" smtClean="0">
                        <a:solidFill>
                          <a:schemeClr val="tx1"/>
                        </a:solidFill>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C</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r>
              <a:tr h="14514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5</a:t>
                      </a:r>
                      <a:r>
                        <a:rPr lang="es-MX" sz="1100" b="1" u="none" dirty="0" smtClean="0">
                          <a:solidFill>
                            <a:schemeClr val="tx1"/>
                          </a:solidFill>
                          <a:effectLst>
                            <a:outerShdw blurRad="38100" dist="38100" dir="2700000" algn="tl">
                              <a:srgbClr val="000000">
                                <a:alpha val="43137"/>
                              </a:srgbClr>
                            </a:outerShdw>
                          </a:effectLst>
                          <a:latin typeface="+mn-lt"/>
                        </a:rPr>
                        <a:t>   </a:t>
                      </a:r>
                      <a:r>
                        <a:rPr lang="es-MX" sz="1100" b="0" dirty="0" smtClean="0">
                          <a:latin typeface="+mn-lt"/>
                          <a:cs typeface="Helvetica" pitchFamily="34" charset="0"/>
                        </a:rPr>
                        <a:t>¿Qué fue lo primero que el niño vio cuando miró por la ventana? RL.1.3</a:t>
                      </a:r>
                      <a:endParaRPr lang="es-MX" sz="1100" b="0" u="none" dirty="0" smtClean="0">
                        <a:solidFill>
                          <a:schemeClr val="tx1"/>
                        </a:solidFill>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A</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r>
              <a:tr h="11901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6</a:t>
                      </a:r>
                      <a:r>
                        <a:rPr lang="es-MX" sz="1100" b="0" u="none" dirty="0" smtClean="0">
                          <a:solidFill>
                            <a:schemeClr val="tx1"/>
                          </a:solidFill>
                          <a:effectLst>
                            <a:outerShdw blurRad="38100" dist="38100" dir="2700000" algn="tl">
                              <a:srgbClr val="000000">
                                <a:alpha val="43137"/>
                              </a:srgbClr>
                            </a:outerShdw>
                          </a:effectLst>
                          <a:latin typeface="+mn-lt"/>
                        </a:rPr>
                        <a:t>   </a:t>
                      </a:r>
                      <a:r>
                        <a:rPr lang="es-MX" sz="1100" b="0" u="none" dirty="0" smtClean="0">
                          <a:latin typeface="+mn-lt"/>
                          <a:cs typeface="Helvetica" pitchFamily="34" charset="0"/>
                        </a:rPr>
                        <a:t>¿Qué escuchó el niño en el cuento</a:t>
                      </a:r>
                      <a:r>
                        <a:rPr lang="es-MX" sz="1100" b="0" u="none" baseline="0" dirty="0" smtClean="0">
                          <a:latin typeface="+mn-lt"/>
                          <a:cs typeface="Helvetica" pitchFamily="34" charset="0"/>
                        </a:rPr>
                        <a:t> </a:t>
                      </a:r>
                      <a:r>
                        <a:rPr lang="es-MX" sz="1100" b="1" i="1" u="sng" dirty="0" smtClean="0">
                          <a:latin typeface="+mn-lt"/>
                          <a:cs typeface="Helvetica" pitchFamily="34" charset="0"/>
                        </a:rPr>
                        <a:t>La tormenta</a:t>
                      </a:r>
                      <a:r>
                        <a:rPr lang="es-MX" sz="1100" b="0" u="none" dirty="0" smtClean="0">
                          <a:latin typeface="+mn-lt"/>
                          <a:cs typeface="Helvetica" pitchFamily="34" charset="0"/>
                        </a:rPr>
                        <a:t>? RL.1.3</a:t>
                      </a:r>
                      <a:endParaRPr lang="es-MX" sz="1100" b="0" u="none" dirty="0" smtClean="0">
                        <a:solidFill>
                          <a:schemeClr val="tx1"/>
                        </a:solidFill>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C</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r>
              <a:tr h="26125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7</a:t>
                      </a:r>
                      <a:r>
                        <a:rPr lang="es-MX" sz="1100" b="1" u="none" dirty="0" smtClean="0">
                          <a:solidFill>
                            <a:schemeClr val="tx1"/>
                          </a:solidFill>
                          <a:effectLst>
                            <a:outerShdw blurRad="38100" dist="38100" dir="2700000" algn="tl">
                              <a:srgbClr val="000000">
                                <a:alpha val="43137"/>
                              </a:srgbClr>
                            </a:outerShdw>
                          </a:effectLst>
                          <a:latin typeface="+mn-lt"/>
                        </a:rPr>
                        <a:t>                                            </a:t>
                      </a:r>
                      <a:r>
                        <a:rPr lang="es-MX" sz="1100" b="1" u="sng" dirty="0" smtClean="0">
                          <a:solidFill>
                            <a:schemeClr val="tx1"/>
                          </a:solidFill>
                          <a:effectLst>
                            <a:outerShdw blurRad="38100" dist="38100" dir="2700000" algn="tl">
                              <a:srgbClr val="000000">
                                <a:alpha val="43137"/>
                              </a:srgbClr>
                            </a:outerShdw>
                          </a:effectLst>
                          <a:latin typeface="+mn-lt"/>
                        </a:rPr>
                        <a:t>Respuesta construida - Texto literario</a:t>
                      </a:r>
                      <a:endParaRPr lang="es-MX" sz="1100" b="0" u="sng" dirty="0" smtClean="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1.2</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2</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r>
              <a:tr h="261257">
                <a:tc>
                  <a:txBody>
                    <a:bodyPr/>
                    <a:lstStyle/>
                    <a:p>
                      <a:r>
                        <a:rPr lang="es-MX" sz="1100" b="1" u="sng" dirty="0" smtClean="0">
                          <a:solidFill>
                            <a:schemeClr val="tx1"/>
                          </a:solidFill>
                          <a:effectLst>
                            <a:outerShdw blurRad="38100" dist="38100" dir="2700000" algn="tl">
                              <a:srgbClr val="000000">
                                <a:alpha val="43137"/>
                              </a:srgbClr>
                            </a:outerShdw>
                          </a:effectLst>
                          <a:latin typeface="+mn-lt"/>
                        </a:rPr>
                        <a:t>Pregunta 8</a:t>
                      </a:r>
                      <a:r>
                        <a:rPr lang="es-MX" sz="1100" b="1" u="none" dirty="0" smtClean="0">
                          <a:solidFill>
                            <a:schemeClr val="tx1"/>
                          </a:solidFill>
                          <a:effectLst>
                            <a:outerShdw blurRad="38100" dist="38100" dir="2700000" algn="tl">
                              <a:srgbClr val="000000">
                                <a:alpha val="43137"/>
                              </a:srgbClr>
                            </a:outerShdw>
                          </a:effectLst>
                          <a:latin typeface="+mn-lt"/>
                        </a:rPr>
                        <a:t>                                            </a:t>
                      </a:r>
                      <a:r>
                        <a:rPr lang="es-MX" sz="1100" b="1" u="sng" dirty="0" smtClean="0">
                          <a:solidFill>
                            <a:schemeClr val="tx1"/>
                          </a:solidFill>
                          <a:effectLst>
                            <a:outerShdw blurRad="38100" dist="38100" dir="2700000" algn="tl">
                              <a:srgbClr val="000000">
                                <a:alpha val="43137"/>
                              </a:srgbClr>
                            </a:outerShdw>
                          </a:effectLst>
                          <a:latin typeface="+mn-lt"/>
                        </a:rPr>
                        <a:t>Respuesta construida - Texto literario</a:t>
                      </a: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1.3</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3</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r>
              <a:tr h="26125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9</a:t>
                      </a:r>
                      <a:r>
                        <a:rPr lang="es-MX" sz="1100" b="0" u="none" dirty="0" smtClean="0">
                          <a:solidFill>
                            <a:schemeClr val="tx1"/>
                          </a:solidFill>
                          <a:effectLst>
                            <a:outerShdw blurRad="38100" dist="38100" dir="2700000" algn="tl">
                              <a:srgbClr val="000000">
                                <a:alpha val="43137"/>
                              </a:srgbClr>
                            </a:outerShdw>
                          </a:effectLst>
                          <a:latin typeface="+mn-lt"/>
                        </a:rPr>
                        <a:t>     </a:t>
                      </a:r>
                      <a:r>
                        <a:rPr lang="es-MX" sz="1100" b="0" u="none" dirty="0" smtClean="0">
                          <a:latin typeface="+mn-lt"/>
                          <a:cs typeface="Helvetica" pitchFamily="34" charset="0"/>
                        </a:rPr>
                        <a:t>¿Cuándo es la temporada de huracanes? RI.1.1</a:t>
                      </a:r>
                      <a:endParaRPr lang="es-MX" sz="1100" b="0" u="none" dirty="0" smtClean="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B</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r>
              <a:tr h="17344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10</a:t>
                      </a:r>
                      <a:r>
                        <a:rPr lang="es-MX" sz="1100" b="0" u="none" dirty="0" smtClean="0">
                          <a:solidFill>
                            <a:schemeClr val="tx1"/>
                          </a:solidFill>
                          <a:effectLst>
                            <a:outerShdw blurRad="38100" dist="38100" dir="2700000" algn="tl">
                              <a:srgbClr val="000000">
                                <a:alpha val="43137"/>
                              </a:srgbClr>
                            </a:outerShdw>
                          </a:effectLst>
                          <a:latin typeface="+mn-lt"/>
                        </a:rPr>
                        <a:t>   </a:t>
                      </a:r>
                      <a:r>
                        <a:rPr lang="es-MX" sz="1100" b="0" u="none" dirty="0" smtClean="0">
                          <a:latin typeface="+mn-lt"/>
                          <a:cs typeface="Helvetica" pitchFamily="34" charset="0"/>
                        </a:rPr>
                        <a:t>¿Por qué los huracanes giran y giran? RI.1.1</a:t>
                      </a:r>
                      <a:endParaRPr lang="es-MX" sz="1100" b="0" u="none" dirty="0" smtClean="0">
                        <a:solidFill>
                          <a:schemeClr val="tx1"/>
                        </a:solidFill>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C</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r>
              <a:tr h="17634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11</a:t>
                      </a:r>
                      <a:r>
                        <a:rPr lang="es-MX" sz="1100" b="0" u="none" dirty="0" smtClean="0">
                          <a:solidFill>
                            <a:schemeClr val="tx1"/>
                          </a:solidFill>
                          <a:effectLst>
                            <a:outerShdw blurRad="38100" dist="38100" dir="2700000" algn="tl">
                              <a:srgbClr val="000000">
                                <a:alpha val="43137"/>
                              </a:srgbClr>
                            </a:outerShdw>
                          </a:effectLst>
                          <a:latin typeface="+mn-lt"/>
                        </a:rPr>
                        <a:t>   </a:t>
                      </a:r>
                      <a:r>
                        <a:rPr lang="es-MX" sz="1100" b="0" u="none" dirty="0" smtClean="0">
                          <a:latin typeface="+mn-lt"/>
                          <a:cs typeface="Helvetica" pitchFamily="34" charset="0"/>
                        </a:rPr>
                        <a:t>¿De qué trata mayormente el texto </a:t>
                      </a:r>
                      <a:r>
                        <a:rPr lang="es-MX" sz="1100" b="1" i="1" u="sng" dirty="0" smtClean="0">
                          <a:latin typeface="+mn-lt"/>
                          <a:cs typeface="Helvetica" pitchFamily="34" charset="0"/>
                        </a:rPr>
                        <a:t>Tormenta giratoria</a:t>
                      </a:r>
                      <a:r>
                        <a:rPr lang="es-MX" sz="1100" b="0" u="none" dirty="0" smtClean="0">
                          <a:latin typeface="+mn-lt"/>
                          <a:cs typeface="Helvetica" pitchFamily="34" charset="0"/>
                        </a:rPr>
                        <a:t>? RI.1.2</a:t>
                      </a:r>
                      <a:endParaRPr lang="es-MX" sz="1100" b="0" u="none" dirty="0" smtClean="0">
                        <a:solidFill>
                          <a:schemeClr val="tx1"/>
                        </a:solidFill>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A</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r>
              <a:tr h="220617">
                <a:tc>
                  <a:txBody>
                    <a:bodyPr/>
                    <a:lstStyle/>
                    <a:p>
                      <a:pPr marL="800100" indent="-800100">
                        <a:buNone/>
                      </a:pPr>
                      <a:r>
                        <a:rPr lang="es-MX" sz="1100" b="1" u="sng" dirty="0" smtClean="0">
                          <a:solidFill>
                            <a:schemeClr val="tx1"/>
                          </a:solidFill>
                          <a:effectLst>
                            <a:outerShdw blurRad="38100" dist="38100" dir="2700000" algn="tl">
                              <a:srgbClr val="000000">
                                <a:alpha val="43137"/>
                              </a:srgbClr>
                            </a:outerShdw>
                          </a:effectLst>
                          <a:latin typeface="+mn-lt"/>
                        </a:rPr>
                        <a:t>Pregunta 12</a:t>
                      </a:r>
                      <a:r>
                        <a:rPr lang="es-MX" sz="1100" b="0" u="none" dirty="0" smtClean="0">
                          <a:solidFill>
                            <a:schemeClr val="tx1"/>
                          </a:solidFill>
                          <a:effectLst>
                            <a:outerShdw blurRad="38100" dist="38100" dir="2700000" algn="tl">
                              <a:srgbClr val="000000">
                                <a:alpha val="43137"/>
                              </a:srgbClr>
                            </a:outerShdw>
                          </a:effectLst>
                          <a:latin typeface="+mn-lt"/>
                        </a:rPr>
                        <a:t>   </a:t>
                      </a:r>
                      <a:r>
                        <a:rPr lang="es-MX" sz="1100" b="0" u="none" dirty="0" smtClean="0">
                          <a:latin typeface="+mn-lt"/>
                          <a:cs typeface="Helvetica" pitchFamily="34" charset="0"/>
                        </a:rPr>
                        <a:t>¿Porqué alguien empacaría un kit de seguridad con comida y agua? RI.1.2</a:t>
                      </a:r>
                      <a:endParaRPr lang="es-MX" sz="1100" b="0" u="none" dirty="0" smtClean="0">
                        <a:solidFill>
                          <a:schemeClr val="tx1"/>
                        </a:solidFill>
                        <a:latin typeface="+mn-lt"/>
                        <a:cs typeface="Helvetica" pitchFamily="34" charset="0"/>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C</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r>
              <a:tr h="27069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13</a:t>
                      </a:r>
                      <a:r>
                        <a:rPr lang="es-MX" sz="1100" b="0" u="none" dirty="0" smtClean="0">
                          <a:solidFill>
                            <a:schemeClr val="tx1"/>
                          </a:solidFill>
                          <a:effectLst>
                            <a:outerShdw blurRad="38100" dist="38100" dir="2700000" algn="tl">
                              <a:srgbClr val="000000">
                                <a:alpha val="43137"/>
                              </a:srgbClr>
                            </a:outerShdw>
                          </a:effectLst>
                          <a:latin typeface="+mn-lt"/>
                        </a:rPr>
                        <a:t>   </a:t>
                      </a:r>
                      <a:r>
                        <a:rPr lang="es-MX" sz="1100" b="0" u="none" dirty="0" smtClean="0">
                          <a:latin typeface="+mn-lt"/>
                          <a:cs typeface="Helvetica" pitchFamily="34" charset="0"/>
                        </a:rPr>
                        <a:t>¿Cuál de estos describe mejor el ojo del huracán? RI.1.3</a:t>
                      </a:r>
                      <a:endParaRPr lang="es-MX" sz="1100" b="0" u="none" dirty="0" smtClean="0">
                        <a:solidFill>
                          <a:schemeClr val="tx1"/>
                        </a:solidFill>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C</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r>
              <a:tr h="15820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14</a:t>
                      </a:r>
                      <a:r>
                        <a:rPr lang="es-MX" sz="1100" b="0" u="none" dirty="0" smtClean="0">
                          <a:solidFill>
                            <a:schemeClr val="tx1"/>
                          </a:solidFill>
                          <a:effectLst>
                            <a:outerShdw blurRad="38100" dist="38100" dir="2700000" algn="tl">
                              <a:srgbClr val="000000">
                                <a:alpha val="43137"/>
                              </a:srgbClr>
                            </a:outerShdw>
                          </a:effectLst>
                          <a:latin typeface="+mn-lt"/>
                        </a:rPr>
                        <a:t>   </a:t>
                      </a:r>
                      <a:r>
                        <a:rPr lang="es-MX" sz="1100" b="0" u="none" dirty="0" smtClean="0">
                          <a:latin typeface="+mn-lt"/>
                          <a:cs typeface="Helvetica" pitchFamily="34" charset="0"/>
                        </a:rPr>
                        <a:t>¿Cómo los huracanes pueden causar inundaciones? RI.1.3</a:t>
                      </a:r>
                      <a:endParaRPr lang="es-MX" sz="1100" b="0" u="none" dirty="0" smtClean="0">
                        <a:solidFill>
                          <a:schemeClr val="tx1"/>
                        </a:solidFill>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B</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r>
              <a:tr h="20827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15</a:t>
                      </a:r>
                      <a:r>
                        <a:rPr lang="es-MX" sz="1100" b="1" u="none" dirty="0" smtClean="0">
                          <a:solidFill>
                            <a:schemeClr val="tx1"/>
                          </a:solidFill>
                          <a:effectLst>
                            <a:outerShdw blurRad="38100" dist="38100" dir="2700000" algn="tl">
                              <a:srgbClr val="000000">
                                <a:alpha val="43137"/>
                              </a:srgbClr>
                            </a:outerShdw>
                          </a:effectLst>
                          <a:latin typeface="+mn-lt"/>
                        </a:rPr>
                        <a:t>                                </a:t>
                      </a:r>
                      <a:r>
                        <a:rPr lang="es-MX" sz="1100" b="1" u="none" dirty="0" smtClean="0">
                          <a:solidFill>
                            <a:schemeClr val="tx1"/>
                          </a:solidFill>
                          <a:effectLst/>
                          <a:latin typeface="+mn-lt"/>
                        </a:rPr>
                        <a:t>  </a:t>
                      </a:r>
                      <a:r>
                        <a:rPr lang="es-MX" sz="1100" b="1" u="sng" dirty="0" smtClean="0">
                          <a:solidFill>
                            <a:schemeClr val="tx1"/>
                          </a:solidFill>
                          <a:effectLst>
                            <a:outerShdw blurRad="38100" dist="38100" dir="2700000" algn="tl">
                              <a:srgbClr val="000000">
                                <a:alpha val="43137"/>
                              </a:srgbClr>
                            </a:outerShdw>
                          </a:effectLst>
                          <a:latin typeface="+mn-lt"/>
                        </a:rPr>
                        <a:t>Respuesta construida - Texto informativo</a:t>
                      </a: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1.2</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2</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16</a:t>
                      </a:r>
                      <a:r>
                        <a:rPr lang="es-MX" sz="1100" b="1" u="none" dirty="0" smtClean="0">
                          <a:solidFill>
                            <a:schemeClr val="tx1"/>
                          </a:solidFill>
                          <a:effectLst>
                            <a:outerShdw blurRad="38100" dist="38100" dir="2700000" algn="tl">
                              <a:srgbClr val="000000">
                                <a:alpha val="43137"/>
                              </a:srgbClr>
                            </a:outerShdw>
                          </a:effectLst>
                          <a:latin typeface="+mn-lt"/>
                        </a:rPr>
                        <a:t>                                  </a:t>
                      </a:r>
                      <a:r>
                        <a:rPr lang="es-MX" sz="1100" b="1" u="sng" dirty="0" smtClean="0">
                          <a:solidFill>
                            <a:schemeClr val="tx1"/>
                          </a:solidFill>
                          <a:effectLst>
                            <a:outerShdw blurRad="38100" dist="38100" dir="2700000" algn="tl">
                              <a:srgbClr val="000000">
                                <a:alpha val="43137"/>
                              </a:srgbClr>
                            </a:outerShdw>
                          </a:effectLst>
                          <a:latin typeface="+mn-lt"/>
                        </a:rPr>
                        <a:t>Respuesta construida - Texto informativo</a:t>
                      </a: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1.3</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3</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r>
              <a:tr h="20610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Escribe y Revisa</a:t>
                      </a:r>
                    </a:p>
                  </a:txBody>
                  <a:tcPr marL="85725" marR="85725" marT="43543" marB="43543" anchor="ctr">
                    <a:solidFill>
                      <a:schemeClr val="bg1">
                        <a:lumMod val="85000"/>
                      </a:schemeClr>
                    </a:solidFill>
                  </a:tcPr>
                </a:tc>
                <a:tc>
                  <a:txBody>
                    <a:bodyPr/>
                    <a:lstStyle/>
                    <a:p>
                      <a:pPr algn="ct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c>
                  <a:txBody>
                    <a:bodyPr/>
                    <a:lstStyle/>
                    <a:p>
                      <a:pPr algn="ct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r>
              <a:tr h="282304">
                <a:tc>
                  <a:txBody>
                    <a:bodyPr/>
                    <a:lstStyle/>
                    <a:p>
                      <a:pPr marL="854075" marR="0" indent="-854075"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17</a:t>
                      </a:r>
                      <a:r>
                        <a:rPr lang="es-MX" sz="1100" b="1" u="none" dirty="0" smtClean="0">
                          <a:solidFill>
                            <a:schemeClr val="tx1"/>
                          </a:solidFill>
                          <a:effectLst>
                            <a:outerShdw blurRad="38100" dist="38100" dir="2700000" algn="tl">
                              <a:srgbClr val="000000">
                                <a:alpha val="43137"/>
                              </a:srgbClr>
                            </a:outerShdw>
                          </a:effectLst>
                          <a:latin typeface="+mn-lt"/>
                        </a:rPr>
                        <a:t>   </a:t>
                      </a:r>
                      <a:r>
                        <a:rPr kumimoji="0" lang="es-MX" sz="1100" b="0" i="0" u="none" strike="noStrike" kern="1200" cap="none" spc="0" normalizeH="0" baseline="0" noProof="0" dirty="0" smtClean="0">
                          <a:ln>
                            <a:noFill/>
                          </a:ln>
                          <a:solidFill>
                            <a:srgbClr val="000000"/>
                          </a:solidFill>
                          <a:effectLst/>
                          <a:uLnTx/>
                          <a:uFillTx/>
                          <a:latin typeface="+mn-lt"/>
                          <a:ea typeface="Times New Roman"/>
                          <a:cs typeface="Helvetica" panose="020B0604020202020204" pitchFamily="34" charset="0"/>
                        </a:rPr>
                        <a:t>¿Te gustan las tormentas o no? Da tu opinión y explica por qué.  </a:t>
                      </a:r>
                      <a:r>
                        <a:rPr kumimoji="0" lang="es-MX" sz="1000" b="0" i="1" u="none" strike="noStrike" kern="1200" cap="none" spc="0" normalizeH="0" baseline="0" noProof="0" dirty="0" smtClean="0">
                          <a:ln>
                            <a:noFill/>
                          </a:ln>
                          <a:solidFill>
                            <a:srgbClr val="000000"/>
                          </a:solidFill>
                          <a:effectLst/>
                          <a:uLnTx/>
                          <a:uFillTx/>
                          <a:latin typeface="+mn-lt"/>
                          <a:ea typeface="Times New Roman"/>
                          <a:cs typeface="Helvetica" panose="020B0604020202020204" pitchFamily="34" charset="0"/>
                        </a:rPr>
                        <a:t>W.1.1.b,c</a:t>
                      </a:r>
                      <a:endParaRPr lang="es-MX" sz="1100" b="1" u="sng" dirty="0" smtClean="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W.1.1b, c</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3</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r>
              <a:tr h="29028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18</a:t>
                      </a:r>
                      <a:r>
                        <a:rPr lang="es-MX" sz="1100" b="1" u="none" dirty="0" smtClean="0">
                          <a:solidFill>
                            <a:schemeClr val="tx1"/>
                          </a:solidFill>
                          <a:effectLst>
                            <a:outerShdw blurRad="38100" dist="38100" dir="2700000" algn="tl">
                              <a:srgbClr val="000000">
                                <a:alpha val="43137"/>
                              </a:srgbClr>
                            </a:outerShdw>
                          </a:effectLst>
                          <a:latin typeface="+mn-lt"/>
                        </a:rPr>
                        <a:t>   </a:t>
                      </a:r>
                      <a:r>
                        <a:rPr lang="es-MX" sz="1100" b="0" u="none" dirty="0" smtClean="0">
                          <a:solidFill>
                            <a:schemeClr val="tx1"/>
                          </a:solidFill>
                          <a:effectLst/>
                          <a:latin typeface="+mn-lt"/>
                        </a:rPr>
                        <a:t>¿Qué pasó luego?  Escribe una oración final.</a:t>
                      </a:r>
                      <a:r>
                        <a:rPr lang="es-MX" sz="1100" b="0" u="none" baseline="0" dirty="0" smtClean="0">
                          <a:solidFill>
                            <a:schemeClr val="tx1"/>
                          </a:solidFill>
                          <a:effectLst/>
                          <a:latin typeface="+mn-lt"/>
                        </a:rPr>
                        <a:t> </a:t>
                      </a:r>
                      <a:r>
                        <a:rPr lang="es-MX" sz="1100" b="0" i="1" u="none" baseline="0" dirty="0" smtClean="0">
                          <a:solidFill>
                            <a:schemeClr val="tx1"/>
                          </a:solidFill>
                          <a:effectLst/>
                          <a:latin typeface="+mn-lt"/>
                        </a:rPr>
                        <a:t>W.1.1d</a:t>
                      </a:r>
                      <a:endParaRPr lang="es-MX" sz="1000" b="1" i="1" u="sng" dirty="0" smtClean="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W.1.1d</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r>
              <a:tr h="29028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19</a:t>
                      </a:r>
                      <a:r>
                        <a:rPr lang="es-MX" sz="1100" b="0" u="none" dirty="0" smtClean="0">
                          <a:solidFill>
                            <a:schemeClr val="tx1"/>
                          </a:solidFill>
                          <a:effectLst>
                            <a:outerShdw blurRad="38100" dist="38100" dir="2700000" algn="tl">
                              <a:srgbClr val="000000">
                                <a:alpha val="43137"/>
                              </a:srgbClr>
                            </a:outerShdw>
                          </a:effectLst>
                          <a:latin typeface="+mn-lt"/>
                        </a:rPr>
                        <a:t>   </a:t>
                      </a:r>
                      <a:r>
                        <a:rPr lang="es-MX" sz="1100" b="0" u="none" dirty="0" smtClean="0">
                          <a:latin typeface="+mn-lt"/>
                          <a:cs typeface="Helvetica" pitchFamily="34" charset="0"/>
                        </a:rPr>
                        <a:t>Escoge la oración que está escrita correctamente. </a:t>
                      </a:r>
                      <a:r>
                        <a:rPr lang="es-MX" sz="1100" b="0" u="none" baseline="0" dirty="0" smtClean="0">
                          <a:latin typeface="+mn-lt"/>
                          <a:cs typeface="Helvetica" pitchFamily="34" charset="0"/>
                        </a:rPr>
                        <a:t>  </a:t>
                      </a:r>
                      <a:r>
                        <a:rPr lang="es-MX" sz="900" i="1" dirty="0" smtClean="0">
                          <a:latin typeface="Helvetica" pitchFamily="34" charset="0"/>
                          <a:cs typeface="Helvetica" pitchFamily="34" charset="0"/>
                        </a:rPr>
                        <a:t>L.1.6 </a:t>
                      </a:r>
                      <a:endParaRPr lang="es-MX" sz="900" b="0" u="sng" dirty="0" smtClean="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B</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2"/>
                    </a:solidFill>
                  </a:tcPr>
                </a:tc>
              </a:tr>
              <a:tr h="290286">
                <a:tc>
                  <a:txBody>
                    <a:bodyPr/>
                    <a:lstStyle/>
                    <a:p>
                      <a:pPr marL="801688" marR="0" indent="-801688"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latin typeface="+mn-lt"/>
                        </a:rPr>
                        <a:t>Pregunta 20</a:t>
                      </a:r>
                      <a:r>
                        <a:rPr lang="es-MX" sz="1100" b="0" u="none" dirty="0" smtClean="0">
                          <a:solidFill>
                            <a:schemeClr val="tx1"/>
                          </a:solidFill>
                          <a:effectLst>
                            <a:outerShdw blurRad="38100" dist="38100" dir="2700000" algn="tl">
                              <a:srgbClr val="000000">
                                <a:alpha val="43137"/>
                              </a:srgbClr>
                            </a:outerShdw>
                          </a:effectLst>
                          <a:latin typeface="+mn-lt"/>
                        </a:rPr>
                        <a:t>   </a:t>
                      </a:r>
                      <a:r>
                        <a:rPr lang="es-MX" sz="1100" b="0" u="none" dirty="0" smtClean="0">
                          <a:latin typeface="+mn-lt"/>
                          <a:cs typeface="Helvetica" pitchFamily="34" charset="0"/>
                        </a:rPr>
                        <a:t>Escoge la oración que hace uso correcto de las letras mayúsculas y minúsculas.</a:t>
                      </a:r>
                      <a:r>
                        <a:rPr lang="es-MX" sz="800" b="0" i="1" u="none" dirty="0" smtClean="0">
                          <a:latin typeface="+mn-lt"/>
                          <a:cs typeface="Helvetica" pitchFamily="34" charset="0"/>
                        </a:rPr>
                        <a:t>  </a:t>
                      </a:r>
                      <a:r>
                        <a:rPr lang="es-MX" sz="1000" b="0" i="1" u="none" dirty="0" smtClean="0">
                          <a:latin typeface="+mn-lt"/>
                          <a:cs typeface="Helvetica" pitchFamily="34" charset="0"/>
                        </a:rPr>
                        <a:t>L.1.1.a</a:t>
                      </a:r>
                      <a:endParaRPr lang="es-MX" sz="1000" b="0" u="none" dirty="0" smtClean="0">
                        <a:solidFill>
                          <a:schemeClr val="tx1"/>
                        </a:solidFill>
                        <a:latin typeface="+mn-lt"/>
                        <a:cs typeface="Helvetica" pitchFamily="34" charset="0"/>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B</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latin typeface="+mn-lt"/>
                        </a:rPr>
                        <a:t>1</a:t>
                      </a:r>
                      <a:endParaRPr lang="es-MX" sz="1100" b="1" dirty="0">
                        <a:solidFill>
                          <a:schemeClr val="tx1"/>
                        </a:solidFill>
                        <a:effectLst>
                          <a:outerShdw blurRad="38100" dist="38100" dir="2700000" algn="tl">
                            <a:srgbClr val="000000">
                              <a:alpha val="43137"/>
                            </a:srgbClr>
                          </a:outerShdw>
                        </a:effectLst>
                        <a:latin typeface="+mn-lt"/>
                      </a:endParaRPr>
                    </a:p>
                  </a:txBody>
                  <a:tcPr marL="85725" marR="85725" marT="43543" marB="43543" anchor="ctr">
                    <a:solidFill>
                      <a:schemeClr val="bg1">
                        <a:lumMod val="85000"/>
                      </a:schemeClr>
                    </a:solidFill>
                  </a:tcPr>
                </a:tc>
              </a:tr>
            </a:tbl>
          </a:graphicData>
        </a:graphic>
      </p:graphicFrame>
    </p:spTree>
    <p:extLst>
      <p:ext uri="{BB962C8B-B14F-4D97-AF65-F5344CB8AC3E}">
        <p14:creationId xmlns:p14="http://schemas.microsoft.com/office/powerpoint/2010/main" val="624655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12256" y="347349"/>
            <a:ext cx="7188468" cy="8568051"/>
            <a:chOff x="-127134" y="171118"/>
            <a:chExt cx="7188468" cy="7982282"/>
          </a:xfrm>
        </p:grpSpPr>
        <p:sp>
          <p:nvSpPr>
            <p:cNvPr id="6" name="Rectangle 5"/>
            <p:cNvSpPr/>
            <p:nvPr/>
          </p:nvSpPr>
          <p:spPr>
            <a:xfrm>
              <a:off x="381000" y="228600"/>
              <a:ext cx="6172200" cy="7924800"/>
            </a:xfrm>
            <a:prstGeom prst="rect">
              <a:avLst/>
            </a:prstGeom>
            <a:gradFill>
              <a:gsLst>
                <a:gs pos="30000">
                  <a:srgbClr val="7030A0"/>
                </a:gs>
                <a:gs pos="87000">
                  <a:schemeClr val="accent1">
                    <a:tint val="44500"/>
                    <a:satMod val="160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solidFill>
                <a:srgbClr val="81C9F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TextBox 6"/>
              <p:cNvSpPr txBox="1"/>
              <p:nvPr/>
            </p:nvSpPr>
            <p:spPr>
              <a:xfrm>
                <a:off x="1632432" y="3202885"/>
                <a:ext cx="4162221" cy="1448012"/>
              </a:xfrm>
              <a:prstGeom prst="rect">
                <a:avLst/>
              </a:prstGeom>
              <a:solidFill>
                <a:schemeClr val="accent3">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s-MX" sz="4500" b="1" dirty="0" smtClean="0">
                    <a:effectLst>
                      <a:outerShdw blurRad="38100" dist="38100" dir="2700000" algn="tl">
                        <a:srgbClr val="000000">
                          <a:alpha val="43137"/>
                        </a:srgbClr>
                      </a:outerShdw>
                    </a:effectLst>
                  </a:rPr>
                  <a:t>Trimestre uno</a:t>
                </a:r>
              </a:p>
              <a:p>
                <a:pPr algn="ctr"/>
                <a:r>
                  <a:rPr lang="es-MX" sz="2500" b="1" dirty="0" smtClean="0">
                    <a:effectLst>
                      <a:outerShdw blurRad="38100" dist="38100" dir="2700000" algn="tl">
                        <a:srgbClr val="000000">
                          <a:alpha val="43137"/>
                        </a:srgbClr>
                      </a:outerShdw>
                    </a:effectLst>
                  </a:rPr>
                  <a:t>CFA </a:t>
                </a:r>
              </a:p>
              <a:p>
                <a:pPr algn="ctr"/>
                <a:r>
                  <a:rPr lang="es-MX" sz="2500" b="1" dirty="0" smtClean="0">
                    <a:effectLst>
                      <a:outerShdw blurRad="38100" dist="38100" dir="2700000" algn="tl">
                        <a:srgbClr val="000000">
                          <a:alpha val="43137"/>
                        </a:srgbClr>
                      </a:outerShdw>
                    </a:effectLst>
                  </a:rPr>
                  <a:t>Copia del estudiante </a:t>
                </a:r>
              </a:p>
            </p:txBody>
          </p:sp>
        </p:grpSp>
        <p:sp>
          <p:nvSpPr>
            <p:cNvPr id="11" name="Rectangle 10"/>
            <p:cNvSpPr/>
            <p:nvPr/>
          </p:nvSpPr>
          <p:spPr>
            <a:xfrm>
              <a:off x="823322" y="5774133"/>
              <a:ext cx="5486400" cy="1961972"/>
            </a:xfrm>
            <a:prstGeom prst="rect">
              <a:avLst/>
            </a:prstGeom>
            <a:solidFill>
              <a:schemeClr val="accent4">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b="1" dirty="0" smtClean="0">
                  <a:solidFill>
                    <a:schemeClr val="tx1"/>
                  </a:solidFill>
                </a:rPr>
                <a:t>Nombre del estudiante</a:t>
              </a:r>
            </a:p>
            <a:p>
              <a:pPr algn="ctr"/>
              <a:r>
                <a:rPr lang="es-MX" sz="3200" b="1" dirty="0" smtClean="0">
                  <a:solidFill>
                    <a:schemeClr val="tx1"/>
                  </a:solidFill>
                </a:rPr>
                <a:t>_______________________</a:t>
              </a:r>
              <a:endParaRPr lang="es-MX" sz="3200" b="1" dirty="0">
                <a:solidFill>
                  <a:schemeClr val="tx1"/>
                </a:solidFill>
              </a:endParaRPr>
            </a:p>
          </p:txBody>
        </p:sp>
      </p:grpSp>
      <p:grpSp>
        <p:nvGrpSpPr>
          <p:cNvPr id="13" name="Group 12"/>
          <p:cNvGrpSpPr/>
          <p:nvPr/>
        </p:nvGrpSpPr>
        <p:grpSpPr>
          <a:xfrm>
            <a:off x="616671" y="609754"/>
            <a:ext cx="2865307" cy="2586503"/>
            <a:chOff x="4038600" y="232897"/>
            <a:chExt cx="2865307" cy="2586503"/>
          </a:xfrm>
        </p:grpSpPr>
        <p:grpSp>
          <p:nvGrpSpPr>
            <p:cNvPr id="14" name="Group 13"/>
            <p:cNvGrpSpPr/>
            <p:nvPr/>
          </p:nvGrpSpPr>
          <p:grpSpPr>
            <a:xfrm>
              <a:off x="4038600" y="460090"/>
              <a:ext cx="2865307" cy="2359310"/>
              <a:chOff x="3632956" y="12014"/>
              <a:chExt cx="3419524" cy="2830247"/>
            </a:xfrm>
          </p:grpSpPr>
          <p:grpSp>
            <p:nvGrpSpPr>
              <p:cNvPr id="16" name="Group 15"/>
              <p:cNvGrpSpPr/>
              <p:nvPr/>
            </p:nvGrpSpPr>
            <p:grpSpPr>
              <a:xfrm>
                <a:off x="3632956" y="12014"/>
                <a:ext cx="3419524" cy="2784885"/>
                <a:chOff x="3868537" y="696827"/>
                <a:chExt cx="3251398" cy="2555805"/>
              </a:xfrm>
            </p:grpSpPr>
            <p:sp>
              <p:nvSpPr>
                <p:cNvPr id="19" name="Parallelogram 18"/>
                <p:cNvSpPr/>
                <p:nvPr/>
              </p:nvSpPr>
              <p:spPr>
                <a:xfrm rot="1469992" flipH="1">
                  <a:off x="3868537" y="696827"/>
                  <a:ext cx="3251398" cy="2555805"/>
                </a:xfrm>
                <a:prstGeom prst="parallelogram">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s-MX" dirty="0"/>
                </a:p>
              </p:txBody>
            </p:sp>
            <p:sp>
              <p:nvSpPr>
                <p:cNvPr id="20" name="Parallelogram 19"/>
                <p:cNvSpPr/>
                <p:nvPr/>
              </p:nvSpPr>
              <p:spPr>
                <a:xfrm>
                  <a:off x="4326691" y="895597"/>
                  <a:ext cx="2467608" cy="2028026"/>
                </a:xfrm>
                <a:prstGeom prst="parallelogram">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s-MX" dirty="0"/>
                </a:p>
              </p:txBody>
            </p:sp>
          </p:grpSp>
          <p:pic>
            <p:nvPicPr>
              <p:cNvPr id="17" name="Picture 2" descr="http://images-partners-tbn.google.com/images?q=tbn:ANd9GcSDUr2vK4W2TDygHktobuceelfcUzesZB8Q9EYo-dpZi4Qo6Z3Wvq_kS_tVIA:http://moodle.kingsley.k12.mi.us/pluginfile.php/3143/course/section/1521/FirstGrade.gif">
                <a:hlinkClick r:id="rId2"/>
              </p:cNvPr>
              <p:cNvPicPr>
                <a:picLocks noChangeAspect="1" noChangeArrowheads="1"/>
              </p:cNvPicPr>
              <p:nvPr/>
            </p:nvPicPr>
            <p:blipFill>
              <a:blip r:embed="rId3" cstate="print"/>
              <a:srcRect/>
              <a:stretch>
                <a:fillRect/>
              </a:stretch>
            </p:blipFill>
            <p:spPr bwMode="auto">
              <a:xfrm>
                <a:off x="5334000" y="1828800"/>
                <a:ext cx="1143000" cy="1013461"/>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18" name="Picture 6" descr="reading"/>
              <p:cNvPicPr>
                <a:picLocks noChangeAspect="1" noChangeArrowheads="1"/>
              </p:cNvPicPr>
              <p:nvPr/>
            </p:nvPicPr>
            <p:blipFill>
              <a:blip r:embed="rId4" cstate="print"/>
              <a:srcRect/>
              <a:stretch>
                <a:fillRect/>
              </a:stretch>
            </p:blipFill>
            <p:spPr bwMode="auto">
              <a:xfrm>
                <a:off x="4501915" y="535168"/>
                <a:ext cx="1820972" cy="1596664"/>
              </a:xfrm>
              <a:prstGeom prst="rect">
                <a:avLst/>
              </a:prstGeom>
              <a:noFill/>
            </p:spPr>
          </p:pic>
        </p:grpSp>
        <p:sp>
          <p:nvSpPr>
            <p:cNvPr id="15" name="Rectangle 14"/>
            <p:cNvSpPr/>
            <p:nvPr/>
          </p:nvSpPr>
          <p:spPr>
            <a:xfrm>
              <a:off x="4114800" y="232897"/>
              <a:ext cx="1143000" cy="1015663"/>
            </a:xfrm>
            <a:prstGeom prst="rect">
              <a:avLst/>
            </a:prstGeom>
            <a:solidFill>
              <a:srgbClr val="81C9FF"/>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s-MX" sz="6000" b="1" cap="none" spc="0" dirty="0" smtClean="0">
                  <a:ln w="11430"/>
                  <a:effectLst>
                    <a:outerShdw blurRad="80000" dist="40000" dir="5040000" algn="tl">
                      <a:srgbClr val="000000">
                        <a:alpha val="30000"/>
                      </a:srgbClr>
                    </a:outerShdw>
                  </a:effectLst>
                </a:rPr>
                <a:t>1</a:t>
              </a:r>
              <a:r>
                <a:rPr lang="es-MX" sz="6000" b="1" baseline="30000" dirty="0" smtClean="0">
                  <a:ln w="11430"/>
                  <a:effectLst>
                    <a:outerShdw blurRad="80000" dist="40000" dir="5040000" algn="tl">
                      <a:srgbClr val="000000">
                        <a:alpha val="30000"/>
                      </a:srgbClr>
                    </a:outerShdw>
                  </a:effectLst>
                </a:rPr>
                <a:t>ro</a:t>
              </a:r>
              <a:endParaRPr lang="es-MX" sz="6000" b="1" cap="none" spc="0" dirty="0" smtClean="0">
                <a:ln w="11430"/>
                <a:effectLst>
                  <a:outerShdw blurRad="80000" dist="40000" dir="5040000" algn="tl">
                    <a:srgbClr val="000000">
                      <a:alpha val="30000"/>
                    </a:srgbClr>
                  </a:outerShdw>
                </a:effectLst>
              </a:endParaRPr>
            </a:p>
          </p:txBody>
        </p:sp>
      </p:grpSp>
    </p:spTree>
    <p:extLst>
      <p:ext uri="{BB962C8B-B14F-4D97-AF65-F5344CB8AC3E}">
        <p14:creationId xmlns:p14="http://schemas.microsoft.com/office/powerpoint/2010/main" val="2844701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sp>
        <p:nvSpPr>
          <p:cNvPr id="3" name="Rectangle 2"/>
          <p:cNvSpPr/>
          <p:nvPr/>
        </p:nvSpPr>
        <p:spPr>
          <a:xfrm>
            <a:off x="719137" y="990600"/>
            <a:ext cx="5105400" cy="6247864"/>
          </a:xfrm>
          <a:prstGeom prst="rect">
            <a:avLst/>
          </a:prstGeom>
        </p:spPr>
        <p:txBody>
          <a:bodyPr wrap="square">
            <a:spAutoFit/>
          </a:bodyPr>
          <a:lstStyle/>
          <a:p>
            <a:r>
              <a:rPr lang="es-MX" sz="1200" dirty="0" smtClean="0">
                <a:latin typeface="Helvetica" pitchFamily="34" charset="0"/>
              </a:rPr>
              <a:t>Fuente 1 </a:t>
            </a:r>
          </a:p>
          <a:p>
            <a:pPr algn="ctr"/>
            <a:r>
              <a:rPr lang="es-MX" b="1" u="sng" dirty="0" smtClean="0">
                <a:latin typeface="Helvetica" pitchFamily="34" charset="0"/>
              </a:rPr>
              <a:t>La tormenta</a:t>
            </a:r>
          </a:p>
          <a:p>
            <a:pPr algn="ctr"/>
            <a:r>
              <a:rPr lang="es-MX" sz="1200" dirty="0" smtClean="0">
                <a:latin typeface="Helvetica" pitchFamily="34" charset="0"/>
              </a:rPr>
              <a:t>Por Elizabeth </a:t>
            </a:r>
            <a:r>
              <a:rPr lang="es-MX" sz="1200" dirty="0" err="1" smtClean="0">
                <a:latin typeface="Helvetica" pitchFamily="34" charset="0"/>
              </a:rPr>
              <a:t>Yeo</a:t>
            </a:r>
            <a:endParaRPr lang="es-MX" sz="1600" dirty="0" smtClean="0">
              <a:latin typeface="Helvetica" pitchFamily="34" charset="0"/>
            </a:endParaRPr>
          </a:p>
          <a:p>
            <a:r>
              <a:rPr lang="es-MX" sz="1600" dirty="0" smtClean="0">
                <a:latin typeface="Helvetica" pitchFamily="34" charset="0"/>
              </a:rPr>
              <a:t> </a:t>
            </a:r>
          </a:p>
          <a:p>
            <a:r>
              <a:rPr lang="es-MX" dirty="0" smtClean="0">
                <a:latin typeface="Helvetica" pitchFamily="34" charset="0"/>
              </a:rPr>
              <a:t>Miré por la ventana.  Habían nubes oscuras.  Ellas se hacían más y más oscuras. </a:t>
            </a:r>
          </a:p>
          <a:p>
            <a:endParaRPr lang="es-MX" dirty="0" smtClean="0">
              <a:latin typeface="Helvetica" pitchFamily="34" charset="0"/>
            </a:endParaRPr>
          </a:p>
          <a:p>
            <a:r>
              <a:rPr lang="es-MX" dirty="0" smtClean="0">
                <a:latin typeface="Helvetica" pitchFamily="34" charset="0"/>
              </a:rPr>
              <a:t>¡Venía una tormenta!</a:t>
            </a:r>
          </a:p>
          <a:p>
            <a:endParaRPr lang="es-MX" dirty="0" smtClean="0">
              <a:latin typeface="Helvetica" pitchFamily="34" charset="0"/>
            </a:endParaRPr>
          </a:p>
          <a:p>
            <a:r>
              <a:rPr lang="es-MX" dirty="0" smtClean="0">
                <a:latin typeface="Helvetica" pitchFamily="34" charset="0"/>
              </a:rPr>
              <a:t>Los fuertes vientos comenzaron a soplar.  Los fuertes vientos y las nubes pasaron sobre mi casa.  </a:t>
            </a:r>
          </a:p>
          <a:p>
            <a:endParaRPr lang="es-MX" dirty="0" smtClean="0">
              <a:latin typeface="Helvetica" pitchFamily="34" charset="0"/>
            </a:endParaRPr>
          </a:p>
          <a:p>
            <a:r>
              <a:rPr lang="es-MX" dirty="0" smtClean="0">
                <a:latin typeface="Helvetica" pitchFamily="34" charset="0"/>
              </a:rPr>
              <a:t>Había relámpagos alrededor de mi casa.  Luego, escuché un trueno caer fuertemente.  </a:t>
            </a:r>
          </a:p>
          <a:p>
            <a:endParaRPr lang="es-MX" dirty="0" smtClean="0">
              <a:latin typeface="Helvetica" pitchFamily="34" charset="0"/>
            </a:endParaRPr>
          </a:p>
          <a:p>
            <a:r>
              <a:rPr lang="es-MX" dirty="0" smtClean="0">
                <a:latin typeface="Helvetica" pitchFamily="34" charset="0"/>
              </a:rPr>
              <a:t>La lluvia comenzó a caer.  Primero suavemente, luego más y más fuerte. Tan rápido como empezó, la lluvia se detuvo.  </a:t>
            </a:r>
          </a:p>
          <a:p>
            <a:endParaRPr lang="es-MX" dirty="0" smtClean="0">
              <a:latin typeface="Helvetica" pitchFamily="34" charset="0"/>
            </a:endParaRPr>
          </a:p>
          <a:p>
            <a:r>
              <a:rPr lang="es-MX" dirty="0" smtClean="0">
                <a:latin typeface="Helvetica" pitchFamily="34" charset="0"/>
              </a:rPr>
              <a:t>Los vientos dejaron de soplar. ¡El sol salió! </a:t>
            </a:r>
          </a:p>
          <a:p>
            <a:endParaRPr lang="es-MX" dirty="0" smtClean="0">
              <a:latin typeface="Helvetica" pitchFamily="34" charset="0"/>
            </a:endParaRPr>
          </a:p>
          <a:p>
            <a:r>
              <a:rPr lang="es-MX" dirty="0" smtClean="0">
                <a:latin typeface="Helvetica" pitchFamily="34" charset="0"/>
              </a:rPr>
              <a:t>Creo que iré afuera.</a:t>
            </a:r>
            <a:endParaRPr lang="es-MX" dirty="0">
              <a:latin typeface="Helvetica" pitchFamily="34" charset="0"/>
            </a:endParaRPr>
          </a:p>
        </p:txBody>
      </p:sp>
      <p:sp>
        <p:nvSpPr>
          <p:cNvPr id="5" name="Rectangle 4"/>
          <p:cNvSpPr/>
          <p:nvPr/>
        </p:nvSpPr>
        <p:spPr>
          <a:xfrm>
            <a:off x="4464984" y="318809"/>
            <a:ext cx="2058137" cy="707886"/>
          </a:xfrm>
          <a:prstGeom prst="rect">
            <a:avLst/>
          </a:prstGeom>
        </p:spPr>
        <p:txBody>
          <a:bodyPr wrap="square">
            <a:spAutoFit/>
          </a:bodyPr>
          <a:lstStyle/>
          <a:p>
            <a:pPr lvl="0"/>
            <a:r>
              <a:rPr lang="es-ES" sz="800" dirty="0" smtClean="0">
                <a:solidFill>
                  <a:prstClr val="black"/>
                </a:solidFill>
              </a:rPr>
              <a:t>Equivalencia </a:t>
            </a:r>
            <a:r>
              <a:rPr lang="es-ES" sz="800" dirty="0">
                <a:solidFill>
                  <a:prstClr val="black"/>
                </a:solidFill>
              </a:rPr>
              <a:t>de </a:t>
            </a:r>
            <a:r>
              <a:rPr lang="es-ES" sz="800" dirty="0" smtClean="0">
                <a:solidFill>
                  <a:prstClr val="black"/>
                </a:solidFill>
              </a:rPr>
              <a:t>grado:  1.5</a:t>
            </a:r>
            <a:endParaRPr lang="es-ES" sz="800" dirty="0">
              <a:solidFill>
                <a:prstClr val="black"/>
              </a:solidFill>
            </a:endParaRPr>
          </a:p>
          <a:p>
            <a:pPr lvl="0"/>
            <a:r>
              <a:rPr lang="es-ES" sz="800" dirty="0">
                <a:solidFill>
                  <a:srgbClr val="333333"/>
                </a:solidFill>
              </a:rPr>
              <a:t>Escala </a:t>
            </a:r>
            <a:r>
              <a:rPr lang="es-ES" sz="800" i="1" dirty="0" err="1" smtClean="0">
                <a:solidFill>
                  <a:srgbClr val="333333"/>
                </a:solidFill>
              </a:rPr>
              <a:t>Lexile</a:t>
            </a:r>
            <a:r>
              <a:rPr lang="es-ES" sz="800" i="1" dirty="0" smtClean="0">
                <a:solidFill>
                  <a:srgbClr val="333333"/>
                </a:solidFill>
              </a:rPr>
              <a:t>:</a:t>
            </a:r>
            <a:r>
              <a:rPr lang="es-ES" sz="800" dirty="0" smtClean="0">
                <a:solidFill>
                  <a:srgbClr val="333333"/>
                </a:solidFill>
              </a:rPr>
              <a:t>  210L</a:t>
            </a:r>
            <a:endParaRPr lang="es-ES" sz="800" dirty="0">
              <a:solidFill>
                <a:srgbClr val="333333"/>
              </a:solidFill>
            </a:endParaRPr>
          </a:p>
          <a:p>
            <a:pPr lvl="0"/>
            <a:r>
              <a:rPr lang="es-ES" sz="800" dirty="0">
                <a:solidFill>
                  <a:srgbClr val="333333"/>
                </a:solidFill>
              </a:rPr>
              <a:t>Promedio </a:t>
            </a:r>
            <a:r>
              <a:rPr lang="es-ES" sz="800" dirty="0" smtClean="0">
                <a:solidFill>
                  <a:srgbClr val="333333"/>
                </a:solidFill>
              </a:rPr>
              <a:t>del largo </a:t>
            </a:r>
            <a:r>
              <a:rPr lang="es-ES" sz="800" dirty="0">
                <a:solidFill>
                  <a:srgbClr val="333333"/>
                </a:solidFill>
              </a:rPr>
              <a:t>de la </a:t>
            </a:r>
            <a:r>
              <a:rPr lang="es-ES" sz="800" dirty="0" smtClean="0">
                <a:solidFill>
                  <a:srgbClr val="333333"/>
                </a:solidFill>
              </a:rPr>
              <a:t>oración: 5.86</a:t>
            </a:r>
          </a:p>
          <a:p>
            <a:pPr lvl="0"/>
            <a:r>
              <a:rPr lang="es-ES" sz="800" dirty="0" smtClean="0">
                <a:solidFill>
                  <a:srgbClr val="333333"/>
                </a:solidFill>
              </a:rPr>
              <a:t>Promedio </a:t>
            </a:r>
            <a:r>
              <a:rPr lang="es-ES" sz="800" dirty="0">
                <a:solidFill>
                  <a:srgbClr val="333333"/>
                </a:solidFill>
              </a:rPr>
              <a:t>de la frecuencia de </a:t>
            </a:r>
            <a:r>
              <a:rPr lang="es-ES" sz="800" dirty="0" smtClean="0">
                <a:solidFill>
                  <a:srgbClr val="333333"/>
                </a:solidFill>
              </a:rPr>
              <a:t>palabras: 3.71</a:t>
            </a:r>
            <a:endParaRPr lang="es-ES" sz="800" dirty="0">
              <a:solidFill>
                <a:srgbClr val="333333"/>
              </a:solidFill>
            </a:endParaRPr>
          </a:p>
          <a:p>
            <a:pPr lvl="0"/>
            <a:r>
              <a:rPr lang="es-ES" sz="800" dirty="0">
                <a:solidFill>
                  <a:srgbClr val="333333"/>
                </a:solidFill>
              </a:rPr>
              <a:t>Número de </a:t>
            </a:r>
            <a:r>
              <a:rPr lang="es-ES" sz="800" dirty="0" smtClean="0">
                <a:solidFill>
                  <a:srgbClr val="333333"/>
                </a:solidFill>
              </a:rPr>
              <a:t>palabras: 82</a:t>
            </a:r>
            <a:endParaRPr lang="es-ES" sz="800" b="1" dirty="0"/>
          </a:p>
        </p:txBody>
      </p:sp>
    </p:spTree>
    <p:extLst>
      <p:ext uri="{BB962C8B-B14F-4D97-AF65-F5344CB8AC3E}">
        <p14:creationId xmlns:p14="http://schemas.microsoft.com/office/powerpoint/2010/main" val="2473643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sp>
        <p:nvSpPr>
          <p:cNvPr id="5" name="Rectangle 4"/>
          <p:cNvSpPr/>
          <p:nvPr/>
        </p:nvSpPr>
        <p:spPr>
          <a:xfrm>
            <a:off x="609600" y="958694"/>
            <a:ext cx="5736550" cy="1938984"/>
          </a:xfrm>
          <a:prstGeom prst="rect">
            <a:avLst/>
          </a:prstGeom>
        </p:spPr>
        <p:txBody>
          <a:bodyPr wrap="square" lIns="91432" tIns="45716" rIns="91432" bIns="45716">
            <a:spAutoFit/>
          </a:bodyPr>
          <a:lstStyle/>
          <a:p>
            <a:pPr marL="324349" indent="-324349">
              <a:buFont typeface="+mj-lt"/>
              <a:buAutoNum type="arabicPeriod"/>
            </a:pPr>
            <a:r>
              <a:rPr lang="es-MX" b="1" dirty="0" smtClean="0">
                <a:latin typeface="Helvetica" pitchFamily="34" charset="0"/>
                <a:cs typeface="Helvetica" pitchFamily="34" charset="0"/>
              </a:rPr>
              <a:t>¿Qué no causó la tormenta?   </a:t>
            </a:r>
            <a:r>
              <a:rPr lang="es-MX" sz="1200" dirty="0" smtClean="0">
                <a:latin typeface="Helvetica" pitchFamily="34" charset="0"/>
                <a:cs typeface="Helvetica" pitchFamily="34" charset="0"/>
              </a:rPr>
              <a:t>RL.1.1</a:t>
            </a:r>
          </a:p>
          <a:p>
            <a:pPr marL="324349" indent="-324349">
              <a:buFont typeface="+mj-lt"/>
              <a:buAutoNum type="arabicPeriod"/>
            </a:pPr>
            <a:endParaRPr lang="es-MX" sz="1700" dirty="0" smtClean="0">
              <a:latin typeface="Helvetica" pitchFamily="34" charset="0"/>
              <a:cs typeface="Helvetica" pitchFamily="34" charset="0"/>
            </a:endParaRPr>
          </a:p>
          <a:p>
            <a:pPr marL="739775" indent="-323850">
              <a:buFont typeface="+mj-lt"/>
              <a:buAutoNum type="alphaUcPeriod"/>
            </a:pPr>
            <a:r>
              <a:rPr lang="es-MX" sz="1700" dirty="0" smtClean="0">
                <a:latin typeface="Helvetica" pitchFamily="34" charset="0"/>
                <a:cs typeface="Helvetica" pitchFamily="34" charset="0"/>
              </a:rPr>
              <a:t>mirar por la ventana</a:t>
            </a:r>
          </a:p>
          <a:p>
            <a:pPr marL="739775" indent="-323850">
              <a:buFont typeface="+mj-lt"/>
              <a:buAutoNum type="alphaUcPeriod"/>
            </a:pPr>
            <a:endParaRPr lang="es-MX" sz="1700" dirty="0" smtClean="0">
              <a:latin typeface="Helvetica" pitchFamily="34" charset="0"/>
              <a:cs typeface="Helvetica" pitchFamily="34" charset="0"/>
            </a:endParaRPr>
          </a:p>
          <a:p>
            <a:pPr marL="739775" indent="-323850">
              <a:buFont typeface="+mj-lt"/>
              <a:buAutoNum type="alphaUcPeriod"/>
            </a:pPr>
            <a:r>
              <a:rPr lang="es-MX" sz="1700" dirty="0" smtClean="0">
                <a:latin typeface="Helvetica" pitchFamily="34" charset="0"/>
                <a:cs typeface="Helvetica" pitchFamily="34" charset="0"/>
              </a:rPr>
              <a:t>relámpagos</a:t>
            </a:r>
          </a:p>
          <a:p>
            <a:pPr marL="739775" indent="-323850">
              <a:buFont typeface="+mj-lt"/>
              <a:buAutoNum type="alphaUcPeriod"/>
            </a:pPr>
            <a:endParaRPr lang="es-MX" sz="1700" dirty="0" smtClean="0">
              <a:latin typeface="Helvetica" pitchFamily="34" charset="0"/>
              <a:cs typeface="Helvetica" pitchFamily="34" charset="0"/>
            </a:endParaRPr>
          </a:p>
          <a:p>
            <a:pPr marL="739775" indent="-323850">
              <a:buFont typeface="+mj-lt"/>
              <a:buAutoNum type="alphaUcPeriod"/>
            </a:pPr>
            <a:r>
              <a:rPr lang="es-MX" sz="1700" dirty="0" smtClean="0">
                <a:latin typeface="Helvetica" pitchFamily="34" charset="0"/>
                <a:cs typeface="Helvetica" pitchFamily="34" charset="0"/>
              </a:rPr>
              <a:t>trueno</a:t>
            </a:r>
            <a:endParaRPr lang="es-MX" sz="1700" dirty="0">
              <a:latin typeface="Helvetica" pitchFamily="34" charset="0"/>
              <a:cs typeface="Helvetica" pitchFamily="34" charset="0"/>
            </a:endParaRPr>
          </a:p>
        </p:txBody>
      </p:sp>
      <p:cxnSp>
        <p:nvCxnSpPr>
          <p:cNvPr id="11" name="Straight Connector 10"/>
          <p:cNvCxnSpPr/>
          <p:nvPr/>
        </p:nvCxnSpPr>
        <p:spPr>
          <a:xfrm>
            <a:off x="361867" y="4499429"/>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698195" y="1576667"/>
            <a:ext cx="225106" cy="1219702"/>
            <a:chOff x="698195" y="1576667"/>
            <a:chExt cx="225106" cy="1219702"/>
          </a:xfrm>
        </p:grpSpPr>
        <p:sp>
          <p:nvSpPr>
            <p:cNvPr id="14" name="Oval 13"/>
            <p:cNvSpPr/>
            <p:nvPr/>
          </p:nvSpPr>
          <p:spPr>
            <a:xfrm>
              <a:off x="708988" y="1576667"/>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5" name="Oval 14"/>
            <p:cNvSpPr/>
            <p:nvPr/>
          </p:nvSpPr>
          <p:spPr>
            <a:xfrm>
              <a:off x="698196" y="2077661"/>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16" name="Oval 15"/>
            <p:cNvSpPr/>
            <p:nvPr/>
          </p:nvSpPr>
          <p:spPr>
            <a:xfrm>
              <a:off x="698195" y="2578655"/>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sp>
        <p:nvSpPr>
          <p:cNvPr id="8" name="Rectangle 7"/>
          <p:cNvSpPr/>
          <p:nvPr/>
        </p:nvSpPr>
        <p:spPr>
          <a:xfrm>
            <a:off x="609600" y="5370286"/>
            <a:ext cx="5676900" cy="2482874"/>
          </a:xfrm>
          <a:prstGeom prst="rect">
            <a:avLst/>
          </a:prstGeom>
        </p:spPr>
        <p:txBody>
          <a:bodyPr wrap="square" lIns="96661" tIns="48331" rIns="96661" bIns="48331">
            <a:spAutoFit/>
          </a:bodyPr>
          <a:lstStyle/>
          <a:p>
            <a:pPr marL="461963" indent="-461963"/>
            <a:r>
              <a:rPr lang="es-MX" b="1" dirty="0" smtClean="0">
                <a:latin typeface="Helvetica" pitchFamily="34" charset="0"/>
                <a:cs typeface="Helvetica" pitchFamily="34" charset="0"/>
              </a:rPr>
              <a:t>2.  ¿Qué pasó después que el trueno cayó fuertemente?   </a:t>
            </a:r>
            <a:r>
              <a:rPr lang="es-MX" sz="1200" dirty="0" smtClean="0">
                <a:latin typeface="Helvetica" pitchFamily="34" charset="0"/>
                <a:cs typeface="Helvetica" pitchFamily="34" charset="0"/>
              </a:rPr>
              <a:t>RL.1.1</a:t>
            </a:r>
          </a:p>
          <a:p>
            <a:pPr marL="324349" indent="-324349"/>
            <a:r>
              <a:rPr lang="es-MX" sz="1700" b="1" dirty="0" smtClean="0">
                <a:solidFill>
                  <a:srgbClr val="C00000"/>
                </a:solidFill>
                <a:latin typeface="Helvetica" pitchFamily="34" charset="0"/>
                <a:cs typeface="Helvetica" pitchFamily="34" charset="0"/>
              </a:rPr>
              <a:t>    </a:t>
            </a:r>
            <a:endParaRPr lang="es-MX" sz="1700" b="1" dirty="0" smtClean="0">
              <a:latin typeface="Helvetica" pitchFamily="34" charset="0"/>
              <a:cs typeface="Helvetica" pitchFamily="34" charset="0"/>
            </a:endParaRPr>
          </a:p>
          <a:p>
            <a:pPr marL="742950" indent="-323850">
              <a:buFont typeface="+mj-lt"/>
              <a:buAutoNum type="alphaUcPeriod"/>
            </a:pPr>
            <a:r>
              <a:rPr lang="es-MX" sz="1700" dirty="0" smtClean="0">
                <a:latin typeface="Helvetica" pitchFamily="34" charset="0"/>
                <a:cs typeface="Helvetica" pitchFamily="34" charset="0"/>
              </a:rPr>
              <a:t>Fuertes vientos comenzaron a soplar.</a:t>
            </a:r>
          </a:p>
          <a:p>
            <a:pPr marL="742950" indent="-323850">
              <a:buFont typeface="+mj-lt"/>
              <a:buAutoNum type="alphaUcPeriod"/>
            </a:pPr>
            <a:endParaRPr lang="es-MX" sz="1700" dirty="0" smtClean="0">
              <a:latin typeface="Helvetica" pitchFamily="34" charset="0"/>
              <a:cs typeface="Helvetica" pitchFamily="34" charset="0"/>
            </a:endParaRPr>
          </a:p>
          <a:p>
            <a:pPr marL="742950" indent="-323850">
              <a:buFont typeface="+mj-lt"/>
              <a:buAutoNum type="alphaUcPeriod"/>
            </a:pPr>
            <a:r>
              <a:rPr lang="es-MX" sz="1700" dirty="0" smtClean="0">
                <a:latin typeface="Helvetica" pitchFamily="34" charset="0"/>
                <a:cs typeface="Helvetica" pitchFamily="34" charset="0"/>
              </a:rPr>
              <a:t>Las nubes pasaron sobre mi casa.</a:t>
            </a:r>
          </a:p>
          <a:p>
            <a:pPr marL="742950" indent="-323850">
              <a:buFont typeface="+mj-lt"/>
              <a:buAutoNum type="alphaUcPeriod"/>
            </a:pPr>
            <a:endParaRPr lang="es-MX" sz="1700" dirty="0" smtClean="0">
              <a:latin typeface="Helvetica" pitchFamily="34" charset="0"/>
              <a:cs typeface="Helvetica" pitchFamily="34" charset="0"/>
            </a:endParaRPr>
          </a:p>
          <a:p>
            <a:pPr marL="742950" indent="-323850">
              <a:buFont typeface="+mj-lt"/>
              <a:buAutoNum type="alphaUcPeriod"/>
            </a:pPr>
            <a:r>
              <a:rPr lang="es-MX" sz="1700" dirty="0" smtClean="0">
                <a:latin typeface="Helvetica" pitchFamily="34" charset="0"/>
                <a:cs typeface="Helvetica" pitchFamily="34" charset="0"/>
              </a:rPr>
              <a:t>La lluvia comenzó a caer.</a:t>
            </a:r>
          </a:p>
          <a:p>
            <a:pPr marL="742950" indent="-323850">
              <a:buFont typeface="+mj-lt"/>
              <a:buAutoNum type="alphaUcPeriod"/>
            </a:pPr>
            <a:endParaRPr lang="es-MX" sz="1700" dirty="0" smtClean="0">
              <a:latin typeface="Helvetica" pitchFamily="34" charset="0"/>
              <a:cs typeface="Helvetica" pitchFamily="34" charset="0"/>
            </a:endParaRPr>
          </a:p>
        </p:txBody>
      </p:sp>
      <p:sp>
        <p:nvSpPr>
          <p:cNvPr id="2" name="Rectangle 1"/>
          <p:cNvSpPr/>
          <p:nvPr/>
        </p:nvSpPr>
        <p:spPr>
          <a:xfrm>
            <a:off x="4512034" y="4150583"/>
            <a:ext cx="1981200" cy="507831"/>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sz="900" b="1" dirty="0" smtClean="0"/>
              <a:t>RL.1.1</a:t>
            </a:r>
          </a:p>
          <a:p>
            <a:r>
              <a:rPr lang="es-MX" sz="900" dirty="0"/>
              <a:t>Hacen y contestan preguntas sobre los detalles </a:t>
            </a:r>
            <a:r>
              <a:rPr lang="es-MX" sz="900" dirty="0" smtClean="0"/>
              <a:t>clave </a:t>
            </a:r>
            <a:r>
              <a:rPr lang="es-MX" sz="900" dirty="0"/>
              <a:t>de un texto.</a:t>
            </a:r>
            <a:endParaRPr lang="en-US" sz="900" dirty="0"/>
          </a:p>
        </p:txBody>
      </p:sp>
      <p:grpSp>
        <p:nvGrpSpPr>
          <p:cNvPr id="18" name="Group 17"/>
          <p:cNvGrpSpPr/>
          <p:nvPr/>
        </p:nvGrpSpPr>
        <p:grpSpPr>
          <a:xfrm>
            <a:off x="708988" y="6248400"/>
            <a:ext cx="225105" cy="1239533"/>
            <a:chOff x="698196" y="1576667"/>
            <a:chExt cx="225105" cy="1239533"/>
          </a:xfrm>
        </p:grpSpPr>
        <p:sp>
          <p:nvSpPr>
            <p:cNvPr id="19" name="Oval 18"/>
            <p:cNvSpPr/>
            <p:nvPr/>
          </p:nvSpPr>
          <p:spPr>
            <a:xfrm>
              <a:off x="708988" y="1576667"/>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0" name="Oval 19"/>
            <p:cNvSpPr/>
            <p:nvPr/>
          </p:nvSpPr>
          <p:spPr>
            <a:xfrm>
              <a:off x="698196" y="2077661"/>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21" name="Oval 20"/>
            <p:cNvSpPr/>
            <p:nvPr/>
          </p:nvSpPr>
          <p:spPr>
            <a:xfrm>
              <a:off x="708988" y="259848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spTree>
    <p:extLst>
      <p:ext uri="{BB962C8B-B14F-4D97-AF65-F5344CB8AC3E}">
        <p14:creationId xmlns:p14="http://schemas.microsoft.com/office/powerpoint/2010/main" val="2144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cxnSp>
        <p:nvCxnSpPr>
          <p:cNvPr id="10" name="Straight Connector 9"/>
          <p:cNvCxnSpPr/>
          <p:nvPr/>
        </p:nvCxnSpPr>
        <p:spPr>
          <a:xfrm>
            <a:off x="361867" y="4354286"/>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57200" y="4654929"/>
            <a:ext cx="6057900" cy="2990706"/>
          </a:xfrm>
          <a:prstGeom prst="rect">
            <a:avLst/>
          </a:prstGeom>
          <a:noFill/>
          <a:ln>
            <a:noFill/>
          </a:ln>
        </p:spPr>
        <p:txBody>
          <a:bodyPr wrap="square" lIns="96661" tIns="48331" rIns="96661" bIns="48331">
            <a:spAutoFit/>
          </a:bodyPr>
          <a:lstStyle/>
          <a:p>
            <a:pPr marL="323850" indent="-323850">
              <a:buFont typeface="+mj-lt"/>
              <a:buAutoNum type="arabicPeriod" startAt="4"/>
            </a:pPr>
            <a:r>
              <a:rPr lang="es-MX" b="1" dirty="0" smtClean="0">
                <a:latin typeface="Helvetica" pitchFamily="34" charset="0"/>
                <a:cs typeface="Helvetica" pitchFamily="34" charset="0"/>
              </a:rPr>
              <a:t>¿Qué detalles resumen mejor </a:t>
            </a:r>
            <a:r>
              <a:rPr lang="es-MX" b="1" i="1" u="sng" dirty="0" smtClean="0">
                <a:latin typeface="Helvetica" pitchFamily="34" charset="0"/>
                <a:cs typeface="Helvetica" pitchFamily="34" charset="0"/>
              </a:rPr>
              <a:t>La tormenta</a:t>
            </a:r>
            <a:r>
              <a:rPr lang="es-MX" b="1" dirty="0" smtClean="0">
                <a:latin typeface="Helvetica" pitchFamily="34" charset="0"/>
                <a:cs typeface="Helvetica" pitchFamily="34" charset="0"/>
              </a:rPr>
              <a:t>?</a:t>
            </a:r>
            <a:r>
              <a:rPr lang="es-MX" sz="1700" b="1" dirty="0" smtClean="0">
                <a:latin typeface="Helvetica" pitchFamily="34" charset="0"/>
                <a:cs typeface="Helvetica" pitchFamily="34" charset="0"/>
              </a:rPr>
              <a:t>    </a:t>
            </a:r>
            <a:r>
              <a:rPr lang="es-MX" sz="1200" dirty="0" smtClean="0">
                <a:latin typeface="Helvetica" pitchFamily="34" charset="0"/>
                <a:cs typeface="Helvetica" pitchFamily="34" charset="0"/>
              </a:rPr>
              <a:t>RL.1.2</a:t>
            </a:r>
          </a:p>
          <a:p>
            <a:pPr marL="324349" indent="-324349">
              <a:buFont typeface="+mj-lt"/>
              <a:buAutoNum type="arabicPeriod" startAt="4"/>
            </a:pPr>
            <a:endParaRPr lang="es-MX" sz="1700" dirty="0" smtClean="0">
              <a:latin typeface="Helvetica" pitchFamily="34" charset="0"/>
              <a:cs typeface="Helvetica" pitchFamily="34" charset="0"/>
            </a:endParaRPr>
          </a:p>
          <a:p>
            <a:pPr marL="685800" indent="-342900">
              <a:buFont typeface="+mj-lt"/>
              <a:buAutoNum type="alphaUcPeriod"/>
            </a:pPr>
            <a:r>
              <a:rPr lang="es-MX" sz="1700" dirty="0" smtClean="0">
                <a:latin typeface="Helvetica" pitchFamily="34" charset="0"/>
                <a:cs typeface="Helvetica" pitchFamily="34" charset="0"/>
              </a:rPr>
              <a:t>Primero, la lluvia comenzó a caer.  Luego, hubo relámpagos.  Por último, el sol salió. </a:t>
            </a:r>
          </a:p>
          <a:p>
            <a:pPr marL="685800" indent="-342900">
              <a:buFont typeface="+mj-lt"/>
              <a:buAutoNum type="alphaUcPeriod"/>
            </a:pPr>
            <a:endParaRPr lang="es-MX" sz="1700" dirty="0" smtClean="0">
              <a:latin typeface="Helvetica" pitchFamily="34" charset="0"/>
              <a:cs typeface="Helvetica" pitchFamily="34" charset="0"/>
            </a:endParaRPr>
          </a:p>
          <a:p>
            <a:pPr marL="685800" indent="-342900">
              <a:buFont typeface="+mj-lt"/>
              <a:buAutoNum type="alphaUcPeriod"/>
            </a:pPr>
            <a:r>
              <a:rPr lang="es-MX" sz="1700" dirty="0" smtClean="0">
                <a:latin typeface="Helvetica" pitchFamily="34" charset="0"/>
                <a:cs typeface="Helvetica" pitchFamily="34" charset="0"/>
              </a:rPr>
              <a:t>Primero, la lluvia comenzó a caer.  Luego, hubo relámpagos.  Por último, los fuertes vientos comenzaron a soplar. </a:t>
            </a:r>
          </a:p>
          <a:p>
            <a:pPr marL="685800" indent="-342900">
              <a:buFont typeface="+mj-lt"/>
              <a:buAutoNum type="alphaUcPeriod"/>
            </a:pPr>
            <a:endParaRPr lang="es-MX" sz="1700" dirty="0" smtClean="0">
              <a:latin typeface="Helvetica" pitchFamily="34" charset="0"/>
              <a:cs typeface="Helvetica" pitchFamily="34" charset="0"/>
            </a:endParaRPr>
          </a:p>
          <a:p>
            <a:pPr marL="685800" indent="-342900">
              <a:buFont typeface="+mj-lt"/>
              <a:buAutoNum type="alphaUcPeriod"/>
            </a:pPr>
            <a:r>
              <a:rPr lang="es-MX" sz="1700" dirty="0" smtClean="0">
                <a:latin typeface="Helvetica" pitchFamily="34" charset="0"/>
                <a:cs typeface="Helvetica" pitchFamily="34" charset="0"/>
              </a:rPr>
              <a:t>Primero, hubo relámpagos.  Luego, la lluvia comenzó a caer. Por último, el sol salió. </a:t>
            </a:r>
            <a:endParaRPr lang="es-MX" sz="1700" dirty="0">
              <a:latin typeface="Helvetica" pitchFamily="34" charset="0"/>
              <a:cs typeface="Helvetica" pitchFamily="34" charset="0"/>
            </a:endParaRPr>
          </a:p>
        </p:txBody>
      </p:sp>
      <p:sp>
        <p:nvSpPr>
          <p:cNvPr id="3" name="Rectangle 2"/>
          <p:cNvSpPr/>
          <p:nvPr/>
        </p:nvSpPr>
        <p:spPr>
          <a:xfrm>
            <a:off x="457200" y="522142"/>
            <a:ext cx="6172200" cy="2385260"/>
          </a:xfrm>
          <a:prstGeom prst="rect">
            <a:avLst/>
          </a:prstGeom>
        </p:spPr>
        <p:txBody>
          <a:bodyPr wrap="square" lIns="91432" tIns="45716" rIns="91432" bIns="45716">
            <a:spAutoFit/>
          </a:bodyPr>
          <a:lstStyle/>
          <a:p>
            <a:pPr marL="324349" indent="-324349">
              <a:buFont typeface="+mj-lt"/>
              <a:buAutoNum type="arabicPeriod" startAt="3"/>
            </a:pPr>
            <a:r>
              <a:rPr lang="es-MX" b="1" dirty="0" smtClean="0">
                <a:latin typeface="Helvetica" pitchFamily="34" charset="0"/>
                <a:cs typeface="Helvetica" pitchFamily="34" charset="0"/>
              </a:rPr>
              <a:t>¿Cuál es la idea principal del cuento, </a:t>
            </a:r>
            <a:r>
              <a:rPr lang="es-MX" b="1" i="1" u="sng" dirty="0" smtClean="0">
                <a:latin typeface="Helvetica" pitchFamily="34" charset="0"/>
                <a:cs typeface="Helvetica" pitchFamily="34" charset="0"/>
              </a:rPr>
              <a:t>La tormenta</a:t>
            </a:r>
            <a:r>
              <a:rPr lang="es-MX" b="1" dirty="0" smtClean="0">
                <a:latin typeface="Helvetica" pitchFamily="34" charset="0"/>
                <a:cs typeface="Helvetica" pitchFamily="34" charset="0"/>
              </a:rPr>
              <a:t>?     </a:t>
            </a:r>
            <a:r>
              <a:rPr lang="es-MX" sz="1200" dirty="0" smtClean="0">
                <a:latin typeface="Helvetica" pitchFamily="34" charset="0"/>
                <a:cs typeface="Helvetica" pitchFamily="34" charset="0"/>
              </a:rPr>
              <a:t>RL.1.2</a:t>
            </a:r>
          </a:p>
          <a:p>
            <a:pPr marL="324349" indent="-324349"/>
            <a:endParaRPr lang="es-MX" sz="1700" dirty="0" smtClean="0">
              <a:latin typeface="Helvetica" pitchFamily="34" charset="0"/>
              <a:cs typeface="Helvetica" pitchFamily="34" charset="0"/>
            </a:endParaRPr>
          </a:p>
          <a:p>
            <a:pPr marL="684213" indent="-323850">
              <a:buFont typeface="+mj-lt"/>
              <a:buAutoNum type="alphaUcPeriod"/>
            </a:pPr>
            <a:r>
              <a:rPr lang="es-MX" sz="1700" dirty="0" smtClean="0">
                <a:latin typeface="Helvetica" pitchFamily="34" charset="0"/>
                <a:cs typeface="Helvetica" pitchFamily="34" charset="0"/>
              </a:rPr>
              <a:t>Las nubes se hacían más oscuras.</a:t>
            </a:r>
          </a:p>
          <a:p>
            <a:pPr marL="684213" indent="-323850">
              <a:buFont typeface="+mj-lt"/>
              <a:buAutoNum type="alphaUcPeriod"/>
            </a:pPr>
            <a:endParaRPr lang="es-MX" sz="1700" dirty="0" smtClean="0">
              <a:solidFill>
                <a:srgbClr val="FF0000"/>
              </a:solidFill>
              <a:latin typeface="Helvetica" pitchFamily="34" charset="0"/>
              <a:cs typeface="Helvetica" pitchFamily="34" charset="0"/>
            </a:endParaRPr>
          </a:p>
          <a:p>
            <a:pPr marL="684213" indent="-323850">
              <a:buFont typeface="+mj-lt"/>
              <a:buAutoNum type="alphaUcPeriod"/>
            </a:pPr>
            <a:r>
              <a:rPr lang="es-MX" sz="1700" dirty="0" smtClean="0">
                <a:latin typeface="Helvetica" pitchFamily="34" charset="0"/>
                <a:cs typeface="Helvetica" pitchFamily="34" charset="0"/>
              </a:rPr>
              <a:t>Se acercaba una tormenta.</a:t>
            </a:r>
          </a:p>
          <a:p>
            <a:pPr marL="684213" indent="-323850">
              <a:buFont typeface="+mj-lt"/>
              <a:buAutoNum type="alphaUcPeriod"/>
            </a:pPr>
            <a:endParaRPr lang="es-MX" sz="1700" dirty="0" smtClean="0">
              <a:latin typeface="Helvetica" pitchFamily="34" charset="0"/>
              <a:cs typeface="Helvetica" pitchFamily="34" charset="0"/>
            </a:endParaRPr>
          </a:p>
          <a:p>
            <a:pPr marL="684213" indent="-323850">
              <a:buFont typeface="+mj-lt"/>
              <a:buAutoNum type="alphaUcPeriod"/>
            </a:pPr>
            <a:r>
              <a:rPr lang="es-MX" sz="1700" dirty="0" smtClean="0">
                <a:latin typeface="Helvetica" pitchFamily="34" charset="0"/>
                <a:cs typeface="Helvetica" pitchFamily="34" charset="0"/>
              </a:rPr>
              <a:t>La lluvia comenzó a caer más fuerte.</a:t>
            </a:r>
          </a:p>
          <a:p>
            <a:pPr marL="758317" indent="-324349">
              <a:buFont typeface="+mj-lt"/>
              <a:buAutoNum type="alphaUcPeriod"/>
            </a:pPr>
            <a:endParaRPr lang="es-MX" sz="1700" dirty="0" smtClean="0">
              <a:latin typeface="Helvetica" pitchFamily="34" charset="0"/>
              <a:cs typeface="Helvetica" pitchFamily="34" charset="0"/>
            </a:endParaRPr>
          </a:p>
        </p:txBody>
      </p:sp>
      <p:sp>
        <p:nvSpPr>
          <p:cNvPr id="19" name="Rectangle 18"/>
          <p:cNvSpPr/>
          <p:nvPr/>
        </p:nvSpPr>
        <p:spPr>
          <a:xfrm>
            <a:off x="4244340" y="3858277"/>
            <a:ext cx="2286000" cy="646331"/>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sz="900" b="1" dirty="0" smtClean="0"/>
              <a:t>RL.1.2</a:t>
            </a:r>
            <a:r>
              <a:rPr lang="en-US" sz="900" dirty="0" smtClean="0"/>
              <a:t> </a:t>
            </a:r>
          </a:p>
          <a:p>
            <a:r>
              <a:rPr lang="es-MX" sz="900" dirty="0"/>
              <a:t>Recuentan cuentos, incluyendo los detalles </a:t>
            </a:r>
            <a:r>
              <a:rPr lang="es-MX" sz="900" dirty="0" smtClean="0"/>
              <a:t>clave, </a:t>
            </a:r>
            <a:r>
              <a:rPr lang="es-MX" sz="900" dirty="0"/>
              <a:t>y demuestran comprensión del mensaje principal o lección.</a:t>
            </a:r>
            <a:endParaRPr lang="en-US" sz="900" dirty="0"/>
          </a:p>
        </p:txBody>
      </p:sp>
      <p:grpSp>
        <p:nvGrpSpPr>
          <p:cNvPr id="20" name="Group 19"/>
          <p:cNvGrpSpPr/>
          <p:nvPr/>
        </p:nvGrpSpPr>
        <p:grpSpPr>
          <a:xfrm>
            <a:off x="541463" y="1295400"/>
            <a:ext cx="228064" cy="1264388"/>
            <a:chOff x="695237" y="1576667"/>
            <a:chExt cx="228064" cy="1264388"/>
          </a:xfrm>
        </p:grpSpPr>
        <p:sp>
          <p:nvSpPr>
            <p:cNvPr id="21" name="Oval 20"/>
            <p:cNvSpPr/>
            <p:nvPr/>
          </p:nvSpPr>
          <p:spPr>
            <a:xfrm>
              <a:off x="708988" y="1576667"/>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2" name="Oval 21"/>
            <p:cNvSpPr/>
            <p:nvPr/>
          </p:nvSpPr>
          <p:spPr>
            <a:xfrm>
              <a:off x="695237" y="210531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23" name="Oval 22"/>
            <p:cNvSpPr/>
            <p:nvPr/>
          </p:nvSpPr>
          <p:spPr>
            <a:xfrm>
              <a:off x="708988" y="2623341"/>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grpSp>
        <p:nvGrpSpPr>
          <p:cNvPr id="24" name="Group 23"/>
          <p:cNvGrpSpPr/>
          <p:nvPr/>
        </p:nvGrpSpPr>
        <p:grpSpPr>
          <a:xfrm>
            <a:off x="574264" y="5257800"/>
            <a:ext cx="219458" cy="2046514"/>
            <a:chOff x="708988" y="1576667"/>
            <a:chExt cx="219458" cy="2046514"/>
          </a:xfrm>
        </p:grpSpPr>
        <p:sp>
          <p:nvSpPr>
            <p:cNvPr id="25" name="Oval 24"/>
            <p:cNvSpPr/>
            <p:nvPr/>
          </p:nvSpPr>
          <p:spPr>
            <a:xfrm>
              <a:off x="708988" y="1576667"/>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6" name="Oval 25"/>
            <p:cNvSpPr/>
            <p:nvPr/>
          </p:nvSpPr>
          <p:spPr>
            <a:xfrm>
              <a:off x="714133" y="2350161"/>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27" name="Oval 26"/>
            <p:cNvSpPr/>
            <p:nvPr/>
          </p:nvSpPr>
          <p:spPr>
            <a:xfrm>
              <a:off x="708988" y="3405467"/>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spTree>
    <p:extLst>
      <p:ext uri="{BB962C8B-B14F-4D97-AF65-F5344CB8AC3E}">
        <p14:creationId xmlns:p14="http://schemas.microsoft.com/office/powerpoint/2010/main" val="4237633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cxnSp>
        <p:nvCxnSpPr>
          <p:cNvPr id="10" name="Straight Connector 9"/>
          <p:cNvCxnSpPr/>
          <p:nvPr/>
        </p:nvCxnSpPr>
        <p:spPr>
          <a:xfrm>
            <a:off x="361867" y="4354286"/>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92104" y="4718318"/>
            <a:ext cx="6116604" cy="2390541"/>
          </a:xfrm>
          <a:prstGeom prst="rect">
            <a:avLst/>
          </a:prstGeom>
          <a:noFill/>
          <a:ln>
            <a:noFill/>
          </a:ln>
        </p:spPr>
        <p:txBody>
          <a:bodyPr wrap="square" lIns="96661" tIns="48331" rIns="96661" bIns="48331">
            <a:spAutoFit/>
          </a:bodyPr>
          <a:lstStyle/>
          <a:p>
            <a:pPr marL="349250" indent="-349250">
              <a:tabLst>
                <a:tab pos="60325" algn="l"/>
              </a:tabLst>
            </a:pPr>
            <a:r>
              <a:rPr lang="es-MX" b="1" dirty="0" smtClean="0">
                <a:latin typeface="Helvetica" pitchFamily="34" charset="0"/>
                <a:cs typeface="Helvetica" pitchFamily="34" charset="0"/>
              </a:rPr>
              <a:t>6. ¿Qué escuchó el niño en el cuento </a:t>
            </a:r>
            <a:r>
              <a:rPr lang="es-MX" b="1" i="1" u="sng" dirty="0" smtClean="0">
                <a:latin typeface="Helvetica" pitchFamily="34" charset="0"/>
                <a:cs typeface="Helvetica" pitchFamily="34" charset="0"/>
              </a:rPr>
              <a:t>La tormenta</a:t>
            </a:r>
            <a:r>
              <a:rPr lang="es-MX" b="1" dirty="0" smtClean="0">
                <a:latin typeface="Helvetica" pitchFamily="34" charset="0"/>
                <a:cs typeface="Helvetica" pitchFamily="34" charset="0"/>
              </a:rPr>
              <a:t>? </a:t>
            </a:r>
            <a:r>
              <a:rPr lang="es-MX" sz="1200" dirty="0" smtClean="0">
                <a:latin typeface="Helvetica" pitchFamily="34" charset="0"/>
                <a:cs typeface="Helvetica" pitchFamily="34" charset="0"/>
              </a:rPr>
              <a:t>RL.1.3</a:t>
            </a:r>
          </a:p>
          <a:p>
            <a:pPr marL="324349" indent="-324349">
              <a:buFont typeface="+mj-lt"/>
              <a:buAutoNum type="arabicPeriod" startAt="4"/>
            </a:pPr>
            <a:endParaRPr lang="es-MX" sz="1700" dirty="0" smtClean="0">
              <a:latin typeface="Helvetica" pitchFamily="34" charset="0"/>
              <a:cs typeface="Helvetica" pitchFamily="34" charset="0"/>
            </a:endParaRPr>
          </a:p>
          <a:p>
            <a:pPr marL="625475" indent="-276225">
              <a:buFont typeface="+mj-lt"/>
              <a:buAutoNum type="alphaUcPeriod"/>
              <a:tabLst>
                <a:tab pos="854075" algn="l"/>
              </a:tabLst>
            </a:pPr>
            <a:r>
              <a:rPr lang="es-MX" sz="1700" dirty="0" smtClean="0">
                <a:latin typeface="Helvetica" pitchFamily="34" charset="0"/>
                <a:cs typeface="Helvetica" pitchFamily="34" charset="0"/>
              </a:rPr>
              <a:t>nubes oscuras</a:t>
            </a:r>
          </a:p>
          <a:p>
            <a:pPr marL="625475" indent="-276225">
              <a:buFont typeface="+mj-lt"/>
              <a:buAutoNum type="alphaUcPeriod"/>
              <a:tabLst>
                <a:tab pos="854075" algn="l"/>
              </a:tabLst>
            </a:pPr>
            <a:endParaRPr lang="es-MX" sz="1700" dirty="0" smtClean="0">
              <a:latin typeface="Helvetica" pitchFamily="34" charset="0"/>
              <a:cs typeface="Helvetica" pitchFamily="34" charset="0"/>
            </a:endParaRPr>
          </a:p>
          <a:p>
            <a:pPr marL="625475" indent="-276225">
              <a:buFont typeface="+mj-lt"/>
              <a:buAutoNum type="alphaUcPeriod"/>
              <a:tabLst>
                <a:tab pos="854075" algn="l"/>
              </a:tabLst>
            </a:pPr>
            <a:r>
              <a:rPr lang="es-MX" sz="1700" dirty="0" smtClean="0">
                <a:latin typeface="Helvetica" pitchFamily="34" charset="0"/>
                <a:cs typeface="Helvetica" pitchFamily="34" charset="0"/>
              </a:rPr>
              <a:t>relámpagos</a:t>
            </a:r>
          </a:p>
          <a:p>
            <a:pPr marL="625475" indent="-276225">
              <a:buFont typeface="+mj-lt"/>
              <a:buAutoNum type="alphaUcPeriod"/>
              <a:tabLst>
                <a:tab pos="854075" algn="l"/>
              </a:tabLst>
            </a:pPr>
            <a:endParaRPr lang="es-MX" sz="1700" dirty="0" smtClean="0">
              <a:latin typeface="Helvetica" pitchFamily="34" charset="0"/>
              <a:cs typeface="Helvetica" pitchFamily="34" charset="0"/>
            </a:endParaRPr>
          </a:p>
          <a:p>
            <a:pPr marL="625475" indent="-276225">
              <a:buFont typeface="+mj-lt"/>
              <a:buAutoNum type="alphaUcPeriod"/>
              <a:tabLst>
                <a:tab pos="854075" algn="l"/>
              </a:tabLst>
            </a:pPr>
            <a:r>
              <a:rPr lang="es-MX" sz="1700" dirty="0" smtClean="0">
                <a:latin typeface="Helvetica" pitchFamily="34" charset="0"/>
                <a:cs typeface="Helvetica" pitchFamily="34" charset="0"/>
              </a:rPr>
              <a:t>truenos cayendo fuertemente</a:t>
            </a:r>
          </a:p>
          <a:p>
            <a:pPr marL="753811" indent="-324349">
              <a:buFont typeface="+mj-lt"/>
              <a:buAutoNum type="alphaUcPeriod"/>
            </a:pPr>
            <a:endParaRPr lang="es-MX" sz="1700" dirty="0" smtClean="0">
              <a:latin typeface="Helvetica" pitchFamily="34" charset="0"/>
              <a:cs typeface="Helvetica" pitchFamily="34" charset="0"/>
            </a:endParaRPr>
          </a:p>
        </p:txBody>
      </p:sp>
      <p:sp>
        <p:nvSpPr>
          <p:cNvPr id="3" name="Rectangle 2"/>
          <p:cNvSpPr/>
          <p:nvPr/>
        </p:nvSpPr>
        <p:spPr>
          <a:xfrm>
            <a:off x="592104" y="729322"/>
            <a:ext cx="5810250" cy="2215983"/>
          </a:xfrm>
          <a:prstGeom prst="rect">
            <a:avLst/>
          </a:prstGeom>
        </p:spPr>
        <p:txBody>
          <a:bodyPr wrap="square" lIns="91432" tIns="45716" rIns="91432" bIns="45716">
            <a:spAutoFit/>
          </a:bodyPr>
          <a:lstStyle/>
          <a:p>
            <a:pPr marL="396875" indent="-396875"/>
            <a:r>
              <a:rPr lang="es-MX" b="1" dirty="0" smtClean="0">
                <a:latin typeface="Helvetica" pitchFamily="34" charset="0"/>
                <a:cs typeface="Helvetica" pitchFamily="34" charset="0"/>
              </a:rPr>
              <a:t>5. ¿Qué fue lo primero que el niño vio cuando miró por la ventana?  </a:t>
            </a:r>
            <a:r>
              <a:rPr lang="es-MX" sz="1200" dirty="0" smtClean="0">
                <a:latin typeface="Helvetica" pitchFamily="34" charset="0"/>
                <a:cs typeface="Helvetica" pitchFamily="34" charset="0"/>
              </a:rPr>
              <a:t>RL.1.3</a:t>
            </a:r>
          </a:p>
          <a:p>
            <a:pPr marL="324349" indent="-324349"/>
            <a:endParaRPr lang="es-MX" sz="1700" dirty="0" smtClean="0">
              <a:latin typeface="Helvetica" pitchFamily="34" charset="0"/>
              <a:cs typeface="Helvetica" pitchFamily="34" charset="0"/>
            </a:endParaRPr>
          </a:p>
          <a:p>
            <a:pPr marL="625475" indent="-276225">
              <a:buFont typeface="+mj-lt"/>
              <a:buAutoNum type="alphaUcPeriod"/>
            </a:pPr>
            <a:r>
              <a:rPr lang="es-MX" sz="1700" dirty="0" smtClean="0">
                <a:latin typeface="Helvetica" pitchFamily="34" charset="0"/>
                <a:cs typeface="Helvetica" pitchFamily="34" charset="0"/>
              </a:rPr>
              <a:t>nubes oscuras</a:t>
            </a:r>
          </a:p>
          <a:p>
            <a:pPr marL="625475" indent="-276225">
              <a:buFont typeface="+mj-lt"/>
              <a:buAutoNum type="alphaUcPeriod"/>
            </a:pPr>
            <a:endParaRPr lang="es-MX" sz="1700" dirty="0" smtClean="0">
              <a:solidFill>
                <a:srgbClr val="FF0000"/>
              </a:solidFill>
              <a:latin typeface="Helvetica" pitchFamily="34" charset="0"/>
              <a:cs typeface="Helvetica" pitchFamily="34" charset="0"/>
            </a:endParaRPr>
          </a:p>
          <a:p>
            <a:pPr marL="625475" indent="-276225">
              <a:buFont typeface="+mj-lt"/>
              <a:buAutoNum type="alphaUcPeriod"/>
            </a:pPr>
            <a:r>
              <a:rPr lang="es-MX" sz="1700" dirty="0" smtClean="0">
                <a:latin typeface="Helvetica" pitchFamily="34" charset="0"/>
                <a:cs typeface="Helvetica" pitchFamily="34" charset="0"/>
              </a:rPr>
              <a:t>fuertes vientos</a:t>
            </a:r>
          </a:p>
          <a:p>
            <a:pPr marL="625475" indent="-276225">
              <a:buFont typeface="+mj-lt"/>
              <a:buAutoNum type="alphaUcPeriod"/>
            </a:pPr>
            <a:endParaRPr lang="es-MX" sz="1700" dirty="0" smtClean="0">
              <a:latin typeface="Helvetica" pitchFamily="34" charset="0"/>
              <a:cs typeface="Helvetica" pitchFamily="34" charset="0"/>
            </a:endParaRPr>
          </a:p>
          <a:p>
            <a:pPr marL="625475" indent="-276225">
              <a:buFont typeface="+mj-lt"/>
              <a:buAutoNum type="alphaUcPeriod"/>
            </a:pPr>
            <a:r>
              <a:rPr lang="es-MX" sz="1700" dirty="0" smtClean="0">
                <a:latin typeface="Helvetica" pitchFamily="34" charset="0"/>
                <a:cs typeface="Helvetica" pitchFamily="34" charset="0"/>
              </a:rPr>
              <a:t>el sol</a:t>
            </a:r>
            <a:endParaRPr lang="es-MX" sz="1700" dirty="0">
              <a:latin typeface="Helvetica" pitchFamily="34" charset="0"/>
              <a:cs typeface="Helvetica" pitchFamily="34" charset="0"/>
            </a:endParaRPr>
          </a:p>
        </p:txBody>
      </p:sp>
      <p:sp>
        <p:nvSpPr>
          <p:cNvPr id="19" name="Rectangle 18"/>
          <p:cNvSpPr/>
          <p:nvPr/>
        </p:nvSpPr>
        <p:spPr>
          <a:xfrm>
            <a:off x="4359442" y="3858277"/>
            <a:ext cx="1982754" cy="646331"/>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sz="900" b="1" dirty="0" smtClean="0"/>
              <a:t>RL.1.3</a:t>
            </a:r>
            <a:r>
              <a:rPr lang="en-US" sz="900" dirty="0"/>
              <a:t/>
            </a:r>
            <a:br>
              <a:rPr lang="en-US" sz="900" dirty="0"/>
            </a:br>
            <a:r>
              <a:rPr lang="es-MX" sz="900" dirty="0"/>
              <a:t>Describen personajes, ambientes y acontecimientos importantes en un cuento, usando detalles claves.</a:t>
            </a:r>
            <a:endParaRPr lang="en-US" sz="900" dirty="0"/>
          </a:p>
        </p:txBody>
      </p:sp>
      <p:grpSp>
        <p:nvGrpSpPr>
          <p:cNvPr id="20" name="Group 19"/>
          <p:cNvGrpSpPr/>
          <p:nvPr/>
        </p:nvGrpSpPr>
        <p:grpSpPr>
          <a:xfrm>
            <a:off x="707482" y="1598382"/>
            <a:ext cx="218913" cy="1229001"/>
            <a:chOff x="689511" y="1574849"/>
            <a:chExt cx="218913" cy="1229001"/>
          </a:xfrm>
        </p:grpSpPr>
        <p:sp>
          <p:nvSpPr>
            <p:cNvPr id="21" name="Oval 20"/>
            <p:cNvSpPr/>
            <p:nvPr/>
          </p:nvSpPr>
          <p:spPr>
            <a:xfrm>
              <a:off x="689511" y="1574849"/>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2" name="Oval 21"/>
            <p:cNvSpPr/>
            <p:nvPr/>
          </p:nvSpPr>
          <p:spPr>
            <a:xfrm>
              <a:off x="694111" y="2081401"/>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23" name="Oval 22"/>
            <p:cNvSpPr/>
            <p:nvPr/>
          </p:nvSpPr>
          <p:spPr>
            <a:xfrm>
              <a:off x="694111" y="258613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grpSp>
        <p:nvGrpSpPr>
          <p:cNvPr id="24" name="Group 23"/>
          <p:cNvGrpSpPr/>
          <p:nvPr/>
        </p:nvGrpSpPr>
        <p:grpSpPr>
          <a:xfrm>
            <a:off x="697205" y="5513708"/>
            <a:ext cx="229190" cy="1227183"/>
            <a:chOff x="694111" y="1576667"/>
            <a:chExt cx="229190" cy="1227183"/>
          </a:xfrm>
        </p:grpSpPr>
        <p:sp>
          <p:nvSpPr>
            <p:cNvPr id="25" name="Oval 24"/>
            <p:cNvSpPr/>
            <p:nvPr/>
          </p:nvSpPr>
          <p:spPr>
            <a:xfrm>
              <a:off x="708988" y="1576667"/>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6" name="Oval 25"/>
            <p:cNvSpPr/>
            <p:nvPr/>
          </p:nvSpPr>
          <p:spPr>
            <a:xfrm>
              <a:off x="694111" y="2081401"/>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27" name="Oval 26"/>
            <p:cNvSpPr/>
            <p:nvPr/>
          </p:nvSpPr>
          <p:spPr>
            <a:xfrm>
              <a:off x="694111" y="258613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spTree>
    <p:extLst>
      <p:ext uri="{BB962C8B-B14F-4D97-AF65-F5344CB8AC3E}">
        <p14:creationId xmlns:p14="http://schemas.microsoft.com/office/powerpoint/2010/main" val="2867678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463900100"/>
              </p:ext>
            </p:extLst>
          </p:nvPr>
        </p:nvGraphicFramePr>
        <p:xfrm>
          <a:off x="285750" y="228600"/>
          <a:ext cx="6215063" cy="3804939"/>
        </p:xfrm>
        <a:graphic>
          <a:graphicData uri="http://schemas.openxmlformats.org/drawingml/2006/table">
            <a:tbl>
              <a:tblPr firstRow="1" bandRow="1">
                <a:tableStyleId>{5940675A-B579-460E-94D1-54222C63F5DA}</a:tableStyleId>
              </a:tblPr>
              <a:tblGrid>
                <a:gridCol w="6215063"/>
              </a:tblGrid>
              <a:tr h="783771">
                <a:tc>
                  <a:txBody>
                    <a:bodyPr/>
                    <a:lstStyle/>
                    <a:p>
                      <a:pPr marL="282575" marR="0" indent="-282575" algn="l">
                        <a:lnSpc>
                          <a:spcPct val="100000"/>
                        </a:lnSpc>
                        <a:spcBef>
                          <a:spcPts val="0"/>
                        </a:spcBef>
                        <a:spcAft>
                          <a:spcPts val="0"/>
                        </a:spcAft>
                      </a:pPr>
                      <a:r>
                        <a:rPr lang="es-MX" sz="1800" b="1" noProof="0" dirty="0" smtClean="0">
                          <a:solidFill>
                            <a:schemeClr val="tx1"/>
                          </a:solidFill>
                        </a:rPr>
                        <a:t>7.</a:t>
                      </a:r>
                      <a:r>
                        <a:rPr lang="es-MX" sz="1800" b="1" baseline="0" noProof="0" dirty="0" smtClean="0">
                          <a:solidFill>
                            <a:schemeClr val="tx1"/>
                          </a:solidFill>
                        </a:rPr>
                        <a:t> </a:t>
                      </a:r>
                      <a:r>
                        <a:rPr lang="es-MX" sz="1800" kern="1200" noProof="0" dirty="0" smtClean="0">
                          <a:solidFill>
                            <a:srgbClr val="000000"/>
                          </a:solidFill>
                          <a:effectLst/>
                          <a:latin typeface="+mn-lt"/>
                          <a:ea typeface="Times New Roman"/>
                          <a:cs typeface="Arial"/>
                        </a:rPr>
                        <a:t> </a:t>
                      </a:r>
                      <a:r>
                        <a:rPr lang="es-MX" sz="1800" b="1" kern="1200" baseline="0" noProof="0" dirty="0" smtClean="0">
                          <a:solidFill>
                            <a:srgbClr val="000000"/>
                          </a:solidFill>
                          <a:effectLst/>
                          <a:latin typeface="+mn-lt"/>
                          <a:ea typeface="Times New Roman"/>
                          <a:cs typeface="Arial"/>
                        </a:rPr>
                        <a:t>¿Cuál es la idea principal de </a:t>
                      </a:r>
                      <a:r>
                        <a:rPr lang="es-MX" sz="1800" b="1" i="1" u="sng" kern="1200" baseline="0" noProof="0" dirty="0" smtClean="0">
                          <a:solidFill>
                            <a:srgbClr val="000000"/>
                          </a:solidFill>
                          <a:effectLst/>
                          <a:latin typeface="+mn-lt"/>
                          <a:ea typeface="Times New Roman"/>
                          <a:cs typeface="Arial"/>
                        </a:rPr>
                        <a:t>La tormenta</a:t>
                      </a:r>
                      <a:r>
                        <a:rPr lang="es-MX" sz="1800" b="1" kern="1200" baseline="0" noProof="0" dirty="0" smtClean="0">
                          <a:solidFill>
                            <a:srgbClr val="000000"/>
                          </a:solidFill>
                          <a:effectLst/>
                          <a:latin typeface="+mn-lt"/>
                          <a:ea typeface="Times New Roman"/>
                          <a:cs typeface="Arial"/>
                        </a:rPr>
                        <a:t>? Escribe y dibuja para mostrar tu respuesta.</a:t>
                      </a:r>
                    </a:p>
                    <a:p>
                      <a:pPr marL="0" marR="0" algn="r">
                        <a:lnSpc>
                          <a:spcPct val="115000"/>
                        </a:lnSpc>
                        <a:spcBef>
                          <a:spcPts val="0"/>
                        </a:spcBef>
                        <a:spcAft>
                          <a:spcPts val="0"/>
                        </a:spcAft>
                      </a:pPr>
                      <a:r>
                        <a:rPr lang="es-MX" sz="1200" b="1" baseline="0" noProof="0" dirty="0" smtClean="0">
                          <a:solidFill>
                            <a:schemeClr val="tx1"/>
                          </a:solidFill>
                        </a:rPr>
                        <a:t>RL.1. 2 </a:t>
                      </a:r>
                      <a:r>
                        <a:rPr lang="es-MX" sz="1200" b="1" noProof="0" dirty="0" smtClean="0">
                          <a:solidFill>
                            <a:schemeClr val="tx1"/>
                          </a:solidFill>
                        </a:rPr>
                        <a:t>(Maestro solamente) Puntaje</a:t>
                      </a:r>
                      <a:r>
                        <a:rPr lang="es-MX" sz="1200" b="1" baseline="0" noProof="0" dirty="0" smtClean="0">
                          <a:solidFill>
                            <a:schemeClr val="tx1"/>
                          </a:solidFill>
                        </a:rPr>
                        <a:t> final</a:t>
                      </a:r>
                      <a:r>
                        <a:rPr lang="es-MX" sz="1100" b="1" noProof="0" dirty="0" smtClean="0">
                          <a:solidFill>
                            <a:schemeClr val="tx1"/>
                          </a:solidFill>
                        </a:rPr>
                        <a:t>_____</a:t>
                      </a:r>
                    </a:p>
                    <a:p>
                      <a:pPr marL="342900" indent="-342900">
                        <a:buNone/>
                      </a:pPr>
                      <a:endParaRPr lang="es-MX" sz="1700" b="1" baseline="0" noProof="0" dirty="0" smtClean="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149">
                <a:tc>
                  <a:txBody>
                    <a:bodyPr/>
                    <a:lstStyle/>
                    <a:p>
                      <a:r>
                        <a:rPr lang="es-MX" sz="1700" noProof="0" dirty="0" smtClean="0">
                          <a:solidFill>
                            <a:schemeClr val="tx1"/>
                          </a:solidFill>
                        </a:rPr>
                        <a:t> </a:t>
                      </a:r>
                      <a:endParaRPr lang="es-MX" sz="1700" noProof="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s-MX" sz="1700" noProof="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s-MX" sz="1700" noProof="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6908">
                <a:tc>
                  <a:txBody>
                    <a:bodyPr/>
                    <a:lstStyle/>
                    <a:p>
                      <a:r>
                        <a:rPr lang="es-MX" sz="1300" b="1" noProof="0" dirty="0" smtClean="0">
                          <a:solidFill>
                            <a:schemeClr val="tx1"/>
                          </a:solidFill>
                        </a:rPr>
                        <a:t>Dibuja acerca de tu</a:t>
                      </a:r>
                      <a:r>
                        <a:rPr lang="es-MX" sz="1300" b="1" baseline="0" noProof="0" dirty="0" smtClean="0">
                          <a:solidFill>
                            <a:schemeClr val="tx1"/>
                          </a:solidFill>
                        </a:rPr>
                        <a:t> respuesta.</a:t>
                      </a:r>
                      <a:endParaRPr lang="es-MX" sz="1300" b="1" noProof="0" dirty="0" smtClean="0">
                        <a:solidFill>
                          <a:schemeClr val="tx1"/>
                        </a:solidFill>
                      </a:endParaRPr>
                    </a:p>
                    <a:p>
                      <a:endParaRPr lang="es-MX" sz="1300" b="1" noProof="0" dirty="0" smtClean="0">
                        <a:solidFill>
                          <a:schemeClr val="tx1"/>
                        </a:solidFill>
                      </a:endParaRPr>
                    </a:p>
                    <a:p>
                      <a:endParaRPr lang="es-MX" sz="1200" b="1" noProof="0" dirty="0" smtClean="0">
                        <a:solidFill>
                          <a:schemeClr val="tx1"/>
                        </a:solidFill>
                      </a:endParaRPr>
                    </a:p>
                    <a:p>
                      <a:endParaRPr lang="es-MX" sz="1200" b="1" noProof="0" dirty="0" smtClean="0">
                        <a:solidFill>
                          <a:schemeClr val="tx1"/>
                        </a:solidFill>
                      </a:endParaRPr>
                    </a:p>
                    <a:p>
                      <a:endParaRPr lang="es-MX" sz="1200" b="1" noProof="0" dirty="0" smtClean="0">
                        <a:solidFill>
                          <a:schemeClr val="tx1"/>
                        </a:solidFill>
                      </a:endParaRPr>
                    </a:p>
                    <a:p>
                      <a:endParaRPr lang="es-MX" sz="1200" b="1" noProof="0" dirty="0" smtClean="0">
                        <a:solidFill>
                          <a:schemeClr val="tx1"/>
                        </a:solidFill>
                      </a:endParaRPr>
                    </a:p>
                    <a:p>
                      <a:endParaRPr lang="es-MX" sz="1200" b="1" noProof="0" dirty="0" smtClean="0">
                        <a:solidFill>
                          <a:schemeClr val="tx1"/>
                        </a:solidFill>
                      </a:endParaRPr>
                    </a:p>
                    <a:p>
                      <a:endParaRPr lang="es-MX" sz="1200" b="1" noProof="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70578816"/>
              </p:ext>
            </p:extLst>
          </p:nvPr>
        </p:nvGraphicFramePr>
        <p:xfrm>
          <a:off x="304800" y="4501117"/>
          <a:ext cx="6215063" cy="4036587"/>
        </p:xfrm>
        <a:graphic>
          <a:graphicData uri="http://schemas.openxmlformats.org/drawingml/2006/table">
            <a:tbl>
              <a:tblPr firstRow="1" bandRow="1">
                <a:tableStyleId>{5940675A-B579-460E-94D1-54222C63F5DA}</a:tableStyleId>
              </a:tblPr>
              <a:tblGrid>
                <a:gridCol w="6215063"/>
              </a:tblGrid>
              <a:tr h="783771">
                <a:tc>
                  <a:txBody>
                    <a:bodyPr/>
                    <a:lstStyle/>
                    <a:p>
                      <a:pPr marL="233363" marR="0" indent="-233363" algn="l">
                        <a:lnSpc>
                          <a:spcPct val="100000"/>
                        </a:lnSpc>
                        <a:spcBef>
                          <a:spcPts val="0"/>
                        </a:spcBef>
                        <a:spcAft>
                          <a:spcPts val="0"/>
                        </a:spcAft>
                      </a:pPr>
                      <a:r>
                        <a:rPr lang="es-MX" sz="1700" b="1" dirty="0" smtClean="0">
                          <a:solidFill>
                            <a:schemeClr val="tx1"/>
                          </a:solidFill>
                        </a:rPr>
                        <a:t>8.</a:t>
                      </a:r>
                      <a:r>
                        <a:rPr lang="es-MX" sz="1700" b="1" baseline="0" dirty="0" smtClean="0">
                          <a:solidFill>
                            <a:schemeClr val="tx1"/>
                          </a:solidFill>
                        </a:rPr>
                        <a:t> </a:t>
                      </a:r>
                      <a:r>
                        <a:rPr lang="es-MX" sz="1800" b="1" kern="1200" baseline="0" dirty="0" smtClean="0">
                          <a:solidFill>
                            <a:srgbClr val="000000"/>
                          </a:solidFill>
                          <a:effectLst/>
                          <a:latin typeface="+mn-lt"/>
                          <a:ea typeface="Times New Roman"/>
                          <a:cs typeface="Arial"/>
                        </a:rPr>
                        <a:t>Describe el ambiente/escenario en el cuento </a:t>
                      </a:r>
                      <a:r>
                        <a:rPr lang="es-MX" sz="1800" b="1" i="1" u="sng" kern="1200" baseline="0" dirty="0" smtClean="0">
                          <a:solidFill>
                            <a:srgbClr val="000000"/>
                          </a:solidFill>
                          <a:effectLst/>
                          <a:latin typeface="+mn-lt"/>
                          <a:ea typeface="Times New Roman"/>
                          <a:cs typeface="Arial"/>
                        </a:rPr>
                        <a:t>La tormenta</a:t>
                      </a:r>
                      <a:r>
                        <a:rPr lang="es-MX" sz="1800" b="1" kern="1200" baseline="0" dirty="0" smtClean="0">
                          <a:solidFill>
                            <a:srgbClr val="000000"/>
                          </a:solidFill>
                          <a:effectLst/>
                          <a:latin typeface="+mn-lt"/>
                          <a:ea typeface="Times New Roman"/>
                          <a:cs typeface="Arial"/>
                        </a:rPr>
                        <a:t> y cómo cambió.  </a:t>
                      </a:r>
                      <a:r>
                        <a:rPr lang="es-MX" sz="1800" b="1" kern="1200" baseline="0" noProof="0" dirty="0" smtClean="0">
                          <a:solidFill>
                            <a:srgbClr val="000000"/>
                          </a:solidFill>
                          <a:effectLst/>
                          <a:latin typeface="+mn-lt"/>
                          <a:ea typeface="Times New Roman"/>
                          <a:cs typeface="Arial"/>
                        </a:rPr>
                        <a:t>Escribe y dibuja para mostrar tu respuesta.</a:t>
                      </a:r>
                    </a:p>
                    <a:p>
                      <a:pPr marL="0" marR="0" algn="r">
                        <a:spcBef>
                          <a:spcPts val="0"/>
                        </a:spcBef>
                        <a:spcAft>
                          <a:spcPts val="0"/>
                        </a:spcAft>
                      </a:pPr>
                      <a:r>
                        <a:rPr lang="es-MX" sz="1050" b="1" baseline="0" dirty="0" smtClean="0">
                          <a:solidFill>
                            <a:schemeClr val="tx1"/>
                          </a:solidFill>
                        </a:rPr>
                        <a:t>   </a:t>
                      </a:r>
                      <a:r>
                        <a:rPr lang="es-MX" sz="1200" b="1" kern="1200" dirty="0" smtClean="0">
                          <a:solidFill>
                            <a:schemeClr val="tx1"/>
                          </a:solidFill>
                          <a:latin typeface="+mn-lt"/>
                          <a:ea typeface="+mn-ea"/>
                          <a:cs typeface="+mn-cs"/>
                        </a:rPr>
                        <a:t>RL.1. 3 (Maestro solamente) Puntaje final</a:t>
                      </a:r>
                      <a:r>
                        <a:rPr lang="es-MX" sz="1050" b="1" dirty="0" smtClean="0">
                          <a:solidFill>
                            <a:schemeClr val="tx1"/>
                          </a:solidFill>
                        </a:rPr>
                        <a:t>_____</a:t>
                      </a:r>
                    </a:p>
                    <a:p>
                      <a:pPr marL="342900" indent="-342900">
                        <a:buNone/>
                      </a:pPr>
                      <a:endParaRPr lang="es-MX" sz="1700" b="1" baseline="0" dirty="0" smtClean="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149">
                <a:tc>
                  <a:txBody>
                    <a:bodyPr/>
                    <a:lstStyle/>
                    <a:p>
                      <a:r>
                        <a:rPr lang="es-MX" sz="1700" dirty="0" smtClean="0">
                          <a:solidFill>
                            <a:schemeClr val="tx1"/>
                          </a:solidFill>
                        </a:rPr>
                        <a:t> </a:t>
                      </a:r>
                      <a:endParaRPr lang="es-MX"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s-MX"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s-MX"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6908">
                <a:tc>
                  <a:txBody>
                    <a:bodyPr/>
                    <a:lstStyle/>
                    <a:p>
                      <a:r>
                        <a:rPr lang="es-MX" sz="1300" b="1" kern="1200" noProof="0" dirty="0" smtClean="0">
                          <a:solidFill>
                            <a:schemeClr val="tx1"/>
                          </a:solidFill>
                          <a:latin typeface="+mn-lt"/>
                          <a:ea typeface="+mn-ea"/>
                          <a:cs typeface="+mn-cs"/>
                        </a:rPr>
                        <a:t>Dibuja acerca de tu respuesta.</a:t>
                      </a:r>
                    </a:p>
                    <a:p>
                      <a:endParaRPr lang="es-MX" sz="1700" dirty="0" smtClean="0">
                        <a:solidFill>
                          <a:schemeClr val="tx1"/>
                        </a:solidFill>
                      </a:endParaRPr>
                    </a:p>
                    <a:p>
                      <a:endParaRPr lang="es-MX" sz="1700" dirty="0" smtClean="0">
                        <a:solidFill>
                          <a:schemeClr val="tx1"/>
                        </a:solidFill>
                      </a:endParaRPr>
                    </a:p>
                    <a:p>
                      <a:endParaRPr lang="es-MX" sz="1700" dirty="0" smtClean="0">
                        <a:solidFill>
                          <a:schemeClr val="tx1"/>
                        </a:solidFill>
                      </a:endParaRPr>
                    </a:p>
                    <a:p>
                      <a:endParaRPr lang="es-MX" sz="1700" dirty="0" smtClean="0">
                        <a:solidFill>
                          <a:schemeClr val="tx1"/>
                        </a:solidFill>
                      </a:endParaRPr>
                    </a:p>
                    <a:p>
                      <a:endParaRPr lang="es-MX" sz="1700" dirty="0" smtClean="0">
                        <a:solidFill>
                          <a:schemeClr val="tx1"/>
                        </a:solidFill>
                      </a:endParaRPr>
                    </a:p>
                    <a:p>
                      <a:endParaRPr lang="es-MX" sz="1700" dirty="0" smtClean="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400131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sp>
        <p:nvSpPr>
          <p:cNvPr id="5" name="Rectangle 1"/>
          <p:cNvSpPr>
            <a:spLocks noChangeArrowheads="1"/>
          </p:cNvSpPr>
          <p:nvPr/>
        </p:nvSpPr>
        <p:spPr bwMode="auto">
          <a:xfrm>
            <a:off x="285750" y="3312487"/>
            <a:ext cx="6299688" cy="1499936"/>
          </a:xfrm>
          <a:prstGeom prst="rect">
            <a:avLst/>
          </a:prstGeom>
          <a:noFill/>
          <a:ln w="9525">
            <a:noFill/>
            <a:miter lim="800000"/>
            <a:headEnd/>
            <a:tailEnd/>
          </a:ln>
          <a:effectLst/>
        </p:spPr>
        <p:txBody>
          <a:bodyPr vert="horz" wrap="square" lIns="91432" tIns="45716" rIns="91432" bIns="45716" numCol="1" anchor="ctr" anchorCtr="0" compatLnSpc="1">
            <a:prstTxWarp prst="textNoShape">
              <a:avLst/>
            </a:prstTxWarp>
            <a:spAutoFit/>
          </a:bodyPr>
          <a:lstStyle/>
          <a:p>
            <a:r>
              <a:rPr lang="en-US" sz="1500" dirty="0"/>
              <a:t> </a:t>
            </a:r>
          </a:p>
          <a:p>
            <a:r>
              <a:rPr lang="en-US" sz="1500" dirty="0"/>
              <a:t> </a:t>
            </a:r>
          </a:p>
          <a:p>
            <a:endParaRPr lang="en-US" sz="1500" dirty="0"/>
          </a:p>
          <a:p>
            <a:endParaRPr lang="en-US" sz="1500" dirty="0"/>
          </a:p>
          <a:p>
            <a:endParaRPr lang="en-US" sz="1500" dirty="0"/>
          </a:p>
          <a:p>
            <a:endParaRPr lang="en-US" sz="1500" dirty="0"/>
          </a:p>
        </p:txBody>
      </p:sp>
      <p:sp>
        <p:nvSpPr>
          <p:cNvPr id="2" name="Rectangle 1"/>
          <p:cNvSpPr/>
          <p:nvPr/>
        </p:nvSpPr>
        <p:spPr>
          <a:xfrm>
            <a:off x="533400" y="702803"/>
            <a:ext cx="5791200" cy="8086452"/>
          </a:xfrm>
          <a:prstGeom prst="rect">
            <a:avLst/>
          </a:prstGeom>
        </p:spPr>
        <p:txBody>
          <a:bodyPr wrap="square" lIns="86493" tIns="43247" rIns="86493" bIns="43247">
            <a:spAutoFit/>
          </a:bodyPr>
          <a:lstStyle/>
          <a:p>
            <a:pPr>
              <a:lnSpc>
                <a:spcPct val="115000"/>
              </a:lnSpc>
            </a:pPr>
            <a:r>
              <a:rPr lang="es-MX" sz="1200" dirty="0" smtClean="0">
                <a:latin typeface="Helvetica" pitchFamily="34" charset="0"/>
                <a:ea typeface="Times New Roman"/>
                <a:cs typeface="Verdana"/>
              </a:rPr>
              <a:t>Fuente 2</a:t>
            </a:r>
          </a:p>
          <a:p>
            <a:pPr algn="ctr">
              <a:lnSpc>
                <a:spcPct val="115000"/>
              </a:lnSpc>
            </a:pPr>
            <a:r>
              <a:rPr lang="es-MX" sz="2300" b="1" u="sng" dirty="0" smtClean="0">
                <a:latin typeface="Helvetica" pitchFamily="34" charset="0"/>
                <a:ea typeface="Times New Roman"/>
                <a:cs typeface="Verdana"/>
              </a:rPr>
              <a:t>Tormenta giratoria</a:t>
            </a:r>
          </a:p>
          <a:p>
            <a:pPr algn="ctr">
              <a:lnSpc>
                <a:spcPct val="115000"/>
              </a:lnSpc>
            </a:pPr>
            <a:r>
              <a:rPr lang="en-US" sz="1200" b="1" dirty="0" err="1" smtClean="0">
                <a:latin typeface="Helvetica" pitchFamily="34" charset="0"/>
                <a:ea typeface="Times New Roman"/>
                <a:cs typeface="Verdana"/>
              </a:rPr>
              <a:t>Por</a:t>
            </a:r>
            <a:r>
              <a:rPr lang="en-US" sz="1200" b="1" dirty="0" smtClean="0">
                <a:latin typeface="Helvetica" pitchFamily="34" charset="0"/>
                <a:ea typeface="Times New Roman"/>
                <a:cs typeface="Verdana"/>
              </a:rPr>
              <a:t> </a:t>
            </a:r>
            <a:r>
              <a:rPr lang="en-US" sz="1200" b="1" dirty="0">
                <a:latin typeface="Helvetica" pitchFamily="34" charset="0"/>
                <a:ea typeface="Times New Roman"/>
                <a:cs typeface="Verdana"/>
              </a:rPr>
              <a:t>Elizabeth Yeo</a:t>
            </a:r>
            <a:endParaRPr lang="en-US" sz="1200" dirty="0">
              <a:latin typeface="Helvetica" pitchFamily="34" charset="0"/>
              <a:ea typeface="Times New Roman"/>
              <a:cs typeface="Times New Roman"/>
            </a:endParaRPr>
          </a:p>
          <a:p>
            <a:pPr>
              <a:lnSpc>
                <a:spcPct val="115000"/>
              </a:lnSpc>
            </a:pPr>
            <a:r>
              <a:rPr lang="es-MX" sz="1500" dirty="0" smtClean="0">
                <a:latin typeface="Helvetica" pitchFamily="34" charset="0"/>
                <a:ea typeface="Times New Roman"/>
                <a:cs typeface="Verdana"/>
              </a:rPr>
              <a:t>1</a:t>
            </a:r>
          </a:p>
          <a:p>
            <a:pPr>
              <a:lnSpc>
                <a:spcPct val="115000"/>
              </a:lnSpc>
            </a:pPr>
            <a:r>
              <a:rPr lang="es-MX" sz="1500" dirty="0" smtClean="0">
                <a:latin typeface="Helvetica" pitchFamily="34" charset="0"/>
                <a:ea typeface="Times New Roman"/>
                <a:cs typeface="Verdana"/>
              </a:rPr>
              <a:t>¡La temporada de huracanes está aquí! La temporada dura de junio a noviembre. Un huracán es una tormenta que trae mucha lluvia y fuertes vientos.  Puede dañar árboles y casas. </a:t>
            </a:r>
          </a:p>
          <a:p>
            <a:pPr>
              <a:lnSpc>
                <a:spcPct val="115000"/>
              </a:lnSpc>
            </a:pPr>
            <a:r>
              <a:rPr lang="es-MX" sz="1500" dirty="0" smtClean="0">
                <a:latin typeface="Helvetica" pitchFamily="34" charset="0"/>
                <a:ea typeface="Times New Roman"/>
                <a:cs typeface="Verdana"/>
              </a:rPr>
              <a:t> </a:t>
            </a:r>
            <a:endParaRPr lang="es-MX" sz="1500" dirty="0" smtClean="0">
              <a:latin typeface="Helvetica" pitchFamily="34" charset="0"/>
              <a:ea typeface="Times New Roman"/>
              <a:cs typeface="Times New Roman"/>
            </a:endParaRPr>
          </a:p>
          <a:p>
            <a:pPr>
              <a:lnSpc>
                <a:spcPct val="115000"/>
              </a:lnSpc>
            </a:pPr>
            <a:r>
              <a:rPr lang="es-MX" sz="1500" dirty="0" smtClean="0">
                <a:latin typeface="Helvetica" pitchFamily="34" charset="0"/>
                <a:ea typeface="Times New Roman"/>
                <a:cs typeface="Verdana"/>
              </a:rPr>
              <a:t>2</a:t>
            </a:r>
          </a:p>
          <a:p>
            <a:pPr>
              <a:lnSpc>
                <a:spcPct val="115000"/>
              </a:lnSpc>
            </a:pPr>
            <a:r>
              <a:rPr lang="es-MX" sz="1500" dirty="0" smtClean="0">
                <a:latin typeface="Helvetica" pitchFamily="34" charset="0"/>
                <a:ea typeface="Times New Roman"/>
                <a:cs typeface="Verdana"/>
              </a:rPr>
              <a:t>Un huracán comienza sobre aguas cálidas en el océano. El viento hace que la tormenta gire y gire.  El centro de la tormenta se llama el </a:t>
            </a:r>
            <a:r>
              <a:rPr lang="es-MX" sz="1500" b="1" u="sng" dirty="0" smtClean="0">
                <a:latin typeface="Helvetica" pitchFamily="34" charset="0"/>
                <a:ea typeface="Times New Roman"/>
                <a:cs typeface="Verdana"/>
              </a:rPr>
              <a:t>ojo</a:t>
            </a:r>
            <a:r>
              <a:rPr lang="es-MX" sz="1500" dirty="0" smtClean="0">
                <a:latin typeface="Helvetica" pitchFamily="34" charset="0"/>
                <a:ea typeface="Times New Roman"/>
                <a:cs typeface="Verdana"/>
              </a:rPr>
              <a:t>.  Ahí todo está calmado. </a:t>
            </a:r>
          </a:p>
          <a:p>
            <a:pPr>
              <a:lnSpc>
                <a:spcPct val="115000"/>
              </a:lnSpc>
            </a:pPr>
            <a:r>
              <a:rPr lang="es-MX" sz="1500" dirty="0" smtClean="0">
                <a:latin typeface="Helvetica" pitchFamily="34" charset="0"/>
                <a:ea typeface="Times New Roman"/>
                <a:cs typeface="Verdana"/>
              </a:rPr>
              <a:t> </a:t>
            </a:r>
            <a:endParaRPr lang="es-MX" sz="1500" dirty="0" smtClean="0">
              <a:latin typeface="Helvetica" pitchFamily="34" charset="0"/>
              <a:ea typeface="Times New Roman"/>
              <a:cs typeface="Times New Roman"/>
            </a:endParaRPr>
          </a:p>
          <a:p>
            <a:pPr>
              <a:lnSpc>
                <a:spcPct val="115000"/>
              </a:lnSpc>
            </a:pPr>
            <a:r>
              <a:rPr lang="es-MX" sz="1500" dirty="0" smtClean="0">
                <a:latin typeface="Helvetica" pitchFamily="34" charset="0"/>
                <a:ea typeface="Times New Roman"/>
                <a:cs typeface="Verdana"/>
              </a:rPr>
              <a:t>3</a:t>
            </a:r>
          </a:p>
          <a:p>
            <a:pPr>
              <a:lnSpc>
                <a:spcPct val="115000"/>
              </a:lnSpc>
            </a:pPr>
            <a:r>
              <a:rPr lang="es-MX" sz="1500" dirty="0" smtClean="0">
                <a:latin typeface="Helvetica" pitchFamily="34" charset="0"/>
                <a:ea typeface="Times New Roman"/>
                <a:cs typeface="Verdana"/>
              </a:rPr>
              <a:t>Con frecuencia, los huracanes golpean cerca de la </a:t>
            </a:r>
            <a:r>
              <a:rPr lang="es-MX" sz="1500" b="1" u="sng" dirty="0" smtClean="0">
                <a:latin typeface="Helvetica" pitchFamily="34" charset="0"/>
                <a:ea typeface="Times New Roman"/>
                <a:cs typeface="Verdana"/>
              </a:rPr>
              <a:t>costa</a:t>
            </a:r>
            <a:r>
              <a:rPr lang="es-MX" sz="1500" dirty="0" smtClean="0">
                <a:latin typeface="Helvetica" pitchFamily="34" charset="0"/>
                <a:ea typeface="Times New Roman"/>
                <a:cs typeface="Verdana"/>
              </a:rPr>
              <a:t>.  La costa es tierra junto al mar. Un huracán puede causar olas grandes en el mar. Las olas se llaman una </a:t>
            </a:r>
            <a:r>
              <a:rPr lang="es-MX" sz="1500" b="1" u="sng" dirty="0" smtClean="0">
                <a:latin typeface="Helvetica" pitchFamily="34" charset="0"/>
                <a:ea typeface="Times New Roman"/>
                <a:cs typeface="Verdana"/>
              </a:rPr>
              <a:t>marejada</a:t>
            </a:r>
            <a:r>
              <a:rPr lang="es-MX" sz="1500" dirty="0" smtClean="0">
                <a:latin typeface="Helvetica" pitchFamily="34" charset="0"/>
                <a:ea typeface="Times New Roman"/>
                <a:cs typeface="Verdana"/>
              </a:rPr>
              <a:t>. Eso puede causar inundaciones. </a:t>
            </a:r>
          </a:p>
          <a:p>
            <a:pPr>
              <a:lnSpc>
                <a:spcPct val="115000"/>
              </a:lnSpc>
            </a:pPr>
            <a:endParaRPr lang="es-MX" sz="1500" dirty="0" smtClean="0">
              <a:latin typeface="Helvetica" pitchFamily="34" charset="0"/>
              <a:ea typeface="Times New Roman"/>
              <a:cs typeface="Verdana"/>
            </a:endParaRPr>
          </a:p>
          <a:p>
            <a:pPr>
              <a:lnSpc>
                <a:spcPct val="115000"/>
              </a:lnSpc>
            </a:pPr>
            <a:r>
              <a:rPr lang="es-MX" sz="1500" dirty="0" smtClean="0">
                <a:latin typeface="Helvetica" pitchFamily="34" charset="0"/>
                <a:ea typeface="Times New Roman"/>
                <a:cs typeface="Verdana"/>
              </a:rPr>
              <a:t>4</a:t>
            </a:r>
          </a:p>
          <a:p>
            <a:pPr>
              <a:lnSpc>
                <a:spcPct val="115000"/>
              </a:lnSpc>
            </a:pPr>
            <a:r>
              <a:rPr lang="es-MX" sz="1500" dirty="0" smtClean="0">
                <a:latin typeface="Helvetica" pitchFamily="34" charset="0"/>
                <a:ea typeface="Times New Roman"/>
                <a:cs typeface="Verdana"/>
              </a:rPr>
              <a:t>Sigue los siguientes consejos para mantenerte seguro durante un huracán. </a:t>
            </a:r>
            <a:endParaRPr lang="es-MX" sz="1500" dirty="0" smtClean="0">
              <a:latin typeface="Helvetica" pitchFamily="34" charset="0"/>
              <a:ea typeface="Times New Roman"/>
              <a:cs typeface="Times New Roman"/>
            </a:endParaRPr>
          </a:p>
          <a:p>
            <a:pPr marL="324349" indent="-324349">
              <a:lnSpc>
                <a:spcPct val="115000"/>
              </a:lnSpc>
              <a:buFont typeface="Symbol"/>
              <a:buChar char=""/>
            </a:pPr>
            <a:r>
              <a:rPr lang="es-MX" sz="1500" dirty="0" smtClean="0">
                <a:latin typeface="Helvetica" pitchFamily="34" charset="0"/>
                <a:ea typeface="Times New Roman"/>
                <a:cs typeface="Verdana"/>
              </a:rPr>
              <a:t>Quédate adentro.  No te acerques a las ventanas.</a:t>
            </a:r>
          </a:p>
          <a:p>
            <a:pPr marL="324349" indent="-324349">
              <a:lnSpc>
                <a:spcPct val="115000"/>
              </a:lnSpc>
              <a:buFont typeface="Symbol"/>
              <a:buChar char=""/>
            </a:pPr>
            <a:r>
              <a:rPr lang="es-MX" sz="1500" dirty="0" smtClean="0">
                <a:latin typeface="Helvetica" pitchFamily="34" charset="0"/>
                <a:ea typeface="Times New Roman"/>
                <a:cs typeface="Verdana"/>
              </a:rPr>
              <a:t>Escucha los reportes del tiempo.</a:t>
            </a:r>
            <a:endParaRPr lang="es-MX" sz="1500" dirty="0" smtClean="0">
              <a:latin typeface="Helvetica" pitchFamily="34" charset="0"/>
              <a:ea typeface="Times New Roman"/>
              <a:cs typeface="Times New Roman"/>
            </a:endParaRPr>
          </a:p>
          <a:p>
            <a:pPr marL="324349" indent="-324349">
              <a:lnSpc>
                <a:spcPct val="115000"/>
              </a:lnSpc>
              <a:buFont typeface="Symbol"/>
              <a:buChar char=""/>
            </a:pPr>
            <a:r>
              <a:rPr lang="es-MX" sz="1500" dirty="0" smtClean="0">
                <a:latin typeface="Helvetica" pitchFamily="34" charset="0"/>
                <a:ea typeface="Times New Roman"/>
                <a:cs typeface="Verdana"/>
              </a:rPr>
              <a:t>Asegúrate de tener agua y comida para tres días.</a:t>
            </a:r>
            <a:endParaRPr lang="es-MX" sz="1500" dirty="0" smtClean="0">
              <a:latin typeface="Helvetica" pitchFamily="34" charset="0"/>
              <a:ea typeface="Times New Roman"/>
              <a:cs typeface="Times New Roman"/>
            </a:endParaRPr>
          </a:p>
          <a:p>
            <a:pPr>
              <a:lnSpc>
                <a:spcPct val="115000"/>
              </a:lnSpc>
            </a:pPr>
            <a:r>
              <a:rPr lang="es-MX" sz="1500" dirty="0" smtClean="0">
                <a:latin typeface="Helvetica" pitchFamily="34" charset="0"/>
                <a:ea typeface="Times New Roman"/>
                <a:cs typeface="Verdana"/>
              </a:rPr>
              <a:t> </a:t>
            </a:r>
            <a:endParaRPr lang="es-MX" sz="1500" dirty="0" smtClean="0">
              <a:latin typeface="Helvetica" pitchFamily="34" charset="0"/>
              <a:ea typeface="Times New Roman"/>
              <a:cs typeface="Times New Roman"/>
            </a:endParaRPr>
          </a:p>
          <a:p>
            <a:pPr>
              <a:lnSpc>
                <a:spcPct val="115000"/>
              </a:lnSpc>
            </a:pPr>
            <a:r>
              <a:rPr lang="es-MX" sz="1500" dirty="0" smtClean="0">
                <a:latin typeface="Helvetica" pitchFamily="34" charset="0"/>
                <a:ea typeface="Times New Roman"/>
                <a:cs typeface="Verdana"/>
              </a:rPr>
              <a:t>5</a:t>
            </a:r>
          </a:p>
          <a:p>
            <a:pPr>
              <a:lnSpc>
                <a:spcPct val="115000"/>
              </a:lnSpc>
            </a:pPr>
            <a:r>
              <a:rPr lang="es-MX" sz="1500" dirty="0" smtClean="0">
                <a:latin typeface="Helvetica" pitchFamily="34" charset="0"/>
                <a:ea typeface="Times New Roman"/>
                <a:cs typeface="Verdana"/>
              </a:rPr>
              <a:t>¿Cómo puedes prepararte para un huracán? Puedes empacar un kit de seguridad que tenga agua, un radio, una linterna, baterías, sábanas y comida.</a:t>
            </a:r>
            <a:endParaRPr lang="es-MX" sz="1300" dirty="0">
              <a:ea typeface="Times New Roman"/>
              <a:cs typeface="Times New Roman"/>
            </a:endParaRPr>
          </a:p>
        </p:txBody>
      </p:sp>
      <p:sp>
        <p:nvSpPr>
          <p:cNvPr id="6" name="Rectangle 5"/>
          <p:cNvSpPr/>
          <p:nvPr/>
        </p:nvSpPr>
        <p:spPr>
          <a:xfrm>
            <a:off x="4556798" y="228600"/>
            <a:ext cx="2058137" cy="707886"/>
          </a:xfrm>
          <a:prstGeom prst="rect">
            <a:avLst/>
          </a:prstGeom>
        </p:spPr>
        <p:txBody>
          <a:bodyPr wrap="square">
            <a:spAutoFit/>
          </a:bodyPr>
          <a:lstStyle/>
          <a:p>
            <a:pPr lvl="0"/>
            <a:r>
              <a:rPr lang="es-ES" sz="800" dirty="0" smtClean="0">
                <a:solidFill>
                  <a:prstClr val="black"/>
                </a:solidFill>
              </a:rPr>
              <a:t>Equivalencia </a:t>
            </a:r>
            <a:r>
              <a:rPr lang="es-ES" sz="800" dirty="0">
                <a:solidFill>
                  <a:prstClr val="black"/>
                </a:solidFill>
              </a:rPr>
              <a:t>de </a:t>
            </a:r>
            <a:r>
              <a:rPr lang="es-ES" sz="800" dirty="0" smtClean="0">
                <a:solidFill>
                  <a:prstClr val="black"/>
                </a:solidFill>
              </a:rPr>
              <a:t>grado:  2.8</a:t>
            </a:r>
            <a:endParaRPr lang="es-ES" sz="800" dirty="0">
              <a:solidFill>
                <a:prstClr val="black"/>
              </a:solidFill>
            </a:endParaRPr>
          </a:p>
          <a:p>
            <a:pPr lvl="0"/>
            <a:r>
              <a:rPr lang="es-ES" sz="800" dirty="0">
                <a:solidFill>
                  <a:srgbClr val="333333"/>
                </a:solidFill>
              </a:rPr>
              <a:t>Escala </a:t>
            </a:r>
            <a:r>
              <a:rPr lang="es-ES" sz="800" i="1" dirty="0" err="1" smtClean="0">
                <a:solidFill>
                  <a:srgbClr val="333333"/>
                </a:solidFill>
              </a:rPr>
              <a:t>Lexile</a:t>
            </a:r>
            <a:r>
              <a:rPr lang="es-ES" sz="800" i="1" dirty="0" smtClean="0">
                <a:solidFill>
                  <a:srgbClr val="333333"/>
                </a:solidFill>
              </a:rPr>
              <a:t>:</a:t>
            </a:r>
            <a:r>
              <a:rPr lang="es-ES" sz="800" dirty="0" smtClean="0">
                <a:solidFill>
                  <a:srgbClr val="333333"/>
                </a:solidFill>
              </a:rPr>
              <a:t>  630L</a:t>
            </a:r>
            <a:endParaRPr lang="es-ES" sz="800" dirty="0">
              <a:solidFill>
                <a:srgbClr val="333333"/>
              </a:solidFill>
            </a:endParaRPr>
          </a:p>
          <a:p>
            <a:pPr lvl="0"/>
            <a:r>
              <a:rPr lang="es-ES" sz="800" dirty="0">
                <a:solidFill>
                  <a:srgbClr val="333333"/>
                </a:solidFill>
              </a:rPr>
              <a:t>Promedio </a:t>
            </a:r>
            <a:r>
              <a:rPr lang="es-ES" sz="800" smtClean="0">
                <a:solidFill>
                  <a:srgbClr val="333333"/>
                </a:solidFill>
              </a:rPr>
              <a:t>del largo de </a:t>
            </a:r>
            <a:r>
              <a:rPr lang="es-ES" sz="800" dirty="0">
                <a:solidFill>
                  <a:srgbClr val="333333"/>
                </a:solidFill>
              </a:rPr>
              <a:t>la </a:t>
            </a:r>
            <a:r>
              <a:rPr lang="es-ES" sz="800" dirty="0" smtClean="0">
                <a:solidFill>
                  <a:srgbClr val="333333"/>
                </a:solidFill>
              </a:rPr>
              <a:t>oración: 9.19</a:t>
            </a:r>
          </a:p>
          <a:p>
            <a:pPr lvl="0"/>
            <a:r>
              <a:rPr lang="es-ES" sz="800" dirty="0" smtClean="0">
                <a:solidFill>
                  <a:srgbClr val="333333"/>
                </a:solidFill>
              </a:rPr>
              <a:t>Promedio </a:t>
            </a:r>
            <a:r>
              <a:rPr lang="es-ES" sz="800" dirty="0">
                <a:solidFill>
                  <a:srgbClr val="333333"/>
                </a:solidFill>
              </a:rPr>
              <a:t>de la frecuencia de </a:t>
            </a:r>
            <a:r>
              <a:rPr lang="es-ES" sz="800" dirty="0" smtClean="0">
                <a:solidFill>
                  <a:srgbClr val="333333"/>
                </a:solidFill>
              </a:rPr>
              <a:t>palabras: 3.48</a:t>
            </a:r>
            <a:endParaRPr lang="es-ES" sz="800" dirty="0">
              <a:solidFill>
                <a:srgbClr val="333333"/>
              </a:solidFill>
            </a:endParaRPr>
          </a:p>
          <a:p>
            <a:pPr lvl="0"/>
            <a:r>
              <a:rPr lang="es-ES" sz="800" dirty="0">
                <a:solidFill>
                  <a:srgbClr val="333333"/>
                </a:solidFill>
              </a:rPr>
              <a:t>Número de </a:t>
            </a:r>
            <a:r>
              <a:rPr lang="es-ES" sz="800" dirty="0" smtClean="0">
                <a:solidFill>
                  <a:srgbClr val="333333"/>
                </a:solidFill>
              </a:rPr>
              <a:t>palabras: 147</a:t>
            </a:r>
            <a:endParaRPr lang="es-ES" sz="800" b="1" dirty="0"/>
          </a:p>
        </p:txBody>
      </p:sp>
    </p:spTree>
    <p:extLst>
      <p:ext uri="{BB962C8B-B14F-4D97-AF65-F5344CB8AC3E}">
        <p14:creationId xmlns:p14="http://schemas.microsoft.com/office/powerpoint/2010/main" val="29067044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sp>
        <p:nvSpPr>
          <p:cNvPr id="5" name="Rectangle 4"/>
          <p:cNvSpPr/>
          <p:nvPr/>
        </p:nvSpPr>
        <p:spPr>
          <a:xfrm>
            <a:off x="478511" y="1231357"/>
            <a:ext cx="5807989" cy="2200594"/>
          </a:xfrm>
          <a:prstGeom prst="rect">
            <a:avLst/>
          </a:prstGeom>
        </p:spPr>
        <p:txBody>
          <a:bodyPr wrap="square" lIns="91432" tIns="45716" rIns="91432" bIns="45716">
            <a:spAutoFit/>
          </a:bodyPr>
          <a:lstStyle/>
          <a:p>
            <a:r>
              <a:rPr lang="es-MX" b="1" dirty="0" smtClean="0">
                <a:latin typeface="Helvetica" pitchFamily="34" charset="0"/>
                <a:cs typeface="Helvetica" pitchFamily="34" charset="0"/>
              </a:rPr>
              <a:t>9.  ¿Cuándo es la temporada de huracanes? </a:t>
            </a:r>
            <a:r>
              <a:rPr lang="es-MX" sz="1200" dirty="0" smtClean="0">
                <a:latin typeface="Helvetica" pitchFamily="34" charset="0"/>
                <a:cs typeface="Helvetica" pitchFamily="34" charset="0"/>
              </a:rPr>
              <a:t>RI.1.1</a:t>
            </a:r>
          </a:p>
          <a:p>
            <a:pPr marL="324349" indent="-324349">
              <a:buAutoNum type="arabicPeriod"/>
            </a:pPr>
            <a:endParaRPr lang="es-MX" sz="1700" b="1" dirty="0" smtClean="0">
              <a:latin typeface="Helvetica" pitchFamily="34" charset="0"/>
              <a:cs typeface="Helvetica" pitchFamily="34" charset="0"/>
            </a:endParaRPr>
          </a:p>
          <a:p>
            <a:pPr marL="685800" indent="-323850">
              <a:buFont typeface="+mj-lt"/>
              <a:buAutoNum type="alphaUcPeriod"/>
            </a:pPr>
            <a:r>
              <a:rPr lang="es-MX" sz="1700" dirty="0" smtClean="0">
                <a:latin typeface="Helvetica" pitchFamily="34" charset="0"/>
                <a:cs typeface="Helvetica" pitchFamily="34" charset="0"/>
              </a:rPr>
              <a:t>junio a octubre</a:t>
            </a:r>
          </a:p>
          <a:p>
            <a:pPr marL="685800" indent="-323850">
              <a:buFont typeface="+mj-lt"/>
              <a:buAutoNum type="alphaUcPeriod"/>
            </a:pPr>
            <a:endParaRPr lang="es-MX" sz="1700" dirty="0" smtClean="0">
              <a:latin typeface="Helvetica" pitchFamily="34" charset="0"/>
              <a:cs typeface="Helvetica" pitchFamily="34" charset="0"/>
            </a:endParaRPr>
          </a:p>
          <a:p>
            <a:pPr marL="685800" indent="-323850">
              <a:buFont typeface="+mj-lt"/>
              <a:buAutoNum type="alphaUcPeriod"/>
            </a:pPr>
            <a:r>
              <a:rPr lang="es-MX" sz="1700" dirty="0" smtClean="0">
                <a:latin typeface="Helvetica" pitchFamily="34" charset="0"/>
                <a:cs typeface="Helvetica" pitchFamily="34" charset="0"/>
              </a:rPr>
              <a:t>junio a noviembre</a:t>
            </a:r>
          </a:p>
          <a:p>
            <a:pPr marL="685800" indent="-323850">
              <a:buFont typeface="+mj-lt"/>
              <a:buAutoNum type="alphaUcPeriod"/>
            </a:pPr>
            <a:endParaRPr lang="es-MX" sz="1700" dirty="0" smtClean="0">
              <a:latin typeface="Helvetica" pitchFamily="34" charset="0"/>
              <a:cs typeface="Helvetica" pitchFamily="34" charset="0"/>
            </a:endParaRPr>
          </a:p>
          <a:p>
            <a:pPr marL="685800" indent="-323850">
              <a:buFont typeface="+mj-lt"/>
              <a:buAutoNum type="alphaUcPeriod"/>
            </a:pPr>
            <a:r>
              <a:rPr lang="es-MX" sz="1700" dirty="0" smtClean="0">
                <a:latin typeface="Helvetica" pitchFamily="34" charset="0"/>
                <a:cs typeface="Helvetica" pitchFamily="34" charset="0"/>
              </a:rPr>
              <a:t>noviembre a junio</a:t>
            </a:r>
            <a:r>
              <a:rPr lang="es-MX" sz="1700" dirty="0" smtClean="0">
                <a:solidFill>
                  <a:srgbClr val="FF0000"/>
                </a:solidFill>
                <a:latin typeface="Helvetica" pitchFamily="34" charset="0"/>
                <a:cs typeface="Helvetica" pitchFamily="34" charset="0"/>
              </a:rPr>
              <a:t> </a:t>
            </a:r>
          </a:p>
          <a:p>
            <a:pPr marL="869436" indent="-324349">
              <a:buFont typeface="+mj-lt"/>
              <a:buAutoNum type="alphaUcPeriod" startAt="4"/>
            </a:pPr>
            <a:endParaRPr lang="es-MX" sz="1700" dirty="0">
              <a:solidFill>
                <a:srgbClr val="FF0000"/>
              </a:solidFill>
              <a:latin typeface="Helvetica" pitchFamily="34" charset="0"/>
              <a:cs typeface="Helvetica" pitchFamily="34" charset="0"/>
            </a:endParaRPr>
          </a:p>
        </p:txBody>
      </p:sp>
      <p:cxnSp>
        <p:nvCxnSpPr>
          <p:cNvPr id="11" name="Straight Connector 10"/>
          <p:cNvCxnSpPr/>
          <p:nvPr/>
        </p:nvCxnSpPr>
        <p:spPr>
          <a:xfrm>
            <a:off x="361867" y="4499429"/>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96054" y="5040097"/>
            <a:ext cx="5798090" cy="2923869"/>
          </a:xfrm>
          <a:prstGeom prst="rect">
            <a:avLst/>
          </a:prstGeom>
        </p:spPr>
        <p:txBody>
          <a:bodyPr wrap="square" lIns="91432" tIns="45716" rIns="91432" bIns="45716">
            <a:spAutoFit/>
          </a:bodyPr>
          <a:lstStyle/>
          <a:p>
            <a:pPr marL="398463" indent="-398463"/>
            <a:r>
              <a:rPr lang="es-MX" b="1" dirty="0" smtClean="0">
                <a:latin typeface="Helvetica" pitchFamily="34" charset="0"/>
                <a:cs typeface="Helvetica" pitchFamily="34" charset="0"/>
              </a:rPr>
              <a:t>10. ¿Por qué los huracanes giran y giran?   </a:t>
            </a:r>
            <a:r>
              <a:rPr lang="es-MX" sz="1200" dirty="0" smtClean="0">
                <a:latin typeface="Helvetica" pitchFamily="34" charset="0"/>
                <a:cs typeface="Helvetica" pitchFamily="34" charset="0"/>
              </a:rPr>
              <a:t>RI.1.1</a:t>
            </a:r>
            <a:endParaRPr lang="es-MX" sz="1200" dirty="0" smtClean="0">
              <a:solidFill>
                <a:srgbClr val="C00000"/>
              </a:solidFill>
              <a:latin typeface="Helvetica" pitchFamily="34" charset="0"/>
              <a:cs typeface="Helvetica" pitchFamily="34" charset="0"/>
            </a:endParaRPr>
          </a:p>
          <a:p>
            <a:pPr marL="324349" indent="-324349"/>
            <a:r>
              <a:rPr lang="es-MX" sz="1700" b="1" dirty="0" smtClean="0">
                <a:solidFill>
                  <a:srgbClr val="C00000"/>
                </a:solidFill>
                <a:latin typeface="Helvetica" pitchFamily="34" charset="0"/>
                <a:cs typeface="Helvetica" pitchFamily="34" charset="0"/>
              </a:rPr>
              <a:t>     </a:t>
            </a:r>
            <a:endParaRPr lang="es-MX" sz="1700" b="1" dirty="0" smtClean="0">
              <a:latin typeface="Helvetica" pitchFamily="34" charset="0"/>
              <a:cs typeface="Helvetica" pitchFamily="34" charset="0"/>
            </a:endParaRPr>
          </a:p>
          <a:p>
            <a:pPr marL="627063" indent="-287338">
              <a:buFont typeface="+mj-lt"/>
              <a:buAutoNum type="alphaUcPeriod"/>
            </a:pPr>
            <a:r>
              <a:rPr lang="es-MX" sz="1700" dirty="0" smtClean="0">
                <a:latin typeface="Helvetica" pitchFamily="34" charset="0"/>
                <a:cs typeface="Helvetica" pitchFamily="34" charset="0"/>
              </a:rPr>
              <a:t>Los huracanes giran porque los huracanes empiezan sobre aguas cálidas en el océano. </a:t>
            </a:r>
          </a:p>
          <a:p>
            <a:pPr marL="627063" indent="-287338">
              <a:buFont typeface="+mj-lt"/>
              <a:buAutoNum type="alphaUcPeriod"/>
            </a:pPr>
            <a:endParaRPr lang="es-MX" sz="1700" dirty="0">
              <a:latin typeface="Helvetica" pitchFamily="34" charset="0"/>
              <a:cs typeface="Helvetica" pitchFamily="34" charset="0"/>
            </a:endParaRPr>
          </a:p>
          <a:p>
            <a:pPr marL="627063" indent="-287338">
              <a:buFont typeface="+mj-lt"/>
              <a:buAutoNum type="alphaUcPeriod"/>
            </a:pPr>
            <a:r>
              <a:rPr lang="es-MX" sz="1700" dirty="0">
                <a:latin typeface="Helvetica" pitchFamily="34" charset="0"/>
                <a:cs typeface="Helvetica" pitchFamily="34" charset="0"/>
              </a:rPr>
              <a:t>Los huracanes giran porque hay fuertes </a:t>
            </a:r>
            <a:r>
              <a:rPr lang="es-MX" sz="1700" dirty="0" smtClean="0">
                <a:latin typeface="Helvetica" pitchFamily="34" charset="0"/>
                <a:cs typeface="Helvetica" pitchFamily="34" charset="0"/>
              </a:rPr>
              <a:t>lluvias.</a:t>
            </a:r>
          </a:p>
          <a:p>
            <a:pPr marL="627063" indent="-287338">
              <a:buFont typeface="+mj-lt"/>
              <a:buAutoNum type="alphaUcPeriod"/>
            </a:pPr>
            <a:endParaRPr lang="es-MX" sz="1700" dirty="0" smtClean="0">
              <a:latin typeface="Helvetica" pitchFamily="34" charset="0"/>
              <a:cs typeface="Helvetica" pitchFamily="34" charset="0"/>
            </a:endParaRPr>
          </a:p>
          <a:p>
            <a:pPr marL="627063" indent="-287338">
              <a:buFontTx/>
              <a:buAutoNum type="alphaUcPeriod" startAt="3"/>
            </a:pPr>
            <a:r>
              <a:rPr lang="es-MX" sz="1700" dirty="0" smtClean="0">
                <a:latin typeface="Helvetica" pitchFamily="34" charset="0"/>
                <a:cs typeface="Helvetica" pitchFamily="34" charset="0"/>
              </a:rPr>
              <a:t>Los </a:t>
            </a:r>
            <a:r>
              <a:rPr lang="es-MX" sz="1700" dirty="0">
                <a:latin typeface="Helvetica" pitchFamily="34" charset="0"/>
                <a:cs typeface="Helvetica" pitchFamily="34" charset="0"/>
              </a:rPr>
              <a:t>huracanes giran porque los vientos hacen girar a la tormenta.</a:t>
            </a:r>
          </a:p>
          <a:p>
            <a:pPr marL="543585" indent="-324349">
              <a:buAutoNum type="alphaUcPeriod" startAt="3"/>
            </a:pPr>
            <a:endParaRPr lang="es-MX" sz="1500" dirty="0" smtClean="0">
              <a:latin typeface="Helvetica" pitchFamily="34" charset="0"/>
              <a:cs typeface="Helvetica" pitchFamily="34" charset="0"/>
            </a:endParaRPr>
          </a:p>
          <a:p>
            <a:pPr marL="543585" indent="-324349">
              <a:buAutoNum type="alphaUcPeriod" startAt="3"/>
            </a:pPr>
            <a:endParaRPr lang="es-MX" sz="1500" dirty="0" smtClean="0">
              <a:latin typeface="Helvetica" pitchFamily="34" charset="0"/>
              <a:cs typeface="Helvetica" pitchFamily="34" charset="0"/>
            </a:endParaRPr>
          </a:p>
        </p:txBody>
      </p:sp>
      <p:sp>
        <p:nvSpPr>
          <p:cNvPr id="2" name="Rectangle 1"/>
          <p:cNvSpPr/>
          <p:nvPr/>
        </p:nvSpPr>
        <p:spPr>
          <a:xfrm>
            <a:off x="4376819" y="4134956"/>
            <a:ext cx="1887558" cy="507831"/>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sz="900" b="1" dirty="0"/>
              <a:t>RI.1.1</a:t>
            </a:r>
            <a:r>
              <a:rPr lang="en-US" sz="900" dirty="0"/>
              <a:t/>
            </a:r>
            <a:br>
              <a:rPr lang="en-US" sz="900" dirty="0"/>
            </a:br>
            <a:r>
              <a:rPr lang="es-MX" sz="900" dirty="0"/>
              <a:t>Hacen y contestan preguntas sobre los detalles clave en un texto.</a:t>
            </a:r>
            <a:endParaRPr lang="en-US" sz="900" dirty="0"/>
          </a:p>
        </p:txBody>
      </p:sp>
      <p:grpSp>
        <p:nvGrpSpPr>
          <p:cNvPr id="22" name="Group 21"/>
          <p:cNvGrpSpPr/>
          <p:nvPr/>
        </p:nvGrpSpPr>
        <p:grpSpPr>
          <a:xfrm>
            <a:off x="608453" y="1842609"/>
            <a:ext cx="214602" cy="1229973"/>
            <a:chOff x="687610" y="1576667"/>
            <a:chExt cx="214602" cy="1229973"/>
          </a:xfrm>
        </p:grpSpPr>
        <p:sp>
          <p:nvSpPr>
            <p:cNvPr id="23" name="Oval 22"/>
            <p:cNvSpPr/>
            <p:nvPr/>
          </p:nvSpPr>
          <p:spPr>
            <a:xfrm>
              <a:off x="687610" y="1576667"/>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4" name="Oval 23"/>
            <p:cNvSpPr/>
            <p:nvPr/>
          </p:nvSpPr>
          <p:spPr>
            <a:xfrm>
              <a:off x="687899" y="2100004"/>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25" name="Oval 24"/>
            <p:cNvSpPr/>
            <p:nvPr/>
          </p:nvSpPr>
          <p:spPr>
            <a:xfrm>
              <a:off x="687611" y="258892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grpSp>
        <p:nvGrpSpPr>
          <p:cNvPr id="26" name="Group 25"/>
          <p:cNvGrpSpPr/>
          <p:nvPr/>
        </p:nvGrpSpPr>
        <p:grpSpPr>
          <a:xfrm>
            <a:off x="608162" y="5638800"/>
            <a:ext cx="214315" cy="1499432"/>
            <a:chOff x="687608" y="1576667"/>
            <a:chExt cx="214315" cy="1499432"/>
          </a:xfrm>
        </p:grpSpPr>
        <p:sp>
          <p:nvSpPr>
            <p:cNvPr id="27" name="Oval 26"/>
            <p:cNvSpPr/>
            <p:nvPr/>
          </p:nvSpPr>
          <p:spPr>
            <a:xfrm>
              <a:off x="687610" y="1576667"/>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8" name="Oval 27"/>
            <p:cNvSpPr/>
            <p:nvPr/>
          </p:nvSpPr>
          <p:spPr>
            <a:xfrm>
              <a:off x="687608" y="2335048"/>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29" name="Oval 28"/>
            <p:cNvSpPr/>
            <p:nvPr/>
          </p:nvSpPr>
          <p:spPr>
            <a:xfrm>
              <a:off x="687609" y="2858385"/>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spTree>
    <p:extLst>
      <p:ext uri="{BB962C8B-B14F-4D97-AF65-F5344CB8AC3E}">
        <p14:creationId xmlns:p14="http://schemas.microsoft.com/office/powerpoint/2010/main" val="926266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6858000" cy="9144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endParaRPr lang="en-US" dirty="0"/>
          </a:p>
        </p:txBody>
      </p:sp>
      <p:sp>
        <p:nvSpPr>
          <p:cNvPr id="9" name="Rectangle 8"/>
          <p:cNvSpPr/>
          <p:nvPr/>
        </p:nvSpPr>
        <p:spPr>
          <a:xfrm>
            <a:off x="95250" y="533400"/>
            <a:ext cx="6705600" cy="807720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2</a:t>
            </a:fld>
            <a:endParaRPr lang="en-US" dirty="0"/>
          </a:p>
        </p:txBody>
      </p:sp>
      <p:sp>
        <p:nvSpPr>
          <p:cNvPr id="6" name="TextBox 5"/>
          <p:cNvSpPr txBox="1"/>
          <p:nvPr/>
        </p:nvSpPr>
        <p:spPr>
          <a:xfrm>
            <a:off x="314885" y="1143000"/>
            <a:ext cx="6266329" cy="3442089"/>
          </a:xfrm>
          <a:prstGeom prst="rect">
            <a:avLst/>
          </a:prstGeom>
          <a:solidFill>
            <a:schemeClr val="bg1"/>
          </a:solidFill>
        </p:spPr>
        <p:txBody>
          <a:bodyPr wrap="square" lIns="86480" tIns="43240" rIns="86480" bIns="43240" rtlCol="0">
            <a:spAutoFit/>
          </a:bodyPr>
          <a:lstStyle/>
          <a:p>
            <a:pPr lvl="0" algn="ctr"/>
            <a:r>
              <a:rPr lang="es-MX" sz="1200" b="1" u="sng" dirty="0" smtClean="0">
                <a:solidFill>
                  <a:prstClr val="black"/>
                </a:solidFill>
              </a:rPr>
              <a:t>Trimestre </a:t>
            </a:r>
            <a:r>
              <a:rPr lang="es-MX" sz="1200" b="1" u="sng" dirty="0">
                <a:solidFill>
                  <a:prstClr val="black"/>
                </a:solidFill>
              </a:rPr>
              <a:t>Uno: Evaluación formativa común de artes del lenguaje inglés </a:t>
            </a:r>
          </a:p>
          <a:p>
            <a:pPr lvl="0" algn="ctr"/>
            <a:r>
              <a:rPr lang="es-MX" sz="1200" b="1" u="sng" dirty="0">
                <a:solidFill>
                  <a:prstClr val="black"/>
                </a:solidFill>
              </a:rPr>
              <a:t>Equipo de miembros y escritores</a:t>
            </a:r>
          </a:p>
          <a:p>
            <a:pPr lvl="0" algn="ctr"/>
            <a:endParaRPr lang="en-US" sz="700" b="1" u="sng" dirty="0">
              <a:solidFill>
                <a:prstClr val="black"/>
              </a:solidFill>
            </a:endParaRPr>
          </a:p>
          <a:p>
            <a:pPr lvl="0"/>
            <a:r>
              <a:rPr lang="es-419" sz="950" dirty="0">
                <a:solidFill>
                  <a:prstClr val="black"/>
                </a:solidFill>
              </a:rPr>
              <a:t>Esta evaluación se desarrolló trabajando a la </a:t>
            </a:r>
            <a:r>
              <a:rPr lang="es-419" sz="950" dirty="0" smtClean="0">
                <a:solidFill>
                  <a:prstClr val="black"/>
                </a:solidFill>
              </a:rPr>
              <a:t>inversa, mediante </a:t>
            </a:r>
            <a:r>
              <a:rPr lang="es-419" sz="950" dirty="0">
                <a:solidFill>
                  <a:prstClr val="black"/>
                </a:solidFill>
              </a:rPr>
              <a:t>la identificación de </a:t>
            </a:r>
            <a:r>
              <a:rPr lang="es-419" sz="950" dirty="0" smtClean="0">
                <a:solidFill>
                  <a:prstClr val="black"/>
                </a:solidFill>
              </a:rPr>
              <a:t>una comprensión profunda de los </a:t>
            </a:r>
            <a:r>
              <a:rPr lang="es-419" sz="950" dirty="0">
                <a:solidFill>
                  <a:prstClr val="black"/>
                </a:solidFill>
              </a:rPr>
              <a:t>dos </a:t>
            </a:r>
            <a:r>
              <a:rPr lang="es-419" sz="950" dirty="0" smtClean="0">
                <a:solidFill>
                  <a:prstClr val="black"/>
                </a:solidFill>
              </a:rPr>
              <a:t>textos. </a:t>
            </a:r>
            <a:r>
              <a:rPr lang="es-419" sz="950" dirty="0">
                <a:solidFill>
                  <a:prstClr val="black"/>
                </a:solidFill>
              </a:rPr>
              <a:t>Se </a:t>
            </a:r>
            <a:r>
              <a:rPr lang="es-419" sz="950" dirty="0" smtClean="0">
                <a:solidFill>
                  <a:prstClr val="black"/>
                </a:solidFill>
              </a:rPr>
              <a:t>identificaron ideas </a:t>
            </a:r>
            <a:r>
              <a:rPr lang="es-419" sz="950" dirty="0">
                <a:solidFill>
                  <a:prstClr val="black"/>
                </a:solidFill>
              </a:rPr>
              <a:t>clave para apoyar las respuestas </a:t>
            </a:r>
            <a:r>
              <a:rPr lang="es-419" sz="950" dirty="0" smtClean="0">
                <a:solidFill>
                  <a:prstClr val="black"/>
                </a:solidFill>
              </a:rPr>
              <a:t>construidas, </a:t>
            </a:r>
            <a:r>
              <a:rPr lang="es-419" sz="950" dirty="0">
                <a:solidFill>
                  <a:prstClr val="black"/>
                </a:solidFill>
              </a:rPr>
              <a:t>y </a:t>
            </a:r>
            <a:r>
              <a:rPr lang="es-419" sz="950" dirty="0" smtClean="0">
                <a:solidFill>
                  <a:prstClr val="black"/>
                </a:solidFill>
              </a:rPr>
              <a:t>detalles </a:t>
            </a:r>
            <a:r>
              <a:rPr lang="es-419" sz="950" dirty="0">
                <a:solidFill>
                  <a:prstClr val="black"/>
                </a:solidFill>
              </a:rPr>
              <a:t>clave </a:t>
            </a:r>
            <a:r>
              <a:rPr lang="es-419" sz="950" dirty="0" smtClean="0">
                <a:solidFill>
                  <a:prstClr val="black"/>
                </a:solidFill>
              </a:rPr>
              <a:t>fueron alineados </a:t>
            </a:r>
            <a:r>
              <a:rPr lang="es-419" sz="950" dirty="0">
                <a:solidFill>
                  <a:prstClr val="black"/>
                </a:solidFill>
              </a:rPr>
              <a:t>con las </a:t>
            </a:r>
            <a:r>
              <a:rPr lang="es-419" sz="950" dirty="0" smtClean="0">
                <a:solidFill>
                  <a:prstClr val="black"/>
                </a:solidFill>
              </a:rPr>
              <a:t>preguntas de </a:t>
            </a:r>
            <a:r>
              <a:rPr lang="es-419" sz="950" dirty="0">
                <a:solidFill>
                  <a:prstClr val="black"/>
                </a:solidFill>
              </a:rPr>
              <a:t>selección múltiple. Todas las preguntas apoyan el conocimiento </a:t>
            </a:r>
            <a:r>
              <a:rPr lang="es-419" sz="950" dirty="0" smtClean="0">
                <a:solidFill>
                  <a:prstClr val="black"/>
                </a:solidFill>
              </a:rPr>
              <a:t>previo del estudiante, de una visión o mensaje central.</a:t>
            </a:r>
          </a:p>
          <a:p>
            <a:pPr lvl="0"/>
            <a:endParaRPr lang="en-US" sz="950" b="1" dirty="0">
              <a:solidFill>
                <a:prstClr val="black"/>
              </a:solidFill>
            </a:endParaRPr>
          </a:p>
          <a:p>
            <a:pPr lvl="0"/>
            <a:endParaRPr lang="en-US" sz="950" b="1" dirty="0" smtClean="0">
              <a:solidFill>
                <a:prstClr val="black"/>
              </a:solidFill>
            </a:endParaRPr>
          </a:p>
          <a:p>
            <a:pPr lvl="0"/>
            <a:endParaRPr lang="en-US" b="1" dirty="0" smtClean="0"/>
          </a:p>
          <a:p>
            <a:r>
              <a:rPr lang="en-US" b="1" dirty="0" smtClean="0"/>
              <a:t>	</a:t>
            </a:r>
          </a:p>
          <a:p>
            <a:endParaRPr lang="en-US" b="1" dirty="0"/>
          </a:p>
          <a:p>
            <a:endParaRPr lang="en-US" b="1" dirty="0" smtClean="0"/>
          </a:p>
          <a:p>
            <a:endParaRPr lang="en-US" b="1" dirty="0"/>
          </a:p>
          <a:p>
            <a:endParaRPr lang="en-US" b="1" dirty="0" smtClean="0"/>
          </a:p>
          <a:p>
            <a:pPr lvl="0" algn="ctr"/>
            <a:r>
              <a:rPr lang="es-MX" sz="1100" b="1" i="1" dirty="0" smtClean="0">
                <a:solidFill>
                  <a:prstClr val="black"/>
                </a:solidFill>
              </a:rPr>
              <a:t>Gracias </a:t>
            </a:r>
            <a:r>
              <a:rPr lang="es-MX" sz="1100" b="1" i="1" dirty="0">
                <a:solidFill>
                  <a:prstClr val="black"/>
                </a:solidFill>
              </a:rPr>
              <a:t>a todos los que revisaron y </a:t>
            </a:r>
            <a:r>
              <a:rPr lang="es-MX" sz="1100" b="1" i="1" dirty="0" smtClean="0">
                <a:solidFill>
                  <a:prstClr val="black"/>
                </a:solidFill>
              </a:rPr>
              <a:t>editaron esta evaluación;</a:t>
            </a:r>
            <a:endParaRPr lang="es-MX" sz="1100" b="1" i="1" dirty="0">
              <a:solidFill>
                <a:prstClr val="black"/>
              </a:solidFill>
            </a:endParaRPr>
          </a:p>
          <a:p>
            <a:pPr lvl="0" algn="ctr"/>
            <a:r>
              <a:rPr lang="es-MX" sz="1100" b="1" i="1" dirty="0">
                <a:solidFill>
                  <a:prstClr val="black"/>
                </a:solidFill>
              </a:rPr>
              <a:t> un agradecimiento especial a </a:t>
            </a:r>
            <a:r>
              <a:rPr lang="es-MX" sz="1100" b="1" i="1" dirty="0" err="1">
                <a:solidFill>
                  <a:prstClr val="black"/>
                </a:solidFill>
              </a:rPr>
              <a:t>Vicki</a:t>
            </a:r>
            <a:r>
              <a:rPr lang="es-MX" sz="1100" b="1" i="1" dirty="0">
                <a:solidFill>
                  <a:prstClr val="black"/>
                </a:solidFill>
              </a:rPr>
              <a:t> Daniel y sus increíbles habilidades para editar.</a:t>
            </a:r>
          </a:p>
        </p:txBody>
      </p:sp>
      <p:graphicFrame>
        <p:nvGraphicFramePr>
          <p:cNvPr id="8" name="Table 7"/>
          <p:cNvGraphicFramePr>
            <a:graphicFrameLocks noGrp="1"/>
          </p:cNvGraphicFramePr>
          <p:nvPr>
            <p:extLst/>
          </p:nvPr>
        </p:nvGraphicFramePr>
        <p:xfrm>
          <a:off x="609600" y="2286000"/>
          <a:ext cx="5791200" cy="1849995"/>
        </p:xfrm>
        <a:graphic>
          <a:graphicData uri="http://schemas.openxmlformats.org/drawingml/2006/table">
            <a:tbl>
              <a:tblPr firstRow="1" bandRow="1">
                <a:tableStyleId>{5940675A-B579-460E-94D1-54222C63F5DA}</a:tableStyleId>
              </a:tblPr>
              <a:tblGrid>
                <a:gridCol w="1426787"/>
                <a:gridCol w="1621213"/>
                <a:gridCol w="1447800"/>
                <a:gridCol w="1295400"/>
              </a:tblGrid>
              <a:tr h="369999">
                <a:tc>
                  <a:txBody>
                    <a:bodyPr/>
                    <a:lstStyle/>
                    <a:p>
                      <a:r>
                        <a:rPr lang="en-US" sz="1200" b="1" dirty="0" smtClean="0">
                          <a:solidFill>
                            <a:schemeClr val="tx1"/>
                          </a:solidFill>
                        </a:rPr>
                        <a:t>Shannon Berkey</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Raquel LemusGarcia</a:t>
                      </a:r>
                      <a:endParaRPr lang="en-US" sz="1200" b="1" dirty="0">
                        <a:solidFill>
                          <a:schemeClr val="tx1"/>
                        </a:solidFill>
                      </a:endParaRPr>
                    </a:p>
                  </a:txBody>
                  <a:tcPr marL="91083" marR="91083" marT="45616" marB="45616">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Sandy Maines</a:t>
                      </a:r>
                    </a:p>
                  </a:txBody>
                  <a:tcPr marL="91083" marR="91083" marT="45616" marB="45616">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Berta Lule</a:t>
                      </a:r>
                    </a:p>
                  </a:txBody>
                  <a:tcPr marL="91083" marR="91083" marT="45616" marB="45616">
                    <a:solidFill>
                      <a:schemeClr val="bg1"/>
                    </a:solidFill>
                  </a:tcPr>
                </a:tc>
              </a:tr>
              <a:tr h="369999">
                <a:tc>
                  <a:txBody>
                    <a:bodyPr/>
                    <a:lstStyle/>
                    <a:p>
                      <a:r>
                        <a:rPr lang="en-US" sz="1200" b="1" dirty="0" smtClean="0">
                          <a:solidFill>
                            <a:schemeClr val="tx1"/>
                          </a:solidFill>
                        </a:rPr>
                        <a:t>Tammy Cole</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Janet Stintson</a:t>
                      </a:r>
                      <a:endParaRPr lang="en-US" sz="1200" b="1" dirty="0">
                        <a:solidFill>
                          <a:schemeClr val="tx1"/>
                        </a:solidFill>
                      </a:endParaRPr>
                    </a:p>
                  </a:txBody>
                  <a:tcPr marL="91083" marR="91083" marT="45616" marB="45616">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mn-lt"/>
                        </a:rPr>
                        <a:t>Gina McLain</a:t>
                      </a:r>
                    </a:p>
                  </a:txBody>
                  <a:tcPr marL="91083" marR="91083" marT="45616" marB="45616">
                    <a:solidFill>
                      <a:schemeClr val="bg1"/>
                    </a:solidFill>
                  </a:tcPr>
                </a:tc>
                <a:tc>
                  <a:txBody>
                    <a:bodyPr/>
                    <a:lstStyle/>
                    <a:p>
                      <a:r>
                        <a:rPr lang="en-US" sz="1200" b="1" dirty="0" smtClean="0">
                          <a:solidFill>
                            <a:schemeClr val="tx1"/>
                          </a:solidFill>
                        </a:rPr>
                        <a:t>Judy Ramer</a:t>
                      </a:r>
                      <a:endParaRPr lang="en-US" sz="1200" b="1" dirty="0">
                        <a:solidFill>
                          <a:schemeClr val="tx1"/>
                        </a:solidFill>
                      </a:endParaRPr>
                    </a:p>
                  </a:txBody>
                  <a:tcPr marL="91083" marR="91083" marT="45616" marB="45616">
                    <a:solidFill>
                      <a:schemeClr val="bg1"/>
                    </a:solidFill>
                  </a:tcPr>
                </a:tc>
              </a:tr>
              <a:tr h="369999">
                <a:tc>
                  <a:txBody>
                    <a:bodyPr/>
                    <a:lstStyle/>
                    <a:p>
                      <a:r>
                        <a:rPr lang="en-US" sz="1200" b="1" dirty="0" smtClean="0">
                          <a:solidFill>
                            <a:schemeClr val="tx1"/>
                          </a:solidFill>
                        </a:rPr>
                        <a:t>Nicole</a:t>
                      </a:r>
                      <a:r>
                        <a:rPr lang="en-US" sz="1200" b="1" baseline="0" dirty="0" smtClean="0">
                          <a:solidFill>
                            <a:schemeClr val="tx1"/>
                          </a:solidFill>
                        </a:rPr>
                        <a:t> Thoen</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Patricia Gallardo</a:t>
                      </a:r>
                      <a:endParaRPr lang="en-US" sz="1200" b="1" dirty="0">
                        <a:solidFill>
                          <a:schemeClr val="tx1"/>
                        </a:solidFill>
                      </a:endParaRPr>
                    </a:p>
                  </a:txBody>
                  <a:tcPr marL="91083" marR="91083" marT="45616" marB="45616">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mn-lt"/>
                        </a:rPr>
                        <a:t>Lisa Carnes</a:t>
                      </a:r>
                    </a:p>
                  </a:txBody>
                  <a:tcPr marL="91083" marR="91083" marT="45616" marB="45616">
                    <a:solidFill>
                      <a:schemeClr val="bg1"/>
                    </a:solidFill>
                  </a:tcPr>
                </a:tc>
                <a:tc>
                  <a:txBody>
                    <a:bodyPr/>
                    <a:lstStyle/>
                    <a:p>
                      <a:r>
                        <a:rPr lang="en-US" sz="1200" b="1" dirty="0" smtClean="0">
                          <a:solidFill>
                            <a:schemeClr val="tx1"/>
                          </a:solidFill>
                        </a:rPr>
                        <a:t>Teresa</a:t>
                      </a:r>
                      <a:r>
                        <a:rPr lang="en-US" sz="1200" b="1" baseline="0" dirty="0" smtClean="0">
                          <a:solidFill>
                            <a:schemeClr val="tx1"/>
                          </a:solidFill>
                        </a:rPr>
                        <a:t> Portinga</a:t>
                      </a:r>
                      <a:endParaRPr lang="en-US" sz="1200" b="1" dirty="0">
                        <a:solidFill>
                          <a:schemeClr val="tx1"/>
                        </a:solidFill>
                      </a:endParaRPr>
                    </a:p>
                  </a:txBody>
                  <a:tcPr marL="91083" marR="91083" marT="45616" marB="45616">
                    <a:solidFill>
                      <a:schemeClr val="bg1"/>
                    </a:solidFill>
                  </a:tcPr>
                </a:tc>
              </a:tr>
              <a:tr h="369999">
                <a:tc>
                  <a:txBody>
                    <a:bodyPr/>
                    <a:lstStyle/>
                    <a:p>
                      <a:r>
                        <a:rPr lang="en-US" sz="1200" b="1" dirty="0" smtClean="0">
                          <a:solidFill>
                            <a:schemeClr val="tx1"/>
                          </a:solidFill>
                        </a:rPr>
                        <a:t>Jami Rider</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Linda Benson</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Dori Sipe</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Laycee Kinsman</a:t>
                      </a:r>
                      <a:endParaRPr lang="en-US" sz="1200" b="1" dirty="0">
                        <a:solidFill>
                          <a:schemeClr val="tx1"/>
                        </a:solidFill>
                      </a:endParaRPr>
                    </a:p>
                  </a:txBody>
                  <a:tcPr marL="91083" marR="91083" marT="45616" marB="45616">
                    <a:solidFill>
                      <a:schemeClr val="bg1"/>
                    </a:solidFill>
                  </a:tcPr>
                </a:tc>
              </a:tr>
              <a:tr h="369999">
                <a:tc>
                  <a:txBody>
                    <a:bodyPr/>
                    <a:lstStyle/>
                    <a:p>
                      <a:r>
                        <a:rPr lang="en-US" sz="1200" b="1" dirty="0" smtClean="0">
                          <a:solidFill>
                            <a:schemeClr val="tx1"/>
                          </a:solidFill>
                        </a:rPr>
                        <a:t>Sonja Grabel</a:t>
                      </a:r>
                      <a:endParaRPr lang="en-US" sz="1200" b="1" dirty="0">
                        <a:solidFill>
                          <a:schemeClr val="tx1"/>
                        </a:solidFill>
                      </a:endParaRPr>
                    </a:p>
                  </a:txBody>
                  <a:tcPr marL="91083" marR="91083" marT="45616" marB="45616">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rPr>
                        <a:t>Christina Arosco</a:t>
                      </a:r>
                    </a:p>
                  </a:txBody>
                  <a:tcPr marL="91083" marR="91083" marT="45616" marB="45616">
                    <a:solidFill>
                      <a:schemeClr val="bg1"/>
                    </a:solidFill>
                  </a:tcPr>
                </a:tc>
                <a:tc>
                  <a:txBody>
                    <a:bodyPr/>
                    <a:lstStyle/>
                    <a:p>
                      <a:r>
                        <a:rPr lang="en-US" sz="1200" b="1" dirty="0" smtClean="0">
                          <a:solidFill>
                            <a:schemeClr val="tx1"/>
                          </a:solidFill>
                        </a:rPr>
                        <a:t>Teresa Portinga</a:t>
                      </a:r>
                      <a:endParaRPr lang="en-US" sz="1200" b="1" dirty="0">
                        <a:solidFill>
                          <a:schemeClr val="tx1"/>
                        </a:solidFill>
                      </a:endParaRPr>
                    </a:p>
                  </a:txBody>
                  <a:tcPr marL="91083" marR="91083" marT="45616" marB="45616">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Irma Ramirez</a:t>
                      </a:r>
                    </a:p>
                  </a:txBody>
                  <a:tcPr marL="91083" marR="91083" marT="45616" marB="45616">
                    <a:solidFill>
                      <a:schemeClr val="bg1"/>
                    </a:solidFill>
                  </a:tcPr>
                </a:tc>
              </a:tr>
            </a:tbl>
          </a:graphicData>
        </a:graphic>
      </p:graphicFrame>
      <p:graphicFrame>
        <p:nvGraphicFramePr>
          <p:cNvPr id="11" name="Table 10"/>
          <p:cNvGraphicFramePr>
            <a:graphicFrameLocks noGrp="1"/>
          </p:cNvGraphicFramePr>
          <p:nvPr>
            <p:extLst/>
          </p:nvPr>
        </p:nvGraphicFramePr>
        <p:xfrm>
          <a:off x="314885" y="5000799"/>
          <a:ext cx="6266330" cy="2939934"/>
        </p:xfrm>
        <a:graphic>
          <a:graphicData uri="http://schemas.openxmlformats.org/drawingml/2006/table">
            <a:tbl>
              <a:tblPr firstRow="1" bandRow="1">
                <a:tableStyleId>{5940675A-B579-460E-94D1-54222C63F5DA}</a:tableStyleId>
              </a:tblPr>
              <a:tblGrid>
                <a:gridCol w="2245011"/>
                <a:gridCol w="1802554"/>
                <a:gridCol w="2218765"/>
              </a:tblGrid>
              <a:tr h="415636">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1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1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100" b="1" i="0" u="none" strike="noStrike" kern="1200" cap="none" spc="0" normalizeH="0" baseline="0" noProof="0" dirty="0" smtClean="0">
                          <a:ln>
                            <a:noFill/>
                          </a:ln>
                          <a:solidFill>
                            <a:prstClr val="black"/>
                          </a:solidFill>
                          <a:effectLst/>
                          <a:uLnTx/>
                          <a:uFillTx/>
                          <a:latin typeface="+mn-lt"/>
                          <a:ea typeface="+mn-ea"/>
                          <a:cs typeface="+mn-cs"/>
                        </a:rPr>
                        <a:t> de HSD.   </a:t>
                      </a:r>
                      <a:endParaRPr kumimoji="0" lang="es-419" sz="1600" b="0" i="0" u="none" strike="noStrike" kern="1200" cap="none" spc="0" normalizeH="0" baseline="0" noProof="0" dirty="0">
                        <a:ln>
                          <a:noFill/>
                        </a:ln>
                        <a:solidFill>
                          <a:prstClr val="black"/>
                        </a:solidFill>
                        <a:effectLst/>
                        <a:uLnTx/>
                        <a:uFillTx/>
                        <a:latin typeface="+mn-lt"/>
                        <a:ea typeface="+mn-ea"/>
                        <a:cs typeface="+mn-cs"/>
                      </a:endParaRP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864843203"/>
              </p:ext>
            </p:extLst>
          </p:nvPr>
        </p:nvGraphicFramePr>
        <p:xfrm>
          <a:off x="342900" y="8067910"/>
          <a:ext cx="6238314" cy="426720"/>
        </p:xfrm>
        <a:graphic>
          <a:graphicData uri="http://schemas.openxmlformats.org/drawingml/2006/table">
            <a:tbl>
              <a:tblPr firstRow="1" bandRow="1">
                <a:tableStyleId>{3C2FFA5D-87B4-456A-9821-1D502468CF0F}</a:tableStyleId>
              </a:tblPr>
              <a:tblGrid>
                <a:gridCol w="6238314"/>
              </a:tblGrid>
              <a:tr h="377617">
                <a:tc>
                  <a:txBody>
                    <a:bodyPr/>
                    <a:lstStyle/>
                    <a:p>
                      <a:pPr algn="ctr"/>
                      <a:r>
                        <a:rPr lang="es-419" sz="1100" dirty="0" smtClean="0">
                          <a:solidFill>
                            <a:schemeClr val="tx1"/>
                          </a:solidFill>
                        </a:rPr>
                        <a:t>Gracias a </a:t>
                      </a:r>
                      <a:r>
                        <a:rPr lang="es-419" sz="1100" noProof="0" dirty="0" smtClean="0">
                          <a:solidFill>
                            <a:schemeClr val="tx1"/>
                          </a:solidFill>
                        </a:rPr>
                        <a:t>todos</a:t>
                      </a:r>
                      <a:r>
                        <a:rPr lang="es-419" sz="1100" dirty="0" smtClean="0">
                          <a:solidFill>
                            <a:schemeClr val="tx1"/>
                          </a:solidFill>
                        </a:rPr>
                        <a:t> los que participaron en la traducción de esta evaluación, </a:t>
                      </a:r>
                    </a:p>
                    <a:p>
                      <a:pPr algn="ctr"/>
                      <a:r>
                        <a:rPr lang="es-419" sz="1100" dirty="0" smtClean="0">
                          <a:solidFill>
                            <a:schemeClr val="tx1"/>
                          </a:solidFill>
                        </a:rPr>
                        <a:t>bajo la coordinación</a:t>
                      </a:r>
                      <a:r>
                        <a:rPr lang="es-419" sz="1100" baseline="0" dirty="0" smtClean="0">
                          <a:solidFill>
                            <a:schemeClr val="tx1"/>
                          </a:solidFill>
                        </a:rPr>
                        <a:t> de </a:t>
                      </a:r>
                      <a:r>
                        <a:rPr kumimoji="0" lang="es-419" sz="900" b="1" i="0"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a:t>
                      </a:r>
                      <a:endParaRPr kumimoji="0" lang="es-419" sz="900" b="1" i="0"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a:gradFill flip="none" rotWithShape="1">
                      <a:gsLst>
                        <a:gs pos="11000">
                          <a:schemeClr val="accent1">
                            <a:lumMod val="40000"/>
                            <a:lumOff val="60000"/>
                          </a:schemeClr>
                        </a:gs>
                        <a:gs pos="89000">
                          <a:srgbClr val="739BCB"/>
                        </a:gs>
                        <a:gs pos="99000">
                          <a:schemeClr val="accent1">
                            <a:lumMod val="60000"/>
                            <a:lumOff val="40000"/>
                          </a:schemeClr>
                        </a:gs>
                      </a:gsLst>
                      <a:path path="rect">
                        <a:fillToRect l="50000" t="50000" r="50000" b="50000"/>
                      </a:path>
                      <a:tileRect/>
                    </a:gradFill>
                  </a:tcPr>
                </a:tc>
              </a:tr>
            </a:tbl>
          </a:graphicData>
        </a:graphic>
      </p:graphicFrame>
    </p:spTree>
    <p:extLst>
      <p:ext uri="{BB962C8B-B14F-4D97-AF65-F5344CB8AC3E}">
        <p14:creationId xmlns:p14="http://schemas.microsoft.com/office/powerpoint/2010/main" val="23282403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cxnSp>
        <p:nvCxnSpPr>
          <p:cNvPr id="10" name="Straight Connector 9"/>
          <p:cNvCxnSpPr/>
          <p:nvPr/>
        </p:nvCxnSpPr>
        <p:spPr>
          <a:xfrm>
            <a:off x="361867" y="4267200"/>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07228" y="4862286"/>
            <a:ext cx="6069772" cy="3000813"/>
          </a:xfrm>
          <a:prstGeom prst="rect">
            <a:avLst/>
          </a:prstGeom>
        </p:spPr>
        <p:txBody>
          <a:bodyPr wrap="square" lIns="91432" tIns="45716" rIns="91432" bIns="45716">
            <a:spAutoFit/>
          </a:bodyPr>
          <a:lstStyle/>
          <a:p>
            <a:pPr marL="514350" indent="-514350"/>
            <a:r>
              <a:rPr lang="es-MX" b="1" dirty="0" smtClean="0">
                <a:latin typeface="Helvetica" pitchFamily="34" charset="0"/>
                <a:cs typeface="Helvetica" pitchFamily="34" charset="0"/>
              </a:rPr>
              <a:t>12.  ¿Por qué alguien empacaría un kit de seguridad con comida y agua? </a:t>
            </a:r>
            <a:r>
              <a:rPr lang="es-MX" sz="1200" dirty="0" smtClean="0">
                <a:latin typeface="Helvetica" pitchFamily="34" charset="0"/>
                <a:cs typeface="Helvetica" pitchFamily="34" charset="0"/>
              </a:rPr>
              <a:t>RI.1.2</a:t>
            </a:r>
          </a:p>
          <a:p>
            <a:endParaRPr lang="es-MX" sz="1700" dirty="0" smtClean="0">
              <a:latin typeface="Helvetica" pitchFamily="34" charset="0"/>
              <a:cs typeface="Helvetica" pitchFamily="34" charset="0"/>
            </a:endParaRPr>
          </a:p>
          <a:p>
            <a:pPr marL="753811" indent="-324349">
              <a:buFont typeface="+mj-lt"/>
              <a:buAutoNum type="alphaUcPeriod"/>
            </a:pPr>
            <a:r>
              <a:rPr lang="es-MX" sz="1700" dirty="0" smtClean="0">
                <a:latin typeface="Helvetica" pitchFamily="34" charset="0"/>
                <a:cs typeface="Helvetica" pitchFamily="34" charset="0"/>
              </a:rPr>
              <a:t>Alguien podría empacar un kit de seguridad con comida y agua para mantenerse caliente. </a:t>
            </a:r>
          </a:p>
          <a:p>
            <a:pPr marL="753811" indent="-324349">
              <a:buFont typeface="+mj-lt"/>
              <a:buAutoNum type="alphaUcPeriod"/>
            </a:pPr>
            <a:endParaRPr lang="es-MX" sz="1700" dirty="0" smtClean="0">
              <a:latin typeface="Helvetica" pitchFamily="34" charset="0"/>
              <a:cs typeface="Helvetica" pitchFamily="34" charset="0"/>
            </a:endParaRPr>
          </a:p>
          <a:p>
            <a:pPr marL="753811" indent="-324349">
              <a:buFont typeface="+mj-lt"/>
              <a:buAutoNum type="alphaUcPeriod"/>
            </a:pPr>
            <a:r>
              <a:rPr lang="es-MX" sz="1700" dirty="0" smtClean="0">
                <a:latin typeface="Helvetica" pitchFamily="34" charset="0"/>
                <a:cs typeface="Helvetica" pitchFamily="34" charset="0"/>
              </a:rPr>
              <a:t>Alguien podría </a:t>
            </a:r>
            <a:r>
              <a:rPr lang="es-MX" sz="1700" dirty="0">
                <a:latin typeface="Helvetica" pitchFamily="34" charset="0"/>
                <a:cs typeface="Helvetica" pitchFamily="34" charset="0"/>
              </a:rPr>
              <a:t>empacar un kit de </a:t>
            </a:r>
            <a:r>
              <a:rPr lang="es-MX" sz="1700" dirty="0" smtClean="0">
                <a:latin typeface="Helvetica" pitchFamily="34" charset="0"/>
                <a:cs typeface="Helvetica" pitchFamily="34" charset="0"/>
              </a:rPr>
              <a:t>seguridad con comida y agua para detener una inundación.</a:t>
            </a:r>
          </a:p>
          <a:p>
            <a:pPr marL="753811" indent="-324349">
              <a:buFont typeface="+mj-lt"/>
              <a:buAutoNum type="alphaUcPeriod"/>
            </a:pPr>
            <a:endParaRPr lang="es-MX" sz="1700" dirty="0" smtClean="0">
              <a:latin typeface="Helvetica" pitchFamily="34" charset="0"/>
              <a:cs typeface="Helvetica" pitchFamily="34" charset="0"/>
            </a:endParaRPr>
          </a:p>
          <a:p>
            <a:pPr marL="753811" indent="-324349">
              <a:buFont typeface="+mj-lt"/>
              <a:buAutoNum type="alphaUcPeriod"/>
            </a:pPr>
            <a:r>
              <a:rPr lang="es-MX" sz="1700" dirty="0" smtClean="0">
                <a:latin typeface="Helvetica" pitchFamily="34" charset="0"/>
                <a:cs typeface="Helvetica" pitchFamily="34" charset="0"/>
              </a:rPr>
              <a:t>Alguien podría </a:t>
            </a:r>
            <a:r>
              <a:rPr lang="es-MX" sz="1700" dirty="0">
                <a:latin typeface="Helvetica" pitchFamily="34" charset="0"/>
                <a:cs typeface="Helvetica" pitchFamily="34" charset="0"/>
              </a:rPr>
              <a:t>empacar un kit de </a:t>
            </a:r>
            <a:r>
              <a:rPr lang="es-MX" sz="1700" dirty="0" smtClean="0">
                <a:latin typeface="Helvetica" pitchFamily="34" charset="0"/>
                <a:cs typeface="Helvetica" pitchFamily="34" charset="0"/>
              </a:rPr>
              <a:t>seguridad con comida y agua para estar listos para un huracán.</a:t>
            </a:r>
            <a:endParaRPr lang="es-MX" sz="1700" dirty="0">
              <a:latin typeface="Helvetica" pitchFamily="34" charset="0"/>
              <a:cs typeface="Helvetica" pitchFamily="34" charset="0"/>
            </a:endParaRPr>
          </a:p>
        </p:txBody>
      </p:sp>
      <p:sp>
        <p:nvSpPr>
          <p:cNvPr id="19" name="Rectangle 18"/>
          <p:cNvSpPr/>
          <p:nvPr/>
        </p:nvSpPr>
        <p:spPr>
          <a:xfrm>
            <a:off x="361867" y="663639"/>
            <a:ext cx="6050574" cy="3200868"/>
          </a:xfrm>
          <a:prstGeom prst="rect">
            <a:avLst/>
          </a:prstGeom>
        </p:spPr>
        <p:txBody>
          <a:bodyPr wrap="square" lIns="91432" tIns="45716" rIns="91432" bIns="45716">
            <a:spAutoFit/>
          </a:bodyPr>
          <a:lstStyle/>
          <a:p>
            <a:pPr marL="627063" indent="-509588"/>
            <a:r>
              <a:rPr lang="es-MX" sz="1700" b="1" dirty="0" smtClean="0">
                <a:latin typeface="Helvetica" pitchFamily="34" charset="0"/>
                <a:cs typeface="Helvetica" pitchFamily="34" charset="0"/>
              </a:rPr>
              <a:t>11.  </a:t>
            </a:r>
            <a:r>
              <a:rPr lang="es-MX" b="1" dirty="0" smtClean="0">
                <a:latin typeface="Helvetica" pitchFamily="34" charset="0"/>
                <a:cs typeface="Helvetica" pitchFamily="34" charset="0"/>
              </a:rPr>
              <a:t>¿De qué trata mayormente el texto </a:t>
            </a:r>
            <a:r>
              <a:rPr lang="es-MX" b="1" i="1" u="sng" dirty="0" smtClean="0">
                <a:latin typeface="Helvetica" pitchFamily="34" charset="0"/>
                <a:cs typeface="Helvetica" pitchFamily="34" charset="0"/>
              </a:rPr>
              <a:t>Tormenta giratoria</a:t>
            </a:r>
            <a:r>
              <a:rPr lang="es-MX" b="1" dirty="0" smtClean="0">
                <a:latin typeface="Helvetica" pitchFamily="34" charset="0"/>
                <a:cs typeface="Helvetica" pitchFamily="34" charset="0"/>
              </a:rPr>
              <a:t>?  </a:t>
            </a:r>
            <a:r>
              <a:rPr lang="es-MX" sz="1200" dirty="0" smtClean="0">
                <a:latin typeface="Helvetica" pitchFamily="34" charset="0"/>
                <a:cs typeface="Helvetica" pitchFamily="34" charset="0"/>
              </a:rPr>
              <a:t>RI.1.2</a:t>
            </a:r>
          </a:p>
          <a:p>
            <a:pPr marL="375404" indent="-318343"/>
            <a:endParaRPr lang="es-MX" sz="1700" dirty="0" smtClean="0">
              <a:latin typeface="Helvetica" pitchFamily="34" charset="0"/>
              <a:cs typeface="Helvetica" pitchFamily="34" charset="0"/>
            </a:endParaRPr>
          </a:p>
          <a:p>
            <a:pPr marL="801688" indent="-323850">
              <a:buFont typeface="+mj-lt"/>
              <a:buAutoNum type="alphaUcPeriod"/>
              <a:tabLst>
                <a:tab pos="801688" algn="l"/>
              </a:tabLst>
            </a:pPr>
            <a:r>
              <a:rPr lang="es-MX" sz="1700" dirty="0">
                <a:latin typeface="Helvetica" pitchFamily="34" charset="0"/>
                <a:cs typeface="Helvetica" pitchFamily="34" charset="0"/>
              </a:rPr>
              <a:t>El texto habla sobre los huracanes y cómo mantenerse seguros durante la tormenta.</a:t>
            </a:r>
          </a:p>
          <a:p>
            <a:pPr marL="801688" indent="-323850">
              <a:buFont typeface="+mj-lt"/>
              <a:buAutoNum type="alphaUcPeriod"/>
              <a:tabLst>
                <a:tab pos="801688" algn="l"/>
              </a:tabLst>
            </a:pPr>
            <a:endParaRPr lang="es-MX" sz="1700" dirty="0">
              <a:latin typeface="Helvetica" pitchFamily="34" charset="0"/>
              <a:cs typeface="Helvetica" pitchFamily="34" charset="0"/>
            </a:endParaRPr>
          </a:p>
          <a:p>
            <a:pPr marL="801688" indent="-323850">
              <a:buFont typeface="+mj-lt"/>
              <a:buAutoNum type="alphaUcPeriod"/>
              <a:tabLst>
                <a:tab pos="801688" algn="l"/>
              </a:tabLst>
            </a:pPr>
            <a:r>
              <a:rPr lang="es-MX" sz="1700" dirty="0">
                <a:latin typeface="Helvetica" pitchFamily="34" charset="0"/>
                <a:cs typeface="Helvetica" pitchFamily="34" charset="0"/>
              </a:rPr>
              <a:t>El texto trata mayormente sobre cómo los huracanes comienzan en el océano.</a:t>
            </a:r>
          </a:p>
          <a:p>
            <a:pPr marL="801688" indent="-323850">
              <a:buFont typeface="+mj-lt"/>
              <a:buAutoNum type="alphaUcPeriod"/>
              <a:tabLst>
                <a:tab pos="801688" algn="l"/>
              </a:tabLst>
            </a:pPr>
            <a:endParaRPr lang="es-MX" sz="1700" dirty="0">
              <a:latin typeface="Helvetica" pitchFamily="34" charset="0"/>
              <a:cs typeface="Helvetica" pitchFamily="34" charset="0"/>
            </a:endParaRPr>
          </a:p>
          <a:p>
            <a:pPr marL="801688" indent="-323850">
              <a:buFont typeface="+mj-lt"/>
              <a:buAutoNum type="alphaUcPeriod"/>
              <a:tabLst>
                <a:tab pos="801688" algn="l"/>
              </a:tabLst>
            </a:pPr>
            <a:r>
              <a:rPr lang="es-MX" sz="1700" dirty="0">
                <a:latin typeface="Helvetica" pitchFamily="34" charset="0"/>
                <a:cs typeface="Helvetica" pitchFamily="34" charset="0"/>
              </a:rPr>
              <a:t>El texto trata mayormente sobre la seguridad durante un huracán.</a:t>
            </a:r>
          </a:p>
          <a:p>
            <a:pPr marL="756815" indent="-324349">
              <a:buAutoNum type="alphaUcPeriod"/>
            </a:pPr>
            <a:endParaRPr lang="es-MX" sz="1500" dirty="0" smtClean="0">
              <a:latin typeface="Helvetica" pitchFamily="34" charset="0"/>
              <a:cs typeface="Helvetica" pitchFamily="34" charset="0"/>
            </a:endParaRPr>
          </a:p>
        </p:txBody>
      </p:sp>
      <p:sp>
        <p:nvSpPr>
          <p:cNvPr id="2" name="Rectangle 1"/>
          <p:cNvSpPr/>
          <p:nvPr/>
        </p:nvSpPr>
        <p:spPr>
          <a:xfrm>
            <a:off x="4381500" y="3976681"/>
            <a:ext cx="2133600" cy="507831"/>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sz="900" b="1" dirty="0"/>
              <a:t>RI.1.2</a:t>
            </a:r>
            <a:r>
              <a:rPr lang="en-US" sz="900" dirty="0"/>
              <a:t/>
            </a:r>
            <a:br>
              <a:rPr lang="en-US" sz="900" dirty="0"/>
            </a:br>
            <a:r>
              <a:rPr lang="es-MX" sz="900" dirty="0"/>
              <a:t>Identifican el tema principal y recuentan los detalles clave de un texto.</a:t>
            </a:r>
            <a:endParaRPr lang="en-US" sz="900" dirty="0"/>
          </a:p>
        </p:txBody>
      </p:sp>
      <p:grpSp>
        <p:nvGrpSpPr>
          <p:cNvPr id="24" name="Group 23"/>
          <p:cNvGrpSpPr/>
          <p:nvPr/>
        </p:nvGrpSpPr>
        <p:grpSpPr>
          <a:xfrm>
            <a:off x="608159" y="1568982"/>
            <a:ext cx="218184" cy="1731480"/>
            <a:chOff x="683739" y="1576667"/>
            <a:chExt cx="218184" cy="1731480"/>
          </a:xfrm>
        </p:grpSpPr>
        <p:sp>
          <p:nvSpPr>
            <p:cNvPr id="25" name="Oval 24"/>
            <p:cNvSpPr/>
            <p:nvPr/>
          </p:nvSpPr>
          <p:spPr>
            <a:xfrm>
              <a:off x="687610" y="1576667"/>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6" name="Oval 25"/>
            <p:cNvSpPr/>
            <p:nvPr/>
          </p:nvSpPr>
          <p:spPr>
            <a:xfrm>
              <a:off x="683739" y="2308674"/>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27" name="Oval 26"/>
            <p:cNvSpPr/>
            <p:nvPr/>
          </p:nvSpPr>
          <p:spPr>
            <a:xfrm>
              <a:off x="683739" y="3090433"/>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grpSp>
        <p:nvGrpSpPr>
          <p:cNvPr id="28" name="Group 27"/>
          <p:cNvGrpSpPr/>
          <p:nvPr/>
        </p:nvGrpSpPr>
        <p:grpSpPr>
          <a:xfrm>
            <a:off x="608159" y="5762961"/>
            <a:ext cx="214316" cy="1734476"/>
            <a:chOff x="687607" y="1576667"/>
            <a:chExt cx="214316" cy="1734476"/>
          </a:xfrm>
        </p:grpSpPr>
        <p:sp>
          <p:nvSpPr>
            <p:cNvPr id="29" name="Oval 28"/>
            <p:cNvSpPr/>
            <p:nvPr/>
          </p:nvSpPr>
          <p:spPr>
            <a:xfrm>
              <a:off x="687610" y="1576667"/>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30" name="Oval 29"/>
            <p:cNvSpPr/>
            <p:nvPr/>
          </p:nvSpPr>
          <p:spPr>
            <a:xfrm>
              <a:off x="687608" y="2335048"/>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31" name="Oval 30"/>
            <p:cNvSpPr/>
            <p:nvPr/>
          </p:nvSpPr>
          <p:spPr>
            <a:xfrm>
              <a:off x="687607" y="3093429"/>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spTree>
    <p:extLst>
      <p:ext uri="{BB962C8B-B14F-4D97-AF65-F5344CB8AC3E}">
        <p14:creationId xmlns:p14="http://schemas.microsoft.com/office/powerpoint/2010/main" val="12175634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sp>
        <p:nvSpPr>
          <p:cNvPr id="7" name="Rectangle 6"/>
          <p:cNvSpPr/>
          <p:nvPr/>
        </p:nvSpPr>
        <p:spPr>
          <a:xfrm>
            <a:off x="228600" y="4835174"/>
            <a:ext cx="6415620" cy="3231646"/>
          </a:xfrm>
          <a:prstGeom prst="rect">
            <a:avLst/>
          </a:prstGeom>
        </p:spPr>
        <p:txBody>
          <a:bodyPr wrap="square" lIns="91432" tIns="45716" rIns="91432" bIns="45716">
            <a:spAutoFit/>
          </a:bodyPr>
          <a:lstStyle/>
          <a:p>
            <a:pPr marL="627063" indent="-566738"/>
            <a:r>
              <a:rPr lang="es-MX" b="1" dirty="0" smtClean="0">
                <a:latin typeface="Helvetica" pitchFamily="34" charset="0"/>
                <a:cs typeface="Helvetica" pitchFamily="34" charset="0"/>
              </a:rPr>
              <a:t>14. ¿Cómo los huracanes pueden causar inundaciones?</a:t>
            </a:r>
            <a:r>
              <a:rPr lang="es-MX" sz="1700" b="1" dirty="0" smtClean="0">
                <a:latin typeface="Helvetica" pitchFamily="34" charset="0"/>
                <a:cs typeface="Helvetica" pitchFamily="34" charset="0"/>
              </a:rPr>
              <a:t>  </a:t>
            </a:r>
            <a:r>
              <a:rPr lang="es-MX" sz="1200" dirty="0" smtClean="0">
                <a:latin typeface="Helvetica" pitchFamily="34" charset="0"/>
                <a:cs typeface="Helvetica" pitchFamily="34" charset="0"/>
              </a:rPr>
              <a:t>RI.1.3</a:t>
            </a:r>
          </a:p>
          <a:p>
            <a:pPr marL="375404" indent="-318343"/>
            <a:endParaRPr lang="es-MX" sz="1700" dirty="0" smtClean="0">
              <a:latin typeface="Helvetica" pitchFamily="34" charset="0"/>
              <a:cs typeface="Helvetica" pitchFamily="34" charset="0"/>
            </a:endParaRPr>
          </a:p>
          <a:p>
            <a:pPr marL="974725" indent="-347663">
              <a:buFont typeface="+mj-lt"/>
              <a:buAutoNum type="alphaUcPeriod"/>
            </a:pPr>
            <a:r>
              <a:rPr lang="es-MX" sz="1700" dirty="0" smtClean="0">
                <a:latin typeface="Helvetica" pitchFamily="34" charset="0"/>
                <a:cs typeface="Helvetica" pitchFamily="34" charset="0"/>
              </a:rPr>
              <a:t>Un huracán puede causar </a:t>
            </a:r>
            <a:r>
              <a:rPr lang="es-MX" sz="1700" dirty="0">
                <a:latin typeface="Helvetica" pitchFamily="34" charset="0"/>
                <a:cs typeface="Helvetica" pitchFamily="34" charset="0"/>
              </a:rPr>
              <a:t>una </a:t>
            </a:r>
            <a:r>
              <a:rPr lang="es-MX" sz="1700" dirty="0" smtClean="0">
                <a:latin typeface="Helvetica" pitchFamily="34" charset="0"/>
                <a:cs typeface="Helvetica" pitchFamily="34" charset="0"/>
              </a:rPr>
              <a:t>inundación cuando hay olas en la costa.</a:t>
            </a:r>
          </a:p>
          <a:p>
            <a:pPr marL="974725" indent="-347663">
              <a:buFont typeface="+mj-lt"/>
              <a:buAutoNum type="alphaUcPeriod"/>
            </a:pPr>
            <a:endParaRPr lang="es-MX" sz="1700" dirty="0">
              <a:latin typeface="Helvetica" pitchFamily="34" charset="0"/>
              <a:cs typeface="Helvetica" pitchFamily="34" charset="0"/>
            </a:endParaRPr>
          </a:p>
          <a:p>
            <a:pPr marL="974725" indent="-347663">
              <a:buFont typeface="+mj-lt"/>
              <a:buAutoNum type="alphaUcPeriod"/>
            </a:pPr>
            <a:r>
              <a:rPr lang="es-MX" sz="1700" dirty="0">
                <a:latin typeface="Helvetica" pitchFamily="34" charset="0"/>
                <a:cs typeface="Helvetica" pitchFamily="34" charset="0"/>
              </a:rPr>
              <a:t>Un huracán puede causar una inundación cuando crea olas grandes llamadas marejada.</a:t>
            </a:r>
          </a:p>
          <a:p>
            <a:pPr marL="974725" indent="-347663">
              <a:buFont typeface="+mj-lt"/>
              <a:buAutoNum type="alphaUcPeriod"/>
            </a:pPr>
            <a:endParaRPr lang="es-MX" sz="1700" dirty="0" smtClean="0">
              <a:latin typeface="Helvetica" pitchFamily="34" charset="0"/>
              <a:cs typeface="Helvetica" pitchFamily="34" charset="0"/>
            </a:endParaRPr>
          </a:p>
          <a:p>
            <a:pPr marL="974725" indent="-347663">
              <a:buFont typeface="+mj-lt"/>
              <a:buAutoNum type="alphaUcPeriod"/>
            </a:pPr>
            <a:r>
              <a:rPr lang="es-MX" sz="1700" dirty="0">
                <a:latin typeface="Helvetica" pitchFamily="34" charset="0"/>
                <a:cs typeface="Helvetica" pitchFamily="34" charset="0"/>
              </a:rPr>
              <a:t>Un huracán puede causar una inundación cuando hay fuerte lluvia y viento.</a:t>
            </a:r>
          </a:p>
          <a:p>
            <a:pPr marL="753811" indent="-321346"/>
            <a:r>
              <a:rPr lang="es-MX" sz="1500" dirty="0" smtClean="0">
                <a:latin typeface="Helvetica" pitchFamily="34" charset="0"/>
                <a:cs typeface="Helvetica" pitchFamily="34" charset="0"/>
              </a:rPr>
              <a:t>  </a:t>
            </a:r>
            <a:endParaRPr lang="es-MX" sz="1500" dirty="0">
              <a:latin typeface="Helvetica" pitchFamily="34" charset="0"/>
              <a:cs typeface="Helvetica" pitchFamily="34" charset="0"/>
            </a:endParaRPr>
          </a:p>
        </p:txBody>
      </p:sp>
      <p:cxnSp>
        <p:nvCxnSpPr>
          <p:cNvPr id="10" name="Straight Connector 9"/>
          <p:cNvCxnSpPr/>
          <p:nvPr/>
        </p:nvCxnSpPr>
        <p:spPr>
          <a:xfrm>
            <a:off x="361867" y="4426857"/>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61867" y="903142"/>
            <a:ext cx="6205511" cy="2477593"/>
          </a:xfrm>
          <a:prstGeom prst="rect">
            <a:avLst/>
          </a:prstGeom>
        </p:spPr>
        <p:txBody>
          <a:bodyPr wrap="square" lIns="91432" tIns="45716" rIns="91432" bIns="45716">
            <a:spAutoFit/>
          </a:bodyPr>
          <a:lstStyle/>
          <a:p>
            <a:pPr marL="461963" indent="-461963">
              <a:tabLst>
                <a:tab pos="339725" algn="l"/>
              </a:tabLst>
            </a:pPr>
            <a:r>
              <a:rPr lang="es-MX" b="1" dirty="0" smtClean="0">
                <a:latin typeface="Helvetica" pitchFamily="34" charset="0"/>
                <a:cs typeface="Helvetica" pitchFamily="34" charset="0"/>
              </a:rPr>
              <a:t>13. ¿Cuál de estos describe mejor el ojo del huracán?  </a:t>
            </a:r>
            <a:r>
              <a:rPr lang="es-MX" sz="1200" dirty="0" smtClean="0">
                <a:latin typeface="Helvetica" pitchFamily="34" charset="0"/>
                <a:cs typeface="Helvetica" pitchFamily="34" charset="0"/>
              </a:rPr>
              <a:t>RI.1.3</a:t>
            </a:r>
          </a:p>
          <a:p>
            <a:pPr marL="324349" indent="-324349">
              <a:buFont typeface="+mj-lt"/>
              <a:buAutoNum type="arabicPeriod" startAt="5"/>
            </a:pPr>
            <a:endParaRPr lang="es-MX" sz="1700" dirty="0" smtClean="0">
              <a:latin typeface="Helvetica" pitchFamily="34" charset="0"/>
              <a:cs typeface="Helvetica" pitchFamily="34" charset="0"/>
            </a:endParaRPr>
          </a:p>
          <a:p>
            <a:pPr marL="819882" indent="-324349">
              <a:buFont typeface="+mj-lt"/>
              <a:buAutoNum type="alphaUcPeriod"/>
            </a:pPr>
            <a:r>
              <a:rPr lang="es-MX" sz="1700" dirty="0" smtClean="0">
                <a:latin typeface="Helvetica" pitchFamily="34" charset="0"/>
                <a:cs typeface="Helvetica" pitchFamily="34" charset="0"/>
              </a:rPr>
              <a:t>Éste gira y gira.</a:t>
            </a:r>
          </a:p>
          <a:p>
            <a:pPr marL="819882" indent="-324349">
              <a:buFont typeface="+mj-lt"/>
              <a:buAutoNum type="alphaUcPeriod"/>
            </a:pPr>
            <a:endParaRPr lang="es-MX" sz="1700" dirty="0" smtClean="0">
              <a:latin typeface="Helvetica" pitchFamily="34" charset="0"/>
              <a:cs typeface="Helvetica" pitchFamily="34" charset="0"/>
            </a:endParaRPr>
          </a:p>
          <a:p>
            <a:pPr marL="819882" indent="-324349">
              <a:buAutoNum type="alphaUcPeriod" startAt="2"/>
            </a:pPr>
            <a:r>
              <a:rPr lang="es-MX" sz="1700" dirty="0" smtClean="0">
                <a:latin typeface="Helvetica" pitchFamily="34" charset="0"/>
                <a:cs typeface="Helvetica" pitchFamily="34" charset="0"/>
              </a:rPr>
              <a:t>Éste comienza sobre las aguas cálidas del océano.</a:t>
            </a:r>
          </a:p>
          <a:p>
            <a:pPr marL="819882" indent="-324349">
              <a:buAutoNum type="alphaUcPeriod" startAt="2"/>
            </a:pPr>
            <a:endParaRPr lang="es-MX" sz="1700" dirty="0">
              <a:solidFill>
                <a:srgbClr val="FF0000"/>
              </a:solidFill>
              <a:latin typeface="Helvetica" pitchFamily="34" charset="0"/>
              <a:cs typeface="Helvetica" pitchFamily="34" charset="0"/>
            </a:endParaRPr>
          </a:p>
          <a:p>
            <a:pPr marL="819882" indent="-324349">
              <a:buAutoNum type="alphaUcPeriod" startAt="2"/>
            </a:pPr>
            <a:r>
              <a:rPr lang="es-MX" sz="1700" dirty="0">
                <a:latin typeface="Helvetica" pitchFamily="34" charset="0"/>
                <a:cs typeface="Helvetica" pitchFamily="34" charset="0"/>
              </a:rPr>
              <a:t>Es el centro de la tormenta y está calmado.</a:t>
            </a:r>
            <a:endParaRPr lang="es-MX" sz="1700" dirty="0" smtClean="0">
              <a:solidFill>
                <a:srgbClr val="FF0000"/>
              </a:solidFill>
              <a:latin typeface="Helvetica" pitchFamily="34" charset="0"/>
              <a:cs typeface="Helvetica" pitchFamily="34" charset="0"/>
            </a:endParaRPr>
          </a:p>
          <a:p>
            <a:pPr marL="819882" indent="-324349">
              <a:buAutoNum type="alphaUcPeriod" startAt="4"/>
            </a:pPr>
            <a:endParaRPr lang="es-MX" sz="1700" dirty="0">
              <a:latin typeface="Helvetica" pitchFamily="34" charset="0"/>
              <a:cs typeface="Helvetica" pitchFamily="34" charset="0"/>
            </a:endParaRPr>
          </a:p>
        </p:txBody>
      </p:sp>
      <p:sp>
        <p:nvSpPr>
          <p:cNvPr id="2" name="Rectangle 1"/>
          <p:cNvSpPr/>
          <p:nvPr/>
        </p:nvSpPr>
        <p:spPr>
          <a:xfrm>
            <a:off x="4038600" y="3886200"/>
            <a:ext cx="2247900" cy="646331"/>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sz="900" b="1" dirty="0" smtClean="0"/>
              <a:t>RI.1.3</a:t>
            </a:r>
            <a:r>
              <a:rPr lang="en-US" sz="900" dirty="0"/>
              <a:t/>
            </a:r>
            <a:br>
              <a:rPr lang="en-US" sz="900" dirty="0"/>
            </a:br>
            <a:r>
              <a:rPr lang="es-MX" sz="900" dirty="0"/>
              <a:t>Describen la relación entre dos personas, acontecimientos, ideas, o elementos de información en un texto.</a:t>
            </a:r>
            <a:endParaRPr lang="en-US" sz="900" dirty="0"/>
          </a:p>
        </p:txBody>
      </p:sp>
      <p:grpSp>
        <p:nvGrpSpPr>
          <p:cNvPr id="22" name="Group 21"/>
          <p:cNvGrpSpPr/>
          <p:nvPr/>
        </p:nvGrpSpPr>
        <p:grpSpPr>
          <a:xfrm>
            <a:off x="609600" y="1671219"/>
            <a:ext cx="214602" cy="1229973"/>
            <a:chOff x="687610" y="1576667"/>
            <a:chExt cx="214602" cy="1229973"/>
          </a:xfrm>
        </p:grpSpPr>
        <p:sp>
          <p:nvSpPr>
            <p:cNvPr id="23" name="Oval 22"/>
            <p:cNvSpPr/>
            <p:nvPr/>
          </p:nvSpPr>
          <p:spPr>
            <a:xfrm>
              <a:off x="687610" y="1576667"/>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4" name="Oval 23"/>
            <p:cNvSpPr/>
            <p:nvPr/>
          </p:nvSpPr>
          <p:spPr>
            <a:xfrm>
              <a:off x="687899" y="2100004"/>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25" name="Oval 24"/>
            <p:cNvSpPr/>
            <p:nvPr/>
          </p:nvSpPr>
          <p:spPr>
            <a:xfrm>
              <a:off x="687611" y="258892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grpSp>
        <p:nvGrpSpPr>
          <p:cNvPr id="26" name="Group 25"/>
          <p:cNvGrpSpPr/>
          <p:nvPr/>
        </p:nvGrpSpPr>
        <p:grpSpPr>
          <a:xfrm>
            <a:off x="609597" y="5629719"/>
            <a:ext cx="214316" cy="1734476"/>
            <a:chOff x="687607" y="1576667"/>
            <a:chExt cx="214316" cy="1734476"/>
          </a:xfrm>
        </p:grpSpPr>
        <p:sp>
          <p:nvSpPr>
            <p:cNvPr id="27" name="Oval 26"/>
            <p:cNvSpPr/>
            <p:nvPr/>
          </p:nvSpPr>
          <p:spPr>
            <a:xfrm>
              <a:off x="687610" y="1576667"/>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8" name="Oval 27"/>
            <p:cNvSpPr/>
            <p:nvPr/>
          </p:nvSpPr>
          <p:spPr>
            <a:xfrm>
              <a:off x="687608" y="2335048"/>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29" name="Oval 28"/>
            <p:cNvSpPr/>
            <p:nvPr/>
          </p:nvSpPr>
          <p:spPr>
            <a:xfrm>
              <a:off x="687607" y="3093429"/>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spTree>
    <p:extLst>
      <p:ext uri="{BB962C8B-B14F-4D97-AF65-F5344CB8AC3E}">
        <p14:creationId xmlns:p14="http://schemas.microsoft.com/office/powerpoint/2010/main" val="1061305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677255736"/>
              </p:ext>
            </p:extLst>
          </p:nvPr>
        </p:nvGraphicFramePr>
        <p:xfrm>
          <a:off x="285750" y="228600"/>
          <a:ext cx="6343650" cy="3975627"/>
        </p:xfrm>
        <a:graphic>
          <a:graphicData uri="http://schemas.openxmlformats.org/drawingml/2006/table">
            <a:tbl>
              <a:tblPr firstRow="1" bandRow="1">
                <a:tableStyleId>{5940675A-B579-460E-94D1-54222C63F5DA}</a:tableStyleId>
              </a:tblPr>
              <a:tblGrid>
                <a:gridCol w="6343650"/>
              </a:tblGrid>
              <a:tr h="783771">
                <a:tc>
                  <a:txBody>
                    <a:bodyPr/>
                    <a:lstStyle/>
                    <a:p>
                      <a:pPr marL="398463" marR="0" indent="-398463" algn="l" defTabSz="914400" rtl="0" eaLnBrk="1" fontAlgn="auto" latinLnBrk="0" hangingPunct="1">
                        <a:lnSpc>
                          <a:spcPct val="100000"/>
                        </a:lnSpc>
                        <a:spcBef>
                          <a:spcPts val="0"/>
                        </a:spcBef>
                        <a:spcAft>
                          <a:spcPts val="0"/>
                        </a:spcAft>
                        <a:buClrTx/>
                        <a:buSzTx/>
                        <a:buFontTx/>
                        <a:buNone/>
                        <a:tabLst/>
                        <a:defRPr/>
                      </a:pPr>
                      <a:r>
                        <a:rPr lang="es-MX" sz="1800" b="1" dirty="0" smtClean="0">
                          <a:solidFill>
                            <a:schemeClr val="tx1"/>
                          </a:solidFill>
                          <a:latin typeface="Helvetica" panose="020B0604020202020204" pitchFamily="34" charset="0"/>
                          <a:cs typeface="Helvetica" panose="020B0604020202020204" pitchFamily="34" charset="0"/>
                        </a:rPr>
                        <a:t>15.</a:t>
                      </a:r>
                      <a:r>
                        <a:rPr lang="es-MX" sz="1800" b="1" baseline="0" dirty="0" smtClean="0">
                          <a:solidFill>
                            <a:schemeClr val="tx1"/>
                          </a:solidFill>
                          <a:latin typeface="Helvetica" panose="020B0604020202020204" pitchFamily="34" charset="0"/>
                          <a:cs typeface="Helvetica" panose="020B0604020202020204" pitchFamily="34" charset="0"/>
                        </a:rPr>
                        <a:t> </a:t>
                      </a:r>
                      <a:r>
                        <a:rPr lang="es-MX" sz="1800" b="1" kern="1200" dirty="0" smtClean="0">
                          <a:solidFill>
                            <a:srgbClr val="000000"/>
                          </a:solidFill>
                          <a:effectLst/>
                          <a:latin typeface="Helvetica" panose="020B0604020202020204" pitchFamily="34" charset="0"/>
                          <a:ea typeface="Times New Roman"/>
                          <a:cs typeface="Helvetica" panose="020B0604020202020204" pitchFamily="34" charset="0"/>
                        </a:rPr>
                        <a:t>¿Qué detalles en el texto </a:t>
                      </a:r>
                      <a:r>
                        <a:rPr lang="es-MX" sz="1800" b="1" i="1" u="sng" kern="1200" dirty="0" smtClean="0">
                          <a:solidFill>
                            <a:srgbClr val="000000"/>
                          </a:solidFill>
                          <a:effectLst/>
                          <a:latin typeface="Helvetica" panose="020B0604020202020204" pitchFamily="34" charset="0"/>
                          <a:ea typeface="Times New Roman"/>
                          <a:cs typeface="Helvetica" panose="020B0604020202020204" pitchFamily="34" charset="0"/>
                        </a:rPr>
                        <a:t>Tormenta giratoria</a:t>
                      </a:r>
                      <a:r>
                        <a:rPr lang="es-MX" sz="1800" b="1" kern="1200" dirty="0" smtClean="0">
                          <a:solidFill>
                            <a:srgbClr val="000000"/>
                          </a:solidFill>
                          <a:effectLst/>
                          <a:latin typeface="Helvetica" panose="020B0604020202020204" pitchFamily="34" charset="0"/>
                          <a:ea typeface="Times New Roman"/>
                          <a:cs typeface="Helvetica" panose="020B0604020202020204" pitchFamily="34" charset="0"/>
                        </a:rPr>
                        <a:t>, le</a:t>
                      </a:r>
                      <a:r>
                        <a:rPr lang="es-MX" sz="1800" b="1" kern="1200" baseline="0" dirty="0" smtClean="0">
                          <a:solidFill>
                            <a:srgbClr val="000000"/>
                          </a:solidFill>
                          <a:effectLst/>
                          <a:latin typeface="Helvetica" panose="020B0604020202020204" pitchFamily="34" charset="0"/>
                          <a:ea typeface="Times New Roman"/>
                          <a:cs typeface="Helvetica" panose="020B0604020202020204" pitchFamily="34" charset="0"/>
                        </a:rPr>
                        <a:t> dicen al lector que los huracanes pueden ser peligrosos</a:t>
                      </a:r>
                      <a:r>
                        <a:rPr lang="es-MX" sz="1800" b="1" kern="1200" dirty="0" smtClean="0">
                          <a:solidFill>
                            <a:srgbClr val="000000"/>
                          </a:solidFill>
                          <a:effectLst/>
                          <a:latin typeface="Helvetica" panose="020B0604020202020204" pitchFamily="34" charset="0"/>
                          <a:ea typeface="Times New Roman"/>
                          <a:cs typeface="Helvetica" panose="020B0604020202020204" pitchFamily="34" charset="0"/>
                        </a:rPr>
                        <a:t>? </a:t>
                      </a:r>
                      <a:r>
                        <a:rPr lang="es-MX" sz="1800" b="1" kern="1200" baseline="0" noProof="0" dirty="0" smtClean="0">
                          <a:solidFill>
                            <a:srgbClr val="000000"/>
                          </a:solidFill>
                          <a:effectLst/>
                          <a:latin typeface="Helvetica" panose="020B0604020202020204" pitchFamily="34" charset="0"/>
                          <a:ea typeface="Times New Roman"/>
                          <a:cs typeface="Helvetica" panose="020B0604020202020204" pitchFamily="34" charset="0"/>
                        </a:rPr>
                        <a:t>Escribe y dibuja para mostrar tu respuesta.</a:t>
                      </a:r>
                      <a:endParaRPr lang="es-MX" sz="1800" b="1" dirty="0" smtClean="0">
                        <a:effectLst/>
                        <a:latin typeface="Helvetica" panose="020B0604020202020204" pitchFamily="34" charset="0"/>
                        <a:ea typeface="Calibri"/>
                        <a:cs typeface="Helvetica" panose="020B0604020202020204" pitchFamily="34" charset="0"/>
                      </a:endParaRPr>
                    </a:p>
                    <a:p>
                      <a:pPr marL="457200" indent="-457200" algn="r">
                        <a:buNone/>
                      </a:pPr>
                      <a:r>
                        <a:rPr lang="es-MX" sz="1300" b="1" baseline="0" dirty="0" smtClean="0">
                          <a:solidFill>
                            <a:schemeClr val="tx1"/>
                          </a:solidFill>
                        </a:rPr>
                        <a:t> </a:t>
                      </a:r>
                      <a:r>
                        <a:rPr lang="es-MX" sz="1200" b="1" baseline="0" dirty="0" smtClean="0">
                          <a:solidFill>
                            <a:schemeClr val="tx1"/>
                          </a:solidFill>
                        </a:rPr>
                        <a:t>RI.1.2 </a:t>
                      </a:r>
                      <a:r>
                        <a:rPr lang="es-MX" sz="1200" b="1" dirty="0" smtClean="0">
                          <a:solidFill>
                            <a:schemeClr val="tx1"/>
                          </a:solidFill>
                        </a:rPr>
                        <a:t>(Maestro solamente) Puntaje</a:t>
                      </a:r>
                      <a:r>
                        <a:rPr lang="es-MX" sz="1200" b="1" baseline="0" dirty="0" smtClean="0">
                          <a:solidFill>
                            <a:schemeClr val="tx1"/>
                          </a:solidFill>
                        </a:rPr>
                        <a:t> final</a:t>
                      </a:r>
                      <a:r>
                        <a:rPr lang="es-MX" sz="1200" b="1" dirty="0" smtClean="0">
                          <a:solidFill>
                            <a:schemeClr val="tx1"/>
                          </a:solidFill>
                        </a:rPr>
                        <a:t>_____</a:t>
                      </a:r>
                      <a:endParaRPr lang="es-MX" sz="1100" b="1" dirty="0" smtClean="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149">
                <a:tc>
                  <a:txBody>
                    <a:bodyPr/>
                    <a:lstStyle/>
                    <a:p>
                      <a:r>
                        <a:rPr lang="es-MX" sz="1700" dirty="0" smtClean="0">
                          <a:solidFill>
                            <a:schemeClr val="tx1"/>
                          </a:solidFill>
                        </a:rPr>
                        <a:t> </a:t>
                      </a:r>
                      <a:endParaRPr lang="es-MX"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s-MX"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s-MX"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6908">
                <a:tc>
                  <a:txBody>
                    <a:bodyPr/>
                    <a:lstStyle/>
                    <a:p>
                      <a:r>
                        <a:rPr lang="es-MX" sz="1300" b="1" noProof="0" dirty="0" smtClean="0">
                          <a:solidFill>
                            <a:schemeClr val="tx1"/>
                          </a:solidFill>
                        </a:rPr>
                        <a:t>Dibuja acerca de tu</a:t>
                      </a:r>
                      <a:r>
                        <a:rPr lang="es-MX" sz="1300" b="1" baseline="0" noProof="0" dirty="0" smtClean="0">
                          <a:solidFill>
                            <a:schemeClr val="tx1"/>
                          </a:solidFill>
                        </a:rPr>
                        <a:t> respuesta.</a:t>
                      </a:r>
                      <a:endParaRPr lang="es-MX" sz="1300" b="1" noProof="0" dirty="0" smtClean="0">
                        <a:solidFill>
                          <a:schemeClr val="tx1"/>
                        </a:solidFill>
                      </a:endParaRPr>
                    </a:p>
                    <a:p>
                      <a:endParaRPr lang="es-MX" sz="1200" b="1" dirty="0" smtClean="0">
                        <a:solidFill>
                          <a:schemeClr val="tx1"/>
                        </a:solidFill>
                      </a:endParaRPr>
                    </a:p>
                    <a:p>
                      <a:endParaRPr lang="es-MX" sz="1200" b="1" dirty="0" smtClean="0">
                        <a:solidFill>
                          <a:schemeClr val="tx1"/>
                        </a:solidFill>
                      </a:endParaRPr>
                    </a:p>
                    <a:p>
                      <a:endParaRPr lang="es-MX" sz="1200" b="1" dirty="0" smtClean="0">
                        <a:solidFill>
                          <a:schemeClr val="tx1"/>
                        </a:solidFill>
                      </a:endParaRPr>
                    </a:p>
                    <a:p>
                      <a:endParaRPr lang="es-MX" sz="1200" b="1" dirty="0" smtClean="0">
                        <a:solidFill>
                          <a:schemeClr val="tx1"/>
                        </a:solidFill>
                      </a:endParaRPr>
                    </a:p>
                    <a:p>
                      <a:endParaRPr lang="es-MX" sz="1200" b="1" dirty="0" smtClean="0">
                        <a:solidFill>
                          <a:schemeClr val="tx1"/>
                        </a:solidFill>
                      </a:endParaRPr>
                    </a:p>
                    <a:p>
                      <a:endParaRPr lang="es-MX" sz="1200" b="1" dirty="0" smtClean="0">
                        <a:solidFill>
                          <a:schemeClr val="tx1"/>
                        </a:solidFill>
                      </a:endParaRPr>
                    </a:p>
                    <a:p>
                      <a:endParaRPr lang="es-MX" sz="1200" b="1" dirty="0" smtClean="0">
                        <a:solidFill>
                          <a:schemeClr val="tx1"/>
                        </a:solidFill>
                      </a:endParaRPr>
                    </a:p>
                    <a:p>
                      <a:endParaRPr lang="es-MX" sz="1200" b="1"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34496763"/>
              </p:ext>
            </p:extLst>
          </p:nvPr>
        </p:nvGraphicFramePr>
        <p:xfrm>
          <a:off x="304800" y="4343400"/>
          <a:ext cx="6324600" cy="4288047"/>
        </p:xfrm>
        <a:graphic>
          <a:graphicData uri="http://schemas.openxmlformats.org/drawingml/2006/table">
            <a:tbl>
              <a:tblPr firstRow="1" bandRow="1">
                <a:tableStyleId>{5940675A-B579-460E-94D1-54222C63F5DA}</a:tableStyleId>
              </a:tblPr>
              <a:tblGrid>
                <a:gridCol w="6324600"/>
              </a:tblGrid>
              <a:tr h="783771">
                <a:tc>
                  <a:txBody>
                    <a:bodyPr/>
                    <a:lstStyle/>
                    <a:p>
                      <a:pPr marL="339725" marR="0" indent="-339725" algn="l">
                        <a:lnSpc>
                          <a:spcPct val="100000"/>
                        </a:lnSpc>
                        <a:spcBef>
                          <a:spcPts val="0"/>
                        </a:spcBef>
                        <a:spcAft>
                          <a:spcPts val="0"/>
                        </a:spcAft>
                        <a:buNone/>
                      </a:pPr>
                      <a:r>
                        <a:rPr lang="es-MX" sz="1800" b="1" dirty="0" smtClean="0">
                          <a:solidFill>
                            <a:schemeClr val="tx1"/>
                          </a:solidFill>
                          <a:latin typeface="Helvetica" panose="020B0604020202020204" pitchFamily="34" charset="0"/>
                          <a:cs typeface="Helvetica" panose="020B0604020202020204" pitchFamily="34" charset="0"/>
                        </a:rPr>
                        <a:t>16.</a:t>
                      </a:r>
                      <a:r>
                        <a:rPr lang="es-MX" sz="1800" b="1" baseline="0" dirty="0" smtClean="0">
                          <a:solidFill>
                            <a:schemeClr val="tx1"/>
                          </a:solidFill>
                          <a:latin typeface="Helvetica" panose="020B0604020202020204" pitchFamily="34" charset="0"/>
                          <a:cs typeface="Helvetica" panose="020B0604020202020204" pitchFamily="34" charset="0"/>
                        </a:rPr>
                        <a:t> ¿Qué puedes hacer para mantenerte a salvo si hay un huracán? Usa detalles y ejemplos del texto </a:t>
                      </a:r>
                      <a:r>
                        <a:rPr lang="es-MX" sz="1800" b="1" i="1" u="sng" baseline="0" dirty="0" smtClean="0">
                          <a:solidFill>
                            <a:schemeClr val="tx1"/>
                          </a:solidFill>
                          <a:latin typeface="Helvetica" panose="020B0604020202020204" pitchFamily="34" charset="0"/>
                          <a:cs typeface="Helvetica" panose="020B0604020202020204" pitchFamily="34" charset="0"/>
                        </a:rPr>
                        <a:t>Tormenta giratoria</a:t>
                      </a:r>
                      <a:r>
                        <a:rPr lang="es-MX" sz="1800" b="1" i="1" u="none" baseline="0" dirty="0" smtClean="0">
                          <a:solidFill>
                            <a:schemeClr val="tx1"/>
                          </a:solidFill>
                          <a:latin typeface="Helvetica" panose="020B0604020202020204" pitchFamily="34" charset="0"/>
                          <a:cs typeface="Helvetica" panose="020B0604020202020204" pitchFamily="34" charset="0"/>
                        </a:rPr>
                        <a:t> </a:t>
                      </a:r>
                      <a:r>
                        <a:rPr lang="es-MX" sz="1800" b="1" baseline="0" dirty="0" smtClean="0">
                          <a:solidFill>
                            <a:schemeClr val="tx1"/>
                          </a:solidFill>
                          <a:latin typeface="Helvetica" panose="020B0604020202020204" pitchFamily="34" charset="0"/>
                          <a:cs typeface="Helvetica" panose="020B0604020202020204" pitchFamily="34" charset="0"/>
                        </a:rPr>
                        <a:t>para explicar tu respuesta.</a:t>
                      </a:r>
                    </a:p>
                    <a:p>
                      <a:pPr marL="0" marR="0" algn="l">
                        <a:spcBef>
                          <a:spcPts val="0"/>
                        </a:spcBef>
                        <a:spcAft>
                          <a:spcPts val="0"/>
                        </a:spcAft>
                      </a:pPr>
                      <a:r>
                        <a:rPr lang="es-MX" sz="1700" b="1" dirty="0" smtClean="0">
                          <a:solidFill>
                            <a:schemeClr val="tx1"/>
                          </a:solidFill>
                        </a:rPr>
                        <a:t>                                                </a:t>
                      </a:r>
                      <a:r>
                        <a:rPr lang="es-MX" sz="1300" b="1" dirty="0" smtClean="0">
                          <a:solidFill>
                            <a:schemeClr val="tx1"/>
                          </a:solidFill>
                        </a:rPr>
                        <a:t>                  </a:t>
                      </a:r>
                      <a:r>
                        <a:rPr lang="es-MX" sz="1200" b="1" baseline="0" dirty="0" smtClean="0">
                          <a:solidFill>
                            <a:schemeClr val="tx1"/>
                          </a:solidFill>
                        </a:rPr>
                        <a:t>RI.1.3  </a:t>
                      </a:r>
                      <a:r>
                        <a:rPr lang="es-MX" sz="1200" b="1" dirty="0" smtClean="0">
                          <a:solidFill>
                            <a:schemeClr val="tx1"/>
                          </a:solidFill>
                        </a:rPr>
                        <a:t>(Maestro solamente) Puntaje</a:t>
                      </a:r>
                      <a:r>
                        <a:rPr lang="es-MX" sz="1200" b="1" baseline="0" dirty="0" smtClean="0">
                          <a:solidFill>
                            <a:schemeClr val="tx1"/>
                          </a:solidFill>
                        </a:rPr>
                        <a:t> final</a:t>
                      </a:r>
                      <a:r>
                        <a:rPr lang="es-MX" sz="1200" b="1" dirty="0" smtClean="0">
                          <a:solidFill>
                            <a:schemeClr val="tx1"/>
                          </a:solidFill>
                        </a:rPr>
                        <a:t>_____</a:t>
                      </a:r>
                    </a:p>
                    <a:p>
                      <a:pPr marL="0" marR="0" algn="l">
                        <a:spcBef>
                          <a:spcPts val="0"/>
                        </a:spcBef>
                        <a:spcAft>
                          <a:spcPts val="0"/>
                        </a:spcAft>
                      </a:pPr>
                      <a:endParaRPr lang="es-MX" sz="1050" b="1" dirty="0" smtClean="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149">
                <a:tc>
                  <a:txBody>
                    <a:bodyPr/>
                    <a:lstStyle/>
                    <a:p>
                      <a:r>
                        <a:rPr lang="es-MX" sz="1700" dirty="0" smtClean="0">
                          <a:solidFill>
                            <a:schemeClr val="tx1"/>
                          </a:solidFill>
                        </a:rPr>
                        <a:t> </a:t>
                      </a:r>
                      <a:endParaRPr lang="es-MX"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s-MX"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s-MX"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6908">
                <a:tc>
                  <a:txBody>
                    <a:bodyPr/>
                    <a:lstStyle/>
                    <a:p>
                      <a:r>
                        <a:rPr lang="es-MX" sz="1300" b="1" noProof="0" dirty="0" smtClean="0">
                          <a:solidFill>
                            <a:schemeClr val="tx1"/>
                          </a:solidFill>
                        </a:rPr>
                        <a:t>Dibuja acerca de tu</a:t>
                      </a:r>
                      <a:r>
                        <a:rPr lang="es-MX" sz="1300" b="1" baseline="0" noProof="0" dirty="0" smtClean="0">
                          <a:solidFill>
                            <a:schemeClr val="tx1"/>
                          </a:solidFill>
                        </a:rPr>
                        <a:t> respuesta.</a:t>
                      </a:r>
                      <a:endParaRPr lang="es-MX" sz="1300" b="1" noProof="0" dirty="0" smtClean="0">
                        <a:solidFill>
                          <a:schemeClr val="tx1"/>
                        </a:solidFill>
                      </a:endParaRPr>
                    </a:p>
                    <a:p>
                      <a:endParaRPr lang="es-MX" sz="1700" dirty="0" smtClean="0">
                        <a:solidFill>
                          <a:schemeClr val="tx1"/>
                        </a:solidFill>
                      </a:endParaRPr>
                    </a:p>
                    <a:p>
                      <a:endParaRPr lang="es-MX" sz="1700" dirty="0" smtClean="0">
                        <a:solidFill>
                          <a:schemeClr val="tx1"/>
                        </a:solidFill>
                      </a:endParaRPr>
                    </a:p>
                    <a:p>
                      <a:endParaRPr lang="es-MX" sz="1700" dirty="0" smtClean="0">
                        <a:solidFill>
                          <a:schemeClr val="tx1"/>
                        </a:solidFill>
                      </a:endParaRPr>
                    </a:p>
                    <a:p>
                      <a:endParaRPr lang="es-MX" sz="1700" dirty="0" smtClean="0">
                        <a:solidFill>
                          <a:schemeClr val="tx1"/>
                        </a:solidFill>
                      </a:endParaRPr>
                    </a:p>
                    <a:p>
                      <a:endParaRPr lang="es-MX" sz="1700" dirty="0" smtClean="0">
                        <a:solidFill>
                          <a:schemeClr val="tx1"/>
                        </a:solidFill>
                      </a:endParaRPr>
                    </a:p>
                    <a:p>
                      <a:endParaRPr lang="es-MX"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5052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692388034"/>
              </p:ext>
            </p:extLst>
          </p:nvPr>
        </p:nvGraphicFramePr>
        <p:xfrm>
          <a:off x="304800" y="5366694"/>
          <a:ext cx="6215063" cy="3091506"/>
        </p:xfrm>
        <a:graphic>
          <a:graphicData uri="http://schemas.openxmlformats.org/drawingml/2006/table">
            <a:tbl>
              <a:tblPr firstRow="1" bandRow="1">
                <a:tableStyleId>{5940675A-B579-460E-94D1-54222C63F5DA}</a:tableStyleId>
              </a:tblPr>
              <a:tblGrid>
                <a:gridCol w="6215063"/>
              </a:tblGrid>
              <a:tr h="3091506">
                <a:tc>
                  <a:txBody>
                    <a:bodyPr/>
                    <a:lstStyle/>
                    <a:p>
                      <a:pPr marL="342900" marR="0" lvl="0" indent="-342900" algn="l" defTabSz="914400" rtl="0" eaLnBrk="1" fontAlgn="auto" latinLnBrk="0" hangingPunct="1">
                        <a:lnSpc>
                          <a:spcPct val="115000"/>
                        </a:lnSpc>
                        <a:spcBef>
                          <a:spcPts val="0"/>
                        </a:spcBef>
                        <a:spcAft>
                          <a:spcPts val="0"/>
                        </a:spcAft>
                        <a:buClrTx/>
                        <a:buSzTx/>
                        <a:buFontTx/>
                        <a:buAutoNum type="arabicPeriod" startAt="18"/>
                        <a:tabLst/>
                        <a:defRPr/>
                      </a:pPr>
                      <a:r>
                        <a:rPr kumimoji="0" lang="es-MX" sz="1800" b="1"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Lee las oraciones</a:t>
                      </a:r>
                      <a:r>
                        <a:rPr kumimoji="0" lang="es-MX" sz="1400" b="1"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  </a:t>
                      </a:r>
                    </a:p>
                    <a:p>
                      <a:pPr marL="0" marR="0" lvl="0" indent="0" algn="r" defTabSz="914400" rtl="0" eaLnBrk="1" fontAlgn="auto" latinLnBrk="0" hangingPunct="1">
                        <a:lnSpc>
                          <a:spcPct val="115000"/>
                        </a:lnSpc>
                        <a:spcBef>
                          <a:spcPts val="0"/>
                        </a:spcBef>
                        <a:spcAft>
                          <a:spcPts val="0"/>
                        </a:spcAft>
                        <a:buClrTx/>
                        <a:buSzTx/>
                        <a:buFontTx/>
                        <a:buNone/>
                        <a:tabLst/>
                        <a:defRPr/>
                      </a:pPr>
                      <a:r>
                        <a:rPr kumimoji="0" lang="es-MX" sz="1000" b="0" i="1"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Escribe para revisar un texto breve  W.1.1d (proporciona cierto sentido de cierre/conclusión) </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s-MX" sz="1100" b="0" i="0" u="none" strike="noStrike" kern="1200" cap="none" spc="0" normalizeH="0" baseline="0" noProof="0" dirty="0" smtClean="0">
                        <a:ln>
                          <a:noFill/>
                        </a:ln>
                        <a:solidFill>
                          <a:srgbClr val="FF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srgbClr val="FF0000"/>
                          </a:solidFill>
                          <a:effectLst/>
                          <a:uLnTx/>
                          <a:uFillTx/>
                          <a:latin typeface="Helvetica" panose="020B0604020202020204" pitchFamily="34" charset="0"/>
                          <a:ea typeface="Times New Roman"/>
                          <a:cs typeface="Helvetica" panose="020B0604020202020204" pitchFamily="34" charset="0"/>
                        </a:rPr>
                        <a:t>        </a:t>
                      </a:r>
                      <a:r>
                        <a:rPr kumimoji="0" lang="es-MX" sz="2000" b="0"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Yo estaba afuera.  Empezó a llover.</a:t>
                      </a:r>
                      <a:r>
                        <a:rPr kumimoji="0" lang="es-MX" sz="2000" b="0" i="0" u="none" strike="noStrike" kern="1200" cap="none" spc="0" normalizeH="0" baseline="0" noProof="0" dirty="0" smtClean="0">
                          <a:ln>
                            <a:noFill/>
                          </a:ln>
                          <a:solidFill>
                            <a:srgbClr val="FF0000"/>
                          </a:solidFill>
                          <a:effectLst/>
                          <a:uLnTx/>
                          <a:uFillTx/>
                          <a:latin typeface="Helvetica" panose="020B0604020202020204" pitchFamily="34" charset="0"/>
                          <a:ea typeface="Times New Roman"/>
                          <a:cs typeface="Helvetica" panose="020B0604020202020204" pitchFamily="34" charset="0"/>
                        </a:rPr>
                        <a:t>  </a:t>
                      </a:r>
                      <a:endParaRPr kumimoji="0" lang="es-MX" sz="2000" b="0" i="0"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endParaRPr>
                    </a:p>
                    <a:p>
                      <a:r>
                        <a:rPr lang="es-MX" sz="1700" dirty="0" smtClean="0">
                          <a:solidFill>
                            <a:srgbClr val="FF0000"/>
                          </a:solidFill>
                          <a:latin typeface="Helvetica" panose="020B0604020202020204" pitchFamily="34" charset="0"/>
                          <a:cs typeface="Helvetica" panose="020B0604020202020204" pitchFamily="34" charset="0"/>
                        </a:rPr>
                        <a:t> </a:t>
                      </a:r>
                    </a:p>
                    <a:p>
                      <a:r>
                        <a:rPr lang="es-MX" sz="1700" baseline="0" dirty="0" smtClean="0">
                          <a:solidFill>
                            <a:srgbClr val="FF0000"/>
                          </a:solidFill>
                          <a:latin typeface="Helvetica" panose="020B0604020202020204" pitchFamily="34" charset="0"/>
                          <a:cs typeface="Helvetica" panose="020B0604020202020204" pitchFamily="34" charset="0"/>
                        </a:rPr>
                        <a:t>       </a:t>
                      </a:r>
                      <a:r>
                        <a:rPr lang="es-MX" sz="1800" b="1" kern="1200" baseline="0" dirty="0" smtClean="0">
                          <a:solidFill>
                            <a:schemeClr val="tx1"/>
                          </a:solidFill>
                          <a:latin typeface="Helvetica" panose="020B0604020202020204" pitchFamily="34" charset="0"/>
                          <a:ea typeface="+mn-ea"/>
                          <a:cs typeface="Helvetica" panose="020B0604020202020204" pitchFamily="34" charset="0"/>
                        </a:rPr>
                        <a:t>¿Qué pasó luego?  Escribe una oración final.</a:t>
                      </a:r>
                      <a:endParaRPr lang="es-MX" sz="1800" b="1" baseline="0" dirty="0" smtClean="0">
                        <a:solidFill>
                          <a:schemeClr val="tx1"/>
                        </a:solidFill>
                        <a:latin typeface="Helvetica" panose="020B0604020202020204" pitchFamily="34" charset="0"/>
                        <a:cs typeface="Helvetica" panose="020B0604020202020204" pitchFamily="34" charset="0"/>
                      </a:endParaRPr>
                    </a:p>
                    <a:p>
                      <a:endParaRPr lang="es-MX" sz="1700" baseline="0" dirty="0" smtClean="0">
                        <a:solidFill>
                          <a:srgbClr val="FF0000"/>
                        </a:solidFill>
                      </a:endParaRPr>
                    </a:p>
                    <a:p>
                      <a:r>
                        <a:rPr lang="es-MX" sz="1700" baseline="0" dirty="0" smtClean="0">
                          <a:solidFill>
                            <a:srgbClr val="FF0000"/>
                          </a:solidFill>
                        </a:rPr>
                        <a:t>       </a:t>
                      </a:r>
                      <a:r>
                        <a:rPr lang="es-MX" sz="1700" baseline="0" noProof="0" dirty="0" smtClean="0">
                          <a:solidFill>
                            <a:schemeClr val="tx1"/>
                          </a:solidFill>
                        </a:rPr>
                        <a:t>_________________________________________________</a:t>
                      </a:r>
                    </a:p>
                  </a:txBody>
                  <a:tcPr marL="90011" marR="90011" marT="46446" marB="4644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676051046"/>
              </p:ext>
            </p:extLst>
          </p:nvPr>
        </p:nvGraphicFramePr>
        <p:xfrm>
          <a:off x="300037" y="304800"/>
          <a:ext cx="6215063" cy="4914296"/>
        </p:xfrm>
        <a:graphic>
          <a:graphicData uri="http://schemas.openxmlformats.org/drawingml/2006/table">
            <a:tbl>
              <a:tblPr firstRow="1" bandRow="1">
                <a:tableStyleId>{5940675A-B579-460E-94D1-54222C63F5DA}</a:tableStyleId>
              </a:tblPr>
              <a:tblGrid>
                <a:gridCol w="6215063"/>
              </a:tblGrid>
              <a:tr h="3048000">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s-MX" sz="18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Lee de nuevo </a:t>
                      </a:r>
                      <a:r>
                        <a:rPr kumimoji="0" lang="es-MX" sz="1800" b="1" i="1" u="sng"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La Tormenta</a:t>
                      </a:r>
                      <a:r>
                        <a:rPr kumimoji="0" lang="es-MX" sz="18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   </a:t>
                      </a:r>
                    </a:p>
                    <a:p>
                      <a:pPr marL="0" marR="0" lvl="0" indent="0" algn="r" defTabSz="914400" rtl="0" eaLnBrk="1" fontAlgn="auto" latinLnBrk="0" hangingPunct="1">
                        <a:lnSpc>
                          <a:spcPct val="115000"/>
                        </a:lnSpc>
                        <a:spcBef>
                          <a:spcPts val="0"/>
                        </a:spcBef>
                        <a:spcAft>
                          <a:spcPts val="0"/>
                        </a:spcAft>
                        <a:buClrTx/>
                        <a:buSzTx/>
                        <a:buFontTx/>
                        <a:buNone/>
                        <a:tabLst/>
                        <a:defRPr/>
                      </a:pPr>
                      <a:r>
                        <a:rPr kumimoji="0" lang="es-MX" sz="1000" b="0" i="1" u="none" strike="noStrike" kern="1200" cap="none" spc="0" normalizeH="0" baseline="0" noProof="0" dirty="0" smtClean="0">
                          <a:ln>
                            <a:noFill/>
                          </a:ln>
                          <a:solidFill>
                            <a:schemeClr val="tx1"/>
                          </a:solidFill>
                          <a:effectLst/>
                          <a:uLnTx/>
                          <a:uFillTx/>
                          <a:latin typeface="Helvetica" panose="020B0604020202020204" pitchFamily="34" charset="0"/>
                          <a:ea typeface="Times New Roman"/>
                          <a:cs typeface="Helvetica" panose="020B0604020202020204" pitchFamily="34" charset="0"/>
                        </a:rPr>
                        <a:t>Objetivo 6aW.1.1.b  Presentar una opinión  W.1.1c Ofrecer una razón para la opinión</a:t>
                      </a:r>
                    </a:p>
                    <a:p>
                      <a:pPr marL="342900" marR="0" lvl="0" indent="-342900" algn="l" defTabSz="914400" rtl="0" eaLnBrk="1" fontAlgn="auto" latinLnBrk="0" hangingPunct="1">
                        <a:lnSpc>
                          <a:spcPct val="115000"/>
                        </a:lnSpc>
                        <a:spcBef>
                          <a:spcPts val="0"/>
                        </a:spcBef>
                        <a:spcAft>
                          <a:spcPts val="0"/>
                        </a:spcAft>
                        <a:buClrTx/>
                        <a:buSzTx/>
                        <a:buFontTx/>
                        <a:buAutoNum type="arabicPeriod" startAt="17"/>
                        <a:tabLst/>
                        <a:defRPr/>
                      </a:pPr>
                      <a:r>
                        <a:rPr kumimoji="0" lang="es-MX" sz="18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¿Te gustan las tormentas o no? Da tu opinión y explica por qué. </a:t>
                      </a:r>
                    </a:p>
                    <a:p>
                      <a:pPr marL="342900" marR="0" lvl="0" indent="-342900" algn="l" defTabSz="914400" rtl="0" eaLnBrk="1" fontAlgn="auto" latinLnBrk="0" hangingPunct="1">
                        <a:lnSpc>
                          <a:spcPct val="115000"/>
                        </a:lnSpc>
                        <a:spcBef>
                          <a:spcPts val="0"/>
                        </a:spcBef>
                        <a:spcAft>
                          <a:spcPts val="0"/>
                        </a:spcAft>
                        <a:buClrTx/>
                        <a:buSzTx/>
                        <a:buFontTx/>
                        <a:buAutoNum type="arabicPeriod" startAt="17"/>
                        <a:tabLst/>
                        <a:defRPr/>
                      </a:pPr>
                      <a:endParaRPr kumimoji="0" lang="es-MX" sz="14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srgbClr val="000000"/>
                          </a:solidFill>
                          <a:effectLst/>
                          <a:uLnTx/>
                          <a:uFillTx/>
                          <a:latin typeface="Helvetica" panose="020B0604020202020204" pitchFamily="34" charset="0"/>
                          <a:ea typeface="+mn-ea"/>
                          <a:cs typeface="Helvetica" panose="020B0604020202020204" pitchFamily="34" charset="0"/>
                        </a:rPr>
                        <a:t>Escribe sobre esto.  Completa la oración:</a:t>
                      </a:r>
                    </a:p>
                    <a:p>
                      <a:pPr marL="0" marR="0" lvl="0" indent="0" algn="l" defTabSz="914400" rtl="0" eaLnBrk="1" fontAlgn="auto" latinLnBrk="0" hangingPunct="1">
                        <a:lnSpc>
                          <a:spcPct val="115000"/>
                        </a:lnSpc>
                        <a:spcBef>
                          <a:spcPts val="0"/>
                        </a:spcBef>
                        <a:spcAft>
                          <a:spcPts val="0"/>
                        </a:spcAft>
                        <a:buClrTx/>
                        <a:buSzTx/>
                        <a:buFontTx/>
                        <a:buNone/>
                        <a:tabLst/>
                        <a:defRPr/>
                      </a:pPr>
                      <a:r>
                        <a:rPr lang="es-MX" sz="1800" kern="1200" dirty="0" smtClean="0">
                          <a:solidFill>
                            <a:schemeClr val="tx1"/>
                          </a:solidFill>
                          <a:effectLst/>
                          <a:latin typeface="+mn-lt"/>
                          <a:ea typeface="+mn-ea"/>
                          <a:cs typeface="+mn-cs"/>
                        </a:rPr>
                        <a:t> </a:t>
                      </a:r>
                    </a:p>
                    <a:p>
                      <a:r>
                        <a:rPr lang="es-MX" sz="1700" kern="1200" dirty="0" smtClean="0">
                          <a:solidFill>
                            <a:schemeClr val="tx1"/>
                          </a:solidFill>
                          <a:effectLst/>
                          <a:latin typeface="Helvetica" panose="020B0604020202020204" pitchFamily="34" charset="0"/>
                          <a:ea typeface="+mn-ea"/>
                          <a:cs typeface="Helvetica" panose="020B0604020202020204" pitchFamily="34" charset="0"/>
                        </a:rPr>
                        <a:t>A mí  _______________  las tormentas porque ___________.</a:t>
                      </a:r>
                    </a:p>
                    <a:p>
                      <a:r>
                        <a:rPr lang="es-MX" sz="1500" kern="1200" dirty="0" smtClean="0">
                          <a:solidFill>
                            <a:schemeClr val="tx1"/>
                          </a:solidFill>
                          <a:effectLst/>
                          <a:latin typeface="Helvetica" panose="020B0604020202020204" pitchFamily="34" charset="0"/>
                          <a:ea typeface="+mn-ea"/>
                          <a:cs typeface="Helvetica" panose="020B0604020202020204" pitchFamily="34" charset="0"/>
                        </a:rPr>
                        <a:t>        </a:t>
                      </a:r>
                      <a:r>
                        <a:rPr lang="es-MX" sz="1200" kern="1200" dirty="0" smtClean="0">
                          <a:solidFill>
                            <a:schemeClr val="tx1"/>
                          </a:solidFill>
                          <a:effectLst/>
                          <a:latin typeface="Helvetica" panose="020B0604020202020204" pitchFamily="34" charset="0"/>
                          <a:ea typeface="+mn-ea"/>
                          <a:cs typeface="Helvetica" panose="020B0604020202020204" pitchFamily="34" charset="0"/>
                        </a:rPr>
                        <a:t>me</a:t>
                      </a:r>
                      <a:r>
                        <a:rPr lang="es-MX" sz="1200" kern="1200" baseline="0" dirty="0" smtClean="0">
                          <a:solidFill>
                            <a:schemeClr val="tx1"/>
                          </a:solidFill>
                          <a:effectLst/>
                          <a:latin typeface="Helvetica" panose="020B0604020202020204" pitchFamily="34" charset="0"/>
                          <a:ea typeface="+mn-ea"/>
                          <a:cs typeface="Helvetica" panose="020B0604020202020204" pitchFamily="34" charset="0"/>
                        </a:rPr>
                        <a:t> gustan / no me gustan </a:t>
                      </a:r>
                      <a:endParaRPr lang="es-MX" sz="1500" kern="1200" dirty="0" smtClean="0">
                        <a:solidFill>
                          <a:schemeClr val="tx1"/>
                        </a:solidFill>
                        <a:effectLst/>
                        <a:latin typeface="Helvetica" panose="020B0604020202020204" pitchFamily="34" charset="0"/>
                        <a:ea typeface="+mn-ea"/>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866296">
                <a:tc>
                  <a:txBody>
                    <a:bodyPr/>
                    <a:lstStyle/>
                    <a:p>
                      <a:r>
                        <a:rPr lang="es-MX" sz="1800" dirty="0" smtClean="0">
                          <a:solidFill>
                            <a:schemeClr val="tx1"/>
                          </a:solidFill>
                          <a:latin typeface="Helvetica" panose="020B0604020202020204" pitchFamily="34" charset="0"/>
                          <a:cs typeface="Helvetica" panose="020B0604020202020204" pitchFamily="34" charset="0"/>
                        </a:rPr>
                        <a:t>Dibuja acerca de porqué </a:t>
                      </a:r>
                      <a:r>
                        <a:rPr lang="es-MX" sz="1800" u="sng" dirty="0" smtClean="0">
                          <a:solidFill>
                            <a:schemeClr val="tx1"/>
                          </a:solidFill>
                          <a:latin typeface="Helvetica" panose="020B0604020202020204" pitchFamily="34" charset="0"/>
                          <a:cs typeface="Helvetica" panose="020B0604020202020204" pitchFamily="34" charset="0"/>
                        </a:rPr>
                        <a:t>te gustan</a:t>
                      </a:r>
                      <a:r>
                        <a:rPr lang="es-MX" sz="1800" dirty="0" smtClean="0">
                          <a:solidFill>
                            <a:schemeClr val="tx1"/>
                          </a:solidFill>
                          <a:latin typeface="Helvetica" panose="020B0604020202020204" pitchFamily="34" charset="0"/>
                          <a:cs typeface="Helvetica" panose="020B0604020202020204" pitchFamily="34" charset="0"/>
                        </a:rPr>
                        <a:t>  o </a:t>
                      </a:r>
                      <a:r>
                        <a:rPr lang="es-MX" sz="1800" u="sng" dirty="0" smtClean="0">
                          <a:solidFill>
                            <a:schemeClr val="tx1"/>
                          </a:solidFill>
                          <a:latin typeface="Helvetica" panose="020B0604020202020204" pitchFamily="34" charset="0"/>
                          <a:cs typeface="Helvetica" panose="020B0604020202020204" pitchFamily="34" charset="0"/>
                        </a:rPr>
                        <a:t>no te gustan</a:t>
                      </a:r>
                      <a:r>
                        <a:rPr lang="es-MX" sz="1800" u="none" dirty="0" smtClean="0">
                          <a:solidFill>
                            <a:schemeClr val="tx1"/>
                          </a:solidFill>
                          <a:latin typeface="Helvetica" panose="020B0604020202020204" pitchFamily="34" charset="0"/>
                          <a:cs typeface="Helvetica" panose="020B0604020202020204" pitchFamily="34" charset="0"/>
                        </a:rPr>
                        <a:t> </a:t>
                      </a:r>
                      <a:r>
                        <a:rPr lang="es-MX" sz="1800" dirty="0" smtClean="0">
                          <a:solidFill>
                            <a:schemeClr val="tx1"/>
                          </a:solidFill>
                          <a:latin typeface="Helvetica" panose="020B0604020202020204" pitchFamily="34" charset="0"/>
                          <a:cs typeface="Helvetica" panose="020B0604020202020204" pitchFamily="34" charset="0"/>
                        </a:rPr>
                        <a:t>las tormentas</a:t>
                      </a:r>
                      <a:r>
                        <a:rPr lang="es-MX" sz="1600" dirty="0" smtClean="0">
                          <a:solidFill>
                            <a:schemeClr val="tx1"/>
                          </a:solidFill>
                          <a:latin typeface="Helvetica" panose="020B0604020202020204" pitchFamily="34" charset="0"/>
                          <a:cs typeface="Helvetica" panose="020B0604020202020204" pitchFamily="34" charset="0"/>
                        </a:rPr>
                        <a:t>.</a:t>
                      </a:r>
                      <a:endParaRPr lang="es-MX" sz="1600" baseline="0" dirty="0" smtClean="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838200" y="6096000"/>
            <a:ext cx="4076700" cy="457200"/>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698248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cxnSp>
        <p:nvCxnSpPr>
          <p:cNvPr id="10" name="Straight Connector 9"/>
          <p:cNvCxnSpPr/>
          <p:nvPr/>
        </p:nvCxnSpPr>
        <p:spPr>
          <a:xfrm>
            <a:off x="361867" y="4495800"/>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85750" y="4654929"/>
            <a:ext cx="6191250" cy="2375153"/>
          </a:xfrm>
          <a:prstGeom prst="rect">
            <a:avLst/>
          </a:prstGeom>
          <a:noFill/>
          <a:ln>
            <a:noFill/>
          </a:ln>
        </p:spPr>
        <p:txBody>
          <a:bodyPr wrap="square" lIns="96661" tIns="48331" rIns="96661" bIns="48331">
            <a:spAutoFit/>
          </a:bodyPr>
          <a:lstStyle/>
          <a:p>
            <a:pPr marL="341313" indent="-341313"/>
            <a:r>
              <a:rPr lang="es-MX" b="1" dirty="0" smtClean="0">
                <a:latin typeface="Helvetica" panose="020B0604020202020204" pitchFamily="34" charset="0"/>
                <a:cs typeface="Helvetica" pitchFamily="34" charset="0"/>
              </a:rPr>
              <a:t>20. Escoge la oración que hace uso correcto de las letras mayúsculas y minúsculas.</a:t>
            </a:r>
            <a:r>
              <a:rPr lang="es-MX" i="1" dirty="0" smtClean="0">
                <a:latin typeface="Helvetica" pitchFamily="34" charset="0"/>
                <a:cs typeface="Helvetica" pitchFamily="34" charset="0"/>
              </a:rPr>
              <a:t>                                                </a:t>
            </a:r>
          </a:p>
          <a:p>
            <a:pPr marL="449273" lvl="0" indent="-449273" algn="r" defTabSz="1018824"/>
            <a:r>
              <a:rPr lang="en-US" sz="1000" i="1" dirty="0">
                <a:solidFill>
                  <a:prstClr val="black"/>
                </a:solidFill>
                <a:latin typeface="Helvetica" panose="020B0604020202020204" pitchFamily="34" charset="0"/>
                <a:cs typeface="Helvetica" pitchFamily="34" charset="0"/>
              </a:rPr>
              <a:t>L.1.1a, </a:t>
            </a:r>
            <a:r>
              <a:rPr lang="en-US" sz="1000" i="1" dirty="0" err="1" smtClean="0">
                <a:solidFill>
                  <a:prstClr val="black"/>
                </a:solidFill>
                <a:latin typeface="Helvetica" panose="020B0604020202020204" pitchFamily="34" charset="0"/>
                <a:cs typeface="Helvetica" pitchFamily="34" charset="0"/>
              </a:rPr>
              <a:t>uso</a:t>
            </a:r>
            <a:r>
              <a:rPr lang="en-US" sz="1000" i="1" dirty="0" smtClean="0">
                <a:solidFill>
                  <a:prstClr val="black"/>
                </a:solidFill>
                <a:latin typeface="Helvetica" panose="020B0604020202020204" pitchFamily="34" charset="0"/>
                <a:cs typeface="Helvetica" pitchFamily="34" charset="0"/>
              </a:rPr>
              <a:t> de </a:t>
            </a:r>
            <a:r>
              <a:rPr lang="en-US" sz="1000" i="1" dirty="0" err="1" smtClean="0">
                <a:solidFill>
                  <a:prstClr val="black"/>
                </a:solidFill>
                <a:latin typeface="Helvetica" panose="020B0604020202020204" pitchFamily="34" charset="0"/>
                <a:cs typeface="Helvetica" pitchFamily="34" charset="0"/>
              </a:rPr>
              <a:t>letras</a:t>
            </a:r>
            <a:r>
              <a:rPr lang="en-US" sz="1000" i="1" dirty="0" smtClean="0">
                <a:solidFill>
                  <a:prstClr val="black"/>
                </a:solidFill>
                <a:latin typeface="Helvetica" panose="020B0604020202020204" pitchFamily="34" charset="0"/>
                <a:cs typeface="Helvetica" pitchFamily="34" charset="0"/>
              </a:rPr>
              <a:t> </a:t>
            </a:r>
            <a:r>
              <a:rPr lang="en-US" sz="1000" i="1" dirty="0" err="1" smtClean="0">
                <a:solidFill>
                  <a:prstClr val="black"/>
                </a:solidFill>
                <a:latin typeface="Helvetica" panose="020B0604020202020204" pitchFamily="34" charset="0"/>
                <a:cs typeface="Helvetica" pitchFamily="34" charset="0"/>
              </a:rPr>
              <a:t>mayúsculas</a:t>
            </a:r>
            <a:r>
              <a:rPr lang="en-US" sz="1000" i="1" dirty="0" smtClean="0">
                <a:solidFill>
                  <a:prstClr val="black"/>
                </a:solidFill>
                <a:latin typeface="Helvetica" panose="020B0604020202020204" pitchFamily="34" charset="0"/>
                <a:cs typeface="Helvetica" pitchFamily="34" charset="0"/>
              </a:rPr>
              <a:t> y </a:t>
            </a:r>
            <a:r>
              <a:rPr lang="en-US" sz="1000" i="1" dirty="0" err="1" smtClean="0">
                <a:solidFill>
                  <a:prstClr val="black"/>
                </a:solidFill>
                <a:latin typeface="Helvetica" panose="020B0604020202020204" pitchFamily="34" charset="0"/>
                <a:cs typeface="Helvetica" pitchFamily="34" charset="0"/>
              </a:rPr>
              <a:t>minúsculas</a:t>
            </a:r>
            <a:r>
              <a:rPr lang="en-US" sz="1000" i="1" dirty="0" smtClean="0">
                <a:solidFill>
                  <a:prstClr val="black"/>
                </a:solidFill>
                <a:latin typeface="Helvetica" panose="020B0604020202020204" pitchFamily="34" charset="0"/>
                <a:cs typeface="Helvetica" pitchFamily="34" charset="0"/>
              </a:rPr>
              <a:t>, </a:t>
            </a:r>
            <a:r>
              <a:rPr lang="en-US" sz="1000" i="1" dirty="0" err="1" smtClean="0">
                <a:solidFill>
                  <a:prstClr val="black"/>
                </a:solidFill>
                <a:latin typeface="Helvetica" panose="020B0604020202020204" pitchFamily="34" charset="0"/>
                <a:cs typeface="Helvetica" pitchFamily="34" charset="0"/>
              </a:rPr>
              <a:t>Editar</a:t>
            </a:r>
            <a:r>
              <a:rPr lang="en-US" sz="1000" i="1" dirty="0" smtClean="0">
                <a:solidFill>
                  <a:prstClr val="black"/>
                </a:solidFill>
                <a:latin typeface="Helvetica" panose="020B0604020202020204" pitchFamily="34" charset="0"/>
                <a:cs typeface="Helvetica" pitchFamily="34" charset="0"/>
              </a:rPr>
              <a:t> y </a:t>
            </a:r>
            <a:r>
              <a:rPr lang="en-US" sz="1000" i="1" dirty="0" err="1" smtClean="0">
                <a:solidFill>
                  <a:prstClr val="black"/>
                </a:solidFill>
                <a:latin typeface="Helvetica" panose="020B0604020202020204" pitchFamily="34" charset="0"/>
                <a:cs typeface="Helvetica" pitchFamily="34" charset="0"/>
              </a:rPr>
              <a:t>clarificar</a:t>
            </a:r>
            <a:r>
              <a:rPr lang="en-US" sz="1000" i="1" dirty="0" smtClean="0">
                <a:solidFill>
                  <a:prstClr val="black"/>
                </a:solidFill>
                <a:latin typeface="Helvetica" panose="020B0604020202020204" pitchFamily="34" charset="0"/>
                <a:cs typeface="Helvetica" pitchFamily="34" charset="0"/>
              </a:rPr>
              <a:t>, </a:t>
            </a:r>
            <a:r>
              <a:rPr lang="en-US" sz="1000" i="1" dirty="0" err="1" smtClean="0">
                <a:solidFill>
                  <a:prstClr val="black"/>
                </a:solidFill>
                <a:latin typeface="Helvetica" panose="020B0604020202020204" pitchFamily="34" charset="0"/>
                <a:cs typeface="Helvetica" pitchFamily="34" charset="0"/>
              </a:rPr>
              <a:t>Objetivo</a:t>
            </a:r>
            <a:r>
              <a:rPr lang="en-US" sz="1000" i="1" dirty="0" smtClean="0">
                <a:solidFill>
                  <a:prstClr val="black"/>
                </a:solidFill>
                <a:latin typeface="Helvetica" panose="020B0604020202020204" pitchFamily="34" charset="0"/>
                <a:cs typeface="Helvetica" pitchFamily="34" charset="0"/>
              </a:rPr>
              <a:t> </a:t>
            </a:r>
            <a:r>
              <a:rPr lang="en-US" sz="1000" i="1" dirty="0">
                <a:solidFill>
                  <a:prstClr val="black"/>
                </a:solidFill>
                <a:latin typeface="Helvetica" panose="020B0604020202020204" pitchFamily="34" charset="0"/>
                <a:cs typeface="Helvetica" pitchFamily="34" charset="0"/>
              </a:rPr>
              <a:t>9 </a:t>
            </a:r>
          </a:p>
          <a:p>
            <a:pPr marL="341313" indent="-341313"/>
            <a:endParaRPr lang="es-MX" sz="1700" dirty="0" smtClean="0">
              <a:latin typeface="Helvetica" pitchFamily="34" charset="0"/>
              <a:cs typeface="Helvetica" pitchFamily="34" charset="0"/>
            </a:endParaRPr>
          </a:p>
          <a:p>
            <a:pPr marL="752475" indent="-323850">
              <a:buFont typeface="+mj-lt"/>
              <a:buAutoNum type="alphaUcPeriod"/>
            </a:pPr>
            <a:r>
              <a:rPr lang="es-MX" sz="1700" dirty="0" smtClean="0">
                <a:latin typeface="Helvetica" pitchFamily="34" charset="0"/>
                <a:cs typeface="Helvetica" pitchFamily="34" charset="0"/>
              </a:rPr>
              <a:t>La Lluvia empezó a caer.</a:t>
            </a:r>
          </a:p>
          <a:p>
            <a:pPr marL="752475" indent="-323850">
              <a:buFont typeface="+mj-lt"/>
              <a:buAutoNum type="alphaUcPeriod"/>
            </a:pPr>
            <a:endParaRPr lang="es-MX" sz="1700" dirty="0" smtClean="0">
              <a:latin typeface="Helvetica" pitchFamily="34" charset="0"/>
              <a:cs typeface="Helvetica" pitchFamily="34" charset="0"/>
            </a:endParaRPr>
          </a:p>
          <a:p>
            <a:pPr marL="752475" indent="-323850">
              <a:buFont typeface="+mj-lt"/>
              <a:buAutoNum type="alphaUcPeriod"/>
            </a:pPr>
            <a:r>
              <a:rPr lang="es-MX" sz="1700" dirty="0" smtClean="0">
                <a:latin typeface="Helvetica" pitchFamily="34" charset="0"/>
                <a:cs typeface="Helvetica" pitchFamily="34" charset="0"/>
              </a:rPr>
              <a:t>La lluvia empezó a caer.</a:t>
            </a:r>
          </a:p>
          <a:p>
            <a:pPr marL="752475" indent="-323850">
              <a:buFont typeface="+mj-lt"/>
              <a:buAutoNum type="alphaUcPeriod"/>
            </a:pPr>
            <a:endParaRPr lang="es-MX" sz="1700" dirty="0" smtClean="0">
              <a:latin typeface="Helvetica" pitchFamily="34" charset="0"/>
              <a:cs typeface="Helvetica" pitchFamily="34" charset="0"/>
            </a:endParaRPr>
          </a:p>
          <a:p>
            <a:pPr marL="752475" indent="-323850">
              <a:buFont typeface="+mj-lt"/>
              <a:buAutoNum type="alphaUcPeriod"/>
            </a:pPr>
            <a:r>
              <a:rPr lang="es-MX" sz="1700" dirty="0" smtClean="0">
                <a:latin typeface="Helvetica" pitchFamily="34" charset="0"/>
                <a:cs typeface="Helvetica" pitchFamily="34" charset="0"/>
              </a:rPr>
              <a:t>La lluvia empezó a Caer.</a:t>
            </a:r>
            <a:endParaRPr lang="es-MX" sz="1700" dirty="0">
              <a:latin typeface="Helvetica" pitchFamily="34" charset="0"/>
              <a:cs typeface="Helvetica" pitchFamily="34" charset="0"/>
            </a:endParaRPr>
          </a:p>
        </p:txBody>
      </p:sp>
      <p:sp>
        <p:nvSpPr>
          <p:cNvPr id="3" name="Rectangle 2"/>
          <p:cNvSpPr/>
          <p:nvPr/>
        </p:nvSpPr>
        <p:spPr>
          <a:xfrm>
            <a:off x="285750" y="522141"/>
            <a:ext cx="6419850" cy="2816147"/>
          </a:xfrm>
          <a:prstGeom prst="rect">
            <a:avLst/>
          </a:prstGeom>
        </p:spPr>
        <p:txBody>
          <a:bodyPr wrap="square" lIns="91432" tIns="45716" rIns="91432" bIns="45716">
            <a:spAutoFit/>
          </a:bodyPr>
          <a:lstStyle/>
          <a:p>
            <a:pPr marL="403225" indent="-403225"/>
            <a:r>
              <a:rPr lang="es-MX" b="1" dirty="0" smtClean="0">
                <a:latin typeface="Helvetica" panose="020B0604020202020204" pitchFamily="34" charset="0"/>
                <a:cs typeface="Helvetica" pitchFamily="34" charset="0"/>
              </a:rPr>
              <a:t>19. Escoge la oración que está escrita correctamente.</a:t>
            </a:r>
          </a:p>
          <a:p>
            <a:pPr marL="403225" indent="-403225" algn="r"/>
            <a:r>
              <a:rPr lang="en-US" sz="1000" i="1" dirty="0">
                <a:latin typeface="Helvetica" panose="020B0604020202020204" pitchFamily="34" charset="0"/>
                <a:cs typeface="Helvetica" pitchFamily="34" charset="0"/>
              </a:rPr>
              <a:t>L.1.6, </a:t>
            </a:r>
            <a:r>
              <a:rPr lang="en-US" sz="1000" i="1" dirty="0" err="1" smtClean="0">
                <a:latin typeface="Helvetica" panose="020B0604020202020204" pitchFamily="34" charset="0"/>
                <a:cs typeface="Helvetica" pitchFamily="34" charset="0"/>
              </a:rPr>
              <a:t>conjunciones</a:t>
            </a:r>
            <a:r>
              <a:rPr lang="en-US" sz="1000" i="1" dirty="0" smtClean="0">
                <a:latin typeface="Helvetica" panose="020B0604020202020204" pitchFamily="34" charset="0"/>
                <a:cs typeface="Helvetica" pitchFamily="34" charset="0"/>
              </a:rPr>
              <a:t> de </a:t>
            </a:r>
            <a:r>
              <a:rPr lang="en-US" sz="1000" i="1" dirty="0" err="1" smtClean="0">
                <a:latin typeface="Helvetica" panose="020B0604020202020204" pitchFamily="34" charset="0"/>
                <a:cs typeface="Helvetica" pitchFamily="34" charset="0"/>
              </a:rPr>
              <a:t>uso</a:t>
            </a:r>
            <a:r>
              <a:rPr lang="en-US" sz="1000" i="1" dirty="0" smtClean="0">
                <a:latin typeface="Helvetica" panose="020B0604020202020204" pitchFamily="34" charset="0"/>
                <a:cs typeface="Helvetica" pitchFamily="34" charset="0"/>
              </a:rPr>
              <a:t> </a:t>
            </a:r>
            <a:r>
              <a:rPr lang="en-US" sz="1000" i="1" dirty="0" err="1" smtClean="0">
                <a:latin typeface="Helvetica" panose="020B0604020202020204" pitchFamily="34" charset="0"/>
                <a:cs typeface="Helvetica" pitchFamily="34" charset="0"/>
              </a:rPr>
              <a:t>frecuente</a:t>
            </a:r>
            <a:r>
              <a:rPr lang="en-US" sz="1000" i="1" dirty="0" smtClean="0">
                <a:latin typeface="Helvetica" panose="020B0604020202020204" pitchFamily="34" charset="0"/>
                <a:cs typeface="Helvetica" pitchFamily="34" charset="0"/>
              </a:rPr>
              <a:t>, </a:t>
            </a:r>
            <a:r>
              <a:rPr lang="en-US" sz="1000" i="1" dirty="0" err="1" smtClean="0">
                <a:latin typeface="Helvetica" panose="020B0604020202020204" pitchFamily="34" charset="0"/>
                <a:cs typeface="Helvetica" pitchFamily="34" charset="0"/>
              </a:rPr>
              <a:t>Uso</a:t>
            </a:r>
            <a:r>
              <a:rPr lang="en-US" sz="1000" i="1" dirty="0" smtClean="0">
                <a:latin typeface="Helvetica" panose="020B0604020202020204" pitchFamily="34" charset="0"/>
                <a:cs typeface="Helvetica" pitchFamily="34" charset="0"/>
              </a:rPr>
              <a:t> del </a:t>
            </a:r>
            <a:r>
              <a:rPr lang="en-US" sz="1000" i="1" dirty="0" err="1" smtClean="0">
                <a:latin typeface="Helvetica" panose="020B0604020202020204" pitchFamily="34" charset="0"/>
                <a:cs typeface="Helvetica" pitchFamily="34" charset="0"/>
              </a:rPr>
              <a:t>lengujae</a:t>
            </a:r>
            <a:r>
              <a:rPr lang="en-US" sz="1000" i="1" dirty="0" smtClean="0">
                <a:latin typeface="Helvetica" panose="020B0604020202020204" pitchFamily="34" charset="0"/>
                <a:cs typeface="Helvetica" pitchFamily="34" charset="0"/>
              </a:rPr>
              <a:t>, </a:t>
            </a:r>
            <a:r>
              <a:rPr lang="en-US" sz="1000" i="1" dirty="0" err="1" smtClean="0">
                <a:latin typeface="Helvetica" panose="020B0604020202020204" pitchFamily="34" charset="0"/>
                <a:cs typeface="Helvetica" pitchFamily="34" charset="0"/>
              </a:rPr>
              <a:t>Objetivo</a:t>
            </a:r>
            <a:r>
              <a:rPr lang="en-US" sz="1000" i="1" dirty="0" smtClean="0">
                <a:latin typeface="Helvetica" panose="020B0604020202020204" pitchFamily="34" charset="0"/>
                <a:cs typeface="Helvetica" pitchFamily="34" charset="0"/>
              </a:rPr>
              <a:t> </a:t>
            </a:r>
            <a:r>
              <a:rPr lang="en-US" sz="1000" i="1" dirty="0">
                <a:latin typeface="Helvetica" panose="020B0604020202020204" pitchFamily="34" charset="0"/>
                <a:cs typeface="Helvetica" pitchFamily="34" charset="0"/>
              </a:rPr>
              <a:t>8 </a:t>
            </a:r>
          </a:p>
          <a:p>
            <a:pPr marL="433968"/>
            <a:endParaRPr lang="es-MX" sz="1600" dirty="0" smtClean="0">
              <a:latin typeface="Helvetica" pitchFamily="34" charset="0"/>
              <a:cs typeface="Helvetica" pitchFamily="34" charset="0"/>
            </a:endParaRPr>
          </a:p>
          <a:p>
            <a:pPr marL="758317" indent="-324349">
              <a:buFont typeface="+mj-lt"/>
              <a:buAutoNum type="alphaUcPeriod"/>
            </a:pPr>
            <a:r>
              <a:rPr lang="es-MX" sz="1700" dirty="0" smtClean="0">
                <a:latin typeface="Helvetica" pitchFamily="34" charset="0"/>
                <a:cs typeface="Helvetica" pitchFamily="34" charset="0"/>
              </a:rPr>
              <a:t>Me gustan las tormentas porque.</a:t>
            </a:r>
          </a:p>
          <a:p>
            <a:pPr marL="758317" indent="-324349">
              <a:buFont typeface="+mj-lt"/>
              <a:buAutoNum type="alphaUcPeriod"/>
            </a:pPr>
            <a:endParaRPr lang="es-MX" sz="1700" dirty="0" smtClean="0">
              <a:latin typeface="Helvetica" pitchFamily="34" charset="0"/>
              <a:cs typeface="Helvetica" pitchFamily="34" charset="0"/>
            </a:endParaRPr>
          </a:p>
          <a:p>
            <a:pPr marL="758317" indent="-324349">
              <a:buFont typeface="+mj-lt"/>
              <a:buAutoNum type="alphaUcPeriod"/>
            </a:pPr>
            <a:r>
              <a:rPr lang="es-MX" sz="1700" dirty="0" smtClean="0">
                <a:latin typeface="Helvetica" pitchFamily="34" charset="0"/>
                <a:cs typeface="Helvetica" pitchFamily="34" charset="0"/>
              </a:rPr>
              <a:t>Me gustan las tormentas porque las nubes son oscuras.  </a:t>
            </a:r>
          </a:p>
          <a:p>
            <a:pPr marL="758317" indent="-324349">
              <a:buFont typeface="+mj-lt"/>
              <a:buAutoNum type="alphaUcPeriod"/>
            </a:pPr>
            <a:endParaRPr lang="es-MX" sz="1700" dirty="0" smtClean="0">
              <a:latin typeface="Helvetica" pitchFamily="34" charset="0"/>
              <a:cs typeface="Helvetica" pitchFamily="34" charset="0"/>
            </a:endParaRPr>
          </a:p>
          <a:p>
            <a:pPr marL="758317" indent="-324349">
              <a:buFont typeface="+mj-lt"/>
              <a:buAutoNum type="alphaUcPeriod"/>
            </a:pPr>
            <a:r>
              <a:rPr lang="es-MX" sz="1700" dirty="0" smtClean="0">
                <a:latin typeface="Helvetica" pitchFamily="34" charset="0"/>
                <a:cs typeface="Helvetica" pitchFamily="34" charset="0"/>
              </a:rPr>
              <a:t>Porque las nubes son oscuras.</a:t>
            </a:r>
          </a:p>
          <a:p>
            <a:pPr marL="758317" indent="-324349">
              <a:buFont typeface="+mj-lt"/>
              <a:buAutoNum type="alphaUcPeriod"/>
            </a:pPr>
            <a:endParaRPr lang="es-MX" sz="1600" dirty="0" smtClean="0">
              <a:latin typeface="Helvetica" pitchFamily="34" charset="0"/>
              <a:cs typeface="Helvetica" pitchFamily="34" charset="0"/>
            </a:endParaRPr>
          </a:p>
          <a:p>
            <a:pPr marL="433968"/>
            <a:endParaRPr lang="es-MX" sz="1600" dirty="0" smtClean="0">
              <a:latin typeface="Helvetica" pitchFamily="34" charset="0"/>
              <a:cs typeface="Helvetica" pitchFamily="34" charset="0"/>
            </a:endParaRPr>
          </a:p>
          <a:p>
            <a:pPr marL="758317" indent="-324349">
              <a:buFont typeface="+mj-lt"/>
              <a:buAutoNum type="alphaUcPeriod"/>
            </a:pPr>
            <a:endParaRPr lang="es-MX" sz="1600" dirty="0">
              <a:latin typeface="Helvetica" pitchFamily="34" charset="0"/>
              <a:cs typeface="Helvetica" pitchFamily="34" charset="0"/>
            </a:endParaRPr>
          </a:p>
        </p:txBody>
      </p:sp>
      <p:grpSp>
        <p:nvGrpSpPr>
          <p:cNvPr id="6" name="Group 5"/>
          <p:cNvGrpSpPr/>
          <p:nvPr/>
        </p:nvGrpSpPr>
        <p:grpSpPr>
          <a:xfrm>
            <a:off x="484550" y="1295400"/>
            <a:ext cx="218267" cy="1206972"/>
            <a:chOff x="487290" y="1074999"/>
            <a:chExt cx="218267" cy="1206972"/>
          </a:xfrm>
        </p:grpSpPr>
        <p:sp>
          <p:nvSpPr>
            <p:cNvPr id="15" name="Oval 14"/>
            <p:cNvSpPr/>
            <p:nvPr/>
          </p:nvSpPr>
          <p:spPr>
            <a:xfrm>
              <a:off x="491243" y="1569628"/>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6" name="Oval 15"/>
            <p:cNvSpPr/>
            <p:nvPr/>
          </p:nvSpPr>
          <p:spPr>
            <a:xfrm>
              <a:off x="491244" y="1074999"/>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7" name="Oval 16"/>
            <p:cNvSpPr/>
            <p:nvPr/>
          </p:nvSpPr>
          <p:spPr>
            <a:xfrm>
              <a:off x="487290" y="2064257"/>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grpSp>
        <p:nvGrpSpPr>
          <p:cNvPr id="19" name="Group 18"/>
          <p:cNvGrpSpPr/>
          <p:nvPr/>
        </p:nvGrpSpPr>
        <p:grpSpPr>
          <a:xfrm>
            <a:off x="484550" y="5715000"/>
            <a:ext cx="218267" cy="1206972"/>
            <a:chOff x="487290" y="1074999"/>
            <a:chExt cx="218267" cy="1206972"/>
          </a:xfrm>
        </p:grpSpPr>
        <p:sp>
          <p:nvSpPr>
            <p:cNvPr id="20" name="Oval 19"/>
            <p:cNvSpPr/>
            <p:nvPr/>
          </p:nvSpPr>
          <p:spPr>
            <a:xfrm>
              <a:off x="491243" y="1569628"/>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1" name="Oval 20"/>
            <p:cNvSpPr/>
            <p:nvPr/>
          </p:nvSpPr>
          <p:spPr>
            <a:xfrm>
              <a:off x="491244" y="1074999"/>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2" name="Oval 21"/>
            <p:cNvSpPr/>
            <p:nvPr/>
          </p:nvSpPr>
          <p:spPr>
            <a:xfrm>
              <a:off x="487290" y="2064257"/>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spTree>
    <p:extLst>
      <p:ext uri="{BB962C8B-B14F-4D97-AF65-F5344CB8AC3E}">
        <p14:creationId xmlns:p14="http://schemas.microsoft.com/office/powerpoint/2010/main" val="13747180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330822"/>
            <a:ext cx="6016625" cy="568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40912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aphicFrame>
        <p:nvGraphicFramePr>
          <p:cNvPr id="5" name="Table 4"/>
          <p:cNvGraphicFramePr>
            <a:graphicFrameLocks noGrp="1"/>
          </p:cNvGraphicFramePr>
          <p:nvPr>
            <p:extLst/>
          </p:nvPr>
        </p:nvGraphicFramePr>
        <p:xfrm>
          <a:off x="457200" y="3933140"/>
          <a:ext cx="5867400" cy="4941472"/>
        </p:xfrm>
        <a:graphic>
          <a:graphicData uri="http://schemas.openxmlformats.org/drawingml/2006/table">
            <a:tbl>
              <a:tblPr firstRow="1" bandRow="1">
                <a:tableStyleId>{5940675A-B579-460E-94D1-54222C63F5DA}</a:tableStyleId>
              </a:tblPr>
              <a:tblGrid>
                <a:gridCol w="381000"/>
                <a:gridCol w="4114800"/>
                <a:gridCol w="381000"/>
                <a:gridCol w="304800"/>
                <a:gridCol w="381000"/>
                <a:gridCol w="304800"/>
              </a:tblGrid>
              <a:tr h="292458">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 sz="1400" b="1" dirty="0" smtClean="0"/>
                        <a:t>Texto informativo</a:t>
                      </a:r>
                    </a:p>
                  </a:txBody>
                  <a:tcPr marL="85725" marR="85725" marT="43543" marB="43543" anchor="ctr">
                    <a:solidFill>
                      <a:schemeClr val="accent3">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51797">
                <a:tc>
                  <a:txBody>
                    <a:bodyPr/>
                    <a:lstStyle/>
                    <a:p>
                      <a:pPr algn="ctr">
                        <a:lnSpc>
                          <a:spcPct val="100000"/>
                        </a:lnSpc>
                        <a:spcAft>
                          <a:spcPts val="0"/>
                        </a:spcAft>
                      </a:pPr>
                      <a:r>
                        <a:rPr lang="en-US" sz="1300" b="1" dirty="0" smtClean="0"/>
                        <a:t>9 </a:t>
                      </a:r>
                      <a:endParaRPr lang="en-US" sz="1300" b="1" dirty="0"/>
                    </a:p>
                  </a:txBody>
                  <a:tcPr marL="85725" marR="85725" marT="43543" marB="43543"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MX" sz="1000" b="0" u="none" dirty="0" smtClean="0">
                          <a:latin typeface="+mn-lt"/>
                          <a:cs typeface="Helvetica" pitchFamily="34" charset="0"/>
                        </a:rPr>
                        <a:t>¿Cuándo es la temporada de huracanes? </a:t>
                      </a:r>
                      <a:r>
                        <a:rPr lang="en-US" sz="1000" b="0" u="none" dirty="0" smtClean="0">
                          <a:latin typeface="+mn-lt"/>
                          <a:cs typeface="Helvetica" pitchFamily="34" charset="0"/>
                        </a:rPr>
                        <a:t>RI.1.1</a:t>
                      </a:r>
                      <a:endParaRPr kumimoji="0" lang="en-US" sz="10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85725" marR="85725" marT="43543" marB="43543" anchor="ctr">
                    <a:solidFill>
                      <a:schemeClr val="bg1"/>
                    </a:solidFill>
                  </a:tcPr>
                </a:tc>
                <a:tc hMerge="1">
                  <a:txBody>
                    <a:bodyPr/>
                    <a:lstStyle/>
                    <a:p>
                      <a:endParaRPr lang="es-MX"/>
                    </a:p>
                  </a:txBody>
                  <a:tcPr/>
                </a:tc>
                <a:tc hMerge="1">
                  <a:txBody>
                    <a:bodyPr/>
                    <a:lstStyle/>
                    <a:p>
                      <a:endParaRPr lang="es-MX"/>
                    </a:p>
                  </a:txBody>
                  <a:tcPr marL="85725" marR="85725" marT="43543" marB="43543">
                    <a:solidFill>
                      <a:schemeClr val="bg1"/>
                    </a:solidFill>
                  </a:tcPr>
                </a:tc>
                <a:tc gridSpan="2">
                  <a:txBody>
                    <a:bodyPr/>
                    <a:lstStyle/>
                    <a:p>
                      <a:endParaRPr lang="es-MX" dirty="0"/>
                    </a:p>
                  </a:txBody>
                  <a:tcPr marL="85725" marR="85725" marT="43543" marB="43543">
                    <a:solidFill>
                      <a:schemeClr val="bg1"/>
                    </a:solidFill>
                  </a:tcPr>
                </a:tc>
                <a:tc hMerge="1">
                  <a:txBody>
                    <a:bodyPr/>
                    <a:lstStyle/>
                    <a:p>
                      <a:endParaRPr lang="es-MX"/>
                    </a:p>
                  </a:txBody>
                  <a:tcPr/>
                </a:tc>
              </a:tr>
              <a:tr h="351797">
                <a:tc>
                  <a:txBody>
                    <a:bodyPr/>
                    <a:lstStyle/>
                    <a:p>
                      <a:pPr algn="ctr">
                        <a:lnSpc>
                          <a:spcPct val="100000"/>
                        </a:lnSpc>
                        <a:spcAft>
                          <a:spcPts val="0"/>
                        </a:spcAft>
                      </a:pPr>
                      <a:r>
                        <a:rPr lang="en-US" sz="1300" b="1" dirty="0" smtClean="0"/>
                        <a:t>10</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u="none" dirty="0" smtClean="0">
                          <a:latin typeface="+mn-lt"/>
                          <a:cs typeface="Helvetica" pitchFamily="34" charset="0"/>
                        </a:rPr>
                        <a:t>¿Por qué los huracanes giran y giran? </a:t>
                      </a:r>
                      <a:r>
                        <a:rPr lang="en-US" sz="1000" b="0" u="none" dirty="0" smtClean="0">
                          <a:latin typeface="+mn-lt"/>
                          <a:cs typeface="Helvetica" pitchFamily="34" charset="0"/>
                        </a:rPr>
                        <a:t>  RI.1.1</a:t>
                      </a:r>
                      <a:endParaRPr lang="en-US" sz="1000" b="1" dirty="0" smtClean="0">
                        <a:solidFill>
                          <a:schemeClr val="tx1"/>
                        </a:solidFill>
                        <a:effectLst/>
                        <a:latin typeface="+mn-lt"/>
                        <a:ea typeface="Calibri"/>
                        <a:cs typeface="Times New Roman"/>
                      </a:endParaRPr>
                    </a:p>
                  </a:txBody>
                  <a:tcPr marL="85725" marR="85725" marT="43543" marB="43543" anchor="ctr">
                    <a:solidFill>
                      <a:schemeClr val="bg1"/>
                    </a:solidFill>
                  </a:tcPr>
                </a:tc>
                <a:tc hMerge="1">
                  <a:txBody>
                    <a:bodyPr/>
                    <a:lstStyle/>
                    <a:p>
                      <a:endParaRPr lang="es-MX"/>
                    </a:p>
                  </a:txBody>
                  <a:tcPr/>
                </a:tc>
                <a:tc hMerge="1">
                  <a:txBody>
                    <a:bodyPr/>
                    <a:lstStyle/>
                    <a:p>
                      <a:endParaRPr lang="es-MX"/>
                    </a:p>
                  </a:txBody>
                  <a:tcPr marL="85725" marR="85725" marT="43543" marB="43543">
                    <a:solidFill>
                      <a:schemeClr val="bg1"/>
                    </a:solidFill>
                  </a:tcPr>
                </a:tc>
                <a:tc gridSpan="2">
                  <a:txBody>
                    <a:bodyPr/>
                    <a:lstStyle/>
                    <a:p>
                      <a:endParaRPr lang="es-MX"/>
                    </a:p>
                  </a:txBody>
                  <a:tcPr marL="85725" marR="85725" marT="43543" marB="43543">
                    <a:solidFill>
                      <a:schemeClr val="bg1"/>
                    </a:solidFill>
                  </a:tcPr>
                </a:tc>
                <a:tc hMerge="1">
                  <a:txBody>
                    <a:bodyPr/>
                    <a:lstStyle/>
                    <a:p>
                      <a:endParaRPr lang="es-MX"/>
                    </a:p>
                  </a:txBody>
                  <a:tcPr/>
                </a:tc>
              </a:tr>
              <a:tr h="351797">
                <a:tc>
                  <a:txBody>
                    <a:bodyPr/>
                    <a:lstStyle/>
                    <a:p>
                      <a:pPr algn="ctr">
                        <a:lnSpc>
                          <a:spcPct val="100000"/>
                        </a:lnSpc>
                        <a:spcAft>
                          <a:spcPts val="0"/>
                        </a:spcAft>
                      </a:pPr>
                      <a:r>
                        <a:rPr lang="en-US" sz="1300" b="1" dirty="0" smtClean="0"/>
                        <a:t>11</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u="none" dirty="0" smtClean="0">
                          <a:latin typeface="+mn-lt"/>
                          <a:cs typeface="Helvetica" pitchFamily="34" charset="0"/>
                        </a:rPr>
                        <a:t>¿De qué trata mayormente el texto </a:t>
                      </a:r>
                      <a:r>
                        <a:rPr lang="es-MX" sz="1000" b="0" i="1" u="sng" dirty="0" smtClean="0">
                          <a:latin typeface="+mn-lt"/>
                          <a:cs typeface="Helvetica" pitchFamily="34" charset="0"/>
                        </a:rPr>
                        <a:t>Tormenta giratoria</a:t>
                      </a:r>
                      <a:r>
                        <a:rPr lang="es-MX" sz="1000" b="0" u="none" dirty="0" smtClean="0">
                          <a:latin typeface="+mn-lt"/>
                          <a:cs typeface="Helvetica" pitchFamily="34" charset="0"/>
                        </a:rPr>
                        <a:t>? </a:t>
                      </a:r>
                      <a:r>
                        <a:rPr lang="en-US" sz="1000" b="0" u="none" dirty="0" smtClean="0">
                          <a:latin typeface="+mn-lt"/>
                          <a:cs typeface="Helvetica" pitchFamily="34" charset="0"/>
                        </a:rPr>
                        <a:t>RI.1.2</a:t>
                      </a:r>
                      <a:endParaRPr lang="en-US" sz="1000" b="1" dirty="0">
                        <a:latin typeface="+mn-lt"/>
                        <a:ea typeface="Calibri"/>
                        <a:cs typeface="Times New Roman"/>
                      </a:endParaRPr>
                    </a:p>
                  </a:txBody>
                  <a:tcPr marL="85725" marR="85725" marT="43543" marB="43543" anchor="ctr">
                    <a:solidFill>
                      <a:schemeClr val="bg1"/>
                    </a:solidFill>
                  </a:tcPr>
                </a:tc>
                <a:tc hMerge="1">
                  <a:txBody>
                    <a:bodyPr/>
                    <a:lstStyle/>
                    <a:p>
                      <a:endParaRPr lang="es-MX"/>
                    </a:p>
                  </a:txBody>
                  <a:tcPr/>
                </a:tc>
                <a:tc hMerge="1">
                  <a:txBody>
                    <a:bodyPr/>
                    <a:lstStyle/>
                    <a:p>
                      <a:endParaRPr lang="es-MX"/>
                    </a:p>
                  </a:txBody>
                  <a:tcPr marL="85725" marR="85725" marT="43543" marB="43543">
                    <a:solidFill>
                      <a:schemeClr val="bg1"/>
                    </a:solidFill>
                  </a:tcPr>
                </a:tc>
                <a:tc gridSpan="2">
                  <a:txBody>
                    <a:bodyPr/>
                    <a:lstStyle/>
                    <a:p>
                      <a:endParaRPr lang="es-MX"/>
                    </a:p>
                  </a:txBody>
                  <a:tcPr marL="85725" marR="85725" marT="43543" marB="43543">
                    <a:solidFill>
                      <a:schemeClr val="bg1"/>
                    </a:solidFill>
                  </a:tcPr>
                </a:tc>
                <a:tc hMerge="1">
                  <a:txBody>
                    <a:bodyPr/>
                    <a:lstStyle/>
                    <a:p>
                      <a:endParaRPr lang="es-MX"/>
                    </a:p>
                  </a:txBody>
                  <a:tcPr/>
                </a:tc>
              </a:tr>
              <a:tr h="351797">
                <a:tc>
                  <a:txBody>
                    <a:bodyPr/>
                    <a:lstStyle/>
                    <a:p>
                      <a:pPr algn="ctr">
                        <a:lnSpc>
                          <a:spcPct val="100000"/>
                        </a:lnSpc>
                        <a:spcAft>
                          <a:spcPts val="0"/>
                        </a:spcAft>
                      </a:pPr>
                      <a:r>
                        <a:rPr lang="en-US" sz="1300" b="1" dirty="0" smtClean="0"/>
                        <a:t>12</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u="none" dirty="0" smtClean="0">
                          <a:latin typeface="+mn-lt"/>
                          <a:cs typeface="Helvetica" pitchFamily="34" charset="0"/>
                        </a:rPr>
                        <a:t>¿Porqué alguien empacaría un kit de seguridad con comida y agua? RI.1.2</a:t>
                      </a:r>
                      <a:endParaRPr lang="en-US" sz="1000" b="1" dirty="0">
                        <a:effectLst/>
                        <a:latin typeface="+mn-lt"/>
                        <a:ea typeface="Calibri"/>
                        <a:cs typeface="Times New Roman"/>
                      </a:endParaRPr>
                    </a:p>
                  </a:txBody>
                  <a:tcPr marL="85725" marR="85725" marT="43543" marB="43543" anchor="ctr">
                    <a:solidFill>
                      <a:schemeClr val="bg1"/>
                    </a:solidFill>
                  </a:tcPr>
                </a:tc>
                <a:tc hMerge="1">
                  <a:txBody>
                    <a:bodyPr/>
                    <a:lstStyle/>
                    <a:p>
                      <a:endParaRPr lang="es-MX"/>
                    </a:p>
                  </a:txBody>
                  <a:tcPr/>
                </a:tc>
                <a:tc hMerge="1">
                  <a:txBody>
                    <a:bodyPr/>
                    <a:lstStyle/>
                    <a:p>
                      <a:endParaRPr lang="es-MX"/>
                    </a:p>
                  </a:txBody>
                  <a:tcPr marL="85725" marR="85725" marT="43543" marB="43543">
                    <a:solidFill>
                      <a:schemeClr val="bg1"/>
                    </a:solidFill>
                  </a:tcPr>
                </a:tc>
                <a:tc gridSpan="2">
                  <a:txBody>
                    <a:bodyPr/>
                    <a:lstStyle/>
                    <a:p>
                      <a:endParaRPr lang="es-MX"/>
                    </a:p>
                  </a:txBody>
                  <a:tcPr marL="85725" marR="85725" marT="43543" marB="43543">
                    <a:solidFill>
                      <a:schemeClr val="bg1"/>
                    </a:solidFill>
                  </a:tcPr>
                </a:tc>
                <a:tc hMerge="1">
                  <a:txBody>
                    <a:bodyPr/>
                    <a:lstStyle/>
                    <a:p>
                      <a:endParaRPr lang="es-MX"/>
                    </a:p>
                  </a:txBody>
                  <a:tcPr/>
                </a:tc>
              </a:tr>
              <a:tr h="351797">
                <a:tc>
                  <a:txBody>
                    <a:bodyPr/>
                    <a:lstStyle/>
                    <a:p>
                      <a:pPr algn="ctr">
                        <a:lnSpc>
                          <a:spcPct val="100000"/>
                        </a:lnSpc>
                        <a:spcAft>
                          <a:spcPts val="0"/>
                        </a:spcAft>
                      </a:pPr>
                      <a:r>
                        <a:rPr lang="en-US" sz="1300" b="1" dirty="0" smtClean="0"/>
                        <a:t>13</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u="none" dirty="0" smtClean="0">
                          <a:latin typeface="+mn-lt"/>
                          <a:cs typeface="Helvetica" pitchFamily="34" charset="0"/>
                        </a:rPr>
                        <a:t>¿Cuál de estos describe mejor el ojo del huracán? </a:t>
                      </a:r>
                      <a:r>
                        <a:rPr lang="en-US" sz="1000" b="0" u="none" dirty="0" smtClean="0">
                          <a:latin typeface="+mn-lt"/>
                          <a:cs typeface="Helvetica" pitchFamily="34" charset="0"/>
                        </a:rPr>
                        <a:t>RI.1.3</a:t>
                      </a:r>
                      <a:endParaRPr lang="en-US" sz="1000" b="1" dirty="0" smtClean="0">
                        <a:latin typeface="+mn-lt"/>
                        <a:ea typeface="Calibri"/>
                        <a:cs typeface="Times New Roman"/>
                      </a:endParaRPr>
                    </a:p>
                  </a:txBody>
                  <a:tcPr marL="85725" marR="85725" marT="43543" marB="43543" anchor="ctr">
                    <a:solidFill>
                      <a:schemeClr val="bg1"/>
                    </a:solidFill>
                  </a:tcPr>
                </a:tc>
                <a:tc hMerge="1">
                  <a:txBody>
                    <a:bodyPr/>
                    <a:lstStyle/>
                    <a:p>
                      <a:endParaRPr lang="es-MX"/>
                    </a:p>
                  </a:txBody>
                  <a:tcPr/>
                </a:tc>
                <a:tc hMerge="1">
                  <a:txBody>
                    <a:bodyPr/>
                    <a:lstStyle/>
                    <a:p>
                      <a:endParaRPr lang="es-MX"/>
                    </a:p>
                  </a:txBody>
                  <a:tcPr marL="85725" marR="85725" marT="43543" marB="43543">
                    <a:solidFill>
                      <a:schemeClr val="bg1"/>
                    </a:solidFill>
                  </a:tcPr>
                </a:tc>
                <a:tc gridSpan="2">
                  <a:txBody>
                    <a:bodyPr/>
                    <a:lstStyle/>
                    <a:p>
                      <a:endParaRPr lang="es-MX"/>
                    </a:p>
                  </a:txBody>
                  <a:tcPr marL="85725" marR="85725" marT="43543" marB="43543">
                    <a:solidFill>
                      <a:schemeClr val="bg1"/>
                    </a:solidFill>
                  </a:tcPr>
                </a:tc>
                <a:tc hMerge="1">
                  <a:txBody>
                    <a:bodyPr/>
                    <a:lstStyle/>
                    <a:p>
                      <a:endParaRPr lang="es-MX"/>
                    </a:p>
                  </a:txBody>
                  <a:tcPr/>
                </a:tc>
              </a:tr>
              <a:tr h="351797">
                <a:tc>
                  <a:txBody>
                    <a:bodyPr/>
                    <a:lstStyle/>
                    <a:p>
                      <a:pPr algn="ctr">
                        <a:lnSpc>
                          <a:spcPct val="100000"/>
                        </a:lnSpc>
                        <a:spcAft>
                          <a:spcPts val="0"/>
                        </a:spcAft>
                      </a:pPr>
                      <a:r>
                        <a:rPr lang="en-US" sz="1300" b="1" dirty="0" smtClean="0"/>
                        <a:t>14</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u="none" dirty="0" smtClean="0">
                          <a:latin typeface="+mn-lt"/>
                          <a:cs typeface="Helvetica" pitchFamily="34" charset="0"/>
                        </a:rPr>
                        <a:t>¿Cómo los huracanes pueden causar inundaciones? </a:t>
                      </a:r>
                      <a:r>
                        <a:rPr lang="en-US" sz="1000" b="0" u="none" dirty="0" smtClean="0">
                          <a:latin typeface="+mn-lt"/>
                          <a:cs typeface="Helvetica" pitchFamily="34" charset="0"/>
                        </a:rPr>
                        <a:t>RI.1.3</a:t>
                      </a:r>
                      <a:endParaRPr lang="en-US" sz="1000" b="1" dirty="0" smtClean="0">
                        <a:latin typeface="+mn-lt"/>
                        <a:ea typeface="Calibri"/>
                        <a:cs typeface="Times New Roman"/>
                      </a:endParaRPr>
                    </a:p>
                  </a:txBody>
                  <a:tcPr marL="85725" marR="85725" marT="43543" marB="43543" anchor="ctr">
                    <a:solidFill>
                      <a:schemeClr val="bg1"/>
                    </a:solidFill>
                  </a:tcPr>
                </a:tc>
                <a:tc hMerge="1">
                  <a:txBody>
                    <a:bodyPr/>
                    <a:lstStyle/>
                    <a:p>
                      <a:endParaRPr lang="es-MX"/>
                    </a:p>
                  </a:txBody>
                  <a:tcPr/>
                </a:tc>
                <a:tc hMerge="1">
                  <a:txBody>
                    <a:bodyPr/>
                    <a:lstStyle/>
                    <a:p>
                      <a:endParaRPr lang="es-MX"/>
                    </a:p>
                  </a:txBody>
                  <a:tcPr marL="85725" marR="85725" marT="43543" marB="43543">
                    <a:solidFill>
                      <a:schemeClr val="bg1"/>
                    </a:solidFill>
                  </a:tcPr>
                </a:tc>
                <a:tc gridSpan="2">
                  <a:txBody>
                    <a:bodyPr/>
                    <a:lstStyle/>
                    <a:p>
                      <a:endParaRPr lang="es-MX"/>
                    </a:p>
                  </a:txBody>
                  <a:tcPr marL="85725" marR="85725" marT="43543" marB="43543">
                    <a:solidFill>
                      <a:schemeClr val="bg1"/>
                    </a:solidFill>
                  </a:tcPr>
                </a:tc>
                <a:tc hMerge="1">
                  <a:txBody>
                    <a:bodyPr/>
                    <a:lstStyle/>
                    <a:p>
                      <a:endParaRPr lang="es-MX"/>
                    </a:p>
                  </a:txBody>
                  <a:tcPr/>
                </a:tc>
              </a:tr>
              <a:tr h="381466">
                <a:tc>
                  <a:txBody>
                    <a:bodyPr/>
                    <a:lstStyle/>
                    <a:p>
                      <a:pPr algn="ctr">
                        <a:lnSpc>
                          <a:spcPct val="100000"/>
                        </a:lnSpc>
                        <a:spcAft>
                          <a:spcPts val="0"/>
                        </a:spcAft>
                      </a:pPr>
                      <a:r>
                        <a:rPr lang="en-US" sz="1300" b="1" dirty="0" smtClean="0"/>
                        <a:t>15</a:t>
                      </a:r>
                      <a:endParaRPr lang="en-US" sz="1300" b="1" dirty="0"/>
                    </a:p>
                  </a:txBody>
                  <a:tcPr marL="85725" marR="85725" marT="43543" marB="43543"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dirty="0" smtClean="0">
                          <a:latin typeface="+mn-lt"/>
                          <a:ea typeface="Calibri"/>
                          <a:cs typeface="Times New Roman"/>
                        </a:rPr>
                        <a:t>¿Qué detalles en el texto </a:t>
                      </a:r>
                      <a:r>
                        <a:rPr lang="es-MX" sz="1000" b="0" i="1" u="sng" dirty="0" smtClean="0">
                          <a:latin typeface="+mn-lt"/>
                          <a:ea typeface="Calibri"/>
                          <a:cs typeface="Times New Roman"/>
                        </a:rPr>
                        <a:t>Tormenta giratoria</a:t>
                      </a:r>
                      <a:r>
                        <a:rPr lang="es-MX" sz="1000" b="0" dirty="0" smtClean="0">
                          <a:latin typeface="+mn-lt"/>
                          <a:ea typeface="Calibri"/>
                          <a:cs typeface="Times New Roman"/>
                        </a:rPr>
                        <a:t>, le dicen al lector que los huracanes pueden ser peligrosos? </a:t>
                      </a: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s-MX"/>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effectLst>
                            <a:outerShdw blurRad="38100" dist="38100" dir="2700000" algn="tl">
                              <a:srgbClr val="000000">
                                <a:alpha val="43137"/>
                              </a:srgbClr>
                            </a:outerShdw>
                          </a:effectLst>
                          <a:latin typeface="+mn-lt"/>
                          <a:ea typeface="Calibri"/>
                          <a:cs typeface="Times New Roman"/>
                        </a:rPr>
                        <a:t>2</a:t>
                      </a:r>
                    </a:p>
                  </a:txBody>
                  <a:tcPr marL="85725" marR="85725" marT="43543" marB="4354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395594">
                <a:tc>
                  <a:txBody>
                    <a:bodyPr/>
                    <a:lstStyle/>
                    <a:p>
                      <a:pPr algn="ctr">
                        <a:lnSpc>
                          <a:spcPct val="100000"/>
                        </a:lnSpc>
                        <a:spcAft>
                          <a:spcPts val="0"/>
                        </a:spcAft>
                      </a:pPr>
                      <a:r>
                        <a:rPr lang="en-US" sz="1300" b="1" dirty="0" smtClean="0"/>
                        <a:t>16</a:t>
                      </a:r>
                      <a:endParaRPr lang="en-US" sz="1300" b="1" dirty="0"/>
                    </a:p>
                  </a:txBody>
                  <a:tcPr marL="85725" marR="85725" marT="43543" marB="43543"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dirty="0" smtClean="0">
                          <a:latin typeface="+mn-lt"/>
                          <a:ea typeface="Calibri"/>
                          <a:cs typeface="Times New Roman"/>
                        </a:rPr>
                        <a:t>¿Qué puedes hacer para mantenerte a salvo si hay un huracán?</a:t>
                      </a:r>
                      <a:endParaRPr lang="en-US" sz="1000" b="0" dirty="0" smtClean="0">
                        <a:latin typeface="+mn-lt"/>
                        <a:ea typeface="Calibri"/>
                        <a:cs typeface="Times New Roman"/>
                      </a:endParaRP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effectLst>
                            <a:outerShdw blurRad="38100" dist="38100" dir="2700000" algn="tl">
                              <a:srgbClr val="000000">
                                <a:alpha val="43137"/>
                              </a:srgbClr>
                            </a:outerShdw>
                          </a:effectLst>
                          <a:latin typeface="+mn-lt"/>
                          <a:ea typeface="Calibri"/>
                          <a:cs typeface="Times New Roman"/>
                        </a:rPr>
                        <a:t>3</a:t>
                      </a:r>
                    </a:p>
                  </a:txBody>
                  <a:tcPr marL="85725" marR="85725" marT="43543" marB="43543" anchor="ctr">
                    <a:solidFill>
                      <a:schemeClr val="bg1"/>
                    </a:solidFill>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marL="85725" marR="85725" marT="43543" marB="4354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a:txBody>
                    <a:bodyPr/>
                    <a:lstStyle/>
                    <a:p>
                      <a:pPr algn="ct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292458">
                <a:tc gridSpan="6">
                  <a:txBody>
                    <a:bodyPr/>
                    <a:lstStyle/>
                    <a:p>
                      <a:pPr algn="ctr">
                        <a:lnSpc>
                          <a:spcPct val="100000"/>
                        </a:lnSpc>
                        <a:spcAft>
                          <a:spcPts val="0"/>
                        </a:spcAft>
                      </a:pPr>
                      <a:r>
                        <a:rPr lang="es-MX" sz="1400" b="1" noProof="0" dirty="0" smtClean="0"/>
                        <a:t>Escritura</a:t>
                      </a:r>
                      <a:endParaRPr lang="es-MX" sz="1400" b="1" noProof="0" dirty="0"/>
                    </a:p>
                  </a:txBody>
                  <a:tcPr marL="85725" marR="85725" marT="43543" marB="43543" anchor="ctr">
                    <a:solidFill>
                      <a:schemeClr val="accent3">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92458">
                <a:tc>
                  <a:txBody>
                    <a:bodyPr/>
                    <a:lstStyle/>
                    <a:p>
                      <a:pPr algn="ctr">
                        <a:lnSpc>
                          <a:spcPct val="100000"/>
                        </a:lnSpc>
                        <a:spcAft>
                          <a:spcPts val="0"/>
                        </a:spcAft>
                      </a:pPr>
                      <a:r>
                        <a:rPr lang="en-US" sz="1300" b="1" dirty="0" smtClean="0"/>
                        <a:t>17</a:t>
                      </a:r>
                      <a:endParaRPr lang="en-US" sz="1300" b="1" dirty="0"/>
                    </a:p>
                  </a:txBody>
                  <a:tcPr marL="85725" marR="85725" marT="43543" marB="43543"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dirty="0" smtClean="0">
                          <a:latin typeface="+mn-lt"/>
                          <a:ea typeface="Calibri"/>
                          <a:cs typeface="Times New Roman"/>
                        </a:rPr>
                        <a:t>¿Te gustan las tormentas o no? Da tu opinión y explica por qué.  </a:t>
                      </a:r>
                      <a:r>
                        <a:rPr lang="en-US" sz="1000" b="0" dirty="0" smtClean="0">
                          <a:latin typeface="+mn-lt"/>
                          <a:ea typeface="Calibri"/>
                          <a:cs typeface="Times New Roman"/>
                        </a:rPr>
                        <a:t>W.1b,c</a:t>
                      </a: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effectLst>
                            <a:outerShdw blurRad="38100" dist="38100" dir="2700000" algn="tl">
                              <a:srgbClr val="000000">
                                <a:alpha val="43137"/>
                              </a:srgbClr>
                            </a:outerShdw>
                          </a:effectLst>
                          <a:latin typeface="+mn-lt"/>
                          <a:ea typeface="Calibri"/>
                          <a:cs typeface="Times New Roman"/>
                        </a:rPr>
                        <a:t>3</a:t>
                      </a:r>
                    </a:p>
                  </a:txBody>
                  <a:tcPr marL="85725" marR="85725" marT="43543" marB="43543" anchor="ctr">
                    <a:solidFill>
                      <a:schemeClr val="bg1"/>
                    </a:solidFill>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marL="85725" marR="85725" marT="43543" marB="4354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a:txBody>
                    <a:bodyPr/>
                    <a:lstStyle/>
                    <a:p>
                      <a:pPr algn="ct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351797">
                <a:tc>
                  <a:txBody>
                    <a:bodyPr/>
                    <a:lstStyle/>
                    <a:p>
                      <a:pPr algn="ctr">
                        <a:lnSpc>
                          <a:spcPct val="100000"/>
                        </a:lnSpc>
                        <a:spcAft>
                          <a:spcPts val="0"/>
                        </a:spcAft>
                      </a:pPr>
                      <a:r>
                        <a:rPr lang="en-US" sz="1300" b="1" dirty="0" smtClean="0"/>
                        <a:t>18</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dirty="0" smtClean="0">
                          <a:latin typeface="+mn-lt"/>
                          <a:ea typeface="Calibri"/>
                          <a:cs typeface="Times New Roman"/>
                        </a:rPr>
                        <a:t>¿Qué pasó luego?  Escribe una oración final. </a:t>
                      </a:r>
                      <a:r>
                        <a:rPr lang="en-US" sz="1000" b="0" dirty="0" smtClean="0">
                          <a:latin typeface="+mn-lt"/>
                          <a:ea typeface="Calibri"/>
                          <a:cs typeface="Times New Roman"/>
                        </a:rPr>
                        <a:t>W.1.1d</a:t>
                      </a:r>
                    </a:p>
                  </a:txBody>
                  <a:tcPr marL="85725" marR="85725" marT="43543" marB="43543" anchor="ctr">
                    <a:solidFill>
                      <a:schemeClr val="bg1"/>
                    </a:solidFill>
                  </a:tcPr>
                </a:tc>
                <a:tc hMerge="1">
                  <a:txBody>
                    <a:bodyPr/>
                    <a:lstStyle/>
                    <a:p>
                      <a:endParaRPr lang="es-MX"/>
                    </a:p>
                  </a:txBody>
                  <a:tcPr/>
                </a:tc>
                <a:tc hMerge="1">
                  <a:txBody>
                    <a:bodyPr/>
                    <a:lstStyle/>
                    <a:p>
                      <a:endParaRPr lang="es-MX"/>
                    </a:p>
                  </a:txBody>
                  <a:tcPr marL="85725" marR="85725" marT="43543" marB="43543" anchor="ctr">
                    <a:solidFill>
                      <a:schemeClr val="bg1"/>
                    </a:solidFill>
                  </a:tcPr>
                </a:tc>
                <a:tc gridSpan="2">
                  <a:txBody>
                    <a:bodyPr/>
                    <a:lstStyle/>
                    <a:p>
                      <a:endParaRPr lang="es-MX"/>
                    </a:p>
                  </a:txBody>
                  <a:tcPr marL="85725" marR="85725" marT="43543" marB="43543" anchor="ctr">
                    <a:solidFill>
                      <a:schemeClr val="bg1"/>
                    </a:solidFill>
                  </a:tcPr>
                </a:tc>
                <a:tc hMerge="1">
                  <a:txBody>
                    <a:bodyPr/>
                    <a:lstStyle/>
                    <a:p>
                      <a:endParaRPr lang="es-MX"/>
                    </a:p>
                  </a:txBody>
                  <a:tcPr/>
                </a:tc>
              </a:tr>
              <a:tr h="351797">
                <a:tc>
                  <a:txBody>
                    <a:bodyPr/>
                    <a:lstStyle/>
                    <a:p>
                      <a:pPr algn="ctr">
                        <a:lnSpc>
                          <a:spcPct val="100000"/>
                        </a:lnSpc>
                        <a:spcAft>
                          <a:spcPts val="0"/>
                        </a:spcAft>
                      </a:pPr>
                      <a:r>
                        <a:rPr lang="en-US" sz="1300" b="1" dirty="0" smtClean="0"/>
                        <a:t>19</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dirty="0" smtClean="0">
                          <a:latin typeface="+mn-lt"/>
                          <a:ea typeface="Calibri"/>
                          <a:cs typeface="Times New Roman"/>
                        </a:rPr>
                        <a:t>Escoge la oración que está escrita correctamente. </a:t>
                      </a:r>
                      <a:r>
                        <a:rPr lang="en-US" sz="1000" b="0" dirty="0" smtClean="0">
                          <a:latin typeface="+mn-lt"/>
                          <a:ea typeface="Calibri"/>
                          <a:cs typeface="Times New Roman"/>
                        </a:rPr>
                        <a:t>L.1.6</a:t>
                      </a:r>
                    </a:p>
                  </a:txBody>
                  <a:tcPr marL="85725" marR="85725" marT="43543" marB="43543" anchor="ctr">
                    <a:solidFill>
                      <a:schemeClr val="bg1"/>
                    </a:solidFill>
                  </a:tcPr>
                </a:tc>
                <a:tc hMerge="1">
                  <a:txBody>
                    <a:bodyPr/>
                    <a:lstStyle/>
                    <a:p>
                      <a:endParaRPr lang="es-MX"/>
                    </a:p>
                  </a:txBody>
                  <a:tcPr/>
                </a:tc>
                <a:tc hMerge="1">
                  <a:txBody>
                    <a:bodyPr/>
                    <a:lstStyle/>
                    <a:p>
                      <a:endParaRPr lang="es-MX" dirty="0"/>
                    </a:p>
                  </a:txBody>
                  <a:tcPr marL="85725" marR="85725" marT="43543" marB="43543" anchor="ctr">
                    <a:solidFill>
                      <a:schemeClr val="bg1"/>
                    </a:solidFill>
                  </a:tcPr>
                </a:tc>
                <a:tc gridSpan="2">
                  <a:txBody>
                    <a:bodyPr/>
                    <a:lstStyle/>
                    <a:p>
                      <a:endParaRPr lang="es-MX"/>
                    </a:p>
                  </a:txBody>
                  <a:tcPr marL="85725" marR="85725" marT="43543" marB="43543" anchor="ctr">
                    <a:solidFill>
                      <a:schemeClr val="bg1"/>
                    </a:solidFill>
                  </a:tcPr>
                </a:tc>
                <a:tc hMerge="1">
                  <a:txBody>
                    <a:bodyPr/>
                    <a:lstStyle/>
                    <a:p>
                      <a:endParaRPr lang="es-MX"/>
                    </a:p>
                  </a:txBody>
                  <a:tcPr/>
                </a:tc>
              </a:tr>
              <a:tr h="351797">
                <a:tc>
                  <a:txBody>
                    <a:bodyPr/>
                    <a:lstStyle/>
                    <a:p>
                      <a:pPr algn="ctr">
                        <a:lnSpc>
                          <a:spcPct val="100000"/>
                        </a:lnSpc>
                        <a:spcAft>
                          <a:spcPts val="0"/>
                        </a:spcAft>
                      </a:pPr>
                      <a:r>
                        <a:rPr lang="en-US" sz="1300" b="1" dirty="0" smtClean="0"/>
                        <a:t>20</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dirty="0" smtClean="0">
                          <a:latin typeface="+mn-lt"/>
                          <a:ea typeface="Calibri"/>
                          <a:cs typeface="Times New Roman"/>
                        </a:rPr>
                        <a:t>Escoge la oración que hace uso correcto de las letras mayúsculas y minúsculas.</a:t>
                      </a:r>
                      <a:r>
                        <a:rPr lang="es-MX" sz="1000" b="0" baseline="0" dirty="0" smtClean="0">
                          <a:latin typeface="+mn-lt"/>
                          <a:ea typeface="Calibri"/>
                          <a:cs typeface="Times New Roman"/>
                        </a:rPr>
                        <a:t>  </a:t>
                      </a:r>
                      <a:r>
                        <a:rPr lang="en-US" sz="1000" b="0" dirty="0" smtClean="0">
                          <a:latin typeface="+mn-lt"/>
                          <a:ea typeface="Calibri"/>
                          <a:cs typeface="Times New Roman"/>
                        </a:rPr>
                        <a:t>L.1.1a</a:t>
                      </a:r>
                    </a:p>
                  </a:txBody>
                  <a:tcPr marL="85725" marR="85725" marT="43543" marB="43543" anchor="ctr">
                    <a:solidFill>
                      <a:schemeClr val="bg1"/>
                    </a:solidFill>
                  </a:tcPr>
                </a:tc>
                <a:tc hMerge="1">
                  <a:txBody>
                    <a:bodyPr/>
                    <a:lstStyle/>
                    <a:p>
                      <a:endParaRPr lang="es-MX"/>
                    </a:p>
                  </a:txBody>
                  <a:tcPr/>
                </a:tc>
                <a:tc hMerge="1">
                  <a:txBody>
                    <a:bodyPr/>
                    <a:lstStyle/>
                    <a:p>
                      <a:endParaRPr lang="es-MX" dirty="0"/>
                    </a:p>
                  </a:txBody>
                  <a:tcPr marL="85725" marR="85725" marT="43543" marB="43543" anchor="ctr">
                    <a:solidFill>
                      <a:schemeClr val="bg1"/>
                    </a:solidFill>
                  </a:tcPr>
                </a:tc>
                <a:tc gridSpan="2">
                  <a:txBody>
                    <a:bodyPr/>
                    <a:lstStyle/>
                    <a:p>
                      <a:endParaRPr lang="es-MX" dirty="0"/>
                    </a:p>
                  </a:txBody>
                  <a:tcPr marL="85725" marR="85725" marT="43543" marB="43543" anchor="ctr">
                    <a:solidFill>
                      <a:schemeClr val="bg1"/>
                    </a:solidFill>
                  </a:tcPr>
                </a:tc>
                <a:tc hMerge="1">
                  <a:txBody>
                    <a:bodyPr/>
                    <a:lstStyle/>
                    <a:p>
                      <a:endParaRPr lang="es-MX"/>
                    </a:p>
                  </a:txBody>
                  <a:tcPr/>
                </a:tc>
              </a:tr>
            </a:tbl>
          </a:graphicData>
        </a:graphic>
      </p:graphicFrame>
      <p:graphicFrame>
        <p:nvGraphicFramePr>
          <p:cNvPr id="8" name="Table 7"/>
          <p:cNvGraphicFramePr>
            <a:graphicFrameLocks noGrp="1"/>
          </p:cNvGraphicFramePr>
          <p:nvPr>
            <p:extLst/>
          </p:nvPr>
        </p:nvGraphicFramePr>
        <p:xfrm>
          <a:off x="457200" y="129900"/>
          <a:ext cx="5867400" cy="3796940"/>
        </p:xfrm>
        <a:graphic>
          <a:graphicData uri="http://schemas.openxmlformats.org/drawingml/2006/table">
            <a:tbl>
              <a:tblPr firstRow="1" bandRow="1">
                <a:tableStyleId>{5940675A-B579-460E-94D1-54222C63F5DA}</a:tableStyleId>
              </a:tblPr>
              <a:tblGrid>
                <a:gridCol w="381000"/>
                <a:gridCol w="4114800"/>
                <a:gridCol w="304800"/>
                <a:gridCol w="381000"/>
                <a:gridCol w="381000"/>
                <a:gridCol w="304800"/>
              </a:tblGrid>
              <a:tr h="290286">
                <a:tc gridSpan="6">
                  <a:txBody>
                    <a:bodyPr/>
                    <a:lstStyle/>
                    <a:p>
                      <a:r>
                        <a:rPr lang="es-ES" sz="1200" u="sng" dirty="0" smtClean="0"/>
                        <a:t>Puntuación del estudiante </a:t>
                      </a:r>
                    </a:p>
                    <a:p>
                      <a:r>
                        <a:rPr lang="es-ES" sz="1200" dirty="0" smtClean="0"/>
                        <a:t>Colorea la casilla de color verde si tu respuesta está correcta. </a:t>
                      </a:r>
                    </a:p>
                    <a:p>
                      <a:r>
                        <a:rPr lang="es-ES" sz="1200" dirty="0" smtClean="0"/>
                        <a:t>Colorea la casilla de color rojo si tu respuesta está incorrecta</a:t>
                      </a:r>
                      <a:r>
                        <a:rPr lang="en-US" sz="1200" dirty="0" smtClean="0"/>
                        <a:t>.</a:t>
                      </a:r>
                      <a:endParaRPr lang="en-US" sz="1200" dirty="0"/>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0286">
                <a:tc gridSpan="6">
                  <a:txBody>
                    <a:bodyPr/>
                    <a:lstStyle/>
                    <a:p>
                      <a:pPr algn="ctr">
                        <a:lnSpc>
                          <a:spcPct val="100000"/>
                        </a:lnSpc>
                        <a:spcAft>
                          <a:spcPts val="0"/>
                        </a:spcAft>
                      </a:pPr>
                      <a:r>
                        <a:rPr lang="es-ES" sz="1400" b="1" noProof="0" dirty="0" smtClean="0"/>
                        <a:t>Texto literario</a:t>
                      </a:r>
                      <a:endParaRPr lang="es-ES" sz="1400" b="1" noProof="0" dirty="0"/>
                    </a:p>
                  </a:txBody>
                  <a:tcPr marL="85725" marR="85725" marT="43543" marB="43543" anchor="ctr">
                    <a:solidFill>
                      <a:schemeClr val="accent3">
                        <a:lumMod val="40000"/>
                        <a:lumOff val="6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16988">
                <a:tc>
                  <a:txBody>
                    <a:bodyPr/>
                    <a:lstStyle/>
                    <a:p>
                      <a:pPr algn="ctr">
                        <a:lnSpc>
                          <a:spcPct val="100000"/>
                        </a:lnSpc>
                        <a:spcAft>
                          <a:spcPts val="0"/>
                        </a:spcAft>
                      </a:pPr>
                      <a:r>
                        <a:rPr lang="en-US" sz="1300" b="1" dirty="0" smtClean="0"/>
                        <a:t>1</a:t>
                      </a:r>
                      <a:endParaRPr lang="en-US" sz="1300" b="1" dirty="0"/>
                    </a:p>
                  </a:txBody>
                  <a:tcPr marL="85725" marR="85725" marT="43543" marB="43543"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smtClean="0">
                          <a:ln>
                            <a:noFill/>
                          </a:ln>
                          <a:solidFill>
                            <a:prstClr val="black"/>
                          </a:solidFill>
                          <a:effectLst/>
                          <a:uLnTx/>
                          <a:uFillTx/>
                          <a:latin typeface="+mn-lt"/>
                          <a:cs typeface="Helvetica" pitchFamily="34" charset="0"/>
                        </a:rPr>
                        <a:t>¿Qué no causó la tormenta?</a:t>
                      </a:r>
                      <a:r>
                        <a:rPr kumimoji="0" lang="en-US" sz="1050" b="0" i="0" u="none" strike="noStrike" kern="1200" cap="none" spc="0" normalizeH="0" baseline="0" noProof="0" dirty="0" smtClean="0">
                          <a:ln>
                            <a:noFill/>
                          </a:ln>
                          <a:solidFill>
                            <a:prstClr val="black"/>
                          </a:solidFill>
                          <a:effectLst/>
                          <a:uLnTx/>
                          <a:uFillTx/>
                          <a:latin typeface="+mn-lt"/>
                          <a:cs typeface="Helvetica" pitchFamily="34" charset="0"/>
                        </a:rPr>
                        <a:t>  RL.1.1</a:t>
                      </a:r>
                      <a:endParaRPr kumimoji="0" lang="en-US" sz="900" b="0" i="1" u="none" strike="noStrike" kern="1200" cap="none" spc="0" normalizeH="0" baseline="0" noProof="0" dirty="0" smtClean="0">
                        <a:ln>
                          <a:noFill/>
                        </a:ln>
                        <a:solidFill>
                          <a:prstClr val="black"/>
                        </a:solidFill>
                        <a:effectLst/>
                        <a:uLnTx/>
                        <a:uFillTx/>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p>
                      <a:pPr>
                        <a:lnSpc>
                          <a:spcPct val="100000"/>
                        </a:lnSpc>
                        <a:spcAft>
                          <a:spcPts val="0"/>
                        </a:spcAft>
                      </a:pPr>
                      <a:endParaRPr lang="en-US" sz="1100" dirty="0"/>
                    </a:p>
                  </a:txBody>
                  <a:tcPr marL="85725" marR="85725" marT="43543" marB="43543">
                    <a:solidFill>
                      <a:schemeClr val="bg1"/>
                    </a:solidFill>
                  </a:tcPr>
                </a:tc>
                <a:tc hMerge="1">
                  <a:txBody>
                    <a:bodyPr/>
                    <a:lstStyle/>
                    <a:p>
                      <a:endParaRPr lang="en-US"/>
                    </a:p>
                  </a:txBody>
                  <a:tcPr/>
                </a:tc>
              </a:tr>
              <a:tr h="175622">
                <a:tc>
                  <a:txBody>
                    <a:bodyPr/>
                    <a:lstStyle/>
                    <a:p>
                      <a:pPr algn="ctr">
                        <a:lnSpc>
                          <a:spcPct val="100000"/>
                        </a:lnSpc>
                        <a:spcAft>
                          <a:spcPts val="0"/>
                        </a:spcAft>
                      </a:pPr>
                      <a:r>
                        <a:rPr lang="en-US" sz="1300" b="1" dirty="0" smtClean="0"/>
                        <a:t>2</a:t>
                      </a:r>
                      <a:endParaRPr lang="en-US" sz="1300" b="1" dirty="0"/>
                    </a:p>
                  </a:txBody>
                  <a:tcPr marL="85725" marR="85725" marT="43543" marB="43543" anchor="ctr">
                    <a:solidFill>
                      <a:schemeClr val="bg1"/>
                    </a:solidFill>
                  </a:tcPr>
                </a:tc>
                <a:tc gridSpan="3">
                  <a:txBody>
                    <a:bodyPr/>
                    <a:lstStyle/>
                    <a:p>
                      <a:pPr marL="324349" indent="-324349"/>
                      <a:r>
                        <a:rPr lang="es-MX" sz="1000" b="0" dirty="0" smtClean="0">
                          <a:latin typeface="+mn-lt"/>
                          <a:cs typeface="Helvetica" pitchFamily="34" charset="0"/>
                        </a:rPr>
                        <a:t>¿Qué pasó después que el trueno cayó fuertemente? RL.1.1</a:t>
                      </a:r>
                      <a:endParaRPr lang="en-US" sz="1000" b="0" u="none" dirty="0" smtClean="0">
                        <a:solidFill>
                          <a:schemeClr val="tx1"/>
                        </a:solidFill>
                        <a:effectLst/>
                        <a:latin typeface="+mn-lt"/>
                      </a:endParaRP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p>
                      <a:pPr>
                        <a:lnSpc>
                          <a:spcPct val="100000"/>
                        </a:lnSpc>
                        <a:spcAft>
                          <a:spcPts val="0"/>
                        </a:spcAft>
                      </a:pPr>
                      <a:endParaRPr lang="en-US" sz="1100" dirty="0"/>
                    </a:p>
                  </a:txBody>
                  <a:tcPr marL="85725" marR="85725" marT="43543" marB="43543">
                    <a:solidFill>
                      <a:schemeClr val="bg1"/>
                    </a:solidFill>
                  </a:tcPr>
                </a:tc>
                <a:tc hMerge="1">
                  <a:txBody>
                    <a:bodyPr/>
                    <a:lstStyle/>
                    <a:p>
                      <a:endParaRPr lang="en-US"/>
                    </a:p>
                  </a:txBody>
                  <a:tcPr/>
                </a:tc>
              </a:tr>
              <a:tr h="134256">
                <a:tc>
                  <a:txBody>
                    <a:bodyPr/>
                    <a:lstStyle/>
                    <a:p>
                      <a:pPr algn="ctr">
                        <a:lnSpc>
                          <a:spcPct val="100000"/>
                        </a:lnSpc>
                        <a:spcAft>
                          <a:spcPts val="0"/>
                        </a:spcAft>
                      </a:pPr>
                      <a:r>
                        <a:rPr lang="en-US" sz="1300" b="1" dirty="0" smtClean="0"/>
                        <a:t>3</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dirty="0" smtClean="0">
                          <a:latin typeface="+mn-lt"/>
                          <a:cs typeface="Helvetica" pitchFamily="34" charset="0"/>
                        </a:rPr>
                        <a:t>¿Cuál es la idea principal del cuento </a:t>
                      </a:r>
                      <a:r>
                        <a:rPr lang="es-MX" sz="1000" b="0" i="1" u="sng" dirty="0" smtClean="0">
                          <a:latin typeface="+mn-lt"/>
                          <a:cs typeface="Helvetica" pitchFamily="34" charset="0"/>
                        </a:rPr>
                        <a:t>La tormenta</a:t>
                      </a:r>
                      <a:r>
                        <a:rPr lang="es-MX" sz="1000" b="0" dirty="0" smtClean="0">
                          <a:latin typeface="+mn-lt"/>
                          <a:cs typeface="Helvetica" pitchFamily="34" charset="0"/>
                        </a:rPr>
                        <a:t>? </a:t>
                      </a:r>
                      <a:r>
                        <a:rPr lang="en-US" sz="1000" b="0" dirty="0" smtClean="0">
                          <a:latin typeface="+mn-lt"/>
                          <a:cs typeface="Helvetica" pitchFamily="34" charset="0"/>
                        </a:rPr>
                        <a:t>RL.1.2</a:t>
                      </a:r>
                      <a:endParaRPr lang="en-US" sz="1000" b="0" dirty="0" smtClean="0">
                        <a:solidFill>
                          <a:schemeClr val="tx1"/>
                        </a:solidFill>
                        <a:latin typeface="+mn-lt"/>
                        <a:cs typeface="Helvetica" pitchFamily="34" charset="0"/>
                      </a:endParaRP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a:p>
                  </a:txBody>
                  <a:tcPr marL="85725" marR="85725" marT="43543" marB="43543">
                    <a:solidFill>
                      <a:schemeClr val="bg1"/>
                    </a:solidFill>
                  </a:tcPr>
                </a:tc>
                <a:tc hMerge="1">
                  <a:txBody>
                    <a:bodyPr/>
                    <a:lstStyle/>
                    <a:p>
                      <a:endParaRPr lang="en-US"/>
                    </a:p>
                  </a:txBody>
                  <a:tcPr/>
                </a:tc>
              </a:tr>
              <a:tr h="153850">
                <a:tc>
                  <a:txBody>
                    <a:bodyPr/>
                    <a:lstStyle/>
                    <a:p>
                      <a:pPr algn="ctr">
                        <a:lnSpc>
                          <a:spcPct val="100000"/>
                        </a:lnSpc>
                        <a:spcAft>
                          <a:spcPts val="0"/>
                        </a:spcAft>
                      </a:pPr>
                      <a:r>
                        <a:rPr lang="en-US" sz="1300" b="1" dirty="0" smtClean="0"/>
                        <a:t>4</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dirty="0" smtClean="0">
                          <a:latin typeface="+mn-lt"/>
                          <a:cs typeface="Helvetica" pitchFamily="34" charset="0"/>
                        </a:rPr>
                        <a:t>¿Qué detalles resumen mejor </a:t>
                      </a:r>
                      <a:r>
                        <a:rPr lang="es-MX" sz="1000" b="0" i="1" u="sng" dirty="0" smtClean="0">
                          <a:latin typeface="+mn-lt"/>
                          <a:cs typeface="Helvetica" pitchFamily="34" charset="0"/>
                        </a:rPr>
                        <a:t>La tormenta</a:t>
                      </a:r>
                      <a:r>
                        <a:rPr lang="es-MX" sz="1000" b="0" dirty="0" smtClean="0">
                          <a:latin typeface="+mn-lt"/>
                          <a:cs typeface="Helvetica" pitchFamily="34" charset="0"/>
                        </a:rPr>
                        <a:t>?  </a:t>
                      </a:r>
                      <a:r>
                        <a:rPr lang="en-US" sz="1000" b="0" dirty="0" smtClean="0">
                          <a:latin typeface="+mn-lt"/>
                          <a:cs typeface="Helvetica" pitchFamily="34" charset="0"/>
                        </a:rPr>
                        <a:t>RL.1.2</a:t>
                      </a:r>
                      <a:endParaRPr lang="en-US" sz="1000" b="0" i="1" dirty="0">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p>
                      <a:pPr>
                        <a:lnSpc>
                          <a:spcPct val="100000"/>
                        </a:lnSpc>
                        <a:spcAft>
                          <a:spcPts val="0"/>
                        </a:spcAft>
                      </a:pPr>
                      <a:endParaRPr lang="en-US" sz="1100" dirty="0"/>
                    </a:p>
                  </a:txBody>
                  <a:tcPr marL="85725" marR="85725" marT="43543" marB="43543">
                    <a:solidFill>
                      <a:schemeClr val="bg1"/>
                    </a:solidFill>
                  </a:tcPr>
                </a:tc>
                <a:tc hMerge="1">
                  <a:txBody>
                    <a:bodyPr/>
                    <a:lstStyle/>
                    <a:p>
                      <a:endParaRPr lang="en-US"/>
                    </a:p>
                  </a:txBody>
                  <a:tcPr/>
                </a:tc>
              </a:tr>
              <a:tr h="0">
                <a:tc>
                  <a:txBody>
                    <a:bodyPr/>
                    <a:lstStyle/>
                    <a:p>
                      <a:pPr algn="ctr">
                        <a:lnSpc>
                          <a:spcPct val="100000"/>
                        </a:lnSpc>
                        <a:spcAft>
                          <a:spcPts val="0"/>
                        </a:spcAft>
                      </a:pPr>
                      <a:r>
                        <a:rPr lang="en-US" sz="1300" b="1" dirty="0" smtClean="0"/>
                        <a:t>5</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dirty="0" smtClean="0">
                          <a:latin typeface="+mn-lt"/>
                          <a:cs typeface="Helvetica" pitchFamily="34" charset="0"/>
                        </a:rPr>
                        <a:t>¿Qué fue lo primero que el niño vio cuando miró por la ventana? </a:t>
                      </a:r>
                      <a:r>
                        <a:rPr lang="en-US" sz="1000" b="0" dirty="0" smtClean="0">
                          <a:latin typeface="+mn-lt"/>
                          <a:cs typeface="Helvetica" pitchFamily="34" charset="0"/>
                        </a:rPr>
                        <a:t>RL.1.3</a:t>
                      </a:r>
                      <a:endParaRPr lang="en-US" sz="1000" b="0" i="1"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a:p>
                  </a:txBody>
                  <a:tcPr marL="85725" marR="85725" marT="43543" marB="43543">
                    <a:solidFill>
                      <a:schemeClr val="bg1"/>
                    </a:solidFill>
                  </a:tcPr>
                </a:tc>
                <a:tc hMerge="1">
                  <a:txBody>
                    <a:bodyPr/>
                    <a:lstStyle/>
                    <a:p>
                      <a:endParaRPr lang="en-US"/>
                    </a:p>
                  </a:txBody>
                  <a:tcPr/>
                </a:tc>
              </a:tr>
              <a:tr h="0">
                <a:tc>
                  <a:txBody>
                    <a:bodyPr/>
                    <a:lstStyle/>
                    <a:p>
                      <a:pPr algn="ctr">
                        <a:lnSpc>
                          <a:spcPct val="100000"/>
                        </a:lnSpc>
                        <a:spcAft>
                          <a:spcPts val="0"/>
                        </a:spcAft>
                      </a:pPr>
                      <a:r>
                        <a:rPr lang="en-US" sz="1300" b="1" dirty="0" smtClean="0"/>
                        <a:t>6</a:t>
                      </a:r>
                      <a:endParaRPr lang="en-US" sz="1300" b="1" dirty="0"/>
                    </a:p>
                  </a:txBody>
                  <a:tcPr marL="85725" marR="85725" marT="43543" marB="4354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u="none" dirty="0" smtClean="0">
                          <a:latin typeface="+mn-lt"/>
                          <a:cs typeface="Helvetica" pitchFamily="34" charset="0"/>
                        </a:rPr>
                        <a:t>¿Qué escuchó el niño en el cuento </a:t>
                      </a:r>
                      <a:r>
                        <a:rPr lang="es-MX" sz="1000" b="0" i="1" u="sng" dirty="0" smtClean="0">
                          <a:latin typeface="+mn-lt"/>
                          <a:cs typeface="Helvetica" pitchFamily="34" charset="0"/>
                        </a:rPr>
                        <a:t>La tormenta</a:t>
                      </a:r>
                      <a:r>
                        <a:rPr lang="es-MX" sz="1000" b="0" u="none" dirty="0" smtClean="0">
                          <a:latin typeface="+mn-lt"/>
                          <a:cs typeface="Helvetica" pitchFamily="34" charset="0"/>
                        </a:rPr>
                        <a:t>?  RL. 1.3</a:t>
                      </a:r>
                      <a:endParaRPr lang="en-US" sz="1000" b="0" u="none" dirty="0" smtClean="0">
                        <a:solidFill>
                          <a:schemeClr val="tx1"/>
                        </a:solidFill>
                        <a:effectLst/>
                        <a:latin typeface="+mn-lt"/>
                      </a:endParaRP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p>
                      <a:pPr>
                        <a:lnSpc>
                          <a:spcPct val="100000"/>
                        </a:lnSpc>
                        <a:spcAft>
                          <a:spcPts val="0"/>
                        </a:spcAft>
                      </a:pPr>
                      <a:endParaRPr lang="en-US" sz="1100" dirty="0"/>
                    </a:p>
                  </a:txBody>
                  <a:tcPr marL="85725" marR="85725" marT="43543" marB="43543">
                    <a:solidFill>
                      <a:schemeClr val="bg1"/>
                    </a:solidFill>
                  </a:tcPr>
                </a:tc>
                <a:tc hMerge="1">
                  <a:txBody>
                    <a:bodyPr/>
                    <a:lstStyle/>
                    <a:p>
                      <a:endParaRPr lang="en-US"/>
                    </a:p>
                  </a:txBody>
                  <a:tcPr/>
                </a:tc>
              </a:tr>
              <a:tr h="136432">
                <a:tc>
                  <a:txBody>
                    <a:bodyPr/>
                    <a:lstStyle/>
                    <a:p>
                      <a:pPr algn="ctr">
                        <a:lnSpc>
                          <a:spcPct val="100000"/>
                        </a:lnSpc>
                        <a:spcAft>
                          <a:spcPts val="0"/>
                        </a:spcAft>
                      </a:pPr>
                      <a:r>
                        <a:rPr lang="en-US" sz="1300" b="1" dirty="0" smtClean="0"/>
                        <a:t>7</a:t>
                      </a:r>
                      <a:endParaRPr lang="en-US" sz="1300" b="1" dirty="0"/>
                    </a:p>
                  </a:txBody>
                  <a:tcPr marL="85725" marR="85725" marT="43543" marB="43543"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i="0" dirty="0" smtClean="0">
                          <a:effectLst/>
                          <a:latin typeface="+mn-lt"/>
                          <a:ea typeface="Calibri"/>
                          <a:cs typeface="Times New Roman"/>
                        </a:rPr>
                        <a:t>¿Cuál es la idea principal de </a:t>
                      </a:r>
                      <a:r>
                        <a:rPr lang="es-MX" sz="1000" b="0" i="1" u="sng" dirty="0" smtClean="0">
                          <a:effectLst/>
                          <a:latin typeface="+mn-lt"/>
                          <a:ea typeface="Calibri"/>
                          <a:cs typeface="Times New Roman"/>
                        </a:rPr>
                        <a:t>La tormenta</a:t>
                      </a:r>
                      <a:r>
                        <a:rPr lang="es-MX" sz="1000" b="0" i="0" dirty="0" smtClean="0">
                          <a:effectLst/>
                          <a:latin typeface="+mn-lt"/>
                          <a:ea typeface="Calibri"/>
                          <a:cs typeface="Times New Roman"/>
                        </a:rPr>
                        <a:t>?</a:t>
                      </a:r>
                      <a:endParaRPr lang="en-US" sz="1000" b="0" i="0" dirty="0" smtClean="0">
                        <a:effectLst/>
                        <a:latin typeface="+mn-lt"/>
                        <a:ea typeface="Calibri"/>
                        <a:cs typeface="Times New Roman"/>
                      </a:endParaRP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i="0"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effectLst>
                            <a:outerShdw blurRad="38100" dist="38100" dir="2700000" algn="tl">
                              <a:srgbClr val="000000">
                                <a:alpha val="43137"/>
                              </a:srgbClr>
                            </a:outerShdw>
                          </a:effectLst>
                          <a:latin typeface="+mn-lt"/>
                          <a:ea typeface="Calibri"/>
                          <a:cs typeface="Times New Roman"/>
                        </a:rPr>
                        <a:t>2</a:t>
                      </a:r>
                    </a:p>
                  </a:txBody>
                  <a:tcPr marL="85725" marR="85725" marT="43543" marB="4354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140786">
                <a:tc>
                  <a:txBody>
                    <a:bodyPr/>
                    <a:lstStyle/>
                    <a:p>
                      <a:pPr algn="ctr">
                        <a:lnSpc>
                          <a:spcPct val="100000"/>
                        </a:lnSpc>
                        <a:spcAft>
                          <a:spcPts val="0"/>
                        </a:spcAft>
                      </a:pPr>
                      <a:r>
                        <a:rPr lang="en-US" sz="1300" b="1" dirty="0" smtClean="0"/>
                        <a:t>8</a:t>
                      </a:r>
                      <a:endParaRPr lang="en-US" sz="1300" b="1" dirty="0"/>
                    </a:p>
                  </a:txBody>
                  <a:tcPr marL="85725" marR="85725" marT="43543" marB="43543"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i="0" dirty="0" smtClean="0">
                          <a:latin typeface="+mn-lt"/>
                          <a:ea typeface="Calibri"/>
                          <a:cs typeface="Times New Roman"/>
                        </a:rPr>
                        <a:t>Describe el escenario o ambiente en el cuento </a:t>
                      </a:r>
                      <a:r>
                        <a:rPr lang="es-MX" sz="1000" b="0" i="1" u="sng" dirty="0" smtClean="0">
                          <a:latin typeface="+mn-lt"/>
                          <a:ea typeface="Calibri"/>
                          <a:cs typeface="Times New Roman"/>
                        </a:rPr>
                        <a:t>La tormenta</a:t>
                      </a:r>
                      <a:r>
                        <a:rPr lang="es-MX" sz="1000" b="0" i="0" dirty="0" smtClean="0">
                          <a:latin typeface="+mn-lt"/>
                          <a:ea typeface="Calibri"/>
                          <a:cs typeface="Times New Roman"/>
                        </a:rPr>
                        <a:t>, y cómo cambió.</a:t>
                      </a:r>
                      <a:endParaRPr lang="en-US" sz="1000" b="0" i="0" dirty="0" smtClean="0">
                        <a:latin typeface="+mn-lt"/>
                        <a:ea typeface="Calibri"/>
                        <a:cs typeface="Times New Roman"/>
                      </a:endParaRP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effectLst>
                            <a:outerShdw blurRad="38100" dist="38100" dir="2700000" algn="tl">
                              <a:srgbClr val="000000">
                                <a:alpha val="43137"/>
                              </a:srgbClr>
                            </a:outerShdw>
                          </a:effectLst>
                          <a:latin typeface="+mn-lt"/>
                          <a:ea typeface="Calibri"/>
                          <a:cs typeface="Times New Roman"/>
                        </a:rPr>
                        <a:t>3</a:t>
                      </a:r>
                    </a:p>
                  </a:txBody>
                  <a:tcPr marL="85725" marR="85725" marT="43543" marB="43543" anchor="ct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effectLst>
                            <a:outerShdw blurRad="38100" dist="38100" dir="2700000" algn="tl">
                              <a:srgbClr val="000000">
                                <a:alpha val="43137"/>
                              </a:srgbClr>
                            </a:outerShdw>
                          </a:effectLst>
                          <a:latin typeface="+mn-lt"/>
                          <a:ea typeface="Calibri"/>
                          <a:cs typeface="Times New Roman"/>
                        </a:rPr>
                        <a:t>2</a:t>
                      </a:r>
                    </a:p>
                  </a:txBody>
                  <a:tcPr marL="85725" marR="85725" marT="43543" marB="43543" anchor="ct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85725" marR="85725" marT="43543" marB="43543" anchor="ctr"/>
                </a:tc>
              </a:tr>
            </a:tbl>
          </a:graphicData>
        </a:graphic>
      </p:graphicFrame>
      <p:sp>
        <p:nvSpPr>
          <p:cNvPr id="9" name="Curved Down Arrow 8"/>
          <p:cNvSpPr/>
          <p:nvPr/>
        </p:nvSpPr>
        <p:spPr>
          <a:xfrm rot="1521726">
            <a:off x="5132105" y="640169"/>
            <a:ext cx="1004711" cy="3507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Curved Down Arrow 10"/>
          <p:cNvSpPr/>
          <p:nvPr/>
        </p:nvSpPr>
        <p:spPr>
          <a:xfrm rot="871449">
            <a:off x="5130520" y="4039959"/>
            <a:ext cx="1068305" cy="33645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chemeClr val="tx1"/>
              </a:solidFill>
            </a:endParaRPr>
          </a:p>
        </p:txBody>
      </p:sp>
    </p:spTree>
    <p:extLst>
      <p:ext uri="{BB962C8B-B14F-4D97-AF65-F5344CB8AC3E}">
        <p14:creationId xmlns:p14="http://schemas.microsoft.com/office/powerpoint/2010/main" val="917283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grpSp>
        <p:nvGrpSpPr>
          <p:cNvPr id="10" name="Group 9"/>
          <p:cNvGrpSpPr/>
          <p:nvPr/>
        </p:nvGrpSpPr>
        <p:grpSpPr>
          <a:xfrm>
            <a:off x="152400" y="37377"/>
            <a:ext cx="6589222" cy="8900991"/>
            <a:chOff x="152400" y="37376"/>
            <a:chExt cx="6589222" cy="8900991"/>
          </a:xfrm>
        </p:grpSpPr>
        <p:grpSp>
          <p:nvGrpSpPr>
            <p:cNvPr id="6" name="Group 5"/>
            <p:cNvGrpSpPr/>
            <p:nvPr/>
          </p:nvGrpSpPr>
          <p:grpSpPr>
            <a:xfrm>
              <a:off x="152400" y="141719"/>
              <a:ext cx="6589222" cy="8796648"/>
              <a:chOff x="152400" y="141719"/>
              <a:chExt cx="6589222" cy="8796648"/>
            </a:xfrm>
          </p:grpSpPr>
          <p:pic>
            <p:nvPicPr>
              <p:cNvPr id="1027" name="Picture 3" descr="C:\Users\Susan Richmond\AppData\Local\Microsoft\Windows\Temporary Internet Files\Content.IE5\AYISPUSO\MC900353858[1].wmf"/>
              <p:cNvPicPr>
                <a:picLocks noChangeAspect="1"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304046" y="7010400"/>
                <a:ext cx="2058154" cy="1927967"/>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
              <p:cNvSpPr/>
              <p:nvPr/>
            </p:nvSpPr>
            <p:spPr>
              <a:xfrm>
                <a:off x="152400" y="457200"/>
                <a:ext cx="65532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1</a:t>
                </a:r>
                <a:r>
                  <a:rPr lang="en-US" b="1" baseline="30000" dirty="0" smtClean="0">
                    <a:solidFill>
                      <a:schemeClr val="tx1"/>
                    </a:solidFill>
                  </a:rPr>
                  <a:t>er</a:t>
                </a:r>
                <a:r>
                  <a:rPr lang="en-US" b="1" dirty="0" smtClean="0">
                    <a:solidFill>
                      <a:schemeClr val="tx1"/>
                    </a:solidFill>
                  </a:rPr>
                  <a:t>  </a:t>
                </a:r>
                <a:r>
                  <a:rPr lang="es-ES" b="1" dirty="0" smtClean="0">
                    <a:solidFill>
                      <a:schemeClr val="tx1"/>
                    </a:solidFill>
                  </a:rPr>
                  <a:t>Minuto</a:t>
                </a:r>
              </a:p>
              <a:p>
                <a:r>
                  <a:rPr lang="es-ES" b="1" dirty="0" smtClean="0">
                    <a:solidFill>
                      <a:schemeClr val="tx1"/>
                    </a:solidFill>
                  </a:rPr>
                  <a:t>Algo </a:t>
                </a:r>
                <a:r>
                  <a:rPr lang="es-ES" b="1" dirty="0">
                    <a:solidFill>
                      <a:schemeClr val="tx1"/>
                    </a:solidFill>
                  </a:rPr>
                  <a:t>que hice bien en </a:t>
                </a:r>
                <a:r>
                  <a:rPr lang="en-US" b="1" dirty="0" smtClean="0">
                    <a:solidFill>
                      <a:schemeClr val="tx1"/>
                    </a:solidFill>
                  </a:rPr>
                  <a:t>….</a:t>
                </a:r>
                <a:endParaRPr lang="en-US" b="1" dirty="0">
                  <a:solidFill>
                    <a:schemeClr val="tx1"/>
                  </a:solidFill>
                </a:endParaRPr>
              </a:p>
            </p:txBody>
          </p:sp>
          <p:sp>
            <p:nvSpPr>
              <p:cNvPr id="7" name="Rounded Rectangle 6"/>
              <p:cNvSpPr/>
              <p:nvPr/>
            </p:nvSpPr>
            <p:spPr>
              <a:xfrm>
                <a:off x="170411" y="3048000"/>
                <a:ext cx="65532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2</a:t>
                </a:r>
                <a:r>
                  <a:rPr lang="en-US" b="1" baseline="30000" dirty="0" smtClean="0">
                    <a:solidFill>
                      <a:schemeClr val="tx1"/>
                    </a:solidFill>
                  </a:rPr>
                  <a:t>do</a:t>
                </a:r>
                <a:r>
                  <a:rPr lang="en-US" b="1" dirty="0" smtClean="0">
                    <a:solidFill>
                      <a:schemeClr val="tx1"/>
                    </a:solidFill>
                  </a:rPr>
                  <a:t>  </a:t>
                </a:r>
                <a:r>
                  <a:rPr lang="es-ES" b="1" dirty="0" smtClean="0">
                    <a:solidFill>
                      <a:schemeClr val="tx1"/>
                    </a:solidFill>
                  </a:rPr>
                  <a:t>Minuto</a:t>
                </a:r>
              </a:p>
              <a:p>
                <a:r>
                  <a:rPr lang="es-MX" b="1" dirty="0">
                    <a:solidFill>
                      <a:schemeClr val="tx1"/>
                    </a:solidFill>
                  </a:rPr>
                  <a:t>Algo que era nuevo para mí o en lo que necesito más práctica…</a:t>
                </a:r>
              </a:p>
            </p:txBody>
          </p:sp>
          <p:sp>
            <p:nvSpPr>
              <p:cNvPr id="8" name="Rounded Rectangle 7"/>
              <p:cNvSpPr/>
              <p:nvPr/>
            </p:nvSpPr>
            <p:spPr>
              <a:xfrm>
                <a:off x="188422" y="5638800"/>
                <a:ext cx="6553200" cy="3200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3</a:t>
                </a:r>
                <a:r>
                  <a:rPr lang="en-US" b="1" baseline="30000" dirty="0" smtClean="0">
                    <a:solidFill>
                      <a:schemeClr val="tx1"/>
                    </a:solidFill>
                  </a:rPr>
                  <a:t>er</a:t>
                </a:r>
                <a:r>
                  <a:rPr lang="en-US" b="1" dirty="0" smtClean="0">
                    <a:solidFill>
                      <a:schemeClr val="tx1"/>
                    </a:solidFill>
                  </a:rPr>
                  <a:t> </a:t>
                </a:r>
                <a:r>
                  <a:rPr lang="es-ES" b="1" dirty="0" smtClean="0">
                    <a:solidFill>
                      <a:schemeClr val="tx1"/>
                    </a:solidFill>
                  </a:rPr>
                  <a:t>Minuto</a:t>
                </a:r>
              </a:p>
              <a:p>
                <a:r>
                  <a:rPr lang="es-ES" b="1" dirty="0" smtClean="0">
                    <a:solidFill>
                      <a:schemeClr val="tx1"/>
                    </a:solidFill>
                  </a:rPr>
                  <a:t>Algo </a:t>
                </a:r>
                <a:r>
                  <a:rPr lang="es-ES" b="1" dirty="0">
                    <a:solidFill>
                      <a:schemeClr val="tx1"/>
                    </a:solidFill>
                  </a:rPr>
                  <a:t>que no </a:t>
                </a:r>
                <a:r>
                  <a:rPr lang="es-ES" b="1" dirty="0" smtClean="0">
                    <a:solidFill>
                      <a:schemeClr val="tx1"/>
                    </a:solidFill>
                  </a:rPr>
                  <a:t>entiendo…</a:t>
                </a:r>
                <a:endParaRPr lang="es-ES" b="1" dirty="0">
                  <a:solidFill>
                    <a:schemeClr val="tx1"/>
                  </a:solidFill>
                </a:endParaRPr>
              </a:p>
              <a:p>
                <a:endParaRPr lang="en-US" b="1" dirty="0">
                  <a:solidFill>
                    <a:schemeClr val="tx1"/>
                  </a:solidFill>
                </a:endParaRPr>
              </a:p>
            </p:txBody>
          </p:sp>
          <p:pic>
            <p:nvPicPr>
              <p:cNvPr id="1026" name="Picture 2" descr="C:\Users\Susan Richmond\AppData\Local\Microsoft\Windows\Temporary Internet Files\Content.IE5\9B9JGHNT\MC900140525[1].wmf"/>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rot="20805396">
                <a:off x="5170835" y="141719"/>
                <a:ext cx="990601" cy="686262"/>
              </a:xfrm>
              <a:prstGeom prst="rect">
                <a:avLst/>
              </a:prstGeom>
              <a:noFill/>
              <a:extLst>
                <a:ext uri="{909E8E84-426E-40DD-AFC4-6F175D3DCCD1}">
                  <a14:hiddenFill xmlns:a14="http://schemas.microsoft.com/office/drawing/2010/main">
                    <a:solidFill>
                      <a:srgbClr val="FFFFFF"/>
                    </a:solidFill>
                  </a14:hiddenFill>
                </a:ext>
              </a:extLst>
            </p:spPr>
          </p:pic>
          <p:sp>
            <p:nvSpPr>
              <p:cNvPr id="5" name="Freeform 4"/>
              <p:cNvSpPr/>
              <p:nvPr/>
            </p:nvSpPr>
            <p:spPr>
              <a:xfrm>
                <a:off x="246687" y="947651"/>
                <a:ext cx="5821604" cy="7680960"/>
              </a:xfrm>
              <a:custGeom>
                <a:avLst/>
                <a:gdLst>
                  <a:gd name="connsiteX0" fmla="*/ 4990331 w 5821604"/>
                  <a:gd name="connsiteY0" fmla="*/ 0 h 7680960"/>
                  <a:gd name="connsiteX1" fmla="*/ 5006957 w 5821604"/>
                  <a:gd name="connsiteY1" fmla="*/ 83127 h 7680960"/>
                  <a:gd name="connsiteX2" fmla="*/ 5023582 w 5821604"/>
                  <a:gd name="connsiteY2" fmla="*/ 332509 h 7680960"/>
                  <a:gd name="connsiteX3" fmla="*/ 4973706 w 5821604"/>
                  <a:gd name="connsiteY3" fmla="*/ 349134 h 7680960"/>
                  <a:gd name="connsiteX4" fmla="*/ 4907204 w 5821604"/>
                  <a:gd name="connsiteY4" fmla="*/ 365760 h 7680960"/>
                  <a:gd name="connsiteX5" fmla="*/ 4774200 w 5821604"/>
                  <a:gd name="connsiteY5" fmla="*/ 399011 h 7680960"/>
                  <a:gd name="connsiteX6" fmla="*/ 4591320 w 5821604"/>
                  <a:gd name="connsiteY6" fmla="*/ 432262 h 7680960"/>
                  <a:gd name="connsiteX7" fmla="*/ 3460789 w 5821604"/>
                  <a:gd name="connsiteY7" fmla="*/ 448887 h 7680960"/>
                  <a:gd name="connsiteX8" fmla="*/ 3344411 w 5821604"/>
                  <a:gd name="connsiteY8" fmla="*/ 465513 h 7680960"/>
                  <a:gd name="connsiteX9" fmla="*/ 3228033 w 5821604"/>
                  <a:gd name="connsiteY9" fmla="*/ 498764 h 7680960"/>
                  <a:gd name="connsiteX10" fmla="*/ 3144906 w 5821604"/>
                  <a:gd name="connsiteY10" fmla="*/ 615142 h 7680960"/>
                  <a:gd name="connsiteX11" fmla="*/ 3128280 w 5821604"/>
                  <a:gd name="connsiteY11" fmla="*/ 665018 h 7680960"/>
                  <a:gd name="connsiteX12" fmla="*/ 3144906 w 5821604"/>
                  <a:gd name="connsiteY12" fmla="*/ 748145 h 7680960"/>
                  <a:gd name="connsiteX13" fmla="*/ 3228033 w 5821604"/>
                  <a:gd name="connsiteY13" fmla="*/ 831273 h 7680960"/>
                  <a:gd name="connsiteX14" fmla="*/ 3277909 w 5821604"/>
                  <a:gd name="connsiteY14" fmla="*/ 881149 h 7680960"/>
                  <a:gd name="connsiteX15" fmla="*/ 3377662 w 5821604"/>
                  <a:gd name="connsiteY15" fmla="*/ 947651 h 7680960"/>
                  <a:gd name="connsiteX16" fmla="*/ 3427538 w 5821604"/>
                  <a:gd name="connsiteY16" fmla="*/ 980902 h 7680960"/>
                  <a:gd name="connsiteX17" fmla="*/ 3460789 w 5821604"/>
                  <a:gd name="connsiteY17" fmla="*/ 1030778 h 7680960"/>
                  <a:gd name="connsiteX18" fmla="*/ 3460789 w 5821604"/>
                  <a:gd name="connsiteY18" fmla="*/ 1213658 h 7680960"/>
                  <a:gd name="connsiteX19" fmla="*/ 3410913 w 5821604"/>
                  <a:gd name="connsiteY19" fmla="*/ 1230284 h 7680960"/>
                  <a:gd name="connsiteX20" fmla="*/ 3327786 w 5821604"/>
                  <a:gd name="connsiteY20" fmla="*/ 1330036 h 7680960"/>
                  <a:gd name="connsiteX21" fmla="*/ 3277909 w 5821604"/>
                  <a:gd name="connsiteY21" fmla="*/ 1363287 h 7680960"/>
                  <a:gd name="connsiteX22" fmla="*/ 3144906 w 5821604"/>
                  <a:gd name="connsiteY22" fmla="*/ 1379913 h 7680960"/>
                  <a:gd name="connsiteX23" fmla="*/ 2945400 w 5821604"/>
                  <a:gd name="connsiteY23" fmla="*/ 1413164 h 7680960"/>
                  <a:gd name="connsiteX24" fmla="*/ 2895524 w 5821604"/>
                  <a:gd name="connsiteY24" fmla="*/ 1429789 h 7680960"/>
                  <a:gd name="connsiteX25" fmla="*/ 2729269 w 5821604"/>
                  <a:gd name="connsiteY25" fmla="*/ 1446414 h 7680960"/>
                  <a:gd name="connsiteX26" fmla="*/ 2596266 w 5821604"/>
                  <a:gd name="connsiteY26" fmla="*/ 1463040 h 7680960"/>
                  <a:gd name="connsiteX27" fmla="*/ 2513138 w 5821604"/>
                  <a:gd name="connsiteY27" fmla="*/ 1479665 h 7680960"/>
                  <a:gd name="connsiteX28" fmla="*/ 1465735 w 5821604"/>
                  <a:gd name="connsiteY28" fmla="*/ 1512916 h 7680960"/>
                  <a:gd name="connsiteX29" fmla="*/ 1349357 w 5821604"/>
                  <a:gd name="connsiteY29" fmla="*/ 1546167 h 7680960"/>
                  <a:gd name="connsiteX30" fmla="*/ 1299480 w 5821604"/>
                  <a:gd name="connsiteY30" fmla="*/ 1579418 h 7680960"/>
                  <a:gd name="connsiteX31" fmla="*/ 1216353 w 5821604"/>
                  <a:gd name="connsiteY31" fmla="*/ 1596044 h 7680960"/>
                  <a:gd name="connsiteX32" fmla="*/ 1149851 w 5821604"/>
                  <a:gd name="connsiteY32" fmla="*/ 1629294 h 7680960"/>
                  <a:gd name="connsiteX33" fmla="*/ 1133226 w 5821604"/>
                  <a:gd name="connsiteY33" fmla="*/ 1812174 h 7680960"/>
                  <a:gd name="connsiteX34" fmla="*/ 1183102 w 5821604"/>
                  <a:gd name="connsiteY34" fmla="*/ 1928553 h 7680960"/>
                  <a:gd name="connsiteX35" fmla="*/ 318578 w 5821604"/>
                  <a:gd name="connsiteY35" fmla="*/ 1995054 h 7680960"/>
                  <a:gd name="connsiteX36" fmla="*/ 218826 w 5821604"/>
                  <a:gd name="connsiteY36" fmla="*/ 2011680 h 7680960"/>
                  <a:gd name="connsiteX37" fmla="*/ 152324 w 5821604"/>
                  <a:gd name="connsiteY37" fmla="*/ 2078182 h 7680960"/>
                  <a:gd name="connsiteX38" fmla="*/ 85822 w 5821604"/>
                  <a:gd name="connsiteY38" fmla="*/ 2094807 h 7680960"/>
                  <a:gd name="connsiteX39" fmla="*/ 69197 w 5821604"/>
                  <a:gd name="connsiteY39" fmla="*/ 2144684 h 7680960"/>
                  <a:gd name="connsiteX40" fmla="*/ 35946 w 5821604"/>
                  <a:gd name="connsiteY40" fmla="*/ 2194560 h 7680960"/>
                  <a:gd name="connsiteX41" fmla="*/ 35946 w 5821604"/>
                  <a:gd name="connsiteY41" fmla="*/ 3025833 h 7680960"/>
                  <a:gd name="connsiteX42" fmla="*/ 85822 w 5821604"/>
                  <a:gd name="connsiteY42" fmla="*/ 3225338 h 7680960"/>
                  <a:gd name="connsiteX43" fmla="*/ 119073 w 5821604"/>
                  <a:gd name="connsiteY43" fmla="*/ 3341716 h 7680960"/>
                  <a:gd name="connsiteX44" fmla="*/ 152324 w 5821604"/>
                  <a:gd name="connsiteY44" fmla="*/ 3424844 h 7680960"/>
                  <a:gd name="connsiteX45" fmla="*/ 168949 w 5821604"/>
                  <a:gd name="connsiteY45" fmla="*/ 3491345 h 7680960"/>
                  <a:gd name="connsiteX46" fmla="*/ 218826 w 5821604"/>
                  <a:gd name="connsiteY46" fmla="*/ 3624349 h 7680960"/>
                  <a:gd name="connsiteX47" fmla="*/ 368455 w 5821604"/>
                  <a:gd name="connsiteY47" fmla="*/ 3707476 h 7680960"/>
                  <a:gd name="connsiteX48" fmla="*/ 484833 w 5821604"/>
                  <a:gd name="connsiteY48" fmla="*/ 3773978 h 7680960"/>
                  <a:gd name="connsiteX49" fmla="*/ 1332731 w 5821604"/>
                  <a:gd name="connsiteY49" fmla="*/ 3790604 h 7680960"/>
                  <a:gd name="connsiteX50" fmla="*/ 1365982 w 5821604"/>
                  <a:gd name="connsiteY50" fmla="*/ 3923607 h 7680960"/>
                  <a:gd name="connsiteX51" fmla="*/ 1399233 w 5821604"/>
                  <a:gd name="connsiteY51" fmla="*/ 4089862 h 7680960"/>
                  <a:gd name="connsiteX52" fmla="*/ 1449109 w 5821604"/>
                  <a:gd name="connsiteY52" fmla="*/ 4139738 h 7680960"/>
                  <a:gd name="connsiteX53" fmla="*/ 1698491 w 5821604"/>
                  <a:gd name="connsiteY53" fmla="*/ 4206240 h 7680960"/>
                  <a:gd name="connsiteX54" fmla="*/ 1931248 w 5821604"/>
                  <a:gd name="connsiteY54" fmla="*/ 4272742 h 7680960"/>
                  <a:gd name="connsiteX55" fmla="*/ 2330258 w 5821604"/>
                  <a:gd name="connsiteY55" fmla="*/ 4322618 h 7680960"/>
                  <a:gd name="connsiteX56" fmla="*/ 2978651 w 5821604"/>
                  <a:gd name="connsiteY56" fmla="*/ 4372494 h 7680960"/>
                  <a:gd name="connsiteX57" fmla="*/ 3593793 w 5821604"/>
                  <a:gd name="connsiteY57" fmla="*/ 4438996 h 7680960"/>
                  <a:gd name="connsiteX58" fmla="*/ 3809924 w 5821604"/>
                  <a:gd name="connsiteY58" fmla="*/ 4472247 h 7680960"/>
                  <a:gd name="connsiteX59" fmla="*/ 4026055 w 5821604"/>
                  <a:gd name="connsiteY59" fmla="*/ 4488873 h 7680960"/>
                  <a:gd name="connsiteX60" fmla="*/ 4192309 w 5821604"/>
                  <a:gd name="connsiteY60" fmla="*/ 4505498 h 7680960"/>
                  <a:gd name="connsiteX61" fmla="*/ 4258811 w 5821604"/>
                  <a:gd name="connsiteY61" fmla="*/ 4522124 h 7680960"/>
                  <a:gd name="connsiteX62" fmla="*/ 4292062 w 5821604"/>
                  <a:gd name="connsiteY62" fmla="*/ 4572000 h 7680960"/>
                  <a:gd name="connsiteX63" fmla="*/ 4275437 w 5821604"/>
                  <a:gd name="connsiteY63" fmla="*/ 4954385 h 7680960"/>
                  <a:gd name="connsiteX64" fmla="*/ 4258811 w 5821604"/>
                  <a:gd name="connsiteY64" fmla="*/ 5004262 h 7680960"/>
                  <a:gd name="connsiteX65" fmla="*/ 4208935 w 5821604"/>
                  <a:gd name="connsiteY65" fmla="*/ 5020887 h 7680960"/>
                  <a:gd name="connsiteX66" fmla="*/ 4159058 w 5821604"/>
                  <a:gd name="connsiteY66" fmla="*/ 5054138 h 7680960"/>
                  <a:gd name="connsiteX67" fmla="*/ 4109182 w 5821604"/>
                  <a:gd name="connsiteY67" fmla="*/ 5070764 h 7680960"/>
                  <a:gd name="connsiteX68" fmla="*/ 5405968 w 5821604"/>
                  <a:gd name="connsiteY68" fmla="*/ 5087389 h 7680960"/>
                  <a:gd name="connsiteX69" fmla="*/ 5455844 w 5821604"/>
                  <a:gd name="connsiteY69" fmla="*/ 5137265 h 7680960"/>
                  <a:gd name="connsiteX70" fmla="*/ 5472469 w 5821604"/>
                  <a:gd name="connsiteY70" fmla="*/ 5203767 h 7680960"/>
                  <a:gd name="connsiteX71" fmla="*/ 5555597 w 5821604"/>
                  <a:gd name="connsiteY71" fmla="*/ 5286894 h 7680960"/>
                  <a:gd name="connsiteX72" fmla="*/ 5588848 w 5821604"/>
                  <a:gd name="connsiteY72" fmla="*/ 5353396 h 7680960"/>
                  <a:gd name="connsiteX73" fmla="*/ 5605473 w 5821604"/>
                  <a:gd name="connsiteY73" fmla="*/ 5403273 h 7680960"/>
                  <a:gd name="connsiteX74" fmla="*/ 5671975 w 5821604"/>
                  <a:gd name="connsiteY74" fmla="*/ 5486400 h 7680960"/>
                  <a:gd name="connsiteX75" fmla="*/ 5755102 w 5821604"/>
                  <a:gd name="connsiteY75" fmla="*/ 5586153 h 7680960"/>
                  <a:gd name="connsiteX76" fmla="*/ 5771728 w 5821604"/>
                  <a:gd name="connsiteY76" fmla="*/ 5652654 h 7680960"/>
                  <a:gd name="connsiteX77" fmla="*/ 5821604 w 5821604"/>
                  <a:gd name="connsiteY77" fmla="*/ 5785658 h 7680960"/>
                  <a:gd name="connsiteX78" fmla="*/ 5804978 w 5821604"/>
                  <a:gd name="connsiteY78" fmla="*/ 5951913 h 7680960"/>
                  <a:gd name="connsiteX79" fmla="*/ 5755102 w 5821604"/>
                  <a:gd name="connsiteY79" fmla="*/ 5968538 h 7680960"/>
                  <a:gd name="connsiteX80" fmla="*/ 5738477 w 5821604"/>
                  <a:gd name="connsiteY80" fmla="*/ 6018414 h 7680960"/>
                  <a:gd name="connsiteX81" fmla="*/ 5671975 w 5821604"/>
                  <a:gd name="connsiteY81" fmla="*/ 6068291 h 7680960"/>
                  <a:gd name="connsiteX82" fmla="*/ 5655349 w 5821604"/>
                  <a:gd name="connsiteY82" fmla="*/ 6118167 h 7680960"/>
                  <a:gd name="connsiteX83" fmla="*/ 5588848 w 5821604"/>
                  <a:gd name="connsiteY83" fmla="*/ 6151418 h 7680960"/>
                  <a:gd name="connsiteX84" fmla="*/ 5405968 w 5821604"/>
                  <a:gd name="connsiteY84" fmla="*/ 6184669 h 7680960"/>
                  <a:gd name="connsiteX85" fmla="*/ 5322840 w 5821604"/>
                  <a:gd name="connsiteY85" fmla="*/ 6201294 h 7680960"/>
                  <a:gd name="connsiteX86" fmla="*/ 5206462 w 5821604"/>
                  <a:gd name="connsiteY86" fmla="*/ 6217920 h 7680960"/>
                  <a:gd name="connsiteX87" fmla="*/ 5156586 w 5821604"/>
                  <a:gd name="connsiteY87" fmla="*/ 6234545 h 7680960"/>
                  <a:gd name="connsiteX88" fmla="*/ 5090084 w 5821604"/>
                  <a:gd name="connsiteY88" fmla="*/ 6334298 h 7680960"/>
                  <a:gd name="connsiteX89" fmla="*/ 5223088 w 5821604"/>
                  <a:gd name="connsiteY89" fmla="*/ 6982691 h 7680960"/>
                  <a:gd name="connsiteX90" fmla="*/ 5272964 w 5821604"/>
                  <a:gd name="connsiteY90" fmla="*/ 7015942 h 7680960"/>
                  <a:gd name="connsiteX91" fmla="*/ 5339466 w 5821604"/>
                  <a:gd name="connsiteY91" fmla="*/ 7132320 h 7680960"/>
                  <a:gd name="connsiteX92" fmla="*/ 5455844 w 5821604"/>
                  <a:gd name="connsiteY92" fmla="*/ 7165571 h 7680960"/>
                  <a:gd name="connsiteX93" fmla="*/ 5505720 w 5821604"/>
                  <a:gd name="connsiteY93" fmla="*/ 7198822 h 7680960"/>
                  <a:gd name="connsiteX94" fmla="*/ 5605473 w 5821604"/>
                  <a:gd name="connsiteY94" fmla="*/ 7232073 h 7680960"/>
                  <a:gd name="connsiteX95" fmla="*/ 5572222 w 5821604"/>
                  <a:gd name="connsiteY95" fmla="*/ 7298574 h 7680960"/>
                  <a:gd name="connsiteX96" fmla="*/ 5489095 w 5821604"/>
                  <a:gd name="connsiteY96" fmla="*/ 7315200 h 7680960"/>
                  <a:gd name="connsiteX97" fmla="*/ 5422593 w 5821604"/>
                  <a:gd name="connsiteY97" fmla="*/ 7331825 h 7680960"/>
                  <a:gd name="connsiteX98" fmla="*/ 5123335 w 5821604"/>
                  <a:gd name="connsiteY98" fmla="*/ 7365076 h 7680960"/>
                  <a:gd name="connsiteX99" fmla="*/ 4873953 w 5821604"/>
                  <a:gd name="connsiteY99" fmla="*/ 7398327 h 7680960"/>
                  <a:gd name="connsiteX100" fmla="*/ 4774200 w 5821604"/>
                  <a:gd name="connsiteY100" fmla="*/ 7448204 h 7680960"/>
                  <a:gd name="connsiteX101" fmla="*/ 4591320 w 5821604"/>
                  <a:gd name="connsiteY101" fmla="*/ 7481454 h 7680960"/>
                  <a:gd name="connsiteX102" fmla="*/ 4358564 w 5821604"/>
                  <a:gd name="connsiteY102" fmla="*/ 7498080 h 7680960"/>
                  <a:gd name="connsiteX103" fmla="*/ 4159058 w 5821604"/>
                  <a:gd name="connsiteY103" fmla="*/ 7514705 h 7680960"/>
                  <a:gd name="connsiteX104" fmla="*/ 3726797 w 5821604"/>
                  <a:gd name="connsiteY104" fmla="*/ 7498080 h 7680960"/>
                  <a:gd name="connsiteX105" fmla="*/ 3477415 w 5821604"/>
                  <a:gd name="connsiteY105" fmla="*/ 7448204 h 7680960"/>
                  <a:gd name="connsiteX106" fmla="*/ 3427538 w 5821604"/>
                  <a:gd name="connsiteY106" fmla="*/ 7398327 h 7680960"/>
                  <a:gd name="connsiteX107" fmla="*/ 3377662 w 5821604"/>
                  <a:gd name="connsiteY107" fmla="*/ 7381702 h 7680960"/>
                  <a:gd name="connsiteX108" fmla="*/ 3244658 w 5821604"/>
                  <a:gd name="connsiteY108" fmla="*/ 7348451 h 7680960"/>
                  <a:gd name="connsiteX109" fmla="*/ 2446637 w 5821604"/>
                  <a:gd name="connsiteY109" fmla="*/ 7381702 h 7680960"/>
                  <a:gd name="connsiteX110" fmla="*/ 2230506 w 5821604"/>
                  <a:gd name="connsiteY110" fmla="*/ 7414953 h 7680960"/>
                  <a:gd name="connsiteX111" fmla="*/ 2180629 w 5821604"/>
                  <a:gd name="connsiteY111" fmla="*/ 7448204 h 7680960"/>
                  <a:gd name="connsiteX112" fmla="*/ 2114128 w 5821604"/>
                  <a:gd name="connsiteY112" fmla="*/ 7481454 h 7680960"/>
                  <a:gd name="connsiteX113" fmla="*/ 2080877 w 5821604"/>
                  <a:gd name="connsiteY113" fmla="*/ 7581207 h 7680960"/>
                  <a:gd name="connsiteX114" fmla="*/ 1981124 w 5821604"/>
                  <a:gd name="connsiteY114" fmla="*/ 7647709 h 7680960"/>
                  <a:gd name="connsiteX115" fmla="*/ 1881371 w 5821604"/>
                  <a:gd name="connsiteY115" fmla="*/ 7680960 h 7680960"/>
                  <a:gd name="connsiteX116" fmla="*/ 1698491 w 5821604"/>
                  <a:gd name="connsiteY116" fmla="*/ 7664334 h 7680960"/>
                  <a:gd name="connsiteX117" fmla="*/ 1631989 w 5821604"/>
                  <a:gd name="connsiteY117" fmla="*/ 7647709 h 7680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5821604" h="7680960">
                    <a:moveTo>
                      <a:pt x="4990331" y="0"/>
                    </a:moveTo>
                    <a:cubicBezTo>
                      <a:pt x="4995873" y="27709"/>
                      <a:pt x="4997035" y="56668"/>
                      <a:pt x="5006957" y="83127"/>
                    </a:cubicBezTo>
                    <a:cubicBezTo>
                      <a:pt x="5055272" y="211966"/>
                      <a:pt x="5115180" y="34817"/>
                      <a:pt x="5023582" y="332509"/>
                    </a:cubicBezTo>
                    <a:cubicBezTo>
                      <a:pt x="5018428" y="349259"/>
                      <a:pt x="4990556" y="344320"/>
                      <a:pt x="4973706" y="349134"/>
                    </a:cubicBezTo>
                    <a:cubicBezTo>
                      <a:pt x="4951736" y="355411"/>
                      <a:pt x="4929174" y="359483"/>
                      <a:pt x="4907204" y="365760"/>
                    </a:cubicBezTo>
                    <a:cubicBezTo>
                      <a:pt x="4751251" y="410318"/>
                      <a:pt x="5002332" y="348315"/>
                      <a:pt x="4774200" y="399011"/>
                    </a:cubicBezTo>
                    <a:cubicBezTo>
                      <a:pt x="4702997" y="414834"/>
                      <a:pt x="4673183" y="430079"/>
                      <a:pt x="4591320" y="432262"/>
                    </a:cubicBezTo>
                    <a:cubicBezTo>
                      <a:pt x="4214570" y="442309"/>
                      <a:pt x="3837633" y="443345"/>
                      <a:pt x="3460789" y="448887"/>
                    </a:cubicBezTo>
                    <a:cubicBezTo>
                      <a:pt x="3421996" y="454429"/>
                      <a:pt x="3382965" y="458503"/>
                      <a:pt x="3344411" y="465513"/>
                    </a:cubicBezTo>
                    <a:cubicBezTo>
                      <a:pt x="3298476" y="473865"/>
                      <a:pt x="3270772" y="484517"/>
                      <a:pt x="3228033" y="498764"/>
                    </a:cubicBezTo>
                    <a:cubicBezTo>
                      <a:pt x="3216733" y="513830"/>
                      <a:pt x="3157063" y="590828"/>
                      <a:pt x="3144906" y="615142"/>
                    </a:cubicBezTo>
                    <a:cubicBezTo>
                      <a:pt x="3137069" y="630817"/>
                      <a:pt x="3133822" y="648393"/>
                      <a:pt x="3128280" y="665018"/>
                    </a:cubicBezTo>
                    <a:cubicBezTo>
                      <a:pt x="3133822" y="692727"/>
                      <a:pt x="3134984" y="721686"/>
                      <a:pt x="3144906" y="748145"/>
                    </a:cubicBezTo>
                    <a:cubicBezTo>
                      <a:pt x="3167074" y="807259"/>
                      <a:pt x="3183698" y="794327"/>
                      <a:pt x="3228033" y="831273"/>
                    </a:cubicBezTo>
                    <a:cubicBezTo>
                      <a:pt x="3246095" y="846325"/>
                      <a:pt x="3259350" y="866714"/>
                      <a:pt x="3277909" y="881149"/>
                    </a:cubicBezTo>
                    <a:cubicBezTo>
                      <a:pt x="3309454" y="905684"/>
                      <a:pt x="3344411" y="925484"/>
                      <a:pt x="3377662" y="947651"/>
                    </a:cubicBezTo>
                    <a:lnTo>
                      <a:pt x="3427538" y="980902"/>
                    </a:lnTo>
                    <a:cubicBezTo>
                      <a:pt x="3438622" y="997527"/>
                      <a:pt x="3451853" y="1012906"/>
                      <a:pt x="3460789" y="1030778"/>
                    </a:cubicBezTo>
                    <a:cubicBezTo>
                      <a:pt x="3488805" y="1086808"/>
                      <a:pt x="3486574" y="1155641"/>
                      <a:pt x="3460789" y="1213658"/>
                    </a:cubicBezTo>
                    <a:cubicBezTo>
                      <a:pt x="3453672" y="1229672"/>
                      <a:pt x="3427538" y="1224742"/>
                      <a:pt x="3410913" y="1230284"/>
                    </a:cubicBezTo>
                    <a:cubicBezTo>
                      <a:pt x="3378219" y="1279325"/>
                      <a:pt x="3375789" y="1290034"/>
                      <a:pt x="3327786" y="1330036"/>
                    </a:cubicBezTo>
                    <a:cubicBezTo>
                      <a:pt x="3312436" y="1342828"/>
                      <a:pt x="3297186" y="1358029"/>
                      <a:pt x="3277909" y="1363287"/>
                    </a:cubicBezTo>
                    <a:cubicBezTo>
                      <a:pt x="3234804" y="1375043"/>
                      <a:pt x="3189240" y="1374371"/>
                      <a:pt x="3144906" y="1379913"/>
                    </a:cubicBezTo>
                    <a:cubicBezTo>
                      <a:pt x="3027975" y="1418888"/>
                      <a:pt x="3168131" y="1376042"/>
                      <a:pt x="2945400" y="1413164"/>
                    </a:cubicBezTo>
                    <a:cubicBezTo>
                      <a:pt x="2928114" y="1416045"/>
                      <a:pt x="2912845" y="1427124"/>
                      <a:pt x="2895524" y="1429789"/>
                    </a:cubicBezTo>
                    <a:cubicBezTo>
                      <a:pt x="2840477" y="1438258"/>
                      <a:pt x="2784623" y="1440264"/>
                      <a:pt x="2729269" y="1446414"/>
                    </a:cubicBezTo>
                    <a:cubicBezTo>
                      <a:pt x="2684863" y="1451348"/>
                      <a:pt x="2640426" y="1456246"/>
                      <a:pt x="2596266" y="1463040"/>
                    </a:cubicBezTo>
                    <a:cubicBezTo>
                      <a:pt x="2568337" y="1467337"/>
                      <a:pt x="2541269" y="1476986"/>
                      <a:pt x="2513138" y="1479665"/>
                    </a:cubicBezTo>
                    <a:cubicBezTo>
                      <a:pt x="2219935" y="1507589"/>
                      <a:pt x="1653217" y="1508927"/>
                      <a:pt x="1465735" y="1512916"/>
                    </a:cubicBezTo>
                    <a:cubicBezTo>
                      <a:pt x="1444432" y="1518242"/>
                      <a:pt x="1373205" y="1534243"/>
                      <a:pt x="1349357" y="1546167"/>
                    </a:cubicBezTo>
                    <a:cubicBezTo>
                      <a:pt x="1331485" y="1555103"/>
                      <a:pt x="1318189" y="1572402"/>
                      <a:pt x="1299480" y="1579418"/>
                    </a:cubicBezTo>
                    <a:cubicBezTo>
                      <a:pt x="1273021" y="1589340"/>
                      <a:pt x="1244062" y="1590502"/>
                      <a:pt x="1216353" y="1596044"/>
                    </a:cubicBezTo>
                    <a:cubicBezTo>
                      <a:pt x="1194186" y="1607127"/>
                      <a:pt x="1168890" y="1613428"/>
                      <a:pt x="1149851" y="1629294"/>
                    </a:cubicBezTo>
                    <a:cubicBezTo>
                      <a:pt x="1088655" y="1680291"/>
                      <a:pt x="1121191" y="1739966"/>
                      <a:pt x="1133226" y="1812174"/>
                    </a:cubicBezTo>
                    <a:cubicBezTo>
                      <a:pt x="1145155" y="1883748"/>
                      <a:pt x="1145521" y="1872181"/>
                      <a:pt x="1183102" y="1928553"/>
                    </a:cubicBezTo>
                    <a:cubicBezTo>
                      <a:pt x="1076805" y="2247451"/>
                      <a:pt x="1188517" y="1964530"/>
                      <a:pt x="318578" y="1995054"/>
                    </a:cubicBezTo>
                    <a:cubicBezTo>
                      <a:pt x="284889" y="1996236"/>
                      <a:pt x="252077" y="2006138"/>
                      <a:pt x="218826" y="2011680"/>
                    </a:cubicBezTo>
                    <a:cubicBezTo>
                      <a:pt x="196659" y="2033847"/>
                      <a:pt x="178908" y="2061567"/>
                      <a:pt x="152324" y="2078182"/>
                    </a:cubicBezTo>
                    <a:cubicBezTo>
                      <a:pt x="132948" y="2090292"/>
                      <a:pt x="103664" y="2080533"/>
                      <a:pt x="85822" y="2094807"/>
                    </a:cubicBezTo>
                    <a:cubicBezTo>
                      <a:pt x="72137" y="2105755"/>
                      <a:pt x="77034" y="2129009"/>
                      <a:pt x="69197" y="2144684"/>
                    </a:cubicBezTo>
                    <a:cubicBezTo>
                      <a:pt x="60261" y="2162556"/>
                      <a:pt x="47030" y="2177935"/>
                      <a:pt x="35946" y="2194560"/>
                    </a:cubicBezTo>
                    <a:cubicBezTo>
                      <a:pt x="-28352" y="2516039"/>
                      <a:pt x="7662" y="2304586"/>
                      <a:pt x="35946" y="3025833"/>
                    </a:cubicBezTo>
                    <a:cubicBezTo>
                      <a:pt x="39188" y="3108493"/>
                      <a:pt x="61818" y="3147325"/>
                      <a:pt x="85822" y="3225338"/>
                    </a:cubicBezTo>
                    <a:cubicBezTo>
                      <a:pt x="97687" y="3263899"/>
                      <a:pt x="106315" y="3303441"/>
                      <a:pt x="119073" y="3341716"/>
                    </a:cubicBezTo>
                    <a:cubicBezTo>
                      <a:pt x="128510" y="3370028"/>
                      <a:pt x="142887" y="3396532"/>
                      <a:pt x="152324" y="3424844"/>
                    </a:cubicBezTo>
                    <a:cubicBezTo>
                      <a:pt x="159550" y="3446521"/>
                      <a:pt x="163992" y="3469040"/>
                      <a:pt x="168949" y="3491345"/>
                    </a:cubicBezTo>
                    <a:cubicBezTo>
                      <a:pt x="180397" y="3542863"/>
                      <a:pt x="176332" y="3587167"/>
                      <a:pt x="218826" y="3624349"/>
                    </a:cubicBezTo>
                    <a:cubicBezTo>
                      <a:pt x="358619" y="3746668"/>
                      <a:pt x="269501" y="3657999"/>
                      <a:pt x="368455" y="3707476"/>
                    </a:cubicBezTo>
                    <a:cubicBezTo>
                      <a:pt x="408418" y="3727457"/>
                      <a:pt x="440319" y="3770141"/>
                      <a:pt x="484833" y="3773978"/>
                    </a:cubicBezTo>
                    <a:cubicBezTo>
                      <a:pt x="766475" y="3798258"/>
                      <a:pt x="1050098" y="3785062"/>
                      <a:pt x="1332731" y="3790604"/>
                    </a:cubicBezTo>
                    <a:cubicBezTo>
                      <a:pt x="1343815" y="3834938"/>
                      <a:pt x="1357020" y="3878796"/>
                      <a:pt x="1365982" y="3923607"/>
                    </a:cubicBezTo>
                    <a:cubicBezTo>
                      <a:pt x="1377066" y="3979025"/>
                      <a:pt x="1359270" y="4049899"/>
                      <a:pt x="1399233" y="4089862"/>
                    </a:cubicBezTo>
                    <a:cubicBezTo>
                      <a:pt x="1415858" y="4106487"/>
                      <a:pt x="1428556" y="4128320"/>
                      <a:pt x="1449109" y="4139738"/>
                    </a:cubicBezTo>
                    <a:cubicBezTo>
                      <a:pt x="1502097" y="4169176"/>
                      <a:pt x="1653475" y="4194497"/>
                      <a:pt x="1698491" y="4206240"/>
                    </a:cubicBezTo>
                    <a:cubicBezTo>
                      <a:pt x="1776568" y="4226608"/>
                      <a:pt x="1851893" y="4258124"/>
                      <a:pt x="1931248" y="4272742"/>
                    </a:cubicBezTo>
                    <a:cubicBezTo>
                      <a:pt x="2063068" y="4297025"/>
                      <a:pt x="2197004" y="4308134"/>
                      <a:pt x="2330258" y="4322618"/>
                    </a:cubicBezTo>
                    <a:cubicBezTo>
                      <a:pt x="2626048" y="4354769"/>
                      <a:pt x="2700198" y="4356115"/>
                      <a:pt x="2978651" y="4372494"/>
                    </a:cubicBezTo>
                    <a:cubicBezTo>
                      <a:pt x="3790315" y="4494245"/>
                      <a:pt x="2874393" y="4367057"/>
                      <a:pt x="3593793" y="4438996"/>
                    </a:cubicBezTo>
                    <a:cubicBezTo>
                      <a:pt x="3666323" y="4446249"/>
                      <a:pt x="3737513" y="4463892"/>
                      <a:pt x="3809924" y="4472247"/>
                    </a:cubicBezTo>
                    <a:cubicBezTo>
                      <a:pt x="3881704" y="4480529"/>
                      <a:pt x="3954070" y="4482613"/>
                      <a:pt x="4026055" y="4488873"/>
                    </a:cubicBezTo>
                    <a:cubicBezTo>
                      <a:pt x="4081540" y="4493698"/>
                      <a:pt x="4136891" y="4499956"/>
                      <a:pt x="4192309" y="4505498"/>
                    </a:cubicBezTo>
                    <a:cubicBezTo>
                      <a:pt x="4214476" y="4511040"/>
                      <a:pt x="4239799" y="4509449"/>
                      <a:pt x="4258811" y="4522124"/>
                    </a:cubicBezTo>
                    <a:cubicBezTo>
                      <a:pt x="4275436" y="4533208"/>
                      <a:pt x="4291294" y="4552034"/>
                      <a:pt x="4292062" y="4572000"/>
                    </a:cubicBezTo>
                    <a:cubicBezTo>
                      <a:pt x="4296966" y="4699488"/>
                      <a:pt x="4285222" y="4827179"/>
                      <a:pt x="4275437" y="4954385"/>
                    </a:cubicBezTo>
                    <a:cubicBezTo>
                      <a:pt x="4274093" y="4971858"/>
                      <a:pt x="4271203" y="4991870"/>
                      <a:pt x="4258811" y="5004262"/>
                    </a:cubicBezTo>
                    <a:cubicBezTo>
                      <a:pt x="4246419" y="5016654"/>
                      <a:pt x="4225560" y="5015345"/>
                      <a:pt x="4208935" y="5020887"/>
                    </a:cubicBezTo>
                    <a:cubicBezTo>
                      <a:pt x="4192309" y="5031971"/>
                      <a:pt x="4176930" y="5045202"/>
                      <a:pt x="4159058" y="5054138"/>
                    </a:cubicBezTo>
                    <a:cubicBezTo>
                      <a:pt x="4143383" y="5061975"/>
                      <a:pt x="4091664" y="5070297"/>
                      <a:pt x="4109182" y="5070764"/>
                    </a:cubicBezTo>
                    <a:cubicBezTo>
                      <a:pt x="4541326" y="5082288"/>
                      <a:pt x="4973706" y="5081847"/>
                      <a:pt x="5405968" y="5087389"/>
                    </a:cubicBezTo>
                    <a:cubicBezTo>
                      <a:pt x="5422593" y="5104014"/>
                      <a:pt x="5444179" y="5116851"/>
                      <a:pt x="5455844" y="5137265"/>
                    </a:cubicBezTo>
                    <a:cubicBezTo>
                      <a:pt x="5467180" y="5157104"/>
                      <a:pt x="5463468" y="5182765"/>
                      <a:pt x="5472469" y="5203767"/>
                    </a:cubicBezTo>
                    <a:cubicBezTo>
                      <a:pt x="5494637" y="5255492"/>
                      <a:pt x="5511261" y="5257338"/>
                      <a:pt x="5555597" y="5286894"/>
                    </a:cubicBezTo>
                    <a:cubicBezTo>
                      <a:pt x="5566681" y="5309061"/>
                      <a:pt x="5579085" y="5330616"/>
                      <a:pt x="5588848" y="5353396"/>
                    </a:cubicBezTo>
                    <a:cubicBezTo>
                      <a:pt x="5595751" y="5369504"/>
                      <a:pt x="5596185" y="5388412"/>
                      <a:pt x="5605473" y="5403273"/>
                    </a:cubicBezTo>
                    <a:cubicBezTo>
                      <a:pt x="5624280" y="5433364"/>
                      <a:pt x="5652291" y="5456875"/>
                      <a:pt x="5671975" y="5486400"/>
                    </a:cubicBezTo>
                    <a:cubicBezTo>
                      <a:pt x="5739475" y="5587649"/>
                      <a:pt x="5664197" y="5525549"/>
                      <a:pt x="5755102" y="5586153"/>
                    </a:cubicBezTo>
                    <a:cubicBezTo>
                      <a:pt x="5760644" y="5608320"/>
                      <a:pt x="5765451" y="5630684"/>
                      <a:pt x="5771728" y="5652654"/>
                    </a:cubicBezTo>
                    <a:cubicBezTo>
                      <a:pt x="5784763" y="5698275"/>
                      <a:pt x="5804029" y="5741721"/>
                      <a:pt x="5821604" y="5785658"/>
                    </a:cubicBezTo>
                    <a:cubicBezTo>
                      <a:pt x="5816062" y="5841076"/>
                      <a:pt x="5824011" y="5899571"/>
                      <a:pt x="5804978" y="5951913"/>
                    </a:cubicBezTo>
                    <a:cubicBezTo>
                      <a:pt x="5798989" y="5968383"/>
                      <a:pt x="5767494" y="5956146"/>
                      <a:pt x="5755102" y="5968538"/>
                    </a:cubicBezTo>
                    <a:cubicBezTo>
                      <a:pt x="5742710" y="5980930"/>
                      <a:pt x="5749696" y="6004951"/>
                      <a:pt x="5738477" y="6018414"/>
                    </a:cubicBezTo>
                    <a:cubicBezTo>
                      <a:pt x="5720738" y="6039701"/>
                      <a:pt x="5694142" y="6051665"/>
                      <a:pt x="5671975" y="6068291"/>
                    </a:cubicBezTo>
                    <a:cubicBezTo>
                      <a:pt x="5666433" y="6084916"/>
                      <a:pt x="5667741" y="6105775"/>
                      <a:pt x="5655349" y="6118167"/>
                    </a:cubicBezTo>
                    <a:cubicBezTo>
                      <a:pt x="5637824" y="6135692"/>
                      <a:pt x="5611628" y="6141655"/>
                      <a:pt x="5588848" y="6151418"/>
                    </a:cubicBezTo>
                    <a:cubicBezTo>
                      <a:pt x="5522374" y="6179907"/>
                      <a:pt x="5490611" y="6171647"/>
                      <a:pt x="5405968" y="6184669"/>
                    </a:cubicBezTo>
                    <a:cubicBezTo>
                      <a:pt x="5378039" y="6188966"/>
                      <a:pt x="5350714" y="6196648"/>
                      <a:pt x="5322840" y="6201294"/>
                    </a:cubicBezTo>
                    <a:cubicBezTo>
                      <a:pt x="5284187" y="6207736"/>
                      <a:pt x="5245255" y="6212378"/>
                      <a:pt x="5206462" y="6217920"/>
                    </a:cubicBezTo>
                    <a:cubicBezTo>
                      <a:pt x="5189837" y="6223462"/>
                      <a:pt x="5168978" y="6222153"/>
                      <a:pt x="5156586" y="6234545"/>
                    </a:cubicBezTo>
                    <a:cubicBezTo>
                      <a:pt x="5128328" y="6262803"/>
                      <a:pt x="5090084" y="6334298"/>
                      <a:pt x="5090084" y="6334298"/>
                    </a:cubicBezTo>
                    <a:cubicBezTo>
                      <a:pt x="5105108" y="6724937"/>
                      <a:pt x="5041039" y="6709618"/>
                      <a:pt x="5223088" y="6982691"/>
                    </a:cubicBezTo>
                    <a:cubicBezTo>
                      <a:pt x="5234172" y="6999316"/>
                      <a:pt x="5256339" y="7004858"/>
                      <a:pt x="5272964" y="7015942"/>
                    </a:cubicBezTo>
                    <a:cubicBezTo>
                      <a:pt x="5277035" y="7024085"/>
                      <a:pt x="5323197" y="7123282"/>
                      <a:pt x="5339466" y="7132320"/>
                    </a:cubicBezTo>
                    <a:cubicBezTo>
                      <a:pt x="5374734" y="7151913"/>
                      <a:pt x="5417051" y="7154487"/>
                      <a:pt x="5455844" y="7165571"/>
                    </a:cubicBezTo>
                    <a:cubicBezTo>
                      <a:pt x="5472469" y="7176655"/>
                      <a:pt x="5487461" y="7190707"/>
                      <a:pt x="5505720" y="7198822"/>
                    </a:cubicBezTo>
                    <a:cubicBezTo>
                      <a:pt x="5537749" y="7213057"/>
                      <a:pt x="5605473" y="7232073"/>
                      <a:pt x="5605473" y="7232073"/>
                    </a:cubicBezTo>
                    <a:cubicBezTo>
                      <a:pt x="5594389" y="7254240"/>
                      <a:pt x="5592389" y="7284169"/>
                      <a:pt x="5572222" y="7298574"/>
                    </a:cubicBezTo>
                    <a:cubicBezTo>
                      <a:pt x="5549228" y="7314998"/>
                      <a:pt x="5516680" y="7309070"/>
                      <a:pt x="5489095" y="7315200"/>
                    </a:cubicBezTo>
                    <a:cubicBezTo>
                      <a:pt x="5466790" y="7320157"/>
                      <a:pt x="5445132" y="7328069"/>
                      <a:pt x="5422593" y="7331825"/>
                    </a:cubicBezTo>
                    <a:cubicBezTo>
                      <a:pt x="5329953" y="7347265"/>
                      <a:pt x="5214844" y="7354095"/>
                      <a:pt x="5123335" y="7365076"/>
                    </a:cubicBezTo>
                    <a:cubicBezTo>
                      <a:pt x="5040069" y="7375068"/>
                      <a:pt x="4957080" y="7387243"/>
                      <a:pt x="4873953" y="7398327"/>
                    </a:cubicBezTo>
                    <a:cubicBezTo>
                      <a:pt x="4840702" y="7414953"/>
                      <a:pt x="4808717" y="7434397"/>
                      <a:pt x="4774200" y="7448204"/>
                    </a:cubicBezTo>
                    <a:cubicBezTo>
                      <a:pt x="4733790" y="7464368"/>
                      <a:pt x="4620373" y="7478687"/>
                      <a:pt x="4591320" y="7481454"/>
                    </a:cubicBezTo>
                    <a:cubicBezTo>
                      <a:pt x="4513887" y="7488829"/>
                      <a:pt x="4436118" y="7492114"/>
                      <a:pt x="4358564" y="7498080"/>
                    </a:cubicBezTo>
                    <a:lnTo>
                      <a:pt x="4159058" y="7514705"/>
                    </a:lnTo>
                    <a:cubicBezTo>
                      <a:pt x="4014971" y="7509163"/>
                      <a:pt x="3870519" y="7509733"/>
                      <a:pt x="3726797" y="7498080"/>
                    </a:cubicBezTo>
                    <a:cubicBezTo>
                      <a:pt x="3643912" y="7491360"/>
                      <a:pt x="3558860" y="7468565"/>
                      <a:pt x="3477415" y="7448204"/>
                    </a:cubicBezTo>
                    <a:cubicBezTo>
                      <a:pt x="3460789" y="7431578"/>
                      <a:pt x="3447101" y="7411369"/>
                      <a:pt x="3427538" y="7398327"/>
                    </a:cubicBezTo>
                    <a:cubicBezTo>
                      <a:pt x="3412957" y="7388606"/>
                      <a:pt x="3394663" y="7385952"/>
                      <a:pt x="3377662" y="7381702"/>
                    </a:cubicBezTo>
                    <a:lnTo>
                      <a:pt x="3244658" y="7348451"/>
                    </a:lnTo>
                    <a:lnTo>
                      <a:pt x="2446637" y="7381702"/>
                    </a:lnTo>
                    <a:cubicBezTo>
                      <a:pt x="2414823" y="7383437"/>
                      <a:pt x="2267460" y="7408794"/>
                      <a:pt x="2230506" y="7414953"/>
                    </a:cubicBezTo>
                    <a:cubicBezTo>
                      <a:pt x="2213880" y="7426037"/>
                      <a:pt x="2197978" y="7438290"/>
                      <a:pt x="2180629" y="7448204"/>
                    </a:cubicBezTo>
                    <a:cubicBezTo>
                      <a:pt x="2159111" y="7460500"/>
                      <a:pt x="2128998" y="7461627"/>
                      <a:pt x="2114128" y="7481454"/>
                    </a:cubicBezTo>
                    <a:cubicBezTo>
                      <a:pt x="2093098" y="7509494"/>
                      <a:pt x="2110040" y="7561765"/>
                      <a:pt x="2080877" y="7581207"/>
                    </a:cubicBezTo>
                    <a:cubicBezTo>
                      <a:pt x="2047626" y="7603374"/>
                      <a:pt x="2019036" y="7635072"/>
                      <a:pt x="1981124" y="7647709"/>
                    </a:cubicBezTo>
                    <a:lnTo>
                      <a:pt x="1881371" y="7680960"/>
                    </a:lnTo>
                    <a:cubicBezTo>
                      <a:pt x="1820411" y="7675418"/>
                      <a:pt x="1759165" y="7672424"/>
                      <a:pt x="1698491" y="7664334"/>
                    </a:cubicBezTo>
                    <a:cubicBezTo>
                      <a:pt x="1675842" y="7661314"/>
                      <a:pt x="1631989" y="7647709"/>
                      <a:pt x="1631989" y="7647709"/>
                    </a:cubicBezTo>
                  </a:path>
                </a:pathLst>
              </a:cu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TextBox 8"/>
            <p:cNvSpPr txBox="1"/>
            <p:nvPr/>
          </p:nvSpPr>
          <p:spPr>
            <a:xfrm>
              <a:off x="685800" y="37376"/>
              <a:ext cx="5181601" cy="369332"/>
            </a:xfrm>
            <a:prstGeom prst="rect">
              <a:avLst/>
            </a:prstGeom>
            <a:noFill/>
          </p:spPr>
          <p:txBody>
            <a:bodyPr wrap="square" rtlCol="0">
              <a:spAutoFit/>
            </a:bodyPr>
            <a:lstStyle/>
            <a:p>
              <a:pPr algn="ctr"/>
              <a:r>
                <a:rPr lang="es-ES" b="1" i="1" dirty="0" smtClean="0"/>
                <a:t>Página de reflexión</a:t>
              </a:r>
              <a:endParaRPr lang="es-ES" b="1" i="1" dirty="0"/>
            </a:p>
          </p:txBody>
        </p:sp>
      </p:grpSp>
    </p:spTree>
    <p:extLst>
      <p:ext uri="{BB962C8B-B14F-4D97-AF65-F5344CB8AC3E}">
        <p14:creationId xmlns:p14="http://schemas.microsoft.com/office/powerpoint/2010/main" val="293175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1066800"/>
            <a:ext cx="6019800" cy="5093702"/>
          </a:xfrm>
          <a:prstGeom prst="rect">
            <a:avLst/>
          </a:prstGeom>
        </p:spPr>
        <p:txBody>
          <a:bodyPr wrap="square">
            <a:spAutoFit/>
          </a:bodyPr>
          <a:lstStyle/>
          <a:p>
            <a:pPr lvl="0" algn="ctr"/>
            <a:r>
              <a:rPr lang="es-MX" sz="2000" b="1" dirty="0" smtClean="0">
                <a:solidFill>
                  <a:prstClr val="black"/>
                </a:solidFill>
              </a:rPr>
              <a:t>Acerca de esta evaluación</a:t>
            </a:r>
          </a:p>
          <a:p>
            <a:pPr lvl="0"/>
            <a:endParaRPr lang="es-MX" sz="1100" b="1" dirty="0" smtClean="0">
              <a:solidFill>
                <a:prstClr val="black"/>
              </a:solidFill>
            </a:endParaRPr>
          </a:p>
          <a:p>
            <a:pPr lvl="0"/>
            <a:r>
              <a:rPr lang="es-MX" sz="1200" b="1" dirty="0" smtClean="0">
                <a:solidFill>
                  <a:prstClr val="black"/>
                </a:solidFill>
              </a:rPr>
              <a:t>Las evaluaciones SBAC </a:t>
            </a:r>
            <a:r>
              <a:rPr lang="es-MX" sz="1200" dirty="0" smtClean="0">
                <a:solidFill>
                  <a:prstClr val="black"/>
                </a:solidFill>
              </a:rPr>
              <a:t>están compuestas por </a:t>
            </a:r>
            <a:r>
              <a:rPr lang="es-MX" sz="1200" b="1" dirty="0" smtClean="0">
                <a:solidFill>
                  <a:prstClr val="black"/>
                </a:solidFill>
              </a:rPr>
              <a:t>4 tipos de elementos:  </a:t>
            </a:r>
            <a:r>
              <a:rPr lang="es-MX" sz="1200" dirty="0" smtClean="0">
                <a:solidFill>
                  <a:prstClr val="black"/>
                </a:solidFill>
              </a:rPr>
              <a:t>Respuesta de selección múltiple, Respuesta construida, Elementos de tecnología</a:t>
            </a:r>
            <a:r>
              <a:rPr lang="es-MX" sz="1200" dirty="0" smtClean="0">
                <a:solidFill>
                  <a:srgbClr val="FF6D6D"/>
                </a:solidFill>
              </a:rPr>
              <a:t> </a:t>
            </a:r>
            <a:r>
              <a:rPr lang="es-MX" sz="1200" dirty="0" smtClean="0">
                <a:solidFill>
                  <a:prstClr val="black"/>
                </a:solidFill>
              </a:rPr>
              <a:t>y Tarea de rendimiento.  Las evaluaciones  del Trimestre uno de HSD consisten de 20 preguntas, que </a:t>
            </a:r>
            <a:r>
              <a:rPr lang="es-MX" sz="1200" b="1" i="1" dirty="0" smtClean="0">
                <a:solidFill>
                  <a:prstClr val="black"/>
                </a:solidFill>
              </a:rPr>
              <a:t>ahora incluyen </a:t>
            </a:r>
            <a:r>
              <a:rPr lang="es-MX" sz="1200" dirty="0" smtClean="0">
                <a:solidFill>
                  <a:prstClr val="black"/>
                </a:solidFill>
              </a:rPr>
              <a:t>elementos de </a:t>
            </a:r>
            <a:r>
              <a:rPr lang="es-MX" sz="1200" b="1" dirty="0" smtClean="0">
                <a:solidFill>
                  <a:prstClr val="black"/>
                </a:solidFill>
              </a:rPr>
              <a:t>escritura</a:t>
            </a:r>
            <a:r>
              <a:rPr lang="es-MX" sz="1200" dirty="0" smtClean="0">
                <a:solidFill>
                  <a:prstClr val="black"/>
                </a:solidFill>
              </a:rPr>
              <a:t> en el puntaje de la evaluación.  </a:t>
            </a:r>
          </a:p>
          <a:p>
            <a:pPr lvl="0"/>
            <a:endParaRPr lang="es-MX" sz="1200" b="1" dirty="0" smtClean="0">
              <a:solidFill>
                <a:prstClr val="black"/>
              </a:solidFill>
            </a:endParaRPr>
          </a:p>
          <a:p>
            <a:pPr lvl="0"/>
            <a:r>
              <a:rPr lang="es-MX" sz="1200" b="1" dirty="0" smtClean="0">
                <a:solidFill>
                  <a:prstClr val="black"/>
                </a:solidFill>
              </a:rPr>
              <a:t>No hay Tareas de rendimiento (</a:t>
            </a:r>
            <a:r>
              <a:rPr lang="es-MX" sz="1200" b="1" i="1" dirty="0" smtClean="0">
                <a:solidFill>
                  <a:prstClr val="black"/>
                </a:solidFill>
              </a:rPr>
              <a:t>Performance </a:t>
            </a:r>
            <a:r>
              <a:rPr lang="es-MX" sz="1200" b="1" i="1" dirty="0" err="1" smtClean="0">
                <a:solidFill>
                  <a:prstClr val="black"/>
                </a:solidFill>
              </a:rPr>
              <a:t>Tasks</a:t>
            </a:r>
            <a:r>
              <a:rPr lang="es-MX" sz="1200" b="1" i="1" dirty="0" smtClean="0">
                <a:solidFill>
                  <a:prstClr val="black"/>
                </a:solidFill>
              </a:rPr>
              <a:t> - PT</a:t>
            </a:r>
            <a:r>
              <a:rPr lang="es-MX" sz="1200" b="1" dirty="0" smtClean="0">
                <a:solidFill>
                  <a:prstClr val="black"/>
                </a:solidFill>
              </a:rPr>
              <a:t>) en las evaluaciones del trimestre 1.</a:t>
            </a:r>
          </a:p>
          <a:p>
            <a:pPr lvl="0"/>
            <a:r>
              <a:rPr lang="es-MX" sz="1200" i="1" dirty="0" smtClean="0">
                <a:solidFill>
                  <a:prstClr val="black"/>
                </a:solidFill>
              </a:rPr>
              <a:t>Las Tareas de rendimiento en Artes del lenguaje inglés (ELA) se enfocan en lectura, escritura, expresión oral, destreza auditiva y declaraciones investigativas. Estas miden capacidades tales como: profundidad de la comprensión, habilidad interpretativa y analítica, recordar información básica, síntesis, e investigación. </a:t>
            </a:r>
          </a:p>
          <a:p>
            <a:pPr lvl="0"/>
            <a:endParaRPr lang="es-MX" sz="1200" i="1" dirty="0" smtClean="0">
              <a:solidFill>
                <a:prstClr val="black"/>
              </a:solidFill>
            </a:endParaRPr>
          </a:p>
          <a:p>
            <a:pPr lvl="0"/>
            <a:r>
              <a:rPr lang="es-MX" sz="1200" b="1" dirty="0" smtClean="0">
                <a:solidFill>
                  <a:prstClr val="black"/>
                </a:solidFill>
              </a:rPr>
              <a:t>No hay preguntas/elementos de tecnología (TE).  Nota:  Es </a:t>
            </a:r>
            <a:r>
              <a:rPr lang="es-MX" sz="1200" b="1" u="sng" dirty="0" smtClean="0">
                <a:solidFill>
                  <a:prstClr val="black"/>
                </a:solidFill>
              </a:rPr>
              <a:t>muy recomendable</a:t>
            </a:r>
            <a:r>
              <a:rPr lang="es-MX" sz="1200" b="1" dirty="0" smtClean="0">
                <a:solidFill>
                  <a:prstClr val="black"/>
                </a:solidFill>
              </a:rPr>
              <a:t> que los estudiantes tengan experiencias con los siguientes tipos de tareas en varios lugares de prácticas educativas en el Internet, ya que estos no están en las evaluaciones de primaria de HSD: </a:t>
            </a:r>
            <a:r>
              <a:rPr lang="es-MX" sz="1200" i="1" dirty="0" smtClean="0">
                <a:solidFill>
                  <a:prstClr val="black"/>
                </a:solidFill>
              </a:rPr>
              <a:t>reordenar texto, seleccionar y cambiar texto, seleccionar texto, seleccionar de un menú desplegable (</a:t>
            </a:r>
            <a:r>
              <a:rPr lang="es-MX" sz="1200" i="1" dirty="0" err="1" smtClean="0">
                <a:solidFill>
                  <a:prstClr val="black"/>
                </a:solidFill>
              </a:rPr>
              <a:t>drop-down</a:t>
            </a:r>
            <a:r>
              <a:rPr lang="es-MX" sz="1200" i="1" dirty="0" smtClean="0">
                <a:solidFill>
                  <a:prstClr val="black"/>
                </a:solidFill>
              </a:rPr>
              <a:t>).</a:t>
            </a:r>
          </a:p>
          <a:p>
            <a:endParaRPr lang="es-MX" sz="1200" i="1" dirty="0" smtClean="0"/>
          </a:p>
          <a:p>
            <a:endParaRPr lang="es-MX" sz="1200" b="1" u="sng" dirty="0" smtClean="0">
              <a:cs typeface="Helvetica" pitchFamily="34" charset="0"/>
            </a:endParaRPr>
          </a:p>
          <a:p>
            <a:pPr lvl="0"/>
            <a:r>
              <a:rPr lang="es-MX" sz="1200" b="1" u="sng" dirty="0" smtClean="0">
                <a:solidFill>
                  <a:prstClr val="black"/>
                </a:solidFill>
                <a:effectLst>
                  <a:outerShdw blurRad="38100" dist="38100" dir="2700000" algn="tl">
                    <a:srgbClr val="000000">
                      <a:alpha val="43137"/>
                    </a:srgbClr>
                  </a:outerShdw>
                </a:effectLst>
                <a:cs typeface="Helvetica" pitchFamily="34" charset="0"/>
              </a:rPr>
              <a:t>Nota:</a:t>
            </a:r>
            <a:r>
              <a:rPr lang="es-MX" sz="1200" dirty="0" smtClean="0">
                <a:solidFill>
                  <a:prstClr val="black"/>
                </a:solidFill>
                <a:cs typeface="Helvetica" pitchFamily="34" charset="0"/>
              </a:rPr>
              <a:t>  Las preguntas de respuesta construida </a:t>
            </a:r>
            <a:r>
              <a:rPr lang="es-MX" sz="1200" b="1" dirty="0" smtClean="0">
                <a:solidFill>
                  <a:prstClr val="black"/>
                </a:solidFill>
                <a:cs typeface="Helvetica" pitchFamily="34" charset="0"/>
              </a:rPr>
              <a:t>NO</a:t>
            </a:r>
            <a:r>
              <a:rPr lang="es-MX" sz="1200" dirty="0" smtClean="0">
                <a:solidFill>
                  <a:prstClr val="black"/>
                </a:solidFill>
                <a:cs typeface="Helvetica" pitchFamily="34" charset="0"/>
              </a:rPr>
              <a:t> evalúan las habilidades o dominio en </a:t>
            </a:r>
            <a:r>
              <a:rPr lang="es-MX" sz="1200" dirty="0" err="1" smtClean="0">
                <a:solidFill>
                  <a:prstClr val="black"/>
                </a:solidFill>
                <a:cs typeface="Helvetica" pitchFamily="34" charset="0"/>
              </a:rPr>
              <a:t>escrituray</a:t>
            </a:r>
            <a:r>
              <a:rPr lang="es-MX" sz="1200" dirty="0" smtClean="0">
                <a:solidFill>
                  <a:prstClr val="black"/>
                </a:solidFill>
                <a:cs typeface="Helvetica" pitchFamily="34" charset="0"/>
              </a:rPr>
              <a:t> no deben ser calificadas como tal.  Estas respuestas construidas son evidencia de la comprensión de lectura.  </a:t>
            </a:r>
          </a:p>
          <a:p>
            <a:pPr lvl="0"/>
            <a:endParaRPr lang="es-MX" sz="1100" dirty="0" smtClean="0">
              <a:solidFill>
                <a:prstClr val="black"/>
              </a:solidFill>
              <a:cs typeface="Helvetica" pitchFamily="34" charset="0"/>
            </a:endParaRPr>
          </a:p>
          <a:p>
            <a:pPr marL="173038" lvl="0"/>
            <a:endParaRPr lang="es-MX" sz="1100" b="1" dirty="0" smtClean="0">
              <a:solidFill>
                <a:prstClr val="black"/>
              </a:solidFill>
              <a:cs typeface="Helvetica" pitchFamily="34" charset="0"/>
            </a:endParaRPr>
          </a:p>
          <a:p>
            <a:pPr marL="173038"/>
            <a:endParaRPr lang="es-MX" sz="1100" dirty="0" smtClean="0">
              <a:solidFill>
                <a:srgbClr val="C00000"/>
              </a:solidFill>
              <a:cs typeface="Helvetica" pitchFamily="34" charset="0"/>
            </a:endParaRPr>
          </a:p>
          <a:p>
            <a:endParaRPr lang="es-MX" sz="1100" i="1" dirty="0">
              <a:solidFill>
                <a:srgbClr val="C00000"/>
              </a:solidFill>
            </a:endParaRPr>
          </a:p>
        </p:txBody>
      </p:sp>
      <p:sp>
        <p:nvSpPr>
          <p:cNvPr id="6" name="Rectangle 5"/>
          <p:cNvSpPr/>
          <p:nvPr/>
        </p:nvSpPr>
        <p:spPr>
          <a:xfrm>
            <a:off x="4191000" y="228600"/>
            <a:ext cx="2488131" cy="535408"/>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t"/>
          <a:lstStyle/>
          <a:p>
            <a:r>
              <a:rPr lang="es-MX" sz="1200" b="1" dirty="0" smtClean="0">
                <a:solidFill>
                  <a:schemeClr val="tx1"/>
                </a:solidFill>
              </a:rPr>
              <a:t>Ordenar en la Imprenta de HSD… </a:t>
            </a:r>
            <a:r>
              <a:rPr lang="es-MX" sz="800" dirty="0" smtClean="0">
                <a:solidFill>
                  <a:schemeClr val="tx1"/>
                </a:solidFill>
                <a:hlinkClick r:id="rId3"/>
              </a:rPr>
              <a:t>http://www.hsd.k12.or.us/Departments/PrintShop/WebSubmissionForms.aspx</a:t>
            </a:r>
            <a:endParaRPr lang="es-MX" sz="800" dirty="0" smtClean="0">
              <a:solidFill>
                <a:schemeClr val="tx1"/>
              </a:solidFill>
            </a:endParaRPr>
          </a:p>
          <a:p>
            <a:endParaRPr lang="es-MX" sz="800" dirty="0">
              <a:solidFill>
                <a:schemeClr val="tx1"/>
              </a:solidFill>
            </a:endParaRPr>
          </a:p>
        </p:txBody>
      </p:sp>
      <p:sp>
        <p:nvSpPr>
          <p:cNvPr id="4" name="Slide Number Placeholder 3"/>
          <p:cNvSpPr>
            <a:spLocks noGrp="1"/>
          </p:cNvSpPr>
          <p:nvPr>
            <p:ph type="sldNum" sz="quarter" idx="12"/>
          </p:nvPr>
        </p:nvSpPr>
        <p:spPr>
          <a:xfrm>
            <a:off x="4914900" y="8475137"/>
            <a:ext cx="1600200" cy="486833"/>
          </a:xfrm>
        </p:spPr>
        <p:txBody>
          <a:bodyPr/>
          <a:lstStyle/>
          <a:p>
            <a:r>
              <a:rPr lang="en-US" dirty="0"/>
              <a:t>3</a:t>
            </a:r>
          </a:p>
        </p:txBody>
      </p:sp>
    </p:spTree>
    <p:extLst>
      <p:ext uri="{BB962C8B-B14F-4D97-AF65-F5344CB8AC3E}">
        <p14:creationId xmlns:p14="http://schemas.microsoft.com/office/powerpoint/2010/main" val="631648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4</a:t>
            </a:fld>
            <a:endParaRPr lang="en-US" dirty="0"/>
          </a:p>
        </p:txBody>
      </p:sp>
      <p:sp>
        <p:nvSpPr>
          <p:cNvPr id="3" name="TextBox 2"/>
          <p:cNvSpPr txBox="1"/>
          <p:nvPr/>
        </p:nvSpPr>
        <p:spPr>
          <a:xfrm>
            <a:off x="268941" y="403412"/>
            <a:ext cx="6246159" cy="8168032"/>
          </a:xfrm>
          <a:prstGeom prst="rect">
            <a:avLst/>
          </a:prstGeom>
          <a:noFill/>
        </p:spPr>
        <p:txBody>
          <a:bodyPr wrap="square" lIns="84608" tIns="42304" rIns="84608" bIns="42304" rtlCol="0">
            <a:spAutoFit/>
          </a:bodyPr>
          <a:lstStyle/>
          <a:p>
            <a:pPr algn="ctr"/>
            <a:r>
              <a:rPr lang="es-419" sz="1600" b="1" dirty="0"/>
              <a:t>Determinando textos a nivel de grado</a:t>
            </a:r>
          </a:p>
          <a:p>
            <a:pPr algn="ctr"/>
            <a:endParaRPr lang="es-419" sz="706" b="1" dirty="0"/>
          </a:p>
          <a:p>
            <a:r>
              <a:rPr lang="es-419" sz="1400" dirty="0"/>
              <a:t>Un texto a nivel de grado se determina utilizando una combinación tanto de las nuevas escalas cuantitativas como de las medidas cualitativas de los CCSS.</a:t>
            </a:r>
          </a:p>
          <a:p>
            <a:endParaRPr lang="es-419" sz="1329" dirty="0"/>
          </a:p>
          <a:p>
            <a:r>
              <a:rPr lang="es-419" sz="1400" b="1" dirty="0"/>
              <a:t>Ejemplo</a:t>
            </a:r>
            <a:r>
              <a:rPr lang="es-419" sz="1400" dirty="0"/>
              <a:t>:  Si el grado equivalente de un texto es </a:t>
            </a:r>
            <a:r>
              <a:rPr lang="es-419" sz="1600" b="1" dirty="0">
                <a:solidFill>
                  <a:srgbClr val="0070C0"/>
                </a:solidFill>
              </a:rPr>
              <a:t>6.8</a:t>
            </a:r>
            <a:r>
              <a:rPr lang="es-419" sz="1400" dirty="0"/>
              <a:t> y tiene una medida </a:t>
            </a:r>
            <a:r>
              <a:rPr lang="es-419" sz="1400" i="1" dirty="0" err="1"/>
              <a:t>lexile</a:t>
            </a:r>
            <a:r>
              <a:rPr lang="es-419" sz="1400" dirty="0"/>
              <a:t> de </a:t>
            </a:r>
            <a:r>
              <a:rPr lang="es-419" sz="1600" b="1" dirty="0">
                <a:solidFill>
                  <a:srgbClr val="0070C0"/>
                </a:solidFill>
              </a:rPr>
              <a:t>970</a:t>
            </a:r>
            <a:r>
              <a:rPr lang="es-419" sz="1400" dirty="0"/>
              <a:t>, los datos cuantitativos muestran que la ubicación debe ser </a:t>
            </a:r>
            <a:r>
              <a:rPr lang="es-419" sz="1400" b="1" dirty="0"/>
              <a:t>entre los grados  4 y 8</a:t>
            </a:r>
            <a:r>
              <a:rPr lang="es-419" sz="1400" b="1" dirty="0" smtClean="0"/>
              <a:t>.</a:t>
            </a:r>
          </a:p>
          <a:p>
            <a:endParaRPr lang="es-419" sz="1400" b="1" dirty="0"/>
          </a:p>
          <a:p>
            <a:endParaRPr lang="es-419" sz="1329" dirty="0"/>
          </a:p>
          <a:p>
            <a:endParaRPr lang="es-419" sz="1329" dirty="0"/>
          </a:p>
          <a:p>
            <a:endParaRPr lang="es-419" sz="1329" dirty="0"/>
          </a:p>
          <a:p>
            <a:endParaRPr lang="es-419" sz="1329" dirty="0"/>
          </a:p>
          <a:p>
            <a:endParaRPr lang="es-419" sz="1329" dirty="0"/>
          </a:p>
          <a:p>
            <a:endParaRPr lang="es-419" sz="1329" dirty="0"/>
          </a:p>
          <a:p>
            <a:endParaRPr lang="es-419" sz="1329" dirty="0"/>
          </a:p>
          <a:p>
            <a:endParaRPr lang="es-419" sz="1329" dirty="0"/>
          </a:p>
          <a:p>
            <a:endParaRPr lang="es-419" sz="1329" dirty="0"/>
          </a:p>
          <a:p>
            <a:r>
              <a:rPr lang="es-419" sz="1329" b="1" dirty="0"/>
              <a:t>Cuatro medidas </a:t>
            </a:r>
            <a:r>
              <a:rPr lang="es-419" sz="1329" dirty="0"/>
              <a:t>cualitativas pueden examinarse desde la banda inferior de 4</a:t>
            </a:r>
            <a:r>
              <a:rPr lang="es-419" sz="1329" baseline="30000" dirty="0"/>
              <a:t>to</a:t>
            </a:r>
            <a:r>
              <a:rPr lang="es-419" sz="1329" dirty="0"/>
              <a:t> grado  hasta la banda superior de 8</a:t>
            </a:r>
            <a:r>
              <a:rPr lang="es-419" sz="1329" baseline="30000" dirty="0"/>
              <a:t>vo</a:t>
            </a:r>
            <a:r>
              <a:rPr lang="es-419" sz="1329" dirty="0"/>
              <a:t> grado para determinar la legibilidad a nivel de grado.</a:t>
            </a:r>
          </a:p>
          <a:p>
            <a:endParaRPr lang="es-419" sz="1329" dirty="0"/>
          </a:p>
          <a:p>
            <a:endParaRPr lang="es-419" sz="1329" dirty="0"/>
          </a:p>
          <a:p>
            <a:endParaRPr lang="es-419" sz="1329" dirty="0"/>
          </a:p>
          <a:p>
            <a:endParaRPr lang="es-419" sz="1329" dirty="0"/>
          </a:p>
          <a:p>
            <a:endParaRPr lang="es-419" sz="1329" dirty="0"/>
          </a:p>
          <a:p>
            <a:endParaRPr lang="es-419" sz="1329" dirty="0"/>
          </a:p>
          <a:p>
            <a:endParaRPr lang="es-419" sz="1329" dirty="0"/>
          </a:p>
          <a:p>
            <a:endParaRPr lang="es-419" sz="1329" dirty="0"/>
          </a:p>
          <a:p>
            <a:endParaRPr lang="es-419" sz="1329" dirty="0"/>
          </a:p>
          <a:p>
            <a:endParaRPr lang="es-419" sz="1329" dirty="0"/>
          </a:p>
          <a:p>
            <a:endParaRPr lang="es-419" sz="1329" dirty="0"/>
          </a:p>
          <a:p>
            <a:endParaRPr lang="es-419" sz="1329" dirty="0"/>
          </a:p>
          <a:p>
            <a:endParaRPr lang="es-419" sz="1329" dirty="0"/>
          </a:p>
          <a:p>
            <a:endParaRPr lang="es-419" sz="1329" dirty="0"/>
          </a:p>
          <a:p>
            <a:endParaRPr lang="es-419" sz="1329" dirty="0"/>
          </a:p>
          <a:p>
            <a:r>
              <a:rPr lang="es-419" sz="1400" dirty="0"/>
              <a:t>La combinación de la escala </a:t>
            </a:r>
            <a:r>
              <a:rPr lang="es-419" sz="1400" b="1" dirty="0"/>
              <a:t>cuantitativa</a:t>
            </a:r>
            <a:r>
              <a:rPr lang="es-419" sz="1400" dirty="0"/>
              <a:t> y las medidas </a:t>
            </a:r>
            <a:r>
              <a:rPr lang="es-419" sz="1400" b="1" dirty="0"/>
              <a:t>cualitativas</a:t>
            </a:r>
            <a:r>
              <a:rPr lang="es-419" sz="1400" dirty="0"/>
              <a:t>, para este texto en particular, muestra que el mejor nivel de legibilidad para este texto sería 6</a:t>
            </a:r>
            <a:r>
              <a:rPr lang="es-419" sz="1400" baseline="30000" dirty="0"/>
              <a:t>to </a:t>
            </a:r>
            <a:r>
              <a:rPr lang="es-419" sz="1400" dirty="0"/>
              <a:t>grado.</a:t>
            </a:r>
          </a:p>
          <a:p>
            <a:endParaRPr lang="es-419" sz="1329" dirty="0"/>
          </a:p>
        </p:txBody>
      </p:sp>
      <p:graphicFrame>
        <p:nvGraphicFramePr>
          <p:cNvPr id="10" name="Table 9"/>
          <p:cNvGraphicFramePr>
            <a:graphicFrameLocks noGrp="1"/>
          </p:cNvGraphicFramePr>
          <p:nvPr>
            <p:extLst>
              <p:ext uri="{D42A27DB-BD31-4B8C-83A1-F6EECF244321}">
                <p14:modId xmlns:p14="http://schemas.microsoft.com/office/powerpoint/2010/main" val="4077337941"/>
              </p:ext>
            </p:extLst>
          </p:nvPr>
        </p:nvGraphicFramePr>
        <p:xfrm>
          <a:off x="645458" y="2339137"/>
          <a:ext cx="5307106" cy="1691381"/>
        </p:xfrm>
        <a:graphic>
          <a:graphicData uri="http://schemas.openxmlformats.org/drawingml/2006/table">
            <a:tbl>
              <a:tblPr/>
              <a:tblGrid>
                <a:gridCol w="1874818"/>
                <a:gridCol w="1715845"/>
                <a:gridCol w="1716443"/>
              </a:tblGrid>
              <a:tr h="424031">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66252">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292">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52331">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370">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829">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11"/>
          <p:cNvSpPr/>
          <p:nvPr/>
        </p:nvSpPr>
        <p:spPr>
          <a:xfrm>
            <a:off x="2900082" y="3032829"/>
            <a:ext cx="1147482" cy="487258"/>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8"/>
          </a:p>
        </p:txBody>
      </p:sp>
      <p:sp>
        <p:nvSpPr>
          <p:cNvPr id="13" name="Rectangle 12"/>
          <p:cNvSpPr/>
          <p:nvPr/>
        </p:nvSpPr>
        <p:spPr>
          <a:xfrm>
            <a:off x="4621306" y="3032829"/>
            <a:ext cx="1147482" cy="487258"/>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8"/>
          </a:p>
        </p:txBody>
      </p:sp>
      <p:graphicFrame>
        <p:nvGraphicFramePr>
          <p:cNvPr id="14" name="Table 13"/>
          <p:cNvGraphicFramePr>
            <a:graphicFrameLocks noGrp="1"/>
          </p:cNvGraphicFramePr>
          <p:nvPr>
            <p:extLst>
              <p:ext uri="{D42A27DB-BD31-4B8C-83A1-F6EECF244321}">
                <p14:modId xmlns:p14="http://schemas.microsoft.com/office/powerpoint/2010/main" val="2552422182"/>
              </p:ext>
            </p:extLst>
          </p:nvPr>
        </p:nvGraphicFramePr>
        <p:xfrm>
          <a:off x="251011" y="4724520"/>
          <a:ext cx="6096000" cy="2776054"/>
        </p:xfrm>
        <a:graphic>
          <a:graphicData uri="http://schemas.openxmlformats.org/drawingml/2006/table">
            <a:tbl>
              <a:tblPr firstRow="1" bandRow="1">
                <a:tableStyleId>{5940675A-B579-460E-94D1-54222C63F5DA}</a:tableStyleId>
              </a:tblPr>
              <a:tblGrid>
                <a:gridCol w="1219200"/>
                <a:gridCol w="1280371"/>
                <a:gridCol w="1229747"/>
                <a:gridCol w="932329"/>
                <a:gridCol w="762000"/>
                <a:gridCol w="672353"/>
              </a:tblGrid>
              <a:tr h="278434">
                <a:tc rowSpan="2">
                  <a:txBody>
                    <a:bodyPr/>
                    <a:lstStyle/>
                    <a:p>
                      <a:pPr algn="ctr"/>
                      <a:endParaRPr lang="es-419" sz="900" noProof="0" dirty="0" smtClean="0">
                        <a:solidFill>
                          <a:srgbClr val="002060"/>
                        </a:solidFill>
                      </a:endParaRPr>
                    </a:p>
                    <a:p>
                      <a:pPr algn="ctr"/>
                      <a:r>
                        <a:rPr lang="es-419" sz="900" b="1" u="sng" noProof="0" dirty="0" smtClean="0">
                          <a:solidFill>
                            <a:srgbClr val="002060"/>
                          </a:solidFill>
                          <a:effectLst>
                            <a:outerShdw blurRad="38100" dist="38100" dir="2700000" algn="tl">
                              <a:srgbClr val="000000">
                                <a:alpha val="43137"/>
                              </a:srgbClr>
                            </a:outerShdw>
                          </a:effectLst>
                        </a:rPr>
                        <a:t>4 factores cualitativos</a:t>
                      </a:r>
                      <a:endParaRPr lang="es-419" sz="900" b="1" u="sng" noProof="0" dirty="0">
                        <a:solidFill>
                          <a:srgbClr val="002060"/>
                        </a:solidFill>
                        <a:effectLst>
                          <a:outerShdw blurRad="38100" dist="38100" dir="2700000" algn="tl">
                            <a:srgbClr val="000000">
                              <a:alpha val="43137"/>
                            </a:srgbClr>
                          </a:outerShdw>
                        </a:effectLst>
                      </a:endParaRPr>
                    </a:p>
                  </a:txBody>
                  <a:tcPr marL="86061" marR="86061" marT="41765" marB="41765" anchor="ctr"/>
                </a:tc>
                <a:tc gridSpan="5">
                  <a:txBody>
                    <a:bodyPr/>
                    <a:lstStyle/>
                    <a:p>
                      <a:pPr algn="ctr"/>
                      <a:r>
                        <a:rPr lang="es-419" sz="1200" b="1" noProof="0" dirty="0" smtClean="0">
                          <a:solidFill>
                            <a:srgbClr val="002060"/>
                          </a:solidFill>
                        </a:rPr>
                        <a:t>Clasifica el texto desde más</a:t>
                      </a:r>
                      <a:r>
                        <a:rPr lang="es-419" sz="1200" b="1" baseline="0" noProof="0" dirty="0" smtClean="0">
                          <a:solidFill>
                            <a:srgbClr val="002060"/>
                          </a:solidFill>
                        </a:rPr>
                        <a:t> fácil hasta más difícil, </a:t>
                      </a:r>
                      <a:r>
                        <a:rPr lang="es-419" sz="1200" b="1" u="sng" baseline="0" noProof="0" dirty="0" smtClean="0">
                          <a:solidFill>
                            <a:srgbClr val="002060"/>
                          </a:solidFill>
                        </a:rPr>
                        <a:t>entre las bandas</a:t>
                      </a:r>
                      <a:r>
                        <a:rPr lang="es-419" sz="1200" b="1" baseline="0" noProof="0" dirty="0" smtClean="0">
                          <a:solidFill>
                            <a:srgbClr val="002060"/>
                          </a:solidFill>
                        </a:rPr>
                        <a:t>.</a:t>
                      </a:r>
                      <a:endParaRPr lang="es-419" sz="1200" b="1" noProof="0" dirty="0">
                        <a:solidFill>
                          <a:srgbClr val="002060"/>
                        </a:solidFill>
                      </a:endParaRPr>
                    </a:p>
                  </a:txBody>
                  <a:tcPr marL="86061" marR="86061" marT="41765" marB="41765"/>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1413">
                <a:tc vMerge="1">
                  <a:txBody>
                    <a:bodyPr/>
                    <a:lstStyle/>
                    <a:p>
                      <a:endParaRPr lang="en-US" sz="1400" dirty="0"/>
                    </a:p>
                  </a:txBody>
                  <a:tcPr/>
                </a:tc>
                <a:tc>
                  <a:txBody>
                    <a:bodyPr/>
                    <a:lstStyle/>
                    <a:p>
                      <a:pPr algn="ctr"/>
                      <a:r>
                        <a:rPr lang="es-419" sz="900" b="1" noProof="0" dirty="0" smtClean="0">
                          <a:solidFill>
                            <a:srgbClr val="002060"/>
                          </a:solidFill>
                        </a:rPr>
                        <a:t>Principio del grado inferior  (banda)</a:t>
                      </a:r>
                      <a:endParaRPr lang="es-419" sz="900" b="1" noProof="0" dirty="0">
                        <a:solidFill>
                          <a:srgbClr val="002060"/>
                        </a:solidFill>
                      </a:endParaRPr>
                    </a:p>
                  </a:txBody>
                  <a:tcPr marL="86061" marR="86061" marT="41765" marB="41765" anchor="ctr">
                    <a:solidFill>
                      <a:schemeClr val="bg1">
                        <a:lumMod val="95000"/>
                      </a:schemeClr>
                    </a:solidFill>
                  </a:tcPr>
                </a:tc>
                <a:tc>
                  <a:txBody>
                    <a:bodyPr/>
                    <a:lstStyle/>
                    <a:p>
                      <a:pPr algn="ctr"/>
                      <a:r>
                        <a:rPr lang="es-419" sz="900" b="1" noProof="0" dirty="0" smtClean="0">
                          <a:solidFill>
                            <a:srgbClr val="002060"/>
                          </a:solidFill>
                        </a:rPr>
                        <a:t>Fin del grado inferior (banda) </a:t>
                      </a:r>
                      <a:endParaRPr lang="es-419" sz="900" b="1" noProof="0" dirty="0">
                        <a:solidFill>
                          <a:srgbClr val="002060"/>
                        </a:solidFill>
                      </a:endParaRPr>
                    </a:p>
                  </a:txBody>
                  <a:tcPr marL="86061" marR="86061" marT="41765" marB="41765" anchor="ctr">
                    <a:solidFill>
                      <a:schemeClr val="bg1">
                        <a:lumMod val="85000"/>
                      </a:schemeClr>
                    </a:solidFill>
                  </a:tcPr>
                </a:tc>
                <a:tc>
                  <a:txBody>
                    <a:bodyPr/>
                    <a:lstStyle/>
                    <a:p>
                      <a:pPr algn="ctr"/>
                      <a:r>
                        <a:rPr lang="es-419" sz="900" b="1" noProof="0" dirty="0" smtClean="0">
                          <a:solidFill>
                            <a:srgbClr val="002060"/>
                          </a:solidFill>
                        </a:rPr>
                        <a:t>Principio de un grado</a:t>
                      </a:r>
                      <a:r>
                        <a:rPr lang="es-419" sz="900" b="1" baseline="0" noProof="0" dirty="0" smtClean="0">
                          <a:solidFill>
                            <a:srgbClr val="002060"/>
                          </a:solidFill>
                        </a:rPr>
                        <a:t> </a:t>
                      </a:r>
                      <a:r>
                        <a:rPr lang="es-419" sz="900" b="1" noProof="0" dirty="0" smtClean="0">
                          <a:solidFill>
                            <a:srgbClr val="002060"/>
                          </a:solidFill>
                        </a:rPr>
                        <a:t>más alto (banda) hasta la mitad </a:t>
                      </a:r>
                      <a:endParaRPr lang="es-419" sz="900" b="1" noProof="0" dirty="0">
                        <a:solidFill>
                          <a:srgbClr val="002060"/>
                        </a:solidFill>
                      </a:endParaRPr>
                    </a:p>
                  </a:txBody>
                  <a:tcPr marL="86061" marR="86061" marT="41765" marB="41765" anchor="ctr">
                    <a:solidFill>
                      <a:schemeClr val="accent1">
                        <a:lumMod val="20000"/>
                        <a:lumOff val="80000"/>
                      </a:schemeClr>
                    </a:solidFill>
                  </a:tcPr>
                </a:tc>
                <a:tc>
                  <a:txBody>
                    <a:bodyPr/>
                    <a:lstStyle/>
                    <a:p>
                      <a:pPr algn="ctr"/>
                      <a:r>
                        <a:rPr lang="es-419" sz="900" b="1" noProof="0" dirty="0" smtClean="0">
                          <a:solidFill>
                            <a:srgbClr val="002060"/>
                          </a:solidFill>
                        </a:rPr>
                        <a:t>Fin de un   grado (banda) más alto</a:t>
                      </a:r>
                      <a:endParaRPr lang="es-419" sz="900" b="1" noProof="0" dirty="0">
                        <a:solidFill>
                          <a:srgbClr val="002060"/>
                        </a:solidFill>
                      </a:endParaRPr>
                    </a:p>
                  </a:txBody>
                  <a:tcPr marL="86061" marR="86061" marT="41765" marB="41765" anchor="ctr">
                    <a:solidFill>
                      <a:schemeClr val="accent1">
                        <a:lumMod val="40000"/>
                        <a:lumOff val="60000"/>
                      </a:schemeClr>
                    </a:solidFill>
                  </a:tcPr>
                </a:tc>
                <a:tc>
                  <a:txBody>
                    <a:bodyPr/>
                    <a:lstStyle/>
                    <a:p>
                      <a:pPr algn="ctr"/>
                      <a:r>
                        <a:rPr lang="es-419" sz="900" b="1" noProof="0" dirty="0" smtClean="0">
                          <a:solidFill>
                            <a:srgbClr val="002060"/>
                          </a:solidFill>
                        </a:rPr>
                        <a:t>No es adecuado</a:t>
                      </a:r>
                      <a:r>
                        <a:rPr lang="es-419" sz="900" b="1" baseline="0" noProof="0" dirty="0" smtClean="0">
                          <a:solidFill>
                            <a:srgbClr val="002060"/>
                          </a:solidFill>
                        </a:rPr>
                        <a:t> para banda</a:t>
                      </a:r>
                      <a:endParaRPr lang="es-419" sz="900" b="1" noProof="0" dirty="0">
                        <a:solidFill>
                          <a:srgbClr val="002060"/>
                        </a:solidFill>
                      </a:endParaRPr>
                    </a:p>
                  </a:txBody>
                  <a:tcPr marL="86061" marR="86061" marT="41765" marB="41765" anchor="ctr">
                    <a:solidFill>
                      <a:schemeClr val="accent6">
                        <a:lumMod val="20000"/>
                        <a:lumOff val="80000"/>
                      </a:schemeClr>
                    </a:solidFill>
                  </a:tcPr>
                </a:tc>
              </a:tr>
              <a:tr h="365919">
                <a:tc>
                  <a:txBody>
                    <a:bodyPr/>
                    <a:lstStyle/>
                    <a:p>
                      <a:r>
                        <a:rPr lang="es-419" sz="900" noProof="0" dirty="0" smtClean="0">
                          <a:solidFill>
                            <a:srgbClr val="002060"/>
                          </a:solidFill>
                        </a:rPr>
                        <a:t>Propósito/significado</a:t>
                      </a:r>
                      <a:endParaRPr lang="es-419" sz="900" noProof="0" dirty="0">
                        <a:solidFill>
                          <a:srgbClr val="002060"/>
                        </a:solidFill>
                      </a:endParaRPr>
                    </a:p>
                  </a:txBody>
                  <a:tcPr marL="86061" marR="86061" marT="41765" marB="41765"/>
                </a:tc>
                <a:tc gridSpan="5">
                  <a:txBody>
                    <a:bodyPr/>
                    <a:lstStyle/>
                    <a:p>
                      <a:endParaRPr lang="es-419" sz="1900" noProof="0" dirty="0">
                        <a:solidFill>
                          <a:srgbClr val="002060"/>
                        </a:solidFill>
                      </a:endParaRPr>
                    </a:p>
                  </a:txBody>
                  <a:tcPr marL="86061" marR="86061" marT="41765" marB="41765"/>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5919">
                <a:tc>
                  <a:txBody>
                    <a:bodyPr/>
                    <a:lstStyle/>
                    <a:p>
                      <a:r>
                        <a:rPr lang="es-419" sz="900" noProof="0" dirty="0" smtClean="0">
                          <a:solidFill>
                            <a:srgbClr val="002060"/>
                          </a:solidFill>
                        </a:rPr>
                        <a:t>Estructura</a:t>
                      </a:r>
                      <a:endParaRPr lang="es-419" sz="900" noProof="0" dirty="0">
                        <a:solidFill>
                          <a:srgbClr val="002060"/>
                        </a:solidFill>
                      </a:endParaRPr>
                    </a:p>
                  </a:txBody>
                  <a:tcPr marL="86061" marR="86061" marT="41765" marB="41765"/>
                </a:tc>
                <a:tc gridSpan="5">
                  <a:txBody>
                    <a:bodyPr/>
                    <a:lstStyle/>
                    <a:p>
                      <a:endParaRPr lang="es-419" sz="1900" noProof="0" dirty="0">
                        <a:solidFill>
                          <a:srgbClr val="002060"/>
                        </a:solidFill>
                      </a:endParaRPr>
                    </a:p>
                  </a:txBody>
                  <a:tcPr marL="86061" marR="86061" marT="41765" marB="41765"/>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5919">
                <a:tc>
                  <a:txBody>
                    <a:bodyPr/>
                    <a:lstStyle/>
                    <a:p>
                      <a:r>
                        <a:rPr lang="es-419" sz="900" noProof="0" dirty="0" smtClean="0">
                          <a:solidFill>
                            <a:srgbClr val="002060"/>
                          </a:solidFill>
                        </a:rPr>
                        <a:t>Claridad del lenguaje</a:t>
                      </a:r>
                      <a:endParaRPr lang="es-419" sz="900" noProof="0" dirty="0">
                        <a:solidFill>
                          <a:srgbClr val="002060"/>
                        </a:solidFill>
                      </a:endParaRPr>
                    </a:p>
                  </a:txBody>
                  <a:tcPr marL="86061" marR="86061" marT="41765" marB="41765"/>
                </a:tc>
                <a:tc gridSpan="5">
                  <a:txBody>
                    <a:bodyPr/>
                    <a:lstStyle/>
                    <a:p>
                      <a:endParaRPr lang="es-419" sz="1900" noProof="0" dirty="0">
                        <a:solidFill>
                          <a:srgbClr val="002060"/>
                        </a:solidFill>
                      </a:endParaRPr>
                    </a:p>
                  </a:txBody>
                  <a:tcPr marL="86061" marR="86061" marT="41765" marB="41765"/>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5919">
                <a:tc>
                  <a:txBody>
                    <a:bodyPr/>
                    <a:lstStyle/>
                    <a:p>
                      <a:r>
                        <a:rPr lang="es-419" sz="900" noProof="0" dirty="0" smtClean="0">
                          <a:solidFill>
                            <a:srgbClr val="002060"/>
                          </a:solidFill>
                        </a:rPr>
                        <a:t>Lenguaje </a:t>
                      </a:r>
                      <a:endParaRPr lang="es-419" sz="900" noProof="0" dirty="0">
                        <a:solidFill>
                          <a:srgbClr val="002060"/>
                        </a:solidFill>
                      </a:endParaRPr>
                    </a:p>
                  </a:txBody>
                  <a:tcPr marL="86061" marR="86061" marT="41765" marB="41765"/>
                </a:tc>
                <a:tc gridSpan="5">
                  <a:txBody>
                    <a:bodyPr/>
                    <a:lstStyle/>
                    <a:p>
                      <a:endParaRPr lang="es-419" sz="1900" noProof="0" dirty="0">
                        <a:solidFill>
                          <a:srgbClr val="002060"/>
                        </a:solidFill>
                      </a:endParaRPr>
                    </a:p>
                  </a:txBody>
                  <a:tcPr marL="86061" marR="86061" marT="41765" marB="41765"/>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5919">
                <a:tc>
                  <a:txBody>
                    <a:bodyPr/>
                    <a:lstStyle/>
                    <a:p>
                      <a:r>
                        <a:rPr lang="es-419" sz="900" noProof="0" dirty="0" smtClean="0">
                          <a:solidFill>
                            <a:srgbClr val="002060"/>
                          </a:solidFill>
                        </a:rPr>
                        <a:t>Ubicación general</a:t>
                      </a:r>
                      <a:endParaRPr lang="es-419" sz="900" noProof="0" dirty="0">
                        <a:solidFill>
                          <a:srgbClr val="002060"/>
                        </a:solidFill>
                      </a:endParaRPr>
                    </a:p>
                  </a:txBody>
                  <a:tcPr marL="86061" marR="86061" marT="41765" marB="41765"/>
                </a:tc>
                <a:tc gridSpan="5">
                  <a:txBody>
                    <a:bodyPr/>
                    <a:lstStyle/>
                    <a:p>
                      <a:endParaRPr lang="es-419" sz="1900" noProof="0" dirty="0">
                        <a:solidFill>
                          <a:srgbClr val="002060"/>
                        </a:solidFill>
                      </a:endParaRPr>
                    </a:p>
                  </a:txBody>
                  <a:tcPr marL="86061" marR="86061" marT="41765" marB="41765"/>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712258" y="5720948"/>
            <a:ext cx="4303059" cy="1604154"/>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8"/>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8"/>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8"/>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8"/>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8"/>
            </a:p>
          </p:txBody>
        </p:sp>
      </p:grpSp>
      <p:sp>
        <p:nvSpPr>
          <p:cNvPr id="28" name="Rectangle 27"/>
          <p:cNvSpPr/>
          <p:nvPr/>
        </p:nvSpPr>
        <p:spPr>
          <a:xfrm>
            <a:off x="475129" y="8293228"/>
            <a:ext cx="5647765" cy="400110"/>
          </a:xfrm>
          <a:prstGeom prst="rect">
            <a:avLst/>
          </a:prstGeom>
        </p:spPr>
        <p:txBody>
          <a:bodyPr wrap="square">
            <a:spAutoFit/>
          </a:bodyPr>
          <a:lstStyle/>
          <a:p>
            <a:pPr algn="ctr"/>
            <a:r>
              <a:rPr lang="es-419" sz="1000" b="1" dirty="0">
                <a:solidFill>
                  <a:schemeClr val="tx2"/>
                </a:solidFill>
              </a:rPr>
              <a:t>Para ver más detalles sobre cada una de las medidas cualitativas, favor de ir a la diapositiva 6 de:</a:t>
            </a:r>
          </a:p>
          <a:p>
            <a:pPr algn="ctr"/>
            <a:r>
              <a:rPr lang="es-419" sz="1000" dirty="0"/>
              <a:t> </a:t>
            </a:r>
            <a:r>
              <a:rPr lang="es-419" sz="1000" b="1" dirty="0">
                <a:solidFill>
                  <a:srgbClr val="002060"/>
                </a:solidFill>
                <a:hlinkClick r:id="rId2"/>
              </a:rPr>
              <a:t>http://www.corestandards.org/assets/Appendix_A.pdf</a:t>
            </a:r>
            <a:endParaRPr lang="es-419" sz="1000" dirty="0"/>
          </a:p>
        </p:txBody>
      </p:sp>
    </p:spTree>
    <p:extLst>
      <p:ext uri="{BB962C8B-B14F-4D97-AF65-F5344CB8AC3E}">
        <p14:creationId xmlns:p14="http://schemas.microsoft.com/office/powerpoint/2010/main" val="340684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6553200" cy="8602355"/>
          </a:xfrm>
          <a:prstGeom prst="rect">
            <a:avLst/>
          </a:prstGeom>
          <a:noFill/>
        </p:spPr>
        <p:txBody>
          <a:bodyPr wrap="square" rtlCol="0">
            <a:spAutoFit/>
          </a:bodyPr>
          <a:lstStyle/>
          <a:p>
            <a:r>
              <a:rPr lang="es-MX" sz="2000" u="sng" dirty="0" smtClean="0"/>
              <a:t>Nota importante:</a:t>
            </a:r>
          </a:p>
          <a:p>
            <a:endParaRPr lang="es-MX" sz="500" u="sng" dirty="0" smtClean="0"/>
          </a:p>
          <a:p>
            <a:r>
              <a:rPr lang="es-MX" sz="1050" dirty="0" smtClean="0"/>
              <a:t>Durante el primer trimestre de primer grado la mayoría de los estudiantes </a:t>
            </a:r>
            <a:r>
              <a:rPr lang="es-MX" sz="1050" b="1" dirty="0" smtClean="0"/>
              <a:t>no leen </a:t>
            </a:r>
            <a:r>
              <a:rPr lang="es-MX" sz="1050" dirty="0" smtClean="0"/>
              <a:t>con fluidez y no han tomado una evaluación con respuestas de selección múltiple y respuestas construidas en este formato. Lea los cuentos a los estudiantes y haga las preguntas como una Comprensión auditiva, en lugar de preguntas de Comprensión de lectura. Realice la evaluación (o parte de la evaluación) como un </a:t>
            </a:r>
            <a:r>
              <a:rPr lang="es-MX" sz="1050" b="1" i="1" dirty="0" smtClean="0"/>
              <a:t>instrumento de práctica de instrucción</a:t>
            </a:r>
            <a:r>
              <a:rPr lang="es-MX" sz="1050" dirty="0" smtClean="0"/>
              <a:t>. Esta es una experiencia de aprendizaje para los estudiantes de primer grado y debe verse más como una pieza de instrucción en lugar de una evaluación. No espere que los estudiantes hagan esto de forma independiente. Esta evaluación se puede hacer como un proyecto de clase durante varias semanas, con la sección literaria impartida en un momento diferente de la sección informativa. Desarrolle al estudiante progresivamente a lo largo del año para que lea y trabaje en la evaluación de la manera más independiente que pueda ser capaz.  </a:t>
            </a:r>
          </a:p>
          <a:p>
            <a:endParaRPr lang="es-MX" sz="500" dirty="0" smtClean="0"/>
          </a:p>
          <a:p>
            <a:pPr lvl="0" defTabSz="966612"/>
            <a:r>
              <a:rPr lang="es-MX" sz="1400" b="1" u="sng" dirty="0" smtClean="0">
                <a:solidFill>
                  <a:prstClr val="black"/>
                </a:solidFill>
              </a:rPr>
              <a:t>Instrucciones para las Respuestas de selección múltiple </a:t>
            </a:r>
          </a:p>
          <a:p>
            <a:pPr lvl="0" defTabSz="966612"/>
            <a:r>
              <a:rPr lang="es-MX" sz="1400" b="1" dirty="0" smtClean="0">
                <a:solidFill>
                  <a:prstClr val="black"/>
                </a:solidFill>
              </a:rPr>
              <a:t>Parte uno</a:t>
            </a:r>
            <a:endParaRPr lang="es-MX" sz="1400" b="1" dirty="0" smtClean="0">
              <a:solidFill>
                <a:srgbClr val="FF0000"/>
              </a:solidFill>
            </a:endParaRPr>
          </a:p>
          <a:p>
            <a:pPr lvl="0" defTabSz="966612"/>
            <a:endParaRPr lang="es-MX" sz="500" dirty="0" smtClean="0">
              <a:solidFill>
                <a:prstClr val="black"/>
              </a:solidFill>
            </a:endParaRPr>
          </a:p>
          <a:p>
            <a:pPr lvl="0" defTabSz="966612"/>
            <a:r>
              <a:rPr lang="es-MX" sz="1050" i="1" dirty="0" smtClean="0">
                <a:solidFill>
                  <a:prstClr val="black"/>
                </a:solidFill>
              </a:rPr>
              <a:t>— Esta es una evaluación o “prueba.”  Una evaluación nos permite saber sobre qué podemos aprender más </a:t>
            </a:r>
            <a:r>
              <a:rPr lang="es-MX" sz="1050" dirty="0" smtClean="0">
                <a:solidFill>
                  <a:prstClr val="black"/>
                </a:solidFill>
              </a:rPr>
              <a:t>(muéstreles la copia de la evaluación).</a:t>
            </a:r>
          </a:p>
          <a:p>
            <a:pPr lvl="0" defTabSz="966612"/>
            <a:endParaRPr lang="es-MX" sz="700" dirty="0" smtClean="0">
              <a:solidFill>
                <a:prstClr val="black"/>
              </a:solidFill>
            </a:endParaRPr>
          </a:p>
          <a:p>
            <a:pPr lvl="0" defTabSz="966612"/>
            <a:r>
              <a:rPr lang="es-MX" sz="1050" i="1" dirty="0" smtClean="0">
                <a:solidFill>
                  <a:prstClr val="black"/>
                </a:solidFill>
              </a:rPr>
              <a:t>— Voy a leerles un cuento llamado </a:t>
            </a:r>
            <a:r>
              <a:rPr lang="es-MX" sz="1050" b="1" i="1" u="sng" dirty="0" smtClean="0">
                <a:solidFill>
                  <a:prstClr val="black"/>
                </a:solidFill>
              </a:rPr>
              <a:t>La tormenta</a:t>
            </a:r>
            <a:r>
              <a:rPr lang="es-MX" sz="1050" b="1" i="1" dirty="0" smtClean="0">
                <a:solidFill>
                  <a:prstClr val="black"/>
                </a:solidFill>
              </a:rPr>
              <a:t>. </a:t>
            </a:r>
            <a:r>
              <a:rPr lang="es-MX" sz="1050" i="1" dirty="0" smtClean="0">
                <a:solidFill>
                  <a:prstClr val="black"/>
                </a:solidFill>
              </a:rPr>
              <a:t>Luego, voy a hacerles algunas preguntas sobre el cuento.</a:t>
            </a:r>
          </a:p>
          <a:p>
            <a:pPr lvl="0" defTabSz="966612"/>
            <a:endParaRPr lang="es-MX" sz="700" dirty="0" smtClean="0">
              <a:solidFill>
                <a:prstClr val="black"/>
              </a:solidFill>
            </a:endParaRPr>
          </a:p>
          <a:p>
            <a:pPr lvl="0" defTabSz="966612"/>
            <a:r>
              <a:rPr lang="es-MX" sz="1050" dirty="0" smtClean="0">
                <a:solidFill>
                  <a:prstClr val="black"/>
                </a:solidFill>
              </a:rPr>
              <a:t>Lea el cuento</a:t>
            </a:r>
            <a:r>
              <a:rPr lang="es-MX" sz="1050" i="1" dirty="0" smtClean="0">
                <a:solidFill>
                  <a:prstClr val="black"/>
                </a:solidFill>
              </a:rPr>
              <a:t> </a:t>
            </a:r>
            <a:r>
              <a:rPr lang="es-MX" sz="1050" b="1" i="1" u="sng" dirty="0" smtClean="0">
                <a:solidFill>
                  <a:prstClr val="black"/>
                </a:solidFill>
              </a:rPr>
              <a:t>La tormenta</a:t>
            </a:r>
            <a:r>
              <a:rPr lang="es-MX" sz="1050" i="1" dirty="0" smtClean="0">
                <a:solidFill>
                  <a:prstClr val="black"/>
                </a:solidFill>
              </a:rPr>
              <a:t>.</a:t>
            </a:r>
          </a:p>
          <a:p>
            <a:endParaRPr lang="es-MX" sz="500" i="1" dirty="0" smtClean="0"/>
          </a:p>
          <a:p>
            <a:r>
              <a:rPr lang="es-MX" sz="1400" b="1" dirty="0" smtClean="0"/>
              <a:t>Parte dos</a:t>
            </a:r>
          </a:p>
          <a:p>
            <a:endParaRPr lang="es-MX" sz="500" dirty="0" smtClean="0"/>
          </a:p>
          <a:p>
            <a:r>
              <a:rPr lang="es-MX" sz="1050" i="1" dirty="0" smtClean="0"/>
              <a:t>— Ahora voy a hacerles algunas preguntas sobre el cuento. Mantengan las respuestas en su mente (señale su cabeza) y no la digan en voz alta.</a:t>
            </a:r>
          </a:p>
          <a:p>
            <a:endParaRPr lang="es-MX" sz="700" i="1" dirty="0" smtClean="0"/>
          </a:p>
          <a:p>
            <a:r>
              <a:rPr lang="es-MX" sz="1050" dirty="0" smtClean="0"/>
              <a:t>Modele haciendo una pregunta y manteniéndola en su mente. Luego modele contestando una pregunta sin decir la respuesta en voz alta. Es posible que desee escribir una pregunta en la pizarra y luego escribir tres posibles opciones (A, B, C). Lea cada opción, y luego regrese y marque (rellene) el círculo de la respuesta correcta. </a:t>
            </a:r>
          </a:p>
          <a:p>
            <a:endParaRPr lang="es-MX" sz="700" i="1" dirty="0" smtClean="0"/>
          </a:p>
          <a:p>
            <a:r>
              <a:rPr lang="es-MX" sz="1050" dirty="0" smtClean="0"/>
              <a:t>Lea cada pregunta de </a:t>
            </a:r>
            <a:r>
              <a:rPr lang="es-MX" sz="1050" b="1" i="1" u="sng" dirty="0" smtClean="0"/>
              <a:t>La tormenta</a:t>
            </a:r>
            <a:r>
              <a:rPr lang="es-MX" sz="1050" i="1" dirty="0" smtClean="0"/>
              <a:t>. </a:t>
            </a:r>
            <a:r>
              <a:rPr lang="es-MX" sz="1050" dirty="0" smtClean="0"/>
              <a:t> Haga la evaluación completa como un “proyecto de clase”,  usando  un proyector y permitiendo a los estudiantes marcar sus respuestas.  Los estudiantes practican manteniendo sus respuestas en la “mente.”</a:t>
            </a:r>
          </a:p>
          <a:p>
            <a:endParaRPr lang="es-MX" sz="700" i="1" dirty="0" smtClean="0"/>
          </a:p>
          <a:p>
            <a:r>
              <a:rPr lang="es-MX" sz="1050" dirty="0" smtClean="0"/>
              <a:t>Es importante discutir cada respuesta inmediatamente después de haber sido seleccionada, para ayudar a los estudiantes a entender por qué  es o no es la respuesta correcta. </a:t>
            </a:r>
          </a:p>
          <a:p>
            <a:endParaRPr lang="es-MX" sz="500" dirty="0" smtClean="0"/>
          </a:p>
          <a:p>
            <a:r>
              <a:rPr lang="es-MX" sz="1400" b="1" u="sng" dirty="0" smtClean="0"/>
              <a:t>Instrucciones para las Respuestas construidas</a:t>
            </a:r>
          </a:p>
          <a:p>
            <a:r>
              <a:rPr lang="es-MX" sz="1200" b="1" dirty="0" smtClean="0"/>
              <a:t>Parte tres</a:t>
            </a:r>
          </a:p>
          <a:p>
            <a:endParaRPr lang="es-MX" sz="500" dirty="0" smtClean="0"/>
          </a:p>
          <a:p>
            <a:pPr lvl="0" defTabSz="966612"/>
            <a:r>
              <a:rPr lang="es-MX" sz="1050" i="1" dirty="0" smtClean="0">
                <a:solidFill>
                  <a:prstClr val="black"/>
                </a:solidFill>
              </a:rPr>
              <a:t>— Hemos practicado buscando respuestas sobre el cuento. Hemos llenado o sombreado algunas burbujas para mostrar las respuestas que nosotros creemos que están correctas.</a:t>
            </a:r>
          </a:p>
          <a:p>
            <a:pPr lvl="0" defTabSz="966612"/>
            <a:endParaRPr lang="es-MX" sz="700" i="1" dirty="0" smtClean="0">
              <a:solidFill>
                <a:prstClr val="black"/>
              </a:solidFill>
            </a:endParaRPr>
          </a:p>
          <a:p>
            <a:pPr lvl="0" defTabSz="966612"/>
            <a:r>
              <a:rPr lang="es-MX" sz="1050" i="1" dirty="0">
                <a:solidFill>
                  <a:prstClr val="black"/>
                </a:solidFill>
              </a:rPr>
              <a:t>— Ahora </a:t>
            </a:r>
            <a:r>
              <a:rPr lang="es-MX" sz="1050" i="1" dirty="0" smtClean="0">
                <a:solidFill>
                  <a:prstClr val="black"/>
                </a:solidFill>
              </a:rPr>
              <a:t>vamos a contestar preguntas acerca del cuento de una manera diferente. Vamos a escuchar una pregunta y luego vamos a escribir y dibujar sobre ella para mostrar </a:t>
            </a:r>
            <a:r>
              <a:rPr lang="es-MX" sz="1050" b="1" i="1" dirty="0" smtClean="0">
                <a:solidFill>
                  <a:prstClr val="black"/>
                </a:solidFill>
              </a:rPr>
              <a:t>qué</a:t>
            </a:r>
            <a:r>
              <a:rPr lang="es-MX" sz="1050" i="1" dirty="0" smtClean="0">
                <a:solidFill>
                  <a:prstClr val="black"/>
                </a:solidFill>
              </a:rPr>
              <a:t> entendimos.</a:t>
            </a:r>
          </a:p>
          <a:p>
            <a:pPr lvl="0" defTabSz="966612"/>
            <a:endParaRPr lang="es-MX" sz="600" dirty="0" smtClean="0">
              <a:solidFill>
                <a:prstClr val="black"/>
              </a:solidFill>
            </a:endParaRPr>
          </a:p>
          <a:p>
            <a:pPr lvl="0" defTabSz="966612"/>
            <a:r>
              <a:rPr lang="es-MX" sz="1050" i="1" dirty="0">
                <a:solidFill>
                  <a:prstClr val="black"/>
                </a:solidFill>
              </a:rPr>
              <a:t>— Escuchen </a:t>
            </a:r>
            <a:r>
              <a:rPr lang="es-MX" sz="1050" i="1" dirty="0" smtClean="0">
                <a:solidFill>
                  <a:prstClr val="black"/>
                </a:solidFill>
              </a:rPr>
              <a:t>la pregunta </a:t>
            </a:r>
            <a:r>
              <a:rPr lang="es-MX" sz="1050" dirty="0" smtClean="0">
                <a:solidFill>
                  <a:prstClr val="black"/>
                </a:solidFill>
              </a:rPr>
              <a:t>(lea la primera pregunta de respuesta construida). Discutan la respuesta entre todos, como clase.</a:t>
            </a:r>
            <a:r>
              <a:rPr lang="es-MX" sz="1050" i="1" dirty="0" smtClean="0">
                <a:solidFill>
                  <a:prstClr val="black"/>
                </a:solidFill>
              </a:rPr>
              <a:t> </a:t>
            </a:r>
            <a:r>
              <a:rPr lang="es-MX" sz="1050" dirty="0" smtClean="0">
                <a:solidFill>
                  <a:prstClr val="black"/>
                </a:solidFill>
              </a:rPr>
              <a:t>Modele en el pizarrón cómo usted respondería a la pregunta con palabras e imágenes.  Permita a 2-3 estudiantes añadir palabras a la oración estructurada ofrecida en la evaluación</a:t>
            </a:r>
            <a:r>
              <a:rPr lang="es-MX" sz="1050" b="1" dirty="0" smtClean="0">
                <a:solidFill>
                  <a:srgbClr val="FF0000"/>
                </a:solidFill>
              </a:rPr>
              <a:t> </a:t>
            </a:r>
            <a:r>
              <a:rPr lang="es-MX" sz="1050" dirty="0" smtClean="0">
                <a:solidFill>
                  <a:prstClr val="black"/>
                </a:solidFill>
              </a:rPr>
              <a:t>o añadir dibujos a su modelo. Luego pregunte: </a:t>
            </a:r>
            <a:r>
              <a:rPr lang="es-MX" sz="1050" i="1" dirty="0">
                <a:solidFill>
                  <a:prstClr val="black"/>
                </a:solidFill>
              </a:rPr>
              <a:t>— ¿</a:t>
            </a:r>
            <a:r>
              <a:rPr lang="es-MX" sz="1050" i="1" dirty="0" smtClean="0">
                <a:solidFill>
                  <a:prstClr val="black"/>
                </a:solidFill>
              </a:rPr>
              <a:t>Nuestras palabras e imágenes responden a la pregunta?</a:t>
            </a:r>
          </a:p>
          <a:p>
            <a:pPr lvl="0" defTabSz="966612"/>
            <a:r>
              <a:rPr lang="es-MX" sz="1050" dirty="0" smtClean="0">
                <a:solidFill>
                  <a:prstClr val="black"/>
                </a:solidFill>
              </a:rPr>
              <a:t> </a:t>
            </a:r>
          </a:p>
          <a:p>
            <a:pPr lvl="0" defTabSz="966612"/>
            <a:r>
              <a:rPr lang="es-MX" sz="1050" dirty="0" smtClean="0">
                <a:solidFill>
                  <a:prstClr val="black"/>
                </a:solidFill>
              </a:rPr>
              <a:t>Haga que los estudiantes completen la siguiente pregunta de respuesta construida en un papel en blanco. Permita que ellos discutan y compartan sus respuestas y sus ideas.</a:t>
            </a:r>
          </a:p>
          <a:p>
            <a:pPr lvl="0" defTabSz="966612"/>
            <a:r>
              <a:rPr lang="es-MX" sz="1200" b="1" dirty="0" smtClean="0">
                <a:solidFill>
                  <a:prstClr val="black"/>
                </a:solidFill>
              </a:rPr>
              <a:t>Repita el proceso para el texto informativo:  </a:t>
            </a:r>
            <a:r>
              <a:rPr lang="es-MX" sz="1200" b="1" i="1" u="sng" dirty="0" smtClean="0"/>
              <a:t>Tormenta giratoria</a:t>
            </a:r>
            <a:r>
              <a:rPr lang="es-MX" sz="1200" b="1" i="1" dirty="0" smtClean="0"/>
              <a:t>,</a:t>
            </a:r>
            <a:r>
              <a:rPr lang="es-MX" sz="1200" b="1" dirty="0" smtClean="0">
                <a:solidFill>
                  <a:prstClr val="black"/>
                </a:solidFill>
              </a:rPr>
              <a:t> y todas las preguntas de escritura y lenguaje.</a:t>
            </a:r>
            <a:endParaRPr lang="es-MX" sz="1600" b="1" dirty="0">
              <a:solidFill>
                <a:prstClr val="black"/>
              </a:solidFill>
            </a:endParaRPr>
          </a:p>
        </p:txBody>
      </p:sp>
      <p:sp>
        <p:nvSpPr>
          <p:cNvPr id="3" name="Slide Number Placeholder 1"/>
          <p:cNvSpPr>
            <a:spLocks noGrp="1"/>
          </p:cNvSpPr>
          <p:nvPr>
            <p:ph type="sldNum" sz="quarter" idx="12"/>
          </p:nvPr>
        </p:nvSpPr>
        <p:spPr>
          <a:xfrm>
            <a:off x="4914900" y="8475137"/>
            <a:ext cx="1600200" cy="486833"/>
          </a:xfrm>
        </p:spPr>
        <p:txBody>
          <a:bodyPr/>
          <a:lstStyle/>
          <a:p>
            <a:r>
              <a:rPr lang="en-US" dirty="0"/>
              <a:t>5</a:t>
            </a:r>
          </a:p>
        </p:txBody>
      </p:sp>
    </p:spTree>
    <p:extLst>
      <p:ext uri="{BB962C8B-B14F-4D97-AF65-F5344CB8AC3E}">
        <p14:creationId xmlns:p14="http://schemas.microsoft.com/office/powerpoint/2010/main" val="3430983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52733395"/>
              </p:ext>
            </p:extLst>
          </p:nvPr>
        </p:nvGraphicFramePr>
        <p:xfrm>
          <a:off x="304800" y="457200"/>
          <a:ext cx="6307068" cy="7305264"/>
        </p:xfrm>
        <a:graphic>
          <a:graphicData uri="http://schemas.openxmlformats.org/drawingml/2006/table">
            <a:tbl>
              <a:tblPr firstRow="1" firstCol="1" bandRow="1"/>
              <a:tblGrid>
                <a:gridCol w="820667"/>
                <a:gridCol w="5486401"/>
              </a:tblGrid>
              <a:tr h="221643">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MX" sz="1000" b="0" i="1" u="none" strike="noStrike" kern="1200" cap="none" spc="0" normalizeH="0" baseline="0" noProof="0" dirty="0" smtClean="0">
                          <a:ln>
                            <a:noFill/>
                          </a:ln>
                          <a:solidFill>
                            <a:prstClr val="black"/>
                          </a:solidFill>
                          <a:effectLst/>
                          <a:uLnTx/>
                          <a:uFillTx/>
                          <a:latin typeface="+mn-lt"/>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2164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419" sz="1800" b="1" u="none" dirty="0" smtClean="0">
                          <a:effectLst>
                            <a:outerShdw blurRad="38100" dist="38100" dir="2700000" algn="tl">
                              <a:srgbClr val="000000">
                                <a:alpha val="43137"/>
                              </a:srgbClr>
                            </a:outerShdw>
                          </a:effectLst>
                        </a:rPr>
                        <a:t>CFA  Trimestre 1: Clave para la  </a:t>
                      </a:r>
                      <a:r>
                        <a:rPr lang="es-419" sz="1800" b="1" u="sng" dirty="0" smtClean="0">
                          <a:effectLst>
                            <a:outerShdw blurRad="38100" dist="38100" dir="2700000" algn="tl">
                              <a:srgbClr val="000000">
                                <a:alpha val="43137"/>
                              </a:srgbClr>
                            </a:outerShdw>
                          </a:effectLst>
                        </a:rPr>
                        <a:t>Respuesta construida</a:t>
                      </a: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2164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500" b="1" kern="1200" dirty="0" smtClean="0">
                          <a:solidFill>
                            <a:srgbClr val="000000"/>
                          </a:solidFill>
                          <a:effectLst/>
                          <a:latin typeface="+mn-lt"/>
                          <a:ea typeface="Times New Roman"/>
                          <a:cs typeface="Arial"/>
                        </a:rPr>
                        <a:t>Estándar RL.1.2</a:t>
                      </a:r>
                      <a:r>
                        <a:rPr lang="es-MX" sz="1500" b="1" kern="1200" dirty="0" smtClean="0">
                          <a:solidFill>
                            <a:schemeClr val="tx1"/>
                          </a:solidFill>
                          <a:effectLst/>
                          <a:latin typeface="+mn-lt"/>
                          <a:ea typeface="Times New Roman"/>
                          <a:cs typeface="Arial"/>
                        </a:rPr>
                        <a:t>:   Rúbrica de 2 puntos: Respuesta Construida – Lectura Corta</a:t>
                      </a:r>
                    </a:p>
                    <a:p>
                      <a:pPr marL="0" marR="0" indent="0" algn="l" defTabSz="914400" rtl="0" eaLnBrk="1" fontAlgn="auto" latinLnBrk="0" hangingPunct="1">
                        <a:lnSpc>
                          <a:spcPct val="100000"/>
                        </a:lnSpc>
                        <a:spcBef>
                          <a:spcPts val="0"/>
                        </a:spcBef>
                        <a:spcAft>
                          <a:spcPts val="0"/>
                        </a:spcAft>
                        <a:buClrTx/>
                        <a:buSzTx/>
                        <a:buFontTx/>
                        <a:buNone/>
                        <a:tabLst/>
                        <a:defRPr/>
                      </a:pPr>
                      <a:r>
                        <a:rPr lang="es-MX" sz="1100" dirty="0" smtClean="0"/>
                        <a:t>RL.1.2  Recuentan cuentos, incluyendo los detalles clave, y demuestran comprensión del mensaje principal o lección.</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dirty="0" smtClean="0"/>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5003">
                <a:tc gridSpan="2">
                  <a:txBody>
                    <a:bodyPr/>
                    <a:lstStyle/>
                    <a:p>
                      <a:pPr marL="0" marR="0" algn="l">
                        <a:lnSpc>
                          <a:spcPct val="100000"/>
                        </a:lnSpc>
                        <a:spcBef>
                          <a:spcPts val="0"/>
                        </a:spcBef>
                        <a:spcAft>
                          <a:spcPts val="0"/>
                        </a:spcAft>
                      </a:pPr>
                      <a:r>
                        <a:rPr lang="es-MX" sz="1300" b="1" kern="1200" dirty="0" smtClean="0">
                          <a:solidFill>
                            <a:srgbClr val="000000"/>
                          </a:solidFill>
                          <a:effectLst/>
                          <a:latin typeface="+mn-lt"/>
                          <a:ea typeface="Times New Roman"/>
                          <a:cs typeface="Arial"/>
                        </a:rPr>
                        <a:t>Pregunta</a:t>
                      </a:r>
                      <a:r>
                        <a:rPr lang="es-MX" sz="1300" b="1" kern="1200" baseline="0" dirty="0" smtClean="0">
                          <a:solidFill>
                            <a:srgbClr val="000000"/>
                          </a:solidFill>
                          <a:effectLst/>
                          <a:latin typeface="+mn-lt"/>
                          <a:ea typeface="Times New Roman"/>
                          <a:cs typeface="Arial"/>
                        </a:rPr>
                        <a:t> #7:</a:t>
                      </a:r>
                    </a:p>
                    <a:p>
                      <a:pPr marL="0" marR="0" algn="l">
                        <a:lnSpc>
                          <a:spcPct val="100000"/>
                        </a:lnSpc>
                        <a:spcBef>
                          <a:spcPts val="0"/>
                        </a:spcBef>
                        <a:spcAft>
                          <a:spcPts val="0"/>
                        </a:spcAft>
                      </a:pPr>
                      <a:r>
                        <a:rPr lang="es-419" sz="1400" b="1" kern="1200" baseline="0" dirty="0" smtClean="0">
                          <a:solidFill>
                            <a:srgbClr val="000000"/>
                          </a:solidFill>
                          <a:effectLst/>
                          <a:latin typeface="+mn-lt"/>
                          <a:ea typeface="Times New Roman"/>
                          <a:cs typeface="Arial"/>
                        </a:rPr>
                        <a:t>¿Cuál es la idea principal de </a:t>
                      </a:r>
                      <a:r>
                        <a:rPr lang="es-419" sz="1400" b="1" i="1" u="sng" kern="1200" baseline="0" dirty="0" smtClean="0">
                          <a:solidFill>
                            <a:srgbClr val="000000"/>
                          </a:solidFill>
                          <a:effectLst/>
                          <a:latin typeface="+mn-lt"/>
                          <a:ea typeface="Times New Roman"/>
                          <a:cs typeface="Arial"/>
                        </a:rPr>
                        <a:t>La tormenta</a:t>
                      </a:r>
                      <a:r>
                        <a:rPr lang="es-419" sz="1400" b="1" kern="1200" baseline="0" dirty="0" smtClean="0">
                          <a:solidFill>
                            <a:srgbClr val="000000"/>
                          </a:solidFill>
                          <a:effectLst/>
                          <a:latin typeface="+mn-lt"/>
                          <a:ea typeface="Times New Roman"/>
                          <a:cs typeface="Arial"/>
                        </a:rPr>
                        <a:t>? Escribe y dibuja para mostrar tu respuesta.</a:t>
                      </a: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59364">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s-419" sz="1100" b="1" i="0" u="sng" strike="noStrike" kern="1200" cap="none" spc="0" normalizeH="0" baseline="0" noProof="0" dirty="0" smtClean="0">
                          <a:ln>
                            <a:noFill/>
                          </a:ln>
                          <a:solidFill>
                            <a:srgbClr val="000000"/>
                          </a:solidFill>
                          <a:effectLst/>
                          <a:uLnTx/>
                          <a:uFillTx/>
                          <a:latin typeface="+mn-lt"/>
                          <a:ea typeface="Times New Roman"/>
                          <a:cs typeface="Arial"/>
                        </a:rPr>
                        <a:t>Instrucciones para calificar:  </a:t>
                      </a:r>
                      <a:r>
                        <a:rPr kumimoji="0" lang="es-419" sz="1100" b="0" i="0" u="none" strike="noStrike" kern="1200" cap="none" spc="0" normalizeH="0" baseline="0" noProof="0" dirty="0" smtClean="0">
                          <a:ln>
                            <a:noFill/>
                          </a:ln>
                          <a:solidFill>
                            <a:srgbClr val="000000"/>
                          </a:solidFill>
                          <a:effectLst/>
                          <a:uLnTx/>
                          <a:uFillTx/>
                          <a:latin typeface="+mn-lt"/>
                          <a:ea typeface="Times New Roman"/>
                          <a:cs typeface="Arial"/>
                        </a:rPr>
                        <a:t>Escriba una visión general de lo que los estudiantes podrían incluir en una respuesta competente, usando ejemplos del texto. </a:t>
                      </a:r>
                      <a:r>
                        <a:rPr kumimoji="0" lang="es-MX" sz="1100" b="0" i="0" u="none" strike="noStrike" kern="1200" cap="none" spc="0" normalizeH="0" baseline="0" noProof="0" dirty="0" smtClean="0">
                          <a:ln>
                            <a:noFill/>
                          </a:ln>
                          <a:solidFill>
                            <a:srgbClr val="000000"/>
                          </a:solidFill>
                          <a:effectLst/>
                          <a:uLnTx/>
                          <a:uFillTx/>
                          <a:latin typeface="+mn-lt"/>
                          <a:ea typeface="Times New Roman"/>
                          <a:cs typeface="Arial"/>
                        </a:rPr>
                        <a:t>Sea bien específico y  “extenso”.</a:t>
                      </a:r>
                    </a:p>
                    <a:p>
                      <a:pPr marL="0" marR="0" lvl="0" indent="0" algn="ctr" defTabSz="966612" rtl="0" eaLnBrk="1" fontAlgn="auto" latinLnBrk="0" hangingPunct="1">
                        <a:lnSpc>
                          <a:spcPct val="100000"/>
                        </a:lnSpc>
                        <a:spcBef>
                          <a:spcPts val="0"/>
                        </a:spcBef>
                        <a:spcAft>
                          <a:spcPts val="0"/>
                        </a:spcAft>
                        <a:buClrTx/>
                        <a:buSzTx/>
                        <a:buFontTx/>
                        <a:buNone/>
                        <a:tabLst/>
                        <a:defRPr sz="1800" b="0" i="0"/>
                      </a:pPr>
                      <a:r>
                        <a:rPr lang="es-MX" sz="1100" b="1" i="1" u="sng" kern="1200" baseline="0" noProof="0" dirty="0" smtClean="0">
                          <a:solidFill>
                            <a:schemeClr val="tx1"/>
                          </a:solidFill>
                          <a:effectLst/>
                          <a:latin typeface="+mn-lt"/>
                          <a:cs typeface="Arial"/>
                        </a:rPr>
                        <a:t>L</a:t>
                      </a:r>
                      <a:r>
                        <a:rPr lang="es-MX" sz="1100" b="1" i="1" u="sng" noProof="0" dirty="0" smtClean="0"/>
                        <a:t>enguaje del</a:t>
                      </a:r>
                      <a:r>
                        <a:rPr lang="es-MX" sz="1100" b="1" i="1" u="sng" baseline="0" noProof="0" dirty="0" smtClean="0"/>
                        <a:t> maestro y </a:t>
                      </a:r>
                      <a:r>
                        <a:rPr lang="es-MX" sz="1100" b="1" i="1" u="sng" kern="1200" baseline="0" noProof="0" dirty="0" smtClean="0">
                          <a:solidFill>
                            <a:schemeClr val="tx1"/>
                          </a:solidFill>
                          <a:effectLst/>
                          <a:latin typeface="+mn-lt"/>
                          <a:cs typeface="Arial"/>
                        </a:rPr>
                        <a:t>n</a:t>
                      </a:r>
                      <a:r>
                        <a:rPr lang="es-MX" sz="1100" b="1" i="1" u="sng" kern="1200" dirty="0" err="1" smtClean="0">
                          <a:solidFill>
                            <a:schemeClr val="tx1"/>
                          </a:solidFill>
                          <a:effectLst/>
                          <a:latin typeface="+mn-lt"/>
                          <a:ea typeface="Times New Roman"/>
                          <a:cs typeface="Arial"/>
                        </a:rPr>
                        <a:t>otas</a:t>
                      </a:r>
                      <a:r>
                        <a:rPr lang="es-MX" sz="1100" b="1" i="1" u="sng" kern="1200" baseline="0" dirty="0" smtClean="0">
                          <a:solidFill>
                            <a:schemeClr val="tx1"/>
                          </a:solidFill>
                          <a:effectLst/>
                          <a:latin typeface="+mn-lt"/>
                          <a:ea typeface="Times New Roman"/>
                          <a:cs typeface="Arial"/>
                        </a:rPr>
                        <a:t> para calificar:</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100" b="1" u="sng" dirty="0" smtClean="0"/>
                        <a:t>Evidencia suficiente</a:t>
                      </a:r>
                      <a:r>
                        <a:rPr lang="es-MX" sz="1100" b="1" u="none" baseline="0" dirty="0" smtClean="0"/>
                        <a:t> </a:t>
                      </a:r>
                      <a:r>
                        <a:rPr lang="es-MX" sz="1100" b="1" baseline="0" dirty="0" smtClean="0"/>
                        <a:t>(idea general)</a:t>
                      </a:r>
                      <a:r>
                        <a:rPr lang="es-MX" sz="1100" b="0" baseline="0" dirty="0" smtClean="0"/>
                        <a:t> </a:t>
                      </a:r>
                      <a:r>
                        <a:rPr kumimoji="0" lang="es-MX" sz="1100" b="1" i="0" u="none" strike="noStrike" kern="1200" cap="none" spc="0" normalizeH="0" baseline="0" noProof="0" dirty="0" smtClean="0">
                          <a:ln>
                            <a:noFill/>
                          </a:ln>
                          <a:solidFill>
                            <a:prstClr val="black"/>
                          </a:solidFill>
                          <a:effectLst/>
                          <a:uLnTx/>
                          <a:uFillTx/>
                          <a:latin typeface="+mn-lt"/>
                        </a:rPr>
                        <a:t> </a:t>
                      </a:r>
                      <a:r>
                        <a:rPr kumimoji="0" lang="es-MX" sz="1100" b="0" i="0" u="none" strike="noStrike" kern="1200" cap="none" spc="0" normalizeH="0" baseline="0" noProof="0" dirty="0" smtClean="0">
                          <a:ln>
                            <a:noFill/>
                          </a:ln>
                          <a:solidFill>
                            <a:prstClr val="black"/>
                          </a:solidFill>
                          <a:effectLst/>
                          <a:uLnTx/>
                          <a:uFillTx/>
                          <a:latin typeface="+mn-lt"/>
                        </a:rPr>
                        <a:t>de la pregunta incluiría información por escrito y en dibujos acerca de cuál es la idea principal de </a:t>
                      </a:r>
                      <a:r>
                        <a:rPr kumimoji="0" lang="es-MX" sz="1100" b="1" i="1" u="sng" strike="noStrike" kern="1200" cap="none" spc="0" normalizeH="0" baseline="0" noProof="0" dirty="0" smtClean="0">
                          <a:ln>
                            <a:noFill/>
                          </a:ln>
                          <a:solidFill>
                            <a:prstClr val="black"/>
                          </a:solidFill>
                          <a:effectLst/>
                          <a:uLnTx/>
                          <a:uFillTx/>
                          <a:latin typeface="+mn-lt"/>
                        </a:rPr>
                        <a:t>La tormenta</a:t>
                      </a:r>
                      <a:r>
                        <a:rPr kumimoji="0" lang="es-MX" sz="1100" b="0" i="0" u="none" strike="noStrike" kern="1200" cap="none" spc="0" normalizeH="0" baseline="0" noProof="0" dirty="0" smtClean="0">
                          <a:ln>
                            <a:noFill/>
                          </a:ln>
                          <a:solidFill>
                            <a:prstClr val="black"/>
                          </a:solidFill>
                          <a:effectLst/>
                          <a:uLnTx/>
                          <a:uFillTx/>
                          <a:latin typeface="+mn-lt"/>
                        </a:rPr>
                        <a:t>. Los estudiantes deben de alguna manera identificar la idea principal para recibir puntos en esta pregunta.  Esta es una pregunta </a:t>
                      </a:r>
                      <a:r>
                        <a:rPr kumimoji="0" lang="es-MX" sz="1100" b="1" i="0" u="none" strike="noStrike" kern="1200" cap="none" spc="0" normalizeH="0" baseline="0" noProof="0" dirty="0" smtClean="0">
                          <a:ln>
                            <a:noFill/>
                          </a:ln>
                          <a:solidFill>
                            <a:prstClr val="black"/>
                          </a:solidFill>
                          <a:effectLst/>
                          <a:uLnTx/>
                          <a:uFillTx/>
                          <a:latin typeface="+mn-lt"/>
                        </a:rPr>
                        <a:t>DOK-2</a:t>
                      </a:r>
                      <a:r>
                        <a:rPr kumimoji="0" lang="es-MX" sz="1100" b="0" i="0" u="none" strike="noStrike" kern="1200" cap="none" spc="0" normalizeH="0" baseline="0" noProof="0" dirty="0" smtClean="0">
                          <a:ln>
                            <a:noFill/>
                          </a:ln>
                          <a:solidFill>
                            <a:prstClr val="black"/>
                          </a:solidFill>
                          <a:effectLst/>
                          <a:uLnTx/>
                          <a:uFillTx/>
                          <a:latin typeface="+mn-lt"/>
                        </a:rPr>
                        <a:t>, por lo que los estudiantes deben contestar con más información para explicar la respuesta. </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100" b="1" u="sng" dirty="0" smtClean="0"/>
                        <a:t>Las identificaciones específicas </a:t>
                      </a:r>
                      <a:r>
                        <a:rPr lang="es-MX" sz="1100" b="1" dirty="0" smtClean="0"/>
                        <a:t>(los detalles de apoyo) </a:t>
                      </a:r>
                      <a:r>
                        <a:rPr lang="es-MX" sz="1100" b="0" dirty="0" smtClean="0"/>
                        <a:t>para </a:t>
                      </a:r>
                      <a:r>
                        <a:rPr kumimoji="0" lang="es-MX" sz="1100" b="0" i="0" u="none" strike="noStrike" kern="1200" cap="none" spc="0" normalizeH="0" baseline="0" noProof="0" dirty="0" smtClean="0">
                          <a:ln>
                            <a:noFill/>
                          </a:ln>
                          <a:solidFill>
                            <a:prstClr val="black"/>
                          </a:solidFill>
                          <a:effectLst/>
                          <a:uLnTx/>
                          <a:uFillTx/>
                          <a:latin typeface="+mn-lt"/>
                        </a:rPr>
                        <a:t> apoyar la idea central incluiría cualquier información para sustentar que la idea principal es sobre la experiencia de un niño/a durante una tormenta.  Esto podría incluir: (1) nubes oscuras, (2) fuertes vientos, (3) nubes moviéndose, (4) relámpagos, y (5) truenos. </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s-MX" sz="1100" b="1" i="0" u="sng" strike="noStrike" kern="1200" cap="none" spc="0" normalizeH="0" baseline="0" noProof="0" dirty="0" smtClean="0">
                          <a:ln>
                            <a:noFill/>
                          </a:ln>
                          <a:solidFill>
                            <a:prstClr val="black"/>
                          </a:solidFill>
                          <a:effectLst/>
                          <a:uLnTx/>
                          <a:uFillTx/>
                          <a:latin typeface="+mn-lt"/>
                        </a:rPr>
                        <a:t>Respaldo total específico:</a:t>
                      </a:r>
                      <a:r>
                        <a:rPr kumimoji="0" lang="es-MX" sz="1100" b="0" i="0" u="none" strike="noStrike" kern="1200" cap="none" spc="0" normalizeH="0" baseline="0" noProof="0" dirty="0" smtClean="0">
                          <a:ln>
                            <a:noFill/>
                          </a:ln>
                          <a:solidFill>
                            <a:prstClr val="black"/>
                          </a:solidFill>
                          <a:effectLst/>
                          <a:uLnTx/>
                          <a:uFill>
                            <a:solidFill/>
                          </a:uFill>
                          <a:latin typeface="+mn-lt"/>
                        </a:rPr>
                        <a:t> Otros detalles que podrían respaldar la evidencia de la idea principal podría incluir: (1) el niño (la niña) estaba mirando por la ventana y vio que se aproximaba una tormenta (2) el sol salió después de la tormenta y el/ella fueron afuera.</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s-MX" sz="1100" b="1" i="0" u="none" strike="noStrike" kern="1200" cap="none" spc="0" normalizeH="0" baseline="0" noProof="0" dirty="0" smtClean="0">
                          <a:ln>
                            <a:noFill/>
                          </a:ln>
                          <a:solidFill>
                            <a:prstClr val="black"/>
                          </a:solidFill>
                          <a:effectLst/>
                          <a:uLnTx/>
                          <a:uFill>
                            <a:solidFill/>
                          </a:uFill>
                          <a:latin typeface="+mn-lt"/>
                        </a:rPr>
                        <a:t>Nota</a:t>
                      </a:r>
                      <a:r>
                        <a:rPr kumimoji="0" lang="es-MX" sz="1100" b="0" i="0" u="none" strike="noStrike" kern="1200" cap="none" spc="0" normalizeH="0" baseline="0" noProof="0" dirty="0" smtClean="0">
                          <a:ln>
                            <a:noFill/>
                          </a:ln>
                          <a:solidFill>
                            <a:prstClr val="black"/>
                          </a:solidFill>
                          <a:effectLst/>
                          <a:uLnTx/>
                          <a:uFill>
                            <a:solidFill/>
                          </a:uFill>
                          <a:latin typeface="+mn-lt"/>
                        </a:rPr>
                        <a:t>:  </a:t>
                      </a:r>
                      <a:r>
                        <a:rPr lang="es-MX" sz="1100" b="0" dirty="0" smtClean="0"/>
                        <a:t>Se acepta cualquier dibujo o palabras que representen algo encontrado de forma explícita en el texto, que apoye o respalde la pregunta.</a:t>
                      </a:r>
                      <a:endParaRPr kumimoji="0" lang="es-MX" sz="1100" b="0" i="0" u="none" strike="noStrike" kern="1200" cap="none" spc="0" normalizeH="0" baseline="0" noProof="0" dirty="0" smtClean="0">
                        <a:ln>
                          <a:noFill/>
                        </a:ln>
                        <a:solidFill>
                          <a:prstClr val="black"/>
                        </a:solidFill>
                        <a:effectLst/>
                        <a:uLnTx/>
                        <a:uFill>
                          <a:solidFill/>
                        </a:uFill>
                        <a:latin typeface="+mn-lt"/>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4271">
                <a:tc>
                  <a:txBody>
                    <a:bodyPr/>
                    <a:lstStyle/>
                    <a:p>
                      <a:pPr marL="0" marR="0" algn="ctr">
                        <a:lnSpc>
                          <a:spcPct val="100000"/>
                        </a:lnSpc>
                        <a:spcBef>
                          <a:spcPts val="0"/>
                        </a:spcBef>
                        <a:spcAft>
                          <a:spcPts val="0"/>
                        </a:spcAft>
                      </a:pPr>
                      <a:r>
                        <a:rPr lang="es-MX" sz="2400" b="1" dirty="0" smtClean="0">
                          <a:effectLst/>
                          <a:latin typeface="+mn-lt"/>
                          <a:ea typeface="Calibri"/>
                          <a:cs typeface="Times New Roman"/>
                        </a:rPr>
                        <a:t>2</a:t>
                      </a:r>
                      <a:endParaRPr lang="es-MX" sz="2400" b="1" dirty="0">
                        <a:effectLst/>
                        <a:latin typeface="+mn-lt"/>
                        <a:ea typeface="Calibri"/>
                        <a:cs typeface="Times New Roman"/>
                      </a:endParaRPr>
                    </a:p>
                  </a:txBody>
                  <a:tcPr marL="59635" marR="59635" marT="8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i="1" dirty="0" smtClean="0"/>
                        <a:t>El estudiante da una respuesta competente, estableciendo</a:t>
                      </a:r>
                      <a:r>
                        <a:rPr lang="es-MX" sz="1100" i="1" baseline="0" dirty="0" smtClean="0"/>
                        <a:t> de algún modo</a:t>
                      </a:r>
                      <a:r>
                        <a:rPr lang="es-MX" sz="1100" i="1" dirty="0" smtClean="0"/>
                        <a:t> la idea principal de </a:t>
                      </a:r>
                      <a:r>
                        <a:rPr lang="es-MX" sz="1100" b="1" i="1" u="sng" dirty="0" smtClean="0"/>
                        <a:t>La tormenta</a:t>
                      </a:r>
                      <a:r>
                        <a:rPr lang="es-MX" sz="1100" i="1" dirty="0" smtClean="0"/>
                        <a:t>, usando varios detalles</a:t>
                      </a:r>
                      <a:r>
                        <a:rPr lang="es-MX" sz="1100" i="1" baseline="0" dirty="0" smtClean="0"/>
                        <a:t> como evidencia.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mn-lt"/>
                          <a:ea typeface="Calibri"/>
                          <a:cs typeface="Verdana"/>
                        </a:rPr>
                        <a:t>La idea principal del cuento es que un niño (una niña) vio una tormenta y dijo cómo era. Vio las nubes oscuras que se movían </a:t>
                      </a:r>
                      <a:r>
                        <a:rPr kumimoji="0" lang="es-MX" sz="1200" b="0" i="0" u="none" strike="noStrike" kern="1200" cap="none" spc="0" normalizeH="0" baseline="0" noProof="0" dirty="0" smtClean="0">
                          <a:ln>
                            <a:noFill/>
                          </a:ln>
                          <a:solidFill>
                            <a:schemeClr val="tx1"/>
                          </a:solidFill>
                          <a:effectLst/>
                          <a:uLnTx/>
                          <a:uFillTx/>
                          <a:latin typeface="+mn-lt"/>
                          <a:ea typeface="Calibri"/>
                          <a:cs typeface="Verdana"/>
                        </a:rPr>
                        <a:t>hacia</a:t>
                      </a:r>
                      <a:r>
                        <a:rPr kumimoji="0" lang="es-MX" sz="1200" b="0" i="0" u="none" strike="noStrike" kern="1200" cap="none" spc="0" normalizeH="0" baseline="0" noProof="0" dirty="0" smtClean="0">
                          <a:ln>
                            <a:noFill/>
                          </a:ln>
                          <a:solidFill>
                            <a:prstClr val="black"/>
                          </a:solidFill>
                          <a:effectLst/>
                          <a:uLnTx/>
                          <a:uFillTx/>
                          <a:latin typeface="+mn-lt"/>
                          <a:ea typeface="Calibri"/>
                          <a:cs typeface="Verdana"/>
                        </a:rPr>
                        <a:t> su casa y mucha lluvia y fuertes truenos. Hacía mucho viento. Después de la tormenta, él/ella se fue al patio a jugar.</a:t>
                      </a:r>
                      <a:endParaRPr kumimoji="0" lang="es-MX" sz="12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065">
                <a:tc>
                  <a:txBody>
                    <a:bodyPr/>
                    <a:lstStyle/>
                    <a:p>
                      <a:pPr marL="0" marR="0" algn="ctr">
                        <a:lnSpc>
                          <a:spcPct val="100000"/>
                        </a:lnSpc>
                        <a:spcBef>
                          <a:spcPts val="0"/>
                        </a:spcBef>
                        <a:spcAft>
                          <a:spcPts val="0"/>
                        </a:spcAft>
                      </a:pPr>
                      <a:r>
                        <a:rPr lang="es-MX" sz="2400" b="1" dirty="0" smtClean="0">
                          <a:effectLst/>
                          <a:latin typeface="+mn-lt"/>
                          <a:ea typeface="Calibri"/>
                          <a:cs typeface="Times New Roman"/>
                        </a:rPr>
                        <a:t>1</a:t>
                      </a:r>
                      <a:endParaRPr lang="es-MX" sz="2400" b="1" dirty="0">
                        <a:effectLst/>
                        <a:latin typeface="+mn-lt"/>
                        <a:ea typeface="Calibri"/>
                        <a:cs typeface="Times New Roman"/>
                      </a:endParaRPr>
                    </a:p>
                  </a:txBody>
                  <a:tcPr marL="59635" marR="59635" marT="8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1" u="none" strike="noStrike" kern="1200" cap="none" spc="0" normalizeH="0" baseline="0" noProof="0" dirty="0" smtClean="0">
                          <a:ln>
                            <a:noFill/>
                          </a:ln>
                          <a:solidFill>
                            <a:prstClr val="black"/>
                          </a:solidFill>
                          <a:effectLst/>
                          <a:uLnTx/>
                          <a:uFillTx/>
                          <a:latin typeface="+mn-lt"/>
                          <a:ea typeface="Calibri"/>
                          <a:cs typeface="Verdana"/>
                        </a:rPr>
                        <a:t>El estudiante da una respuesta parcial sobre la idea central de </a:t>
                      </a:r>
                      <a:r>
                        <a:rPr kumimoji="0" lang="es-MX" sz="1100" b="1" i="1" u="sng" strike="noStrike" kern="1200" cap="none" spc="0" normalizeH="0" baseline="0" noProof="0" dirty="0" smtClean="0">
                          <a:ln>
                            <a:noFill/>
                          </a:ln>
                          <a:solidFill>
                            <a:prstClr val="black"/>
                          </a:solidFill>
                          <a:effectLst/>
                          <a:uLnTx/>
                          <a:uFillTx/>
                          <a:latin typeface="+mn-lt"/>
                          <a:ea typeface="Calibri"/>
                          <a:cs typeface="Verdana"/>
                        </a:rPr>
                        <a:t>La tormenta</a:t>
                      </a:r>
                      <a:r>
                        <a:rPr kumimoji="0" lang="es-MX" sz="1100" b="1" i="1" u="none" strike="noStrike" kern="1200" cap="none" spc="0" normalizeH="0" baseline="0" noProof="0" dirty="0" smtClean="0">
                          <a:ln>
                            <a:noFill/>
                          </a:ln>
                          <a:solidFill>
                            <a:prstClr val="black"/>
                          </a:solidFill>
                          <a:effectLst/>
                          <a:uLnTx/>
                          <a:uFillTx/>
                          <a:latin typeface="+mn-lt"/>
                          <a:ea typeface="Calibri"/>
                          <a:cs typeface="Verdana"/>
                        </a:rPr>
                        <a:t>, </a:t>
                      </a:r>
                      <a:r>
                        <a:rPr kumimoji="0" lang="es-MX" sz="1100" b="0" i="1" u="none" strike="noStrike" kern="1200" cap="none" spc="0" normalizeH="0" baseline="0" noProof="0" dirty="0" smtClean="0">
                          <a:ln>
                            <a:noFill/>
                          </a:ln>
                          <a:solidFill>
                            <a:prstClr val="black"/>
                          </a:solidFill>
                          <a:effectLst/>
                          <a:uLnTx/>
                          <a:uFillTx/>
                          <a:latin typeface="+mn-lt"/>
                          <a:ea typeface="Calibri"/>
                          <a:cs typeface="Verdana"/>
                        </a:rPr>
                        <a:t>y usa muy pocos detalles como evidencia.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mn-lt"/>
                          <a:ea typeface="Calibri"/>
                          <a:cs typeface="Verdana"/>
                        </a:rPr>
                        <a:t>Este cuento trata sobre fuertes truenos y mucha lluvia.  El niño (La niña) vio una tormenta por la ventana.</a:t>
                      </a:r>
                      <a:endParaRPr kumimoji="0" lang="es-MX" sz="12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5003">
                <a:tc>
                  <a:txBody>
                    <a:bodyPr/>
                    <a:lstStyle/>
                    <a:p>
                      <a:pPr marL="0" marR="0" algn="ctr">
                        <a:lnSpc>
                          <a:spcPct val="100000"/>
                        </a:lnSpc>
                        <a:spcBef>
                          <a:spcPts val="0"/>
                        </a:spcBef>
                        <a:spcAft>
                          <a:spcPts val="0"/>
                        </a:spcAft>
                      </a:pPr>
                      <a:r>
                        <a:rPr lang="es-MX" sz="2400" b="1" dirty="0" smtClean="0">
                          <a:effectLst/>
                          <a:latin typeface="+mn-lt"/>
                          <a:ea typeface="Calibri"/>
                          <a:cs typeface="Times New Roman"/>
                        </a:rPr>
                        <a:t>0</a:t>
                      </a:r>
                      <a:endParaRPr lang="es-MX" sz="2400" b="1" dirty="0">
                        <a:effectLst/>
                        <a:latin typeface="+mn-lt"/>
                        <a:ea typeface="Calibri"/>
                        <a:cs typeface="Times New Roman"/>
                      </a:endParaRPr>
                    </a:p>
                  </a:txBody>
                  <a:tcPr marL="59635" marR="59635" marT="8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1" u="none" strike="noStrike" kern="1200" cap="none" spc="0" normalizeH="0" baseline="0" noProof="0" dirty="0" smtClean="0">
                          <a:ln>
                            <a:noFill/>
                          </a:ln>
                          <a:solidFill>
                            <a:prstClr val="black"/>
                          </a:solidFill>
                          <a:effectLst/>
                          <a:uLnTx/>
                          <a:uFillTx/>
                          <a:latin typeface="+mn-lt"/>
                          <a:ea typeface="Calibri"/>
                          <a:cs typeface="Verdana"/>
                        </a:rPr>
                        <a:t>El estudiante no da una respuesta sobre la idea central de </a:t>
                      </a:r>
                      <a:r>
                        <a:rPr kumimoji="0" lang="es-MX" sz="1100" b="1" i="1" u="sng" strike="noStrike" kern="1200" cap="none" spc="0" normalizeH="0" baseline="0" noProof="0" dirty="0" smtClean="0">
                          <a:ln>
                            <a:noFill/>
                          </a:ln>
                          <a:solidFill>
                            <a:prstClr val="black"/>
                          </a:solidFill>
                          <a:effectLst/>
                          <a:uLnTx/>
                          <a:uFillTx/>
                          <a:latin typeface="+mn-lt"/>
                          <a:ea typeface="Calibri"/>
                          <a:cs typeface="Verdana"/>
                        </a:rPr>
                        <a:t>La tormenta</a:t>
                      </a:r>
                      <a:r>
                        <a:rPr kumimoji="0" lang="es-MX" sz="1100" b="0" i="1" u="none" strike="noStrike" kern="1200" cap="none" spc="0" normalizeH="0" baseline="0" noProof="0" dirty="0" smtClean="0">
                          <a:ln>
                            <a:noFill/>
                          </a:ln>
                          <a:solidFill>
                            <a:prstClr val="black"/>
                          </a:solidFill>
                          <a:effectLst/>
                          <a:uLnTx/>
                          <a:uFillTx/>
                          <a:latin typeface="+mn-lt"/>
                          <a:ea typeface="Calibri"/>
                          <a:cs typeface="Verdan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mn-lt"/>
                          <a:ea typeface="Calibri"/>
                          <a:cs typeface="Verdana"/>
                        </a:rPr>
                        <a:t>Me gusta jugar afuera en la lluvia.</a:t>
                      </a:r>
                      <a:endParaRPr kumimoji="0" lang="es-MX" sz="12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Rectangle 1"/>
          <p:cNvSpPr/>
          <p:nvPr/>
        </p:nvSpPr>
        <p:spPr>
          <a:xfrm>
            <a:off x="3962400" y="7828806"/>
            <a:ext cx="2247900" cy="646331"/>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s-MX" sz="900" b="1" dirty="0" smtClean="0"/>
              <a:t>RL.1.2</a:t>
            </a:r>
            <a:r>
              <a:rPr lang="es-MX" sz="900" dirty="0" smtClean="0"/>
              <a:t> </a:t>
            </a:r>
          </a:p>
          <a:p>
            <a:r>
              <a:rPr lang="es-MX" sz="900" dirty="0" smtClean="0"/>
              <a:t>Recuentan cuentos, incluyendo los detalles clave, y demuestran comprensión del mensaje principal o lección.</a:t>
            </a:r>
            <a:endParaRPr lang="es-MX" sz="900" dirty="0"/>
          </a:p>
        </p:txBody>
      </p:sp>
      <p:sp>
        <p:nvSpPr>
          <p:cNvPr id="5" name="Slide Number Placeholder 1"/>
          <p:cNvSpPr>
            <a:spLocks noGrp="1"/>
          </p:cNvSpPr>
          <p:nvPr>
            <p:ph type="sldNum" sz="quarter" idx="12"/>
          </p:nvPr>
        </p:nvSpPr>
        <p:spPr>
          <a:xfrm>
            <a:off x="4914900" y="8475137"/>
            <a:ext cx="1600200" cy="486833"/>
          </a:xfrm>
        </p:spPr>
        <p:txBody>
          <a:bodyPr/>
          <a:lstStyle/>
          <a:p>
            <a:r>
              <a:rPr lang="en-US" dirty="0" smtClean="0"/>
              <a:t>6</a:t>
            </a:r>
            <a:endParaRPr lang="en-US" dirty="0"/>
          </a:p>
        </p:txBody>
      </p:sp>
    </p:spTree>
    <p:extLst>
      <p:ext uri="{BB962C8B-B14F-4D97-AF65-F5344CB8AC3E}">
        <p14:creationId xmlns:p14="http://schemas.microsoft.com/office/powerpoint/2010/main" val="155413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657225" y="21336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987425" y="2124075"/>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511300" algn="l"/>
              </a:tabLst>
              <a:defRPr>
                <a:solidFill>
                  <a:schemeClr val="tx1"/>
                </a:solidFill>
                <a:latin typeface="Arial" pitchFamily="34" charset="0"/>
                <a:cs typeface="Arial" pitchFamily="34" charset="0"/>
              </a:defRPr>
            </a:lvl1pPr>
            <a:lvl2pPr fontAlgn="base">
              <a:spcBef>
                <a:spcPct val="0"/>
              </a:spcBef>
              <a:spcAft>
                <a:spcPct val="0"/>
              </a:spcAft>
              <a:tabLst>
                <a:tab pos="1511300" algn="l"/>
              </a:tabLst>
              <a:defRPr>
                <a:solidFill>
                  <a:schemeClr val="tx1"/>
                </a:solidFill>
                <a:latin typeface="Arial" pitchFamily="34" charset="0"/>
                <a:cs typeface="Arial" pitchFamily="34" charset="0"/>
              </a:defRPr>
            </a:lvl2pPr>
            <a:lvl3pPr fontAlgn="base">
              <a:spcBef>
                <a:spcPct val="0"/>
              </a:spcBef>
              <a:spcAft>
                <a:spcPct val="0"/>
              </a:spcAft>
              <a:tabLst>
                <a:tab pos="1511300" algn="l"/>
              </a:tabLst>
              <a:defRPr>
                <a:solidFill>
                  <a:schemeClr val="tx1"/>
                </a:solidFill>
                <a:latin typeface="Arial" pitchFamily="34" charset="0"/>
                <a:cs typeface="Arial" pitchFamily="34" charset="0"/>
              </a:defRPr>
            </a:lvl3pPr>
            <a:lvl4pPr fontAlgn="base">
              <a:spcBef>
                <a:spcPct val="0"/>
              </a:spcBef>
              <a:spcAft>
                <a:spcPct val="0"/>
              </a:spcAft>
              <a:tabLst>
                <a:tab pos="1511300" algn="l"/>
              </a:tabLst>
              <a:defRPr>
                <a:solidFill>
                  <a:schemeClr val="tx1"/>
                </a:solidFill>
                <a:latin typeface="Arial" pitchFamily="34" charset="0"/>
                <a:cs typeface="Arial" pitchFamily="34" charset="0"/>
              </a:defRPr>
            </a:lvl4pPr>
            <a:lvl5pPr fontAlgn="base">
              <a:spcBef>
                <a:spcPct val="0"/>
              </a:spcBef>
              <a:spcAft>
                <a:spcPct val="0"/>
              </a:spcAft>
              <a:tabLst>
                <a:tab pos="1511300" algn="l"/>
              </a:tabLst>
              <a:defRPr>
                <a:solidFill>
                  <a:schemeClr val="tx1"/>
                </a:solidFill>
                <a:latin typeface="Arial" pitchFamily="34" charset="0"/>
                <a:cs typeface="Arial" pitchFamily="34" charset="0"/>
              </a:defRPr>
            </a:lvl5pPr>
            <a:lvl6pPr fontAlgn="base">
              <a:spcBef>
                <a:spcPct val="0"/>
              </a:spcBef>
              <a:spcAft>
                <a:spcPct val="0"/>
              </a:spcAft>
              <a:tabLst>
                <a:tab pos="1511300" algn="l"/>
              </a:tabLst>
              <a:defRPr>
                <a:solidFill>
                  <a:schemeClr val="tx1"/>
                </a:solidFill>
                <a:latin typeface="Arial" pitchFamily="34" charset="0"/>
                <a:cs typeface="Arial" pitchFamily="34" charset="0"/>
              </a:defRPr>
            </a:lvl6pPr>
            <a:lvl7pPr fontAlgn="base">
              <a:spcBef>
                <a:spcPct val="0"/>
              </a:spcBef>
              <a:spcAft>
                <a:spcPct val="0"/>
              </a:spcAft>
              <a:tabLst>
                <a:tab pos="1511300" algn="l"/>
              </a:tabLst>
              <a:defRPr>
                <a:solidFill>
                  <a:schemeClr val="tx1"/>
                </a:solidFill>
                <a:latin typeface="Arial" pitchFamily="34" charset="0"/>
                <a:cs typeface="Arial" pitchFamily="34" charset="0"/>
              </a:defRPr>
            </a:lvl7pPr>
            <a:lvl8pPr fontAlgn="base">
              <a:spcBef>
                <a:spcPct val="0"/>
              </a:spcBef>
              <a:spcAft>
                <a:spcPct val="0"/>
              </a:spcAft>
              <a:tabLst>
                <a:tab pos="1511300" algn="l"/>
              </a:tabLst>
              <a:defRPr>
                <a:solidFill>
                  <a:schemeClr val="tx1"/>
                </a:solidFill>
                <a:latin typeface="Arial" pitchFamily="34" charset="0"/>
                <a:cs typeface="Arial" pitchFamily="34" charset="0"/>
              </a:defRPr>
            </a:lvl8pPr>
            <a:lvl9pPr fontAlgn="base">
              <a:spcBef>
                <a:spcPct val="0"/>
              </a:spcBef>
              <a:spcAft>
                <a:spcPct val="0"/>
              </a:spcAft>
              <a:tabLst>
                <a:tab pos="15113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511300" algn="l"/>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428661719"/>
              </p:ext>
            </p:extLst>
          </p:nvPr>
        </p:nvGraphicFramePr>
        <p:xfrm>
          <a:off x="322847" y="457200"/>
          <a:ext cx="6172200" cy="7376160"/>
        </p:xfrm>
        <a:graphic>
          <a:graphicData uri="http://schemas.openxmlformats.org/drawingml/2006/table">
            <a:tbl>
              <a:tblPr firstRow="1" firstCol="1" bandRow="1"/>
              <a:tblGrid>
                <a:gridCol w="853600"/>
                <a:gridCol w="5318600"/>
              </a:tblGrid>
              <a:tr h="152399">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MX" sz="1000" b="0" i="1" u="none" strike="noStrike" kern="1200" cap="none" spc="0" normalizeH="0" baseline="0" noProof="0" dirty="0" smtClean="0">
                          <a:ln>
                            <a:noFill/>
                          </a:ln>
                          <a:solidFill>
                            <a:prstClr val="black"/>
                          </a:solidFill>
                          <a:effectLst/>
                          <a:uLnTx/>
                          <a:uFillTx/>
                          <a:latin typeface="+mn-lt"/>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52399">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419" sz="1800" b="1" u="none" dirty="0" smtClean="0">
                          <a:effectLst>
                            <a:outerShdw blurRad="38100" dist="38100" dir="2700000" algn="tl">
                              <a:srgbClr val="000000">
                                <a:alpha val="43137"/>
                              </a:srgbClr>
                            </a:outerShdw>
                          </a:effectLst>
                        </a:rPr>
                        <a:t>CFA  Trimestre 1: Clave para la </a:t>
                      </a:r>
                      <a:r>
                        <a:rPr lang="es-419" sz="1800" b="1" u="sng" dirty="0" smtClean="0">
                          <a:effectLst>
                            <a:outerShdw blurRad="38100" dist="38100" dir="2700000" algn="tl">
                              <a:srgbClr val="000000">
                                <a:alpha val="43137"/>
                              </a:srgbClr>
                            </a:outerShdw>
                          </a:effectLst>
                        </a:rPr>
                        <a:t>Respuesta construida</a:t>
                      </a: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52399">
                <a:tc gridSpan="2">
                  <a:txBody>
                    <a:bodyPr/>
                    <a:lstStyle/>
                    <a:p>
                      <a:r>
                        <a:rPr lang="es-MX" sz="1500" b="1" kern="1200" dirty="0" smtClean="0">
                          <a:solidFill>
                            <a:srgbClr val="000000"/>
                          </a:solidFill>
                          <a:effectLst/>
                          <a:latin typeface="+mn-lt"/>
                          <a:ea typeface="Times New Roman"/>
                          <a:cs typeface="Times New Roman"/>
                        </a:rPr>
                        <a:t>Estándar RL.1.3</a:t>
                      </a:r>
                      <a:r>
                        <a:rPr lang="es-MX" sz="1500" b="1" kern="1200" dirty="0" smtClean="0">
                          <a:solidFill>
                            <a:schemeClr val="tx1"/>
                          </a:solidFill>
                          <a:effectLst/>
                          <a:latin typeface="+mn-lt"/>
                          <a:ea typeface="Times New Roman"/>
                          <a:cs typeface="Times New Roman"/>
                        </a:rPr>
                        <a:t>:   </a:t>
                      </a:r>
                      <a:r>
                        <a:rPr lang="es-MX" sz="1500" b="1" kern="1200" dirty="0" smtClean="0">
                          <a:solidFill>
                            <a:schemeClr val="tx1"/>
                          </a:solidFill>
                          <a:effectLst/>
                          <a:latin typeface="+mn-lt"/>
                          <a:ea typeface="Times New Roman"/>
                          <a:cs typeface="Arial"/>
                        </a:rPr>
                        <a:t>Rúbrica de 3 puntos: Respuesta Construida – Lectura </a:t>
                      </a:r>
                    </a:p>
                    <a:p>
                      <a:r>
                        <a:rPr lang="es-MX" sz="1100" dirty="0" smtClean="0">
                          <a:latin typeface="+mn-lt"/>
                        </a:rPr>
                        <a:t>RL.1.3</a:t>
                      </a:r>
                      <a:r>
                        <a:rPr lang="es-MX" sz="1100" baseline="0" dirty="0" smtClean="0">
                          <a:latin typeface="+mn-lt"/>
                        </a:rPr>
                        <a:t>  </a:t>
                      </a:r>
                      <a:r>
                        <a:rPr lang="es-MX" sz="1100" dirty="0" smtClean="0">
                          <a:latin typeface="+mn-lt"/>
                        </a:rPr>
                        <a:t>Describen personajes, ambientes y acontecimientos importantes en un cuento, usando detalles clave.</a:t>
                      </a:r>
                    </a:p>
                    <a:p>
                      <a:endParaRPr lang="es-MX" sz="1100" dirty="0" smtClean="0">
                        <a:latin typeface="+mn-lt"/>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920">
                <a:tc gridSpan="2">
                  <a:txBody>
                    <a:bodyPr/>
                    <a:lstStyle/>
                    <a:p>
                      <a:r>
                        <a:rPr lang="es-MX" sz="1300" b="1" kern="1200" dirty="0" smtClean="0">
                          <a:solidFill>
                            <a:srgbClr val="000000"/>
                          </a:solidFill>
                          <a:effectLst/>
                          <a:latin typeface="+mn-lt"/>
                          <a:ea typeface="Times New Roman"/>
                          <a:cs typeface="Times New Roman"/>
                        </a:rPr>
                        <a:t>Pregunta: #8</a:t>
                      </a:r>
                      <a:endParaRPr lang="es-MX" sz="1300" kern="1200" baseline="0" dirty="0" smtClean="0">
                        <a:solidFill>
                          <a:srgbClr val="000000"/>
                        </a:solidFill>
                        <a:effectLst/>
                        <a:latin typeface="+mn-lt"/>
                        <a:ea typeface="Times New Roman"/>
                        <a:cs typeface="Arial"/>
                      </a:endParaRPr>
                    </a:p>
                    <a:p>
                      <a:pPr marL="0" marR="0" algn="l">
                        <a:lnSpc>
                          <a:spcPct val="100000"/>
                        </a:lnSpc>
                        <a:spcBef>
                          <a:spcPts val="0"/>
                        </a:spcBef>
                        <a:spcAft>
                          <a:spcPts val="0"/>
                        </a:spcAft>
                      </a:pPr>
                      <a:r>
                        <a:rPr lang="es-419" sz="1400" b="1" kern="1200" baseline="0" dirty="0" smtClean="0">
                          <a:solidFill>
                            <a:srgbClr val="000000"/>
                          </a:solidFill>
                          <a:effectLst/>
                          <a:latin typeface="+mn-lt"/>
                          <a:ea typeface="Times New Roman"/>
                          <a:cs typeface="Arial"/>
                        </a:rPr>
                        <a:t>Describe el ambiente/escenario en el cuento </a:t>
                      </a:r>
                      <a:r>
                        <a:rPr lang="es-419" sz="1400" b="1" i="1" u="sng" kern="1200" baseline="0" dirty="0" smtClean="0">
                          <a:solidFill>
                            <a:srgbClr val="000000"/>
                          </a:solidFill>
                          <a:effectLst/>
                          <a:latin typeface="+mn-lt"/>
                          <a:ea typeface="Times New Roman"/>
                          <a:cs typeface="Arial"/>
                        </a:rPr>
                        <a:t>La tormenta</a:t>
                      </a:r>
                      <a:r>
                        <a:rPr lang="es-419" sz="1400" b="1" kern="1200" baseline="0" dirty="0" smtClean="0">
                          <a:solidFill>
                            <a:srgbClr val="000000"/>
                          </a:solidFill>
                          <a:effectLst/>
                          <a:latin typeface="+mn-lt"/>
                          <a:ea typeface="Times New Roman"/>
                          <a:cs typeface="Arial"/>
                        </a:rPr>
                        <a:t> y cómo cambió.  Escribe y dibuja para mostrar tu respuesta.</a:t>
                      </a: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5625">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s-419" sz="1100" b="1" i="0" u="sng" strike="noStrike" kern="1200" cap="none" spc="0" normalizeH="0" baseline="0" noProof="0" dirty="0" smtClean="0">
                          <a:ln>
                            <a:noFill/>
                          </a:ln>
                          <a:solidFill>
                            <a:srgbClr val="000000"/>
                          </a:solidFill>
                          <a:effectLst/>
                          <a:uLnTx/>
                          <a:uFillTx/>
                          <a:latin typeface="+mn-lt"/>
                          <a:ea typeface="Times New Roman"/>
                          <a:cs typeface="Arial"/>
                        </a:rPr>
                        <a:t>Instrucciones para calificar: </a:t>
                      </a:r>
                      <a:r>
                        <a:rPr kumimoji="0" lang="es-419" sz="1100" b="1" i="0" u="none" strike="noStrike" kern="1200" cap="none" spc="0" normalizeH="0" baseline="0" noProof="0" dirty="0" smtClean="0">
                          <a:ln>
                            <a:noFill/>
                          </a:ln>
                          <a:solidFill>
                            <a:srgbClr val="000000"/>
                          </a:solidFill>
                          <a:effectLst/>
                          <a:uLnTx/>
                          <a:uFillTx/>
                          <a:latin typeface="+mn-lt"/>
                          <a:ea typeface="Times New Roman"/>
                          <a:cs typeface="Arial"/>
                        </a:rPr>
                        <a:t> </a:t>
                      </a:r>
                      <a:r>
                        <a:rPr kumimoji="0" lang="es-419" sz="1100" b="0" i="0" u="none" strike="noStrike" kern="1200" cap="none" spc="0" normalizeH="0" baseline="0" noProof="0" dirty="0" smtClean="0">
                          <a:ln>
                            <a:noFill/>
                          </a:ln>
                          <a:solidFill>
                            <a:srgbClr val="000000"/>
                          </a:solidFill>
                          <a:effectLst/>
                          <a:uLnTx/>
                          <a:uFillTx/>
                          <a:latin typeface="+mn-lt"/>
                          <a:ea typeface="Times New Roman"/>
                          <a:cs typeface="Arial"/>
                        </a:rPr>
                        <a:t>Escriba una visión general de lo que los estudiantes podrían incluir en una respuesta competente, usando ejemplos del texto. </a:t>
                      </a:r>
                      <a:r>
                        <a:rPr kumimoji="0" lang="es-MX" sz="1100" b="0" i="0" u="none" strike="noStrike" kern="1200" cap="none" spc="0" normalizeH="0" baseline="0" noProof="0" dirty="0" smtClean="0">
                          <a:ln>
                            <a:noFill/>
                          </a:ln>
                          <a:solidFill>
                            <a:srgbClr val="000000"/>
                          </a:solidFill>
                          <a:effectLst/>
                          <a:uLnTx/>
                          <a:uFillTx/>
                          <a:latin typeface="+mn-lt"/>
                          <a:ea typeface="Times New Roman"/>
                          <a:cs typeface="Arial"/>
                        </a:rPr>
                        <a:t>Sea bien específico y  “extenso”.</a:t>
                      </a:r>
                    </a:p>
                    <a:p>
                      <a:pPr marL="0" marR="0" lvl="0" indent="0" algn="ctr" defTabSz="966612" rtl="0" eaLnBrk="1" fontAlgn="auto" latinLnBrk="0" hangingPunct="1">
                        <a:lnSpc>
                          <a:spcPct val="100000"/>
                        </a:lnSpc>
                        <a:spcBef>
                          <a:spcPts val="0"/>
                        </a:spcBef>
                        <a:spcAft>
                          <a:spcPts val="0"/>
                        </a:spcAft>
                        <a:buClrTx/>
                        <a:buSzTx/>
                        <a:buFontTx/>
                        <a:buNone/>
                        <a:tabLst/>
                        <a:defRPr sz="1800" b="0" i="0"/>
                      </a:pPr>
                      <a:r>
                        <a:rPr kumimoji="0" lang="es-MX" sz="1100" b="1" i="1" u="sng" strike="noStrike" kern="1200" cap="none" spc="0" normalizeH="0" baseline="0" noProof="0" dirty="0" smtClean="0">
                          <a:ln>
                            <a:noFill/>
                          </a:ln>
                          <a:solidFill>
                            <a:prstClr val="black"/>
                          </a:solidFill>
                          <a:effectLst/>
                          <a:uLnTx/>
                          <a:uFillTx/>
                          <a:latin typeface="+mn-lt"/>
                          <a:ea typeface="+mn-ea"/>
                          <a:cs typeface="Arial"/>
                        </a:rPr>
                        <a:t>L</a:t>
                      </a:r>
                      <a:r>
                        <a:rPr kumimoji="0" lang="es-MX" sz="1100" b="1" i="1" u="sng" strike="noStrike" kern="1200" cap="none" spc="0" normalizeH="0" baseline="0" noProof="0" dirty="0" smtClean="0">
                          <a:ln>
                            <a:noFill/>
                          </a:ln>
                          <a:solidFill>
                            <a:prstClr val="black"/>
                          </a:solidFill>
                          <a:effectLst/>
                          <a:uLnTx/>
                          <a:uFillTx/>
                          <a:latin typeface="+mn-lt"/>
                          <a:ea typeface="+mn-ea"/>
                          <a:cs typeface="+mn-cs"/>
                        </a:rPr>
                        <a:t>enguaje del maestro y </a:t>
                      </a:r>
                      <a:r>
                        <a:rPr kumimoji="0" lang="es-MX" sz="1100" b="1" i="1" u="sng" strike="noStrike" kern="1200" cap="none" spc="0" normalizeH="0" baseline="0" noProof="0" dirty="0" smtClean="0">
                          <a:ln>
                            <a:noFill/>
                          </a:ln>
                          <a:solidFill>
                            <a:prstClr val="black"/>
                          </a:solidFill>
                          <a:effectLst/>
                          <a:uLnTx/>
                          <a:uFillTx/>
                          <a:latin typeface="+mn-lt"/>
                          <a:ea typeface="+mn-ea"/>
                          <a:cs typeface="Arial"/>
                        </a:rPr>
                        <a:t>n</a:t>
                      </a:r>
                      <a:r>
                        <a:rPr kumimoji="0" lang="es-MX" sz="1100" b="1" i="1" u="sng" strike="noStrike" kern="1200" cap="none" spc="0" normalizeH="0" baseline="0" noProof="0" dirty="0" smtClean="0">
                          <a:ln>
                            <a:noFill/>
                          </a:ln>
                          <a:solidFill>
                            <a:prstClr val="black"/>
                          </a:solidFill>
                          <a:effectLst/>
                          <a:uLnTx/>
                          <a:uFillTx/>
                          <a:latin typeface="+mn-lt"/>
                          <a:ea typeface="Times New Roman"/>
                          <a:cs typeface="Arial"/>
                        </a:rPr>
                        <a:t>otas para calificar:</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100" b="1" u="sng" dirty="0" smtClean="0"/>
                        <a:t>Evidencia suficiente </a:t>
                      </a:r>
                      <a:r>
                        <a:rPr lang="es-MX" sz="1100" b="1" dirty="0" smtClean="0"/>
                        <a:t>(idea general) </a:t>
                      </a:r>
                      <a:r>
                        <a:rPr lang="es-MX" sz="1100" b="0" baseline="0" dirty="0" smtClean="0"/>
                        <a:t> para la pregunta incluiría una descripción del ambiente/escenario del cuento antes, durante y después de la tormenta.</a:t>
                      </a:r>
                      <a:endParaRPr kumimoji="0" lang="es-MX" sz="1100" b="0" i="0" u="none" strike="noStrike" kern="1200" cap="none" spc="0" normalizeH="0" baseline="0" noProof="0" dirty="0" smtClean="0">
                        <a:ln>
                          <a:noFill/>
                        </a:ln>
                        <a:solidFill>
                          <a:prstClr val="black"/>
                        </a:solidFill>
                        <a:effectLst/>
                        <a:uLnTx/>
                        <a:uFillTx/>
                        <a:latin typeface="+mn-lt"/>
                      </a:endParaRP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100" b="1" u="sng" dirty="0" smtClean="0"/>
                        <a:t>Las identificaciones específicas </a:t>
                      </a:r>
                      <a:r>
                        <a:rPr lang="es-MX" sz="1100" b="1" dirty="0" smtClean="0"/>
                        <a:t>(los detalles de apoyo) </a:t>
                      </a:r>
                      <a:r>
                        <a:rPr kumimoji="0" lang="es-MX" sz="1100" b="0" i="0" u="none" strike="noStrike" kern="1200" cap="none" spc="0" normalizeH="0" baseline="0" dirty="0" smtClean="0">
                          <a:ln>
                            <a:noFill/>
                          </a:ln>
                          <a:solidFill>
                            <a:prstClr val="black"/>
                          </a:solidFill>
                          <a:effectLst/>
                          <a:uLnTx/>
                          <a:uFillTx/>
                          <a:latin typeface="+mn-lt"/>
                          <a:ea typeface="+mn-ea"/>
                          <a:cs typeface="+mn-cs"/>
                        </a:rPr>
                        <a:t>podrían incluir: </a:t>
                      </a:r>
                      <a:r>
                        <a:rPr kumimoji="0" lang="es-MX" sz="1100" b="0" i="0" u="none" strike="noStrike" kern="1200" cap="none" spc="0" normalizeH="0" baseline="0" noProof="0" dirty="0" smtClean="0">
                          <a:ln>
                            <a:noFill/>
                          </a:ln>
                          <a:solidFill>
                            <a:prstClr val="black"/>
                          </a:solidFill>
                          <a:effectLst/>
                          <a:uLnTx/>
                          <a:uFillTx/>
                          <a:latin typeface="+mn-lt"/>
                        </a:rPr>
                        <a:t>(1) mirar por la ventana y ver nubes oscuras, (2) las descripciones de la tormenta (puede variar), y (3) el sol saliendo después de la tormenta.</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s-MX" sz="1100" b="1" i="0" u="sng" strike="noStrike" kern="1200" cap="none" spc="0" normalizeH="0" baseline="0" noProof="0" dirty="0" smtClean="0">
                          <a:ln>
                            <a:noFill/>
                          </a:ln>
                          <a:solidFill>
                            <a:prstClr val="black"/>
                          </a:solidFill>
                          <a:effectLst/>
                          <a:uLnTx/>
                          <a:uFillTx/>
                          <a:latin typeface="+mn-lt"/>
                        </a:rPr>
                        <a:t>Respaldo total específico:</a:t>
                      </a:r>
                      <a:r>
                        <a:rPr kumimoji="0" lang="es-MX" sz="1100" b="1" i="0" u="none" strike="noStrike" kern="1200" cap="none" spc="0" normalizeH="0" baseline="0" noProof="0" dirty="0" smtClean="0">
                          <a:ln>
                            <a:noFill/>
                          </a:ln>
                          <a:solidFill>
                            <a:prstClr val="black"/>
                          </a:solidFill>
                          <a:effectLst/>
                          <a:uLnTx/>
                          <a:uFillTx/>
                          <a:latin typeface="+mn-lt"/>
                        </a:rPr>
                        <a:t> </a:t>
                      </a:r>
                      <a:r>
                        <a:rPr kumimoji="0" lang="es-MX" sz="1100" b="0" i="0" u="none" strike="noStrike" kern="1200" cap="none" spc="0" normalizeH="0" baseline="0" noProof="0" dirty="0" smtClean="0">
                          <a:ln>
                            <a:noFill/>
                          </a:ln>
                          <a:solidFill>
                            <a:prstClr val="black"/>
                          </a:solidFill>
                          <a:effectLst/>
                          <a:uLnTx/>
                          <a:uFillTx/>
                          <a:latin typeface="+mn-lt"/>
                        </a:rPr>
                        <a:t>O</a:t>
                      </a:r>
                      <a:r>
                        <a:rPr kumimoji="0" lang="es-MX" sz="1100" b="0" i="0" u="none" strike="noStrike" kern="1200" cap="none" spc="0" normalizeH="0" baseline="0" noProof="0" dirty="0" smtClean="0">
                          <a:ln>
                            <a:noFill/>
                          </a:ln>
                          <a:solidFill>
                            <a:prstClr val="black"/>
                          </a:solidFill>
                          <a:effectLst/>
                          <a:uLnTx/>
                          <a:uFill>
                            <a:solidFill/>
                          </a:uFill>
                          <a:latin typeface="+mn-lt"/>
                        </a:rPr>
                        <a:t>tros detalles que podrían respaldar el ambiente/escenario podría incluir cómo la tormenta pasó sobre y alrededor de la casa.  </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s-MX" sz="1100" b="1" i="0" u="none" strike="noStrike" kern="1200" cap="none" spc="0" normalizeH="0" baseline="0" noProof="0" dirty="0" smtClean="0">
                          <a:ln>
                            <a:noFill/>
                          </a:ln>
                          <a:solidFill>
                            <a:prstClr val="black"/>
                          </a:solidFill>
                          <a:effectLst/>
                          <a:uLnTx/>
                          <a:uFill>
                            <a:solidFill/>
                          </a:uFill>
                          <a:latin typeface="+mn-lt"/>
                        </a:rPr>
                        <a:t>Note</a:t>
                      </a:r>
                      <a:r>
                        <a:rPr kumimoji="0" lang="es-MX" sz="1100" b="0" i="0" u="none" strike="noStrike" kern="1200" cap="none" spc="0" normalizeH="0" baseline="0" noProof="0" dirty="0" smtClean="0">
                          <a:ln>
                            <a:noFill/>
                          </a:ln>
                          <a:solidFill>
                            <a:prstClr val="black"/>
                          </a:solidFill>
                          <a:effectLst/>
                          <a:uLnTx/>
                          <a:uFill>
                            <a:solidFill/>
                          </a:uFill>
                          <a:latin typeface="+mn-lt"/>
                        </a:rPr>
                        <a:t>:  </a:t>
                      </a:r>
                      <a:r>
                        <a:rPr kumimoji="0" lang="es-419" sz="1100" b="0" i="0" u="none" strike="noStrike" kern="1200" cap="none" spc="0" normalizeH="0" baseline="0" noProof="0" dirty="0" smtClean="0">
                          <a:ln>
                            <a:noFill/>
                          </a:ln>
                          <a:solidFill>
                            <a:prstClr val="black"/>
                          </a:solidFill>
                          <a:effectLst/>
                          <a:uLnTx/>
                          <a:uFill>
                            <a:solidFill/>
                          </a:uFill>
                          <a:latin typeface="+mn-lt"/>
                        </a:rPr>
                        <a:t>Se acepta cualquier dibujo o palabras que representen algo encontrado de forma explícita en el texto, que apoye o respalde la pregunta.</a:t>
                      </a: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gn="ctr">
                        <a:lnSpc>
                          <a:spcPct val="100000"/>
                        </a:lnSpc>
                        <a:spcBef>
                          <a:spcPts val="0"/>
                        </a:spcBef>
                        <a:spcAft>
                          <a:spcPts val="0"/>
                        </a:spcAft>
                      </a:pPr>
                      <a:r>
                        <a:rPr lang="es-MX" sz="1100" b="1" dirty="0" smtClean="0">
                          <a:effectLst/>
                          <a:latin typeface="+mn-lt"/>
                          <a:ea typeface="Calibri"/>
                          <a:cs typeface="Times New Roman"/>
                        </a:rPr>
                        <a:t>3</a:t>
                      </a:r>
                      <a:endParaRPr lang="es-MX" sz="1100" b="1" dirty="0">
                        <a:effectLst/>
                        <a:latin typeface="+mn-lt"/>
                        <a:ea typeface="Calibri"/>
                        <a:cs typeface="Times New Roman"/>
                      </a:endParaRPr>
                    </a:p>
                  </a:txBody>
                  <a:tcPr marL="61619" marR="61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i="1" dirty="0" smtClean="0"/>
                        <a:t>El estudiante da una respuesta competente</a:t>
                      </a:r>
                      <a:r>
                        <a:rPr lang="es-MX" sz="1100" i="1" baseline="0" dirty="0" smtClean="0"/>
                        <a:t> </a:t>
                      </a:r>
                      <a:r>
                        <a:rPr lang="es-MX" sz="1100" i="1" dirty="0" smtClean="0"/>
                        <a:t>describiendo el escenario/ambiente del cuento, y cómo</a:t>
                      </a:r>
                      <a:r>
                        <a:rPr lang="es-MX" sz="1100" i="1" baseline="0" dirty="0" smtClean="0"/>
                        <a:t> éste cambió, haciendo uso de detalles específicos del texto. </a:t>
                      </a:r>
                      <a:endParaRPr kumimoji="0" lang="es-MX" sz="1100" b="0" i="1" u="none" strike="noStrike" kern="1200" cap="none" spc="0" normalizeH="0" baseline="0" noProof="0" dirty="0" smtClean="0">
                        <a:ln>
                          <a:noFill/>
                        </a:ln>
                        <a:solidFill>
                          <a:prstClr val="black"/>
                        </a:solidFill>
                        <a:effectLst/>
                        <a:uLnTx/>
                        <a:uFillTx/>
                        <a:latin typeface="+mn-lt"/>
                        <a:ea typeface="Calibri"/>
                        <a:cs typeface="Verdan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mn-lt"/>
                          <a:ea typeface="Calibri"/>
                          <a:cs typeface="Verdana"/>
                        </a:rPr>
                        <a:t>El cuento narra cómo se ve afuera. Así que ese es el ambiente/escenario, pero también es adentro, porque ahí es donde el niño (o la niña) está, pero es mayormente afuera. Él/Ella miró por la ventana y al principio sólo habían nubes oscuras. Luego era una gran tormenta con truenos, relámpagos y viento. Al final dejó de llover y salió el sol. Ahora el escenario es agradable y soleado para jugar.</a:t>
                      </a: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lnSpc>
                          <a:spcPct val="100000"/>
                        </a:lnSpc>
                        <a:spcBef>
                          <a:spcPts val="0"/>
                        </a:spcBef>
                        <a:spcAft>
                          <a:spcPts val="0"/>
                        </a:spcAft>
                      </a:pPr>
                      <a:r>
                        <a:rPr lang="es-MX" sz="1100" b="1" dirty="0" smtClean="0">
                          <a:effectLst/>
                          <a:latin typeface="+mn-lt"/>
                          <a:ea typeface="Calibri"/>
                          <a:cs typeface="Times New Roman"/>
                        </a:rPr>
                        <a:t>2</a:t>
                      </a:r>
                      <a:endParaRPr lang="es-MX" sz="1100" b="1" dirty="0">
                        <a:effectLst/>
                        <a:latin typeface="+mn-lt"/>
                        <a:ea typeface="Calibri"/>
                        <a:cs typeface="Times New Roman"/>
                      </a:endParaRPr>
                    </a:p>
                  </a:txBody>
                  <a:tcPr marL="61619" marR="61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1" u="none" strike="noStrike" kern="1200" cap="none" spc="0" normalizeH="0" baseline="0" noProof="0" dirty="0" smtClean="0">
                          <a:ln>
                            <a:noFill/>
                          </a:ln>
                          <a:solidFill>
                            <a:prstClr val="black"/>
                          </a:solidFill>
                          <a:effectLst/>
                          <a:uLnTx/>
                          <a:uFillTx/>
                          <a:latin typeface="+mn-lt"/>
                          <a:ea typeface="Calibri"/>
                          <a:cs typeface="Verdana"/>
                        </a:rPr>
                        <a:t>El estudiante da una respuesta parcial describiendo parte del </a:t>
                      </a:r>
                      <a:r>
                        <a:rPr lang="es-MX" sz="1100" i="1" dirty="0" smtClean="0"/>
                        <a:t>escenario/ambiente del cuento y cómo</a:t>
                      </a:r>
                      <a:r>
                        <a:rPr lang="es-MX" sz="1100" i="1" baseline="0" dirty="0" smtClean="0"/>
                        <a:t> éste cambió, haciendo uso de ALGUNOS detalles específicos del texto, </a:t>
                      </a:r>
                      <a:r>
                        <a:rPr kumimoji="0" lang="es-MX" sz="1200" b="0" i="0" u="none" strike="noStrike" kern="1200" cap="none" spc="0" normalizeH="0" baseline="0" noProof="0" dirty="0" smtClean="0">
                          <a:ln>
                            <a:noFill/>
                          </a:ln>
                          <a:solidFill>
                            <a:prstClr val="black"/>
                          </a:solidFill>
                          <a:effectLst/>
                          <a:uLnTx/>
                          <a:uFillTx/>
                          <a:latin typeface="+mn-lt"/>
                          <a:ea typeface="Calibri"/>
                          <a:cs typeface="Verdana"/>
                        </a:rPr>
                        <a:t>Afuera está lloviendo fuertemente porque hay una tormenta.  Cuando deja de llover, afuera se ve soleado.</a:t>
                      </a: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
                <a:tc>
                  <a:txBody>
                    <a:bodyPr/>
                    <a:lstStyle/>
                    <a:p>
                      <a:pPr marL="0" marR="0" algn="ctr">
                        <a:lnSpc>
                          <a:spcPct val="100000"/>
                        </a:lnSpc>
                        <a:spcBef>
                          <a:spcPts val="0"/>
                        </a:spcBef>
                        <a:spcAft>
                          <a:spcPts val="0"/>
                        </a:spcAft>
                      </a:pPr>
                      <a:r>
                        <a:rPr lang="es-MX" sz="1100" b="1" dirty="0" smtClean="0">
                          <a:effectLst/>
                          <a:latin typeface="+mn-lt"/>
                          <a:ea typeface="Calibri"/>
                          <a:cs typeface="Times New Roman"/>
                        </a:rPr>
                        <a:t>1</a:t>
                      </a:r>
                      <a:endParaRPr lang="es-MX" sz="1100" b="1" dirty="0">
                        <a:effectLst/>
                        <a:latin typeface="+mn-lt"/>
                        <a:ea typeface="Calibri"/>
                        <a:cs typeface="Times New Roman"/>
                      </a:endParaRPr>
                    </a:p>
                  </a:txBody>
                  <a:tcPr marL="61619" marR="61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1" u="none" strike="noStrike" kern="1200" cap="none" spc="0" normalizeH="0" baseline="0" noProof="0" dirty="0" smtClean="0">
                          <a:ln>
                            <a:noFill/>
                          </a:ln>
                          <a:solidFill>
                            <a:prstClr val="black"/>
                          </a:solidFill>
                          <a:effectLst/>
                          <a:uLnTx/>
                          <a:uFillTx/>
                          <a:latin typeface="+mn-lt"/>
                          <a:ea typeface="Calibri"/>
                          <a:cs typeface="Verdana"/>
                        </a:rPr>
                        <a:t>El estudiante da una respuesta mínima, describiendo vagamente el escenario/ambiente del cuento, pero no cómo cambió.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mn-lt"/>
                          <a:ea typeface="Calibri"/>
                          <a:cs typeface="Verdana"/>
                        </a:rPr>
                        <a:t>El niño miró por la ventana y estaba lloviendo.</a:t>
                      </a:r>
                      <a:endParaRPr lang="es-MX" sz="1200" i="0" dirty="0" smtClean="0">
                        <a:effectLst/>
                        <a:latin typeface="+mn-lt"/>
                        <a:ea typeface="Calibri"/>
                        <a:cs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943">
                <a:tc>
                  <a:txBody>
                    <a:bodyPr/>
                    <a:lstStyle/>
                    <a:p>
                      <a:pPr marL="0" marR="0" algn="ctr">
                        <a:lnSpc>
                          <a:spcPct val="100000"/>
                        </a:lnSpc>
                        <a:spcBef>
                          <a:spcPts val="0"/>
                        </a:spcBef>
                        <a:spcAft>
                          <a:spcPts val="0"/>
                        </a:spcAft>
                      </a:pPr>
                      <a:r>
                        <a:rPr lang="es-MX" sz="1100" b="1" dirty="0" smtClean="0">
                          <a:effectLst/>
                          <a:latin typeface="+mn-lt"/>
                          <a:ea typeface="Calibri"/>
                          <a:cs typeface="Times New Roman"/>
                        </a:rPr>
                        <a:t>0</a:t>
                      </a:r>
                      <a:endParaRPr lang="es-MX" sz="1100" b="1" dirty="0">
                        <a:effectLst/>
                        <a:latin typeface="+mn-lt"/>
                        <a:ea typeface="Calibri"/>
                        <a:cs typeface="Times New Roman"/>
                      </a:endParaRPr>
                    </a:p>
                  </a:txBody>
                  <a:tcPr marL="61619" marR="61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1" u="none" strike="noStrike" kern="1200" cap="none" spc="0" normalizeH="0" baseline="0" noProof="0" dirty="0" smtClean="0">
                          <a:ln>
                            <a:noFill/>
                          </a:ln>
                          <a:solidFill>
                            <a:prstClr val="black"/>
                          </a:solidFill>
                          <a:effectLst/>
                          <a:uLnTx/>
                          <a:uFillTx/>
                          <a:latin typeface="+mn-lt"/>
                          <a:ea typeface="Calibri"/>
                          <a:cs typeface="Verdana"/>
                        </a:rPr>
                        <a:t>El estudiante no da una respuesta relevante a la pregunta.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mn-lt"/>
                          <a:ea typeface="Calibri"/>
                          <a:cs typeface="Verdana"/>
                        </a:rPr>
                        <a:t>Yo tengo una sombrilla para cuando llueve.</a:t>
                      </a: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Rectangle 1"/>
          <p:cNvSpPr/>
          <p:nvPr/>
        </p:nvSpPr>
        <p:spPr>
          <a:xfrm>
            <a:off x="3886200" y="7924800"/>
            <a:ext cx="2322546" cy="646331"/>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sz="900" b="1" dirty="0" smtClean="0"/>
              <a:t>RL.1.3</a:t>
            </a:r>
            <a:r>
              <a:rPr lang="en-US" sz="900" dirty="0"/>
              <a:t/>
            </a:r>
            <a:br>
              <a:rPr lang="en-US" sz="900" dirty="0"/>
            </a:br>
            <a:r>
              <a:rPr lang="es-MX" sz="900" dirty="0"/>
              <a:t>Describen personajes, ambientes y acontecimientos importantes en un cuento, usando detalles </a:t>
            </a:r>
            <a:r>
              <a:rPr lang="es-MX" sz="900" dirty="0" smtClean="0"/>
              <a:t>clave.</a:t>
            </a:r>
            <a:endParaRPr lang="en-US" sz="900" dirty="0"/>
          </a:p>
        </p:txBody>
      </p:sp>
      <p:sp>
        <p:nvSpPr>
          <p:cNvPr id="6" name="Slide Number Placeholder 1"/>
          <p:cNvSpPr>
            <a:spLocks noGrp="1"/>
          </p:cNvSpPr>
          <p:nvPr>
            <p:ph type="sldNum" sz="quarter" idx="12"/>
          </p:nvPr>
        </p:nvSpPr>
        <p:spPr>
          <a:xfrm>
            <a:off x="4914900" y="8475137"/>
            <a:ext cx="1600200" cy="486833"/>
          </a:xfrm>
        </p:spPr>
        <p:txBody>
          <a:bodyPr/>
          <a:lstStyle/>
          <a:p>
            <a:r>
              <a:rPr lang="en-US" dirty="0" smtClean="0"/>
              <a:t>7</a:t>
            </a:r>
            <a:endParaRPr lang="en-US" dirty="0"/>
          </a:p>
        </p:txBody>
      </p:sp>
    </p:spTree>
    <p:extLst>
      <p:ext uri="{BB962C8B-B14F-4D97-AF65-F5344CB8AC3E}">
        <p14:creationId xmlns:p14="http://schemas.microsoft.com/office/powerpoint/2010/main" val="3040094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81179023"/>
              </p:ext>
            </p:extLst>
          </p:nvPr>
        </p:nvGraphicFramePr>
        <p:xfrm>
          <a:off x="304800" y="685800"/>
          <a:ext cx="6324600" cy="7050051"/>
        </p:xfrm>
        <a:graphic>
          <a:graphicData uri="http://schemas.openxmlformats.org/drawingml/2006/table">
            <a:tbl>
              <a:tblPr firstRow="1" firstCol="1" bandRow="1"/>
              <a:tblGrid>
                <a:gridCol w="656899"/>
                <a:gridCol w="5667701"/>
              </a:tblGrid>
              <a:tr h="221643">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MX" sz="1000" b="0" i="1" u="none" strike="noStrike" kern="1200" cap="none" spc="0" normalizeH="0" baseline="0" noProof="0" dirty="0" smtClean="0">
                          <a:ln>
                            <a:noFill/>
                          </a:ln>
                          <a:solidFill>
                            <a:prstClr val="black"/>
                          </a:solidFill>
                          <a:effectLst/>
                          <a:uLnTx/>
                          <a:uFillTx/>
                          <a:latin typeface="+mn-lt"/>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2164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419" sz="1600" b="1" u="none" dirty="0" smtClean="0">
                          <a:effectLst>
                            <a:outerShdw blurRad="38100" dist="38100" dir="2700000" algn="tl">
                              <a:srgbClr val="000000">
                                <a:alpha val="43137"/>
                              </a:srgbClr>
                            </a:outerShdw>
                          </a:effectLst>
                        </a:rPr>
                        <a:t>CFA  Trimestre 1: Clave para la </a:t>
                      </a:r>
                      <a:r>
                        <a:rPr lang="es-419" sz="1600" b="1" u="sng" dirty="0" smtClean="0">
                          <a:effectLst>
                            <a:outerShdw blurRad="38100" dist="38100" dir="2700000" algn="tl">
                              <a:srgbClr val="000000">
                                <a:alpha val="43137"/>
                              </a:srgbClr>
                            </a:outerShdw>
                          </a:effectLst>
                        </a:rPr>
                        <a:t>Respuesta construida</a:t>
                      </a: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2164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500" b="1" kern="1200" dirty="0" smtClean="0">
                          <a:solidFill>
                            <a:srgbClr val="000000"/>
                          </a:solidFill>
                          <a:effectLst/>
                          <a:latin typeface="+mn-lt"/>
                          <a:ea typeface="Times New Roman"/>
                          <a:cs typeface="Arial"/>
                        </a:rPr>
                        <a:t>Estándar RI.1.2:   </a:t>
                      </a:r>
                      <a:r>
                        <a:rPr lang="es-MX" sz="1500" b="1" kern="1200" dirty="0" smtClean="0">
                          <a:solidFill>
                            <a:schemeClr val="tx1"/>
                          </a:solidFill>
                          <a:effectLst/>
                          <a:latin typeface="+mn-lt"/>
                          <a:ea typeface="Times New Roman"/>
                          <a:cs typeface="Arial"/>
                        </a:rPr>
                        <a:t>Rúbrica de 2 puntos: Respuesta Construida – Lectura Corta</a:t>
                      </a:r>
                    </a:p>
                    <a:p>
                      <a:pPr marL="0" marR="0" indent="0" algn="l" defTabSz="914400" rtl="0" eaLnBrk="1" fontAlgn="auto" latinLnBrk="0" hangingPunct="1">
                        <a:lnSpc>
                          <a:spcPct val="100000"/>
                        </a:lnSpc>
                        <a:spcBef>
                          <a:spcPts val="0"/>
                        </a:spcBef>
                        <a:spcAft>
                          <a:spcPts val="0"/>
                        </a:spcAft>
                        <a:buClrTx/>
                        <a:buSzTx/>
                        <a:buFontTx/>
                        <a:buNone/>
                        <a:tabLst/>
                        <a:defRPr/>
                      </a:pPr>
                      <a:r>
                        <a:rPr lang="es-MX" sz="1100" b="0" kern="1200" baseline="0" dirty="0" smtClean="0">
                          <a:solidFill>
                            <a:srgbClr val="000000"/>
                          </a:solidFill>
                          <a:effectLst/>
                          <a:latin typeface="+mn-lt"/>
                          <a:ea typeface="Times New Roman"/>
                          <a:cs typeface="Arial"/>
                        </a:rPr>
                        <a:t>RI.1.2 </a:t>
                      </a:r>
                      <a:r>
                        <a:rPr lang="es-MX" sz="1100" b="0" dirty="0" smtClean="0"/>
                        <a:t>Identifican el tema principal y recuentan los detalles clave de un texto.</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b="0" dirty="0" smtClean="0"/>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5003">
                <a:tc gridSpan="2">
                  <a:txBody>
                    <a:bodyPr/>
                    <a:lstStyle/>
                    <a:p>
                      <a:r>
                        <a:rPr lang="es-MX" sz="1300" b="1" kern="1200" dirty="0" smtClean="0">
                          <a:solidFill>
                            <a:srgbClr val="000000"/>
                          </a:solidFill>
                          <a:effectLst/>
                          <a:latin typeface="+mn-lt"/>
                          <a:ea typeface="Times New Roman"/>
                          <a:cs typeface="Arial"/>
                        </a:rPr>
                        <a:t>Pregunta</a:t>
                      </a:r>
                      <a:r>
                        <a:rPr lang="es-MX" sz="1300" b="1" kern="1200" baseline="0" dirty="0" smtClean="0">
                          <a:solidFill>
                            <a:srgbClr val="000000"/>
                          </a:solidFill>
                          <a:effectLst/>
                          <a:latin typeface="+mn-lt"/>
                          <a:ea typeface="Times New Roman"/>
                          <a:cs typeface="Arial"/>
                        </a:rPr>
                        <a:t> 15:</a:t>
                      </a:r>
                      <a:endParaRPr lang="es-MX" sz="1300" b="1" dirty="0" smtClean="0">
                        <a:effectLst/>
                        <a:latin typeface="+mn-lt"/>
                        <a:ea typeface="Calibri"/>
                        <a:cs typeface="Times New Roman"/>
                      </a:endParaRPr>
                    </a:p>
                    <a:p>
                      <a:pPr marL="0" marR="0" algn="l">
                        <a:lnSpc>
                          <a:spcPct val="100000"/>
                        </a:lnSpc>
                        <a:spcBef>
                          <a:spcPts val="0"/>
                        </a:spcBef>
                        <a:spcAft>
                          <a:spcPts val="0"/>
                        </a:spcAft>
                      </a:pPr>
                      <a:r>
                        <a:rPr lang="es-419" sz="1400" b="1" kern="1200" dirty="0" smtClean="0">
                          <a:solidFill>
                            <a:srgbClr val="000000"/>
                          </a:solidFill>
                          <a:effectLst/>
                          <a:latin typeface="+mn-lt"/>
                          <a:ea typeface="Times New Roman"/>
                          <a:cs typeface="Arial"/>
                        </a:rPr>
                        <a:t>¿Qué detalles en el texto </a:t>
                      </a:r>
                      <a:r>
                        <a:rPr lang="es-419" sz="1400" b="1" i="1" u="sng" kern="1200" dirty="0" smtClean="0">
                          <a:solidFill>
                            <a:srgbClr val="000000"/>
                          </a:solidFill>
                          <a:effectLst/>
                          <a:latin typeface="+mn-lt"/>
                          <a:ea typeface="Times New Roman"/>
                          <a:cs typeface="Arial"/>
                        </a:rPr>
                        <a:t>Tormenta giratoria</a:t>
                      </a:r>
                      <a:r>
                        <a:rPr lang="es-419" sz="1400" b="1" kern="1200" dirty="0" smtClean="0">
                          <a:solidFill>
                            <a:srgbClr val="000000"/>
                          </a:solidFill>
                          <a:effectLst/>
                          <a:latin typeface="+mn-lt"/>
                          <a:ea typeface="Times New Roman"/>
                          <a:cs typeface="Arial"/>
                        </a:rPr>
                        <a:t>, le dicen al lector que los huracanes pueden ser peligrosos? Escribe y dibuja para mostrar tu respuesta.</a:t>
                      </a: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59364">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s-419" sz="1100" b="1" i="0" u="sng" strike="noStrike" kern="1200" cap="none" spc="0" normalizeH="0" baseline="0" noProof="0" dirty="0" smtClean="0">
                          <a:ln>
                            <a:noFill/>
                          </a:ln>
                          <a:solidFill>
                            <a:srgbClr val="000000"/>
                          </a:solidFill>
                          <a:effectLst/>
                          <a:uLnTx/>
                          <a:uFillTx/>
                          <a:latin typeface="+mn-lt"/>
                          <a:ea typeface="Times New Roman"/>
                          <a:cs typeface="Arial"/>
                        </a:rPr>
                        <a:t>Instrucciones para calificar:</a:t>
                      </a:r>
                      <a:r>
                        <a:rPr kumimoji="0" lang="es-419" sz="1100" b="1" i="0" u="none" strike="noStrike" kern="1200" cap="none" spc="0" normalizeH="0" baseline="0" noProof="0" dirty="0" smtClean="0">
                          <a:ln>
                            <a:noFill/>
                          </a:ln>
                          <a:solidFill>
                            <a:srgbClr val="000000"/>
                          </a:solidFill>
                          <a:effectLst/>
                          <a:uLnTx/>
                          <a:uFillTx/>
                          <a:latin typeface="+mn-lt"/>
                          <a:ea typeface="Times New Roman"/>
                          <a:cs typeface="Arial"/>
                        </a:rPr>
                        <a:t>  </a:t>
                      </a:r>
                      <a:r>
                        <a:rPr kumimoji="0" lang="es-419" sz="1100" b="0" i="0" u="none" strike="noStrike" kern="1200" cap="none" spc="0" normalizeH="0" baseline="0" noProof="0" dirty="0" smtClean="0">
                          <a:ln>
                            <a:noFill/>
                          </a:ln>
                          <a:solidFill>
                            <a:srgbClr val="000000"/>
                          </a:solidFill>
                          <a:effectLst/>
                          <a:uLnTx/>
                          <a:uFillTx/>
                          <a:latin typeface="+mn-lt"/>
                          <a:ea typeface="Times New Roman"/>
                          <a:cs typeface="Arial"/>
                        </a:rPr>
                        <a:t>Escriba una visión general de lo que los estudiantes podrían incluir en una respuesta competente, usando ejemplos del texto. </a:t>
                      </a:r>
                      <a:r>
                        <a:rPr kumimoji="0" lang="es-MX" sz="1100" b="0" i="0" u="none" strike="noStrike" kern="1200" cap="none" spc="0" normalizeH="0" baseline="0" noProof="0" dirty="0" smtClean="0">
                          <a:ln>
                            <a:noFill/>
                          </a:ln>
                          <a:solidFill>
                            <a:srgbClr val="000000"/>
                          </a:solidFill>
                          <a:effectLst/>
                          <a:uLnTx/>
                          <a:uFillTx/>
                          <a:latin typeface="+mn-lt"/>
                          <a:ea typeface="Times New Roman"/>
                          <a:cs typeface="Arial"/>
                        </a:rPr>
                        <a:t>Sea bien específico y  “extenso”.</a:t>
                      </a:r>
                    </a:p>
                    <a:p>
                      <a:pPr marL="0" marR="0" lvl="0" indent="0" algn="ctr" defTabSz="966612" rtl="0" eaLnBrk="1" fontAlgn="auto" latinLnBrk="0" hangingPunct="1">
                        <a:lnSpc>
                          <a:spcPct val="100000"/>
                        </a:lnSpc>
                        <a:spcBef>
                          <a:spcPts val="0"/>
                        </a:spcBef>
                        <a:spcAft>
                          <a:spcPts val="0"/>
                        </a:spcAft>
                        <a:buClrTx/>
                        <a:buSzTx/>
                        <a:buFontTx/>
                        <a:buNone/>
                        <a:tabLst/>
                        <a:defRPr sz="1800" b="0" i="0"/>
                      </a:pPr>
                      <a:r>
                        <a:rPr kumimoji="0" lang="es-MX" sz="1100" b="1" i="1" u="sng" strike="noStrike" kern="1200" cap="none" spc="0" normalizeH="0" baseline="0" noProof="0" dirty="0" smtClean="0">
                          <a:ln>
                            <a:noFill/>
                          </a:ln>
                          <a:solidFill>
                            <a:prstClr val="black"/>
                          </a:solidFill>
                          <a:effectLst/>
                          <a:uLnTx/>
                          <a:uFillTx/>
                          <a:latin typeface="+mn-lt"/>
                          <a:ea typeface="+mn-ea"/>
                          <a:cs typeface="Arial"/>
                        </a:rPr>
                        <a:t>L</a:t>
                      </a:r>
                      <a:r>
                        <a:rPr kumimoji="0" lang="es-MX" sz="1100" b="1" i="1" u="sng" strike="noStrike" kern="1200" cap="none" spc="0" normalizeH="0" baseline="0" noProof="0" dirty="0" smtClean="0">
                          <a:ln>
                            <a:noFill/>
                          </a:ln>
                          <a:solidFill>
                            <a:prstClr val="black"/>
                          </a:solidFill>
                          <a:effectLst/>
                          <a:uLnTx/>
                          <a:uFillTx/>
                          <a:latin typeface="+mn-lt"/>
                          <a:ea typeface="+mn-ea"/>
                          <a:cs typeface="+mn-cs"/>
                        </a:rPr>
                        <a:t>enguaje del maestro y </a:t>
                      </a:r>
                      <a:r>
                        <a:rPr kumimoji="0" lang="es-MX" sz="1100" b="1" i="1" u="sng" strike="noStrike" kern="1200" cap="none" spc="0" normalizeH="0" baseline="0" noProof="0" dirty="0" smtClean="0">
                          <a:ln>
                            <a:noFill/>
                          </a:ln>
                          <a:solidFill>
                            <a:prstClr val="black"/>
                          </a:solidFill>
                          <a:effectLst/>
                          <a:uLnTx/>
                          <a:uFillTx/>
                          <a:latin typeface="+mn-lt"/>
                          <a:ea typeface="+mn-ea"/>
                          <a:cs typeface="Arial"/>
                        </a:rPr>
                        <a:t>n</a:t>
                      </a:r>
                      <a:r>
                        <a:rPr kumimoji="0" lang="es-MX" sz="1100" b="1" i="1" u="sng" strike="noStrike" kern="1200" cap="none" spc="0" normalizeH="0" baseline="0" noProof="0" dirty="0" smtClean="0">
                          <a:ln>
                            <a:noFill/>
                          </a:ln>
                          <a:solidFill>
                            <a:prstClr val="black"/>
                          </a:solidFill>
                          <a:effectLst/>
                          <a:uLnTx/>
                          <a:uFillTx/>
                          <a:latin typeface="+mn-lt"/>
                          <a:ea typeface="Times New Roman"/>
                          <a:cs typeface="Arial"/>
                        </a:rPr>
                        <a:t>otas para calificar:</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100" b="1" u="sng" dirty="0" smtClean="0"/>
                        <a:t>Evidencia</a:t>
                      </a:r>
                      <a:r>
                        <a:rPr lang="es-MX" sz="1100" b="1" u="sng" baseline="0" dirty="0" smtClean="0"/>
                        <a:t> s</a:t>
                      </a:r>
                      <a:r>
                        <a:rPr lang="es-MX" sz="1100" b="1" u="sng" dirty="0" smtClean="0"/>
                        <a:t>uficiente</a:t>
                      </a:r>
                      <a:r>
                        <a:rPr lang="es-MX" sz="1100" b="1" u="none" baseline="0" dirty="0" smtClean="0"/>
                        <a:t> </a:t>
                      </a:r>
                      <a:r>
                        <a:rPr lang="es-MX" sz="1100" b="1" u="none" dirty="0" smtClean="0"/>
                        <a:t> </a:t>
                      </a:r>
                      <a:r>
                        <a:rPr lang="es-MX" sz="1100" b="1" baseline="0" dirty="0" smtClean="0"/>
                        <a:t>(idea general)</a:t>
                      </a:r>
                      <a:r>
                        <a:rPr lang="es-MX" sz="1100" b="0" baseline="0" dirty="0" smtClean="0"/>
                        <a:t> de la pregunta podría incluir razones que apoyen por qué los huracanes pueden ser peligrosos, usando evidencia específica del texto </a:t>
                      </a:r>
                      <a:r>
                        <a:rPr lang="es-MX" sz="1100" b="1" i="1" u="sng" baseline="0" dirty="0" smtClean="0"/>
                        <a:t>Tormenta giratoria</a:t>
                      </a:r>
                      <a:r>
                        <a:rPr kumimoji="0" lang="es-MX" sz="1100" b="0" i="0" u="none" strike="noStrike" kern="1200" cap="none" spc="0" normalizeH="0" baseline="0" noProof="0" dirty="0" smtClean="0">
                          <a:ln>
                            <a:noFill/>
                          </a:ln>
                          <a:solidFill>
                            <a:prstClr val="black"/>
                          </a:solidFill>
                          <a:effectLst/>
                          <a:uLnTx/>
                          <a:uFillTx/>
                          <a:latin typeface="+mn-lt"/>
                        </a:rPr>
                        <a:t>.  Esta es una pregunta DOK -2 que va más allá de volver a exponer lo que dice el cuento, pero contiene </a:t>
                      </a:r>
                      <a:r>
                        <a:rPr kumimoji="0" lang="es-MX" sz="1100" b="1" i="0" u="none" strike="noStrike" kern="1200" cap="none" spc="0" normalizeH="0" baseline="0" noProof="0" dirty="0" smtClean="0">
                          <a:ln>
                            <a:noFill/>
                          </a:ln>
                          <a:solidFill>
                            <a:prstClr val="black"/>
                          </a:solidFill>
                          <a:effectLst/>
                          <a:uLnTx/>
                          <a:uFillTx/>
                          <a:latin typeface="+mn-lt"/>
                        </a:rPr>
                        <a:t>inferencias que son explícitamente evidentes</a:t>
                      </a:r>
                      <a:r>
                        <a:rPr kumimoji="0" lang="es-MX" sz="1100" b="0" i="0" u="none" strike="noStrike" kern="1200" cap="none" spc="0" normalizeH="0" baseline="0" noProof="0" dirty="0" smtClean="0">
                          <a:ln>
                            <a:noFill/>
                          </a:ln>
                          <a:solidFill>
                            <a:prstClr val="black"/>
                          </a:solidFill>
                          <a:effectLst/>
                          <a:uLnTx/>
                          <a:uFillTx/>
                          <a:latin typeface="+mn-lt"/>
                        </a:rPr>
                        <a:t>.  </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100" b="1" u="sng" dirty="0" smtClean="0"/>
                        <a:t>Las identificaciones específicas </a:t>
                      </a:r>
                      <a:r>
                        <a:rPr lang="es-MX" sz="1100" b="1" dirty="0" smtClean="0"/>
                        <a:t>(los detalles de apoyo) </a:t>
                      </a:r>
                      <a:r>
                        <a:rPr kumimoji="0" lang="es-MX" sz="1100" b="0" i="0" u="none" strike="noStrike" kern="1200" cap="none" spc="0" normalizeH="0" baseline="0" dirty="0" smtClean="0">
                          <a:ln>
                            <a:noFill/>
                          </a:ln>
                          <a:solidFill>
                            <a:prstClr val="black"/>
                          </a:solidFill>
                          <a:effectLst/>
                          <a:uLnTx/>
                          <a:uFillTx/>
                          <a:latin typeface="+mn-lt"/>
                          <a:ea typeface="+mn-ea"/>
                          <a:cs typeface="+mn-cs"/>
                        </a:rPr>
                        <a:t>podrían incluir: </a:t>
                      </a:r>
                      <a:r>
                        <a:rPr kumimoji="0" lang="es-MX" sz="1100" b="0" i="0" u="none" strike="noStrike" kern="1200" cap="none" spc="0" normalizeH="0" baseline="0" noProof="0" dirty="0" smtClean="0">
                          <a:ln>
                            <a:noFill/>
                          </a:ln>
                          <a:solidFill>
                            <a:prstClr val="black"/>
                          </a:solidFill>
                          <a:effectLst/>
                          <a:uLnTx/>
                          <a:uFillTx/>
                          <a:latin typeface="+mn-lt"/>
                        </a:rPr>
                        <a:t>(1) los huracanes traen mucha lluvia y fuertes vientos,  (2) puede dañar árboles y casas, (3) no te acerques a las ventanas (una inferencia); y (4) permanece adentro (otra inferencia).</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s-MX" sz="1100" b="1" i="0" u="sng" strike="noStrike" kern="1200" cap="none" spc="0" normalizeH="0" baseline="0" noProof="0" dirty="0" smtClean="0">
                          <a:ln>
                            <a:noFill/>
                          </a:ln>
                          <a:solidFill>
                            <a:prstClr val="black"/>
                          </a:solidFill>
                          <a:effectLst/>
                          <a:uLnTx/>
                          <a:uFillTx/>
                          <a:latin typeface="+mn-lt"/>
                        </a:rPr>
                        <a:t>Respaldo total específico:</a:t>
                      </a:r>
                      <a:r>
                        <a:rPr kumimoji="0" lang="es-MX" sz="1100" b="0" i="0" u="none" strike="noStrike" kern="1200" cap="none" spc="0" normalizeH="0" baseline="0" noProof="0" dirty="0" smtClean="0">
                          <a:ln>
                            <a:noFill/>
                          </a:ln>
                          <a:solidFill>
                            <a:prstClr val="black"/>
                          </a:solidFill>
                          <a:effectLst/>
                          <a:uLnTx/>
                          <a:uFillTx/>
                          <a:latin typeface="+mn-lt"/>
                        </a:rPr>
                        <a:t> O</a:t>
                      </a:r>
                      <a:r>
                        <a:rPr kumimoji="0" lang="es-MX" sz="1100" b="0" i="0" u="none" strike="noStrike" kern="1200" cap="none" spc="0" normalizeH="0" baseline="0" noProof="0" dirty="0" smtClean="0">
                          <a:ln>
                            <a:noFill/>
                          </a:ln>
                          <a:solidFill>
                            <a:schemeClr val="tx1"/>
                          </a:solidFill>
                          <a:effectLst/>
                          <a:uLnTx/>
                          <a:uFill>
                            <a:solidFill/>
                          </a:uFill>
                          <a:latin typeface="+mn-lt"/>
                        </a:rPr>
                        <a:t>tros detalles que pudieran respaldar que los huracanes pueden ser peligrosos podrían incluir: (1) asegurarse de tener agua y comida que dure por 3 días, con lo cual infiere que podrían quedar aislados, (2) se necesita tener un kit de seguridad, y (3) las fuertes olas o la marejada pueden causar inundaciones.</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s-MX" sz="1100" b="1" i="0" u="none" strike="noStrike" kern="1200" cap="none" spc="0" normalizeH="0" baseline="0" noProof="0" dirty="0" smtClean="0">
                          <a:ln>
                            <a:noFill/>
                          </a:ln>
                          <a:solidFill>
                            <a:prstClr val="black"/>
                          </a:solidFill>
                          <a:effectLst/>
                          <a:uLnTx/>
                          <a:uFill>
                            <a:solidFill/>
                          </a:uFill>
                          <a:latin typeface="+mn-lt"/>
                        </a:rPr>
                        <a:t>Nota</a:t>
                      </a:r>
                      <a:r>
                        <a:rPr kumimoji="0" lang="es-MX" sz="1100" b="0" i="0" u="none" strike="noStrike" kern="1200" cap="none" spc="0" normalizeH="0" baseline="0" noProof="0" dirty="0" smtClean="0">
                          <a:ln>
                            <a:noFill/>
                          </a:ln>
                          <a:solidFill>
                            <a:prstClr val="black"/>
                          </a:solidFill>
                          <a:effectLst/>
                          <a:uLnTx/>
                          <a:uFill>
                            <a:solidFill/>
                          </a:uFill>
                          <a:latin typeface="+mn-lt"/>
                        </a:rPr>
                        <a:t>:  </a:t>
                      </a:r>
                      <a:r>
                        <a:rPr lang="es-419" sz="1100" b="0" dirty="0" smtClean="0"/>
                        <a:t>Se acepta cualquier dibujo o palabras que representen algo encontrado de forma explícita en el texto, que apoye o respalde la pregunta.</a:t>
                      </a: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4271">
                <a:tc>
                  <a:txBody>
                    <a:bodyPr/>
                    <a:lstStyle/>
                    <a:p>
                      <a:pPr marL="0" marR="0" algn="ctr">
                        <a:lnSpc>
                          <a:spcPct val="100000"/>
                        </a:lnSpc>
                        <a:spcBef>
                          <a:spcPts val="0"/>
                        </a:spcBef>
                        <a:spcAft>
                          <a:spcPts val="0"/>
                        </a:spcAft>
                      </a:pPr>
                      <a:r>
                        <a:rPr lang="es-MX" sz="1100" b="1" dirty="0" smtClean="0">
                          <a:effectLst/>
                          <a:latin typeface="+mn-lt"/>
                          <a:ea typeface="Calibri"/>
                          <a:cs typeface="Times New Roman"/>
                        </a:rPr>
                        <a:t>2</a:t>
                      </a:r>
                      <a:endParaRPr lang="es-MX" sz="1100" b="1" dirty="0">
                        <a:effectLst/>
                        <a:latin typeface="+mn-lt"/>
                        <a:ea typeface="Calibri"/>
                        <a:cs typeface="Times New Roman"/>
                      </a:endParaRPr>
                    </a:p>
                  </a:txBody>
                  <a:tcPr marL="59635" marR="59635" marT="8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i="1" dirty="0" smtClean="0"/>
                        <a:t>El estudiante proporciona una respuesta competente, presentando amplia evidencia</a:t>
                      </a:r>
                      <a:r>
                        <a:rPr lang="es-MX" sz="1100" i="1" baseline="0" dirty="0" smtClean="0"/>
                        <a:t> (detalles del texto) del porqué los huracanes pueden ser peligrosos.</a:t>
                      </a:r>
                      <a:endParaRPr kumimoji="0" lang="es-MX" sz="1100" b="0" i="1" u="none" strike="noStrike" kern="1200" cap="none" spc="0" normalizeH="0" baseline="0" noProof="0" dirty="0" smtClean="0">
                        <a:ln>
                          <a:noFill/>
                        </a:ln>
                        <a:solidFill>
                          <a:prstClr val="black"/>
                        </a:solidFill>
                        <a:effectLst/>
                        <a:uLnTx/>
                        <a:uFillTx/>
                        <a:latin typeface="+mn-lt"/>
                        <a:ea typeface="Calibri"/>
                        <a:cs typeface="Verdan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mn-lt"/>
                          <a:ea typeface="Calibri"/>
                          <a:cs typeface="Times New Roman"/>
                        </a:rPr>
                        <a:t>Un huracán es un viento grande que es muy fuerte y puede dañar los árboles y tu casa. Esto significa que es muy peligroso. Se supone que te quedes adentro porque no es seguro.  También pueden hacer inundaciones, lo cual no es seguro. </a:t>
                      </a: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6987">
                <a:tc>
                  <a:txBody>
                    <a:bodyPr/>
                    <a:lstStyle/>
                    <a:p>
                      <a:pPr marL="0" marR="0" algn="ctr">
                        <a:lnSpc>
                          <a:spcPct val="100000"/>
                        </a:lnSpc>
                        <a:spcBef>
                          <a:spcPts val="0"/>
                        </a:spcBef>
                        <a:spcAft>
                          <a:spcPts val="0"/>
                        </a:spcAft>
                      </a:pPr>
                      <a:r>
                        <a:rPr lang="es-MX" sz="1100" b="1" dirty="0" smtClean="0">
                          <a:effectLst/>
                          <a:latin typeface="+mn-lt"/>
                          <a:ea typeface="Calibri"/>
                          <a:cs typeface="Times New Roman"/>
                        </a:rPr>
                        <a:t>1</a:t>
                      </a:r>
                      <a:endParaRPr lang="es-MX" sz="1100" b="1" dirty="0">
                        <a:effectLst/>
                        <a:latin typeface="+mn-lt"/>
                        <a:ea typeface="Calibri"/>
                        <a:cs typeface="Times New Roman"/>
                      </a:endParaRPr>
                    </a:p>
                  </a:txBody>
                  <a:tcPr marL="59635" marR="59635" marT="8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i="1" dirty="0" smtClean="0"/>
                        <a:t>El estudiante proporciona una respuesta parcial, presentando </a:t>
                      </a:r>
                      <a:r>
                        <a:rPr lang="es-MX" sz="1100" i="1" u="sng" dirty="0" smtClean="0"/>
                        <a:t>alguna</a:t>
                      </a:r>
                      <a:r>
                        <a:rPr lang="es-MX" sz="1100" i="1" dirty="0" smtClean="0"/>
                        <a:t> evidencia</a:t>
                      </a:r>
                      <a:r>
                        <a:rPr lang="es-MX" sz="1100" i="1" baseline="0" dirty="0" smtClean="0"/>
                        <a:t> (detalles del texto) del porqué los huracanes pueden ser peligrosos.</a:t>
                      </a:r>
                      <a:endParaRPr kumimoji="0" lang="es-MX" sz="1100" b="0" i="1" u="none" strike="noStrike" kern="1200" cap="none" spc="0" normalizeH="0" baseline="0" noProof="0" dirty="0" smtClean="0">
                        <a:ln>
                          <a:noFill/>
                        </a:ln>
                        <a:solidFill>
                          <a:prstClr val="black"/>
                        </a:solidFill>
                        <a:effectLst/>
                        <a:uLnTx/>
                        <a:uFillTx/>
                        <a:latin typeface="+mn-lt"/>
                        <a:ea typeface="Calibri"/>
                        <a:cs typeface="Verdan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mn-lt"/>
                          <a:ea typeface="Calibri"/>
                          <a:cs typeface="Verdana"/>
                        </a:rPr>
                        <a:t>Los huracanes pueden ser peligrosos.  Si hay un huracán, los fuertes vientos pueden hacer que los árboles se caigan.</a:t>
                      </a: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7910">
                <a:tc>
                  <a:txBody>
                    <a:bodyPr/>
                    <a:lstStyle/>
                    <a:p>
                      <a:pPr marL="0" marR="0" algn="ctr">
                        <a:lnSpc>
                          <a:spcPct val="100000"/>
                        </a:lnSpc>
                        <a:spcBef>
                          <a:spcPts val="0"/>
                        </a:spcBef>
                        <a:spcAft>
                          <a:spcPts val="0"/>
                        </a:spcAft>
                      </a:pPr>
                      <a:r>
                        <a:rPr lang="es-MX" sz="1100" b="1" dirty="0" smtClean="0">
                          <a:effectLst/>
                          <a:latin typeface="+mn-lt"/>
                          <a:ea typeface="Calibri"/>
                          <a:cs typeface="Times New Roman"/>
                        </a:rPr>
                        <a:t>0</a:t>
                      </a:r>
                      <a:endParaRPr lang="es-MX" sz="1100" b="1" dirty="0">
                        <a:effectLst/>
                        <a:latin typeface="+mn-lt"/>
                        <a:ea typeface="Calibri"/>
                        <a:cs typeface="Times New Roman"/>
                      </a:endParaRPr>
                    </a:p>
                  </a:txBody>
                  <a:tcPr marL="59635" marR="59635" marT="8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i="1" dirty="0" smtClean="0"/>
                        <a:t>El estudiante no proporciona evidencia del texto </a:t>
                      </a:r>
                      <a:r>
                        <a:rPr lang="es-MX" sz="1100" i="1" baseline="0" dirty="0" smtClean="0"/>
                        <a:t>del porqué los huracanes pueden ser peligrosos.</a:t>
                      </a:r>
                      <a:endParaRPr kumimoji="0" lang="es-MX" sz="1100" b="0" i="1" u="none" strike="noStrike" kern="1200" cap="none" spc="0" normalizeH="0" baseline="0" noProof="0" dirty="0" smtClean="0">
                        <a:ln>
                          <a:noFill/>
                        </a:ln>
                        <a:solidFill>
                          <a:prstClr val="black"/>
                        </a:solidFill>
                        <a:effectLst/>
                        <a:uLnTx/>
                        <a:uFillTx/>
                        <a:latin typeface="+mn-lt"/>
                        <a:ea typeface="Calibri"/>
                        <a:cs typeface="Verdan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mn-lt"/>
                          <a:ea typeface="Calibri"/>
                          <a:cs typeface="Verdana"/>
                        </a:rPr>
                        <a:t>Los huracanes hacen mucho viento.</a:t>
                      </a:r>
                      <a:endParaRPr kumimoji="0" lang="es-MX" sz="1200" b="0" i="0" u="none" strike="noStrike" kern="1200" cap="none" spc="0" normalizeH="0" baseline="0" noProof="0" dirty="0">
                        <a:ln>
                          <a:noFill/>
                        </a:ln>
                        <a:solidFill>
                          <a:prstClr val="black"/>
                        </a:solidFill>
                        <a:effectLst/>
                        <a:uLnTx/>
                        <a:uFillTx/>
                        <a:latin typeface="+mn-lt"/>
                        <a:ea typeface="Calibri"/>
                        <a:cs typeface="Verdana"/>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Rectangle 1"/>
          <p:cNvSpPr/>
          <p:nvPr/>
        </p:nvSpPr>
        <p:spPr>
          <a:xfrm>
            <a:off x="4343400" y="7828806"/>
            <a:ext cx="1981200" cy="646331"/>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sz="900" b="1" dirty="0"/>
              <a:t>RI.1.2</a:t>
            </a:r>
            <a:r>
              <a:rPr lang="en-US" sz="900" dirty="0"/>
              <a:t/>
            </a:r>
            <a:br>
              <a:rPr lang="en-US" sz="900" dirty="0"/>
            </a:br>
            <a:r>
              <a:rPr lang="es-MX" sz="900" dirty="0"/>
              <a:t>Identifican el tema principal y recuentan los detalles clave de un texto.</a:t>
            </a:r>
            <a:endParaRPr lang="en-US" sz="900" dirty="0"/>
          </a:p>
        </p:txBody>
      </p:sp>
      <p:sp>
        <p:nvSpPr>
          <p:cNvPr id="5" name="Slide Number Placeholder 1"/>
          <p:cNvSpPr>
            <a:spLocks noGrp="1"/>
          </p:cNvSpPr>
          <p:nvPr>
            <p:ph type="sldNum" sz="quarter" idx="12"/>
          </p:nvPr>
        </p:nvSpPr>
        <p:spPr>
          <a:xfrm>
            <a:off x="4914900" y="8475137"/>
            <a:ext cx="1600200" cy="486833"/>
          </a:xfrm>
        </p:spPr>
        <p:txBody>
          <a:bodyPr/>
          <a:lstStyle/>
          <a:p>
            <a:r>
              <a:rPr lang="en-US" dirty="0" smtClean="0"/>
              <a:t>8</a:t>
            </a:r>
            <a:endParaRPr lang="en-US" dirty="0"/>
          </a:p>
        </p:txBody>
      </p:sp>
    </p:spTree>
    <p:extLst>
      <p:ext uri="{BB962C8B-B14F-4D97-AF65-F5344CB8AC3E}">
        <p14:creationId xmlns:p14="http://schemas.microsoft.com/office/powerpoint/2010/main" val="809880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876800" y="8534400"/>
            <a:ext cx="1600200" cy="486833"/>
          </a:xfrm>
        </p:spPr>
        <p:txBody>
          <a:bodyPr/>
          <a:lstStyle/>
          <a:p>
            <a:fld id="{F177B04D-AEB5-43ED-B9BA-B3D1EC9C9067}" type="slidenum">
              <a:rPr lang="en-US" smtClean="0"/>
              <a:pPr/>
              <a:t>9</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543126191"/>
              </p:ext>
            </p:extLst>
          </p:nvPr>
        </p:nvGraphicFramePr>
        <p:xfrm>
          <a:off x="304800" y="381000"/>
          <a:ext cx="6324601" cy="7741920"/>
        </p:xfrm>
        <a:graphic>
          <a:graphicData uri="http://schemas.openxmlformats.org/drawingml/2006/table">
            <a:tbl>
              <a:tblPr firstRow="1" firstCol="1" bandRow="1"/>
              <a:tblGrid>
                <a:gridCol w="683123"/>
                <a:gridCol w="5641478"/>
              </a:tblGrid>
              <a:tr h="16686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MX" sz="1000" b="0" i="1" u="none" strike="noStrike" kern="1200" cap="none" spc="0" normalizeH="0" baseline="0" noProof="0" dirty="0" smtClean="0">
                          <a:ln>
                            <a:noFill/>
                          </a:ln>
                          <a:solidFill>
                            <a:prstClr val="black"/>
                          </a:solidFill>
                          <a:effectLst/>
                          <a:uLnTx/>
                          <a:uFillTx/>
                          <a:latin typeface="+mn-lt"/>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6686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419" sz="1600" b="1" u="none" dirty="0" smtClean="0">
                          <a:effectLst>
                            <a:outerShdw blurRad="38100" dist="38100" dir="2700000" algn="tl">
                              <a:srgbClr val="000000">
                                <a:alpha val="43137"/>
                              </a:srgbClr>
                            </a:outerShdw>
                          </a:effectLst>
                        </a:rPr>
                        <a:t>CFA  Trimestre 1: Clave para la  </a:t>
                      </a:r>
                      <a:r>
                        <a:rPr lang="es-419" sz="1600" b="1" u="sng" dirty="0" smtClean="0">
                          <a:effectLst>
                            <a:outerShdw blurRad="38100" dist="38100" dir="2700000" algn="tl">
                              <a:srgbClr val="000000">
                                <a:alpha val="43137"/>
                              </a:srgbClr>
                            </a:outerShdw>
                          </a:effectLst>
                        </a:rPr>
                        <a:t>Respuesta construida</a:t>
                      </a: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66860">
                <a:tc gridSpan="2">
                  <a:txBody>
                    <a:bodyPr/>
                    <a:lstStyle/>
                    <a:p>
                      <a:pPr marL="0" marR="0" indent="0" algn="l">
                        <a:lnSpc>
                          <a:spcPct val="100000"/>
                        </a:lnSpc>
                        <a:spcBef>
                          <a:spcPts val="0"/>
                        </a:spcBef>
                        <a:spcAft>
                          <a:spcPts val="0"/>
                        </a:spcAft>
                        <a:buNone/>
                      </a:pPr>
                      <a:r>
                        <a:rPr lang="es-MX" sz="1500" b="1" kern="1200" dirty="0" smtClean="0">
                          <a:solidFill>
                            <a:srgbClr val="000000"/>
                          </a:solidFill>
                          <a:effectLst/>
                          <a:latin typeface="+mn-lt"/>
                          <a:ea typeface="Times New Roman"/>
                          <a:cs typeface="Times New Roman"/>
                        </a:rPr>
                        <a:t>Estándar RI.1.3:   </a:t>
                      </a:r>
                      <a:r>
                        <a:rPr lang="es-MX" sz="1500" b="1" i="0" u="none" kern="1200" dirty="0" smtClean="0">
                          <a:solidFill>
                            <a:srgbClr val="000000"/>
                          </a:solidFill>
                          <a:effectLst/>
                          <a:latin typeface="+mn-lt"/>
                          <a:ea typeface="Times New Roman"/>
                          <a:cs typeface="Times New Roman"/>
                        </a:rPr>
                        <a:t>Rúbrica de 3 puntos: Respuesta Construida </a:t>
                      </a:r>
                      <a:r>
                        <a:rPr lang="es-MX" sz="1500" b="1" i="1" u="none" kern="1200" dirty="0" smtClean="0">
                          <a:solidFill>
                            <a:srgbClr val="000000"/>
                          </a:solidFill>
                          <a:effectLst/>
                          <a:latin typeface="+mn-lt"/>
                          <a:ea typeface="Times New Roman"/>
                          <a:cs typeface="Times New Roman"/>
                        </a:rPr>
                        <a:t>– </a:t>
                      </a:r>
                      <a:r>
                        <a:rPr lang="es-MX" sz="1500" b="1" i="0" u="none" kern="1200" dirty="0" smtClean="0">
                          <a:solidFill>
                            <a:srgbClr val="000000"/>
                          </a:solidFill>
                          <a:effectLst/>
                          <a:latin typeface="+mn-lt"/>
                          <a:ea typeface="Times New Roman"/>
                          <a:cs typeface="Times New Roman"/>
                        </a:rPr>
                        <a:t>Lectura</a:t>
                      </a:r>
                      <a:r>
                        <a:rPr lang="es-MX" sz="1500" b="1" i="0" u="sng" kern="1200" dirty="0" smtClean="0">
                          <a:solidFill>
                            <a:srgbClr val="000000"/>
                          </a:solidFill>
                          <a:effectLst/>
                          <a:latin typeface="+mn-lt"/>
                          <a:ea typeface="Times New Roman"/>
                          <a:cs typeface="Times New Roman"/>
                        </a:rPr>
                        <a:t> </a:t>
                      </a:r>
                    </a:p>
                    <a:p>
                      <a:pPr marL="0" marR="0" indent="0" algn="l">
                        <a:lnSpc>
                          <a:spcPct val="100000"/>
                        </a:lnSpc>
                        <a:spcBef>
                          <a:spcPts val="0"/>
                        </a:spcBef>
                        <a:spcAft>
                          <a:spcPts val="0"/>
                        </a:spcAft>
                        <a:buNone/>
                      </a:pPr>
                      <a:r>
                        <a:rPr lang="es-MX" sz="1100" b="0" kern="1200" baseline="0" dirty="0" smtClean="0">
                          <a:solidFill>
                            <a:srgbClr val="000000"/>
                          </a:solidFill>
                          <a:effectLst/>
                          <a:latin typeface="+mn-lt"/>
                          <a:ea typeface="Times New Roman"/>
                          <a:cs typeface="Times New Roman"/>
                        </a:rPr>
                        <a:t>RI.1.3 </a:t>
                      </a:r>
                      <a:r>
                        <a:rPr lang="es-MX" sz="1100" dirty="0" smtClean="0"/>
                        <a:t>Describen la relación entre dos personas, acontecimientos, ideas, o elementos de información en un texto.</a:t>
                      </a:r>
                    </a:p>
                    <a:p>
                      <a:pPr marL="0" marR="0" indent="0" algn="l">
                        <a:lnSpc>
                          <a:spcPct val="100000"/>
                        </a:lnSpc>
                        <a:spcBef>
                          <a:spcPts val="0"/>
                        </a:spcBef>
                        <a:spcAft>
                          <a:spcPts val="0"/>
                        </a:spcAft>
                        <a:buNone/>
                      </a:pPr>
                      <a:endParaRPr lang="es-MX" sz="1100" dirty="0" smtClean="0"/>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680">
                <a:tc gridSpan="2">
                  <a:txBody>
                    <a:bodyPr/>
                    <a:lstStyle/>
                    <a:p>
                      <a:pPr marL="0" marR="0" indent="0" algn="l">
                        <a:lnSpc>
                          <a:spcPct val="100000"/>
                        </a:lnSpc>
                        <a:spcBef>
                          <a:spcPts val="0"/>
                        </a:spcBef>
                        <a:spcAft>
                          <a:spcPts val="0"/>
                        </a:spcAft>
                        <a:buNone/>
                      </a:pPr>
                      <a:r>
                        <a:rPr lang="es-MX" sz="1300" b="1" kern="1200" dirty="0" smtClean="0">
                          <a:solidFill>
                            <a:srgbClr val="000000"/>
                          </a:solidFill>
                          <a:effectLst/>
                          <a:latin typeface="+mn-lt"/>
                          <a:ea typeface="Times New Roman"/>
                          <a:cs typeface="Times New Roman"/>
                        </a:rPr>
                        <a:t>Pregunta</a:t>
                      </a:r>
                      <a:r>
                        <a:rPr lang="es-MX" sz="1300" b="1" kern="1200" baseline="0" dirty="0" smtClean="0">
                          <a:solidFill>
                            <a:srgbClr val="000000"/>
                          </a:solidFill>
                          <a:effectLst/>
                          <a:latin typeface="+mn-lt"/>
                          <a:ea typeface="Times New Roman"/>
                          <a:cs typeface="Times New Roman"/>
                        </a:rPr>
                        <a:t> 16:</a:t>
                      </a:r>
                    </a:p>
                    <a:p>
                      <a:pPr marL="0" marR="0" indent="0" algn="l">
                        <a:lnSpc>
                          <a:spcPct val="100000"/>
                        </a:lnSpc>
                        <a:spcBef>
                          <a:spcPts val="0"/>
                        </a:spcBef>
                        <a:spcAft>
                          <a:spcPts val="0"/>
                        </a:spcAft>
                        <a:buNone/>
                      </a:pPr>
                      <a:r>
                        <a:rPr lang="es-419" sz="1400" b="1" kern="1200" baseline="0" dirty="0" smtClean="0">
                          <a:solidFill>
                            <a:srgbClr val="000000"/>
                          </a:solidFill>
                          <a:effectLst/>
                          <a:latin typeface="+mn-lt"/>
                          <a:ea typeface="Times New Roman"/>
                          <a:cs typeface="Times New Roman"/>
                        </a:rPr>
                        <a:t>¿Qué puedes hacer para mantenerte a salvo si hay un huracán? Usa detalles y ejemplos del texto </a:t>
                      </a:r>
                      <a:r>
                        <a:rPr lang="es-419" sz="1400" b="1" i="1" u="sng" kern="1200" baseline="0" dirty="0" smtClean="0">
                          <a:solidFill>
                            <a:srgbClr val="000000"/>
                          </a:solidFill>
                          <a:effectLst/>
                          <a:latin typeface="+mn-lt"/>
                          <a:ea typeface="Times New Roman"/>
                          <a:cs typeface="Times New Roman"/>
                        </a:rPr>
                        <a:t>Tormenta giratoria</a:t>
                      </a:r>
                      <a:r>
                        <a:rPr lang="es-419" sz="1400" b="1" kern="1200" baseline="0" dirty="0" smtClean="0">
                          <a:solidFill>
                            <a:srgbClr val="000000"/>
                          </a:solidFill>
                          <a:effectLst/>
                          <a:latin typeface="+mn-lt"/>
                          <a:ea typeface="Times New Roman"/>
                          <a:cs typeface="Times New Roman"/>
                        </a:rPr>
                        <a:t> para explicar tu respuesta.</a:t>
                      </a: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414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s-419" sz="1100" b="1" i="0" u="sng" strike="noStrike" kern="1200" cap="none" spc="0" normalizeH="0" baseline="0" noProof="0" dirty="0" smtClean="0">
                          <a:ln>
                            <a:noFill/>
                          </a:ln>
                          <a:solidFill>
                            <a:srgbClr val="000000"/>
                          </a:solidFill>
                          <a:effectLst/>
                          <a:uLnTx/>
                          <a:uFillTx/>
                          <a:latin typeface="+mn-lt"/>
                          <a:ea typeface="Times New Roman"/>
                          <a:cs typeface="Arial"/>
                        </a:rPr>
                        <a:t>Instrucciones para calificar:  </a:t>
                      </a:r>
                      <a:r>
                        <a:rPr kumimoji="0" lang="es-419" sz="1100" b="0" i="0" u="none" strike="noStrike" kern="1200" cap="none" spc="0" normalizeH="0" baseline="0" noProof="0" dirty="0" smtClean="0">
                          <a:ln>
                            <a:noFill/>
                          </a:ln>
                          <a:solidFill>
                            <a:srgbClr val="000000"/>
                          </a:solidFill>
                          <a:effectLst/>
                          <a:uLnTx/>
                          <a:uFillTx/>
                          <a:latin typeface="+mn-lt"/>
                          <a:ea typeface="Times New Roman"/>
                          <a:cs typeface="Arial"/>
                        </a:rPr>
                        <a:t>Escriba una visión general de lo que los estudiantes podrían incluir en una respuesta competente, usando ejemplos del texto. </a:t>
                      </a:r>
                      <a:r>
                        <a:rPr kumimoji="0" lang="es-MX" sz="1100" b="0" i="0" u="none" strike="noStrike" kern="1200" cap="none" spc="0" normalizeH="0" baseline="0" noProof="0" dirty="0" smtClean="0">
                          <a:ln>
                            <a:noFill/>
                          </a:ln>
                          <a:solidFill>
                            <a:srgbClr val="000000"/>
                          </a:solidFill>
                          <a:effectLst/>
                          <a:uLnTx/>
                          <a:uFillTx/>
                          <a:latin typeface="+mn-lt"/>
                          <a:ea typeface="Times New Roman"/>
                          <a:cs typeface="Arial"/>
                        </a:rPr>
                        <a:t>Sea bien específico y “extenso”.</a:t>
                      </a:r>
                    </a:p>
                    <a:p>
                      <a:pPr marL="0" marR="0" lvl="0" indent="0" algn="ctr" defTabSz="966612" rtl="0" eaLnBrk="1" fontAlgn="auto" latinLnBrk="0" hangingPunct="1">
                        <a:lnSpc>
                          <a:spcPct val="100000"/>
                        </a:lnSpc>
                        <a:spcBef>
                          <a:spcPts val="0"/>
                        </a:spcBef>
                        <a:spcAft>
                          <a:spcPts val="0"/>
                        </a:spcAft>
                        <a:buClrTx/>
                        <a:buSzTx/>
                        <a:buFontTx/>
                        <a:buNone/>
                        <a:tabLst/>
                        <a:defRPr sz="1800" b="0" i="0"/>
                      </a:pPr>
                      <a:r>
                        <a:rPr kumimoji="0" lang="es-MX" sz="1100" b="1" i="1" u="sng" strike="noStrike" kern="1200" cap="none" spc="0" normalizeH="0" baseline="0" noProof="0" dirty="0" smtClean="0">
                          <a:ln>
                            <a:noFill/>
                          </a:ln>
                          <a:solidFill>
                            <a:prstClr val="black"/>
                          </a:solidFill>
                          <a:effectLst/>
                          <a:uLnTx/>
                          <a:uFillTx/>
                          <a:latin typeface="+mn-lt"/>
                          <a:ea typeface="+mn-ea"/>
                          <a:cs typeface="Arial"/>
                        </a:rPr>
                        <a:t>L</a:t>
                      </a:r>
                      <a:r>
                        <a:rPr kumimoji="0" lang="es-MX" sz="1100" b="1" i="1" u="sng" strike="noStrike" kern="1200" cap="none" spc="0" normalizeH="0" baseline="0" noProof="0" dirty="0" smtClean="0">
                          <a:ln>
                            <a:noFill/>
                          </a:ln>
                          <a:solidFill>
                            <a:prstClr val="black"/>
                          </a:solidFill>
                          <a:effectLst/>
                          <a:uLnTx/>
                          <a:uFillTx/>
                          <a:latin typeface="+mn-lt"/>
                          <a:ea typeface="+mn-ea"/>
                          <a:cs typeface="+mn-cs"/>
                        </a:rPr>
                        <a:t>enguaje del maestro y </a:t>
                      </a:r>
                      <a:r>
                        <a:rPr kumimoji="0" lang="es-MX" sz="1100" b="1" i="1" u="sng" strike="noStrike" kern="1200" cap="none" spc="0" normalizeH="0" baseline="0" noProof="0" dirty="0" smtClean="0">
                          <a:ln>
                            <a:noFill/>
                          </a:ln>
                          <a:solidFill>
                            <a:prstClr val="black"/>
                          </a:solidFill>
                          <a:effectLst/>
                          <a:uLnTx/>
                          <a:uFillTx/>
                          <a:latin typeface="+mn-lt"/>
                          <a:ea typeface="+mn-ea"/>
                          <a:cs typeface="Arial"/>
                        </a:rPr>
                        <a:t>n</a:t>
                      </a:r>
                      <a:r>
                        <a:rPr kumimoji="0" lang="es-MX" sz="1100" b="1" i="1" u="sng" strike="noStrike" kern="1200" cap="none" spc="0" normalizeH="0" baseline="0" noProof="0" dirty="0" smtClean="0">
                          <a:ln>
                            <a:noFill/>
                          </a:ln>
                          <a:solidFill>
                            <a:prstClr val="black"/>
                          </a:solidFill>
                          <a:effectLst/>
                          <a:uLnTx/>
                          <a:uFillTx/>
                          <a:latin typeface="+mn-lt"/>
                          <a:ea typeface="Times New Roman"/>
                          <a:cs typeface="Arial"/>
                        </a:rPr>
                        <a:t>otas para calificar:</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100" b="1" u="sng" dirty="0" smtClean="0"/>
                        <a:t>Evidencia</a:t>
                      </a:r>
                      <a:r>
                        <a:rPr lang="es-MX" sz="1100" b="1" u="sng" baseline="0" dirty="0" smtClean="0"/>
                        <a:t> s</a:t>
                      </a:r>
                      <a:r>
                        <a:rPr lang="es-MX" sz="1100" b="1" u="sng" dirty="0" smtClean="0"/>
                        <a:t>uficiente </a:t>
                      </a:r>
                      <a:r>
                        <a:rPr lang="es-MX" sz="1100" b="1" baseline="0" dirty="0" smtClean="0"/>
                        <a:t>(ideas generales)</a:t>
                      </a:r>
                      <a:r>
                        <a:rPr lang="es-MX" sz="1100" b="0" baseline="0" dirty="0" smtClean="0"/>
                        <a:t> </a:t>
                      </a:r>
                      <a:r>
                        <a:rPr kumimoji="0" lang="es-MX" sz="1100" b="0" i="0" u="none" strike="noStrike" kern="1200" cap="none" spc="0" normalizeH="0" baseline="0" noProof="0" dirty="0" smtClean="0">
                          <a:ln>
                            <a:noFill/>
                          </a:ln>
                          <a:solidFill>
                            <a:prstClr val="black"/>
                          </a:solidFill>
                          <a:effectLst/>
                          <a:uLnTx/>
                          <a:uFillTx/>
                          <a:latin typeface="+mn-lt"/>
                          <a:ea typeface="+mn-ea"/>
                          <a:cs typeface="+mn-cs"/>
                        </a:rPr>
                        <a:t>de la pregunta podría incluir al estudiante mostrando una comprensión acerca de cómo mantenerse a salvo en un huracán, de acuerdo a los detalles o ejemplos en </a:t>
                      </a:r>
                      <a:r>
                        <a:rPr kumimoji="0" lang="es-MX" sz="1100" b="1" i="1" u="sng" strike="noStrike" kern="1200" cap="none" spc="0" normalizeH="0" baseline="0" noProof="0" dirty="0" smtClean="0">
                          <a:ln>
                            <a:noFill/>
                          </a:ln>
                          <a:solidFill>
                            <a:prstClr val="black"/>
                          </a:solidFill>
                          <a:effectLst/>
                          <a:uLnTx/>
                          <a:uFillTx/>
                          <a:latin typeface="+mn-lt"/>
                          <a:ea typeface="+mn-ea"/>
                          <a:cs typeface="+mn-cs"/>
                        </a:rPr>
                        <a:t>Tormenta giratoria</a:t>
                      </a:r>
                      <a:r>
                        <a:rPr kumimoji="0" lang="es-MX" sz="11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100" b="1" u="sng" dirty="0" smtClean="0"/>
                        <a:t>Las identificaciones específicas </a:t>
                      </a:r>
                      <a:r>
                        <a:rPr lang="es-MX" sz="1100" b="1" dirty="0" smtClean="0"/>
                        <a:t>(los detalles de apoyo) </a:t>
                      </a:r>
                      <a:r>
                        <a:rPr lang="es-MX" sz="1100" b="0" dirty="0" smtClean="0"/>
                        <a:t>podrían incluir:</a:t>
                      </a:r>
                      <a:r>
                        <a:rPr kumimoji="0" lang="es-MX" sz="1100" b="0" i="0" u="none" strike="noStrike" kern="1200" cap="none" spc="0" normalizeH="0" baseline="0" noProof="0" dirty="0" smtClean="0">
                          <a:ln>
                            <a:noFill/>
                          </a:ln>
                          <a:solidFill>
                            <a:prstClr val="black"/>
                          </a:solidFill>
                          <a:effectLst/>
                          <a:uLnTx/>
                          <a:uFillTx/>
                          <a:latin typeface="+mn-lt"/>
                        </a:rPr>
                        <a:t> (1) quedarse adentro, (2) evitar las ventanas, (3) verificar los reportes del tiempo, y (4) tener comida y agua para 3 días.</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s-MX" sz="1100" b="1" i="0" u="sng" strike="noStrike" kern="1200" cap="none" spc="0" normalizeH="0" baseline="0" noProof="0" dirty="0" smtClean="0">
                          <a:ln>
                            <a:noFill/>
                          </a:ln>
                          <a:solidFill>
                            <a:prstClr val="black"/>
                          </a:solidFill>
                          <a:effectLst/>
                          <a:uLnTx/>
                          <a:uFillTx/>
                          <a:latin typeface="+mn-lt"/>
                        </a:rPr>
                        <a:t>Respaldo </a:t>
                      </a:r>
                      <a:r>
                        <a:rPr kumimoji="0" lang="es-MX" sz="1100" b="1" i="0" u="sng" strike="noStrike" kern="1200" cap="none" spc="0" normalizeH="0" baseline="0" noProof="0" smtClean="0">
                          <a:ln>
                            <a:noFill/>
                          </a:ln>
                          <a:solidFill>
                            <a:prstClr val="black"/>
                          </a:solidFill>
                          <a:effectLst/>
                          <a:uLnTx/>
                          <a:uFillTx/>
                          <a:latin typeface="+mn-lt"/>
                        </a:rPr>
                        <a:t>total específico:</a:t>
                      </a:r>
                      <a:r>
                        <a:rPr kumimoji="0" lang="es-MX" sz="1100" b="0" i="0" u="none" strike="noStrike" kern="1200" cap="none" spc="0" normalizeH="0" baseline="0" noProof="0" smtClean="0">
                          <a:ln>
                            <a:noFill/>
                          </a:ln>
                          <a:solidFill>
                            <a:prstClr val="black"/>
                          </a:solidFill>
                          <a:effectLst/>
                          <a:uLnTx/>
                          <a:uFill>
                            <a:solidFill/>
                          </a:uFill>
                          <a:latin typeface="+mn-lt"/>
                        </a:rPr>
                        <a:t> </a:t>
                      </a:r>
                      <a:r>
                        <a:rPr kumimoji="0" lang="es-MX" sz="1100" b="0" i="0" u="none" strike="noStrike" kern="1200" cap="none" spc="0" normalizeH="0" baseline="0" noProof="0" dirty="0" smtClean="0">
                          <a:ln>
                            <a:noFill/>
                          </a:ln>
                          <a:solidFill>
                            <a:prstClr val="black"/>
                          </a:solidFill>
                          <a:effectLst/>
                          <a:uLnTx/>
                          <a:uFill>
                            <a:solidFill/>
                          </a:uFill>
                          <a:latin typeface="+mn-lt"/>
                        </a:rPr>
                        <a:t>Otro detalle que podría respaldar mantenerse a salvo en un huracán podría ser (1) tener un kit de seguridad.</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s-MX" sz="1100" b="1" i="0" u="none" strike="noStrike" kern="1200" cap="none" spc="0" normalizeH="0" baseline="0" noProof="0" dirty="0" smtClean="0">
                          <a:ln>
                            <a:noFill/>
                          </a:ln>
                          <a:solidFill>
                            <a:prstClr val="black"/>
                          </a:solidFill>
                          <a:effectLst/>
                          <a:uLnTx/>
                          <a:uFill>
                            <a:solidFill/>
                          </a:uFill>
                          <a:latin typeface="+mn-lt"/>
                        </a:rPr>
                        <a:t>Nota</a:t>
                      </a:r>
                      <a:r>
                        <a:rPr kumimoji="0" lang="es-MX" sz="1100" b="0" i="0" u="none" strike="noStrike" kern="1200" cap="none" spc="0" normalizeH="0" baseline="0" noProof="0" dirty="0" smtClean="0">
                          <a:ln>
                            <a:noFill/>
                          </a:ln>
                          <a:solidFill>
                            <a:prstClr val="black"/>
                          </a:solidFill>
                          <a:effectLst/>
                          <a:uLnTx/>
                          <a:uFill>
                            <a:solidFill/>
                          </a:uFill>
                          <a:latin typeface="+mn-lt"/>
                        </a:rPr>
                        <a:t>:  </a:t>
                      </a:r>
                      <a:r>
                        <a:rPr lang="es-419" sz="1100" b="0" dirty="0" smtClean="0"/>
                        <a:t>Se acepta cualquier dibujo o palabras que representen algo encontrado de forma explícita en el texto, que apoye o respalde la pregunta.</a:t>
                      </a: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127">
                <a:tc>
                  <a:txBody>
                    <a:bodyPr/>
                    <a:lstStyle/>
                    <a:p>
                      <a:pPr marL="0" marR="0" algn="ctr">
                        <a:lnSpc>
                          <a:spcPct val="100000"/>
                        </a:lnSpc>
                        <a:spcBef>
                          <a:spcPts val="0"/>
                        </a:spcBef>
                        <a:spcAft>
                          <a:spcPts val="0"/>
                        </a:spcAft>
                      </a:pPr>
                      <a:r>
                        <a:rPr lang="en-US" sz="1100" b="1" dirty="0" smtClean="0">
                          <a:effectLst/>
                          <a:latin typeface="+mn-lt"/>
                          <a:ea typeface="Calibri"/>
                          <a:cs typeface="Times New Roman"/>
                        </a:rPr>
                        <a:t>3</a:t>
                      </a:r>
                      <a:endParaRPr lang="en-US" sz="1100" b="1" dirty="0">
                        <a:effectLst/>
                        <a:latin typeface="+mn-lt"/>
                        <a:ea typeface="Calibri"/>
                        <a:cs typeface="Times New Roman"/>
                      </a:endParaRPr>
                    </a:p>
                  </a:txBody>
                  <a:tcPr marL="55359" marR="553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i="1" dirty="0" smtClean="0"/>
                        <a:t>El estudiante proporciona una respuesta competente, presentando evidencia del texto que explica qué hacer para</a:t>
                      </a:r>
                      <a:r>
                        <a:rPr lang="es-MX" sz="1100" i="1" baseline="0" dirty="0" smtClean="0"/>
                        <a:t> mantenerse a salvo si hay un huracán.  </a:t>
                      </a:r>
                      <a:endParaRPr kumimoji="0" lang="es-MX" sz="1100" b="0" i="1" u="none" strike="noStrike" kern="1200" cap="none" spc="0" normalizeH="0" baseline="0" noProof="0" dirty="0" smtClean="0">
                        <a:ln>
                          <a:noFill/>
                        </a:ln>
                        <a:solidFill>
                          <a:prstClr val="black"/>
                        </a:solidFill>
                        <a:effectLst/>
                        <a:uLnTx/>
                        <a:uFillTx/>
                        <a:latin typeface="+mn-lt"/>
                        <a:ea typeface="Calibri"/>
                        <a:cs typeface="Verdan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mn-lt"/>
                          <a:ea typeface="Calibri"/>
                          <a:cs typeface="Verdana"/>
                        </a:rPr>
                        <a:t>Cuando hay un huracán tienes que mantenerte a salvo.  Para estar a salvo, hay muchas cosas que puedes hacer. Primero quédate adentro y lejos de las ventanas. ¡Los vientos fuertes pueden romper ventanas! Luego, pide a tu mamá o papá que verifiquen el informe del tiempo en la televisión o la radio para ver si es seguro ir afuera. Siempre ten suficiente comida y agua para 3 días en caso de que te quedes atascado en la casa. Mantenerse a salvo es importante. Otra cosa para hacer es tener un kit con baterías y linternas.</a:t>
                      </a: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423">
                <a:tc>
                  <a:txBody>
                    <a:bodyPr/>
                    <a:lstStyle/>
                    <a:p>
                      <a:pPr marL="0" marR="0" algn="ctr">
                        <a:lnSpc>
                          <a:spcPct val="100000"/>
                        </a:lnSpc>
                        <a:spcBef>
                          <a:spcPts val="0"/>
                        </a:spcBef>
                        <a:spcAft>
                          <a:spcPts val="0"/>
                        </a:spcAft>
                      </a:pPr>
                      <a:r>
                        <a:rPr lang="en-US" sz="1100" b="1" dirty="0" smtClean="0">
                          <a:effectLst/>
                          <a:latin typeface="+mn-lt"/>
                          <a:ea typeface="Calibri"/>
                          <a:cs typeface="Times New Roman"/>
                        </a:rPr>
                        <a:t>2</a:t>
                      </a:r>
                      <a:endParaRPr lang="en-US" sz="1100" b="1" dirty="0">
                        <a:effectLst/>
                        <a:latin typeface="+mn-lt"/>
                        <a:ea typeface="Calibri"/>
                        <a:cs typeface="Times New Roman"/>
                      </a:endParaRPr>
                    </a:p>
                  </a:txBody>
                  <a:tcPr marL="55359" marR="553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1" u="none" strike="noStrike" kern="1200" cap="none" spc="0" normalizeH="0" baseline="0" noProof="0" dirty="0" smtClean="0">
                          <a:ln>
                            <a:noFill/>
                          </a:ln>
                          <a:solidFill>
                            <a:prstClr val="black"/>
                          </a:solidFill>
                          <a:effectLst/>
                          <a:uLnTx/>
                          <a:uFillTx/>
                          <a:latin typeface="+mn-lt"/>
                          <a:ea typeface="Calibri"/>
                          <a:cs typeface="Verdana"/>
                        </a:rPr>
                        <a:t>El estudiante proporciona  una respuesta parcial, presentando </a:t>
                      </a:r>
                      <a:r>
                        <a:rPr kumimoji="0" lang="es-MX" sz="1100" b="0" i="1" u="sng" strike="noStrike" kern="1200" cap="none" spc="0" normalizeH="0" baseline="0" noProof="0" dirty="0" smtClean="0">
                          <a:ln>
                            <a:noFill/>
                          </a:ln>
                          <a:solidFill>
                            <a:prstClr val="black"/>
                          </a:solidFill>
                          <a:effectLst/>
                          <a:uLnTx/>
                          <a:uFillTx/>
                          <a:latin typeface="+mn-lt"/>
                          <a:ea typeface="Calibri"/>
                          <a:cs typeface="Verdana"/>
                        </a:rPr>
                        <a:t>alguna</a:t>
                      </a:r>
                      <a:r>
                        <a:rPr kumimoji="0" lang="es-MX" sz="1100" b="0" i="1" u="none" strike="noStrike" kern="1200" cap="none" spc="0" normalizeH="0" baseline="0" noProof="0" dirty="0" smtClean="0">
                          <a:ln>
                            <a:noFill/>
                          </a:ln>
                          <a:solidFill>
                            <a:prstClr val="black"/>
                          </a:solidFill>
                          <a:effectLst/>
                          <a:uLnTx/>
                          <a:uFillTx/>
                          <a:latin typeface="+mn-lt"/>
                          <a:ea typeface="Calibri"/>
                          <a:cs typeface="Verdana"/>
                        </a:rPr>
                        <a:t> evidencia del texto que explica qué hacer para mantenerse a salvo si hay un huracán.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mn-lt"/>
                          <a:ea typeface="Calibri"/>
                          <a:cs typeface="Verdana"/>
                        </a:rPr>
                        <a:t>Los huracanes no son seguros, así que necesitas quedarte en tu casa.  No te pares cerca de una ventana, ni mires por la ventana.  ¡Quédate a salvo! También ten una linterna en caso de que se ponga muy oscuro.</a:t>
                      </a: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a:lnSpc>
                          <a:spcPct val="100000"/>
                        </a:lnSpc>
                        <a:spcBef>
                          <a:spcPts val="0"/>
                        </a:spcBef>
                        <a:spcAft>
                          <a:spcPts val="0"/>
                        </a:spcAft>
                      </a:pPr>
                      <a:r>
                        <a:rPr lang="en-US" sz="1100" b="1" dirty="0" smtClean="0">
                          <a:effectLst/>
                          <a:latin typeface="+mn-lt"/>
                          <a:ea typeface="Calibri"/>
                          <a:cs typeface="Times New Roman"/>
                        </a:rPr>
                        <a:t>1</a:t>
                      </a:r>
                      <a:endParaRPr lang="en-US" sz="1100" b="1" dirty="0">
                        <a:effectLst/>
                        <a:latin typeface="+mn-lt"/>
                        <a:ea typeface="Calibri"/>
                        <a:cs typeface="Times New Roman"/>
                      </a:endParaRPr>
                    </a:p>
                  </a:txBody>
                  <a:tcPr marL="55359" marR="553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1" u="none" strike="noStrike" kern="1200" cap="none" spc="0" normalizeH="0" baseline="0" noProof="0" dirty="0" smtClean="0">
                          <a:ln>
                            <a:noFill/>
                          </a:ln>
                          <a:solidFill>
                            <a:prstClr val="black"/>
                          </a:solidFill>
                          <a:effectLst/>
                          <a:uLnTx/>
                          <a:uFillTx/>
                          <a:latin typeface="+mn-lt"/>
                          <a:ea typeface="Calibri"/>
                          <a:cs typeface="Verdana"/>
                        </a:rPr>
                        <a:t>El estudiante proporciona una respuesta mínima o vaga sobre qué hacer para mantenerse a salvo si hay un huracán.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1" u="none" strike="noStrike" kern="1200" cap="none" spc="0" normalizeH="0" baseline="0" noProof="0" dirty="0" smtClean="0">
                          <a:ln>
                            <a:noFill/>
                          </a:ln>
                          <a:solidFill>
                            <a:prstClr val="black"/>
                          </a:solidFill>
                          <a:effectLst/>
                          <a:uLnTx/>
                          <a:uFillTx/>
                          <a:latin typeface="+mn-lt"/>
                          <a:ea typeface="Calibri"/>
                          <a:cs typeface="Verdana"/>
                        </a:rPr>
                        <a:t> </a:t>
                      </a:r>
                      <a:r>
                        <a:rPr kumimoji="0" lang="es-MX" sz="1200" b="0" i="0" u="none" strike="noStrike" kern="1200" cap="none" spc="0" normalizeH="0" baseline="0" noProof="0" dirty="0" smtClean="0">
                          <a:ln>
                            <a:noFill/>
                          </a:ln>
                          <a:solidFill>
                            <a:prstClr val="black"/>
                          </a:solidFill>
                          <a:effectLst/>
                          <a:uLnTx/>
                          <a:uFillTx/>
                          <a:latin typeface="+mn-lt"/>
                          <a:ea typeface="Calibri"/>
                          <a:cs typeface="Verdana"/>
                        </a:rPr>
                        <a:t>Llueve mucho y el viento te puede tirar, así que no vayas afuera.</a:t>
                      </a:r>
                      <a:endParaRPr lang="es-MX" sz="1200" i="0" dirty="0" smtClean="0">
                        <a:effectLst/>
                        <a:latin typeface="+mn-lt"/>
                        <a:ea typeface="Calibri"/>
                        <a:cs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44">
                <a:tc>
                  <a:txBody>
                    <a:bodyPr/>
                    <a:lstStyle/>
                    <a:p>
                      <a:pPr marL="0" marR="0" algn="ctr">
                        <a:lnSpc>
                          <a:spcPct val="100000"/>
                        </a:lnSpc>
                        <a:spcBef>
                          <a:spcPts val="0"/>
                        </a:spcBef>
                        <a:spcAft>
                          <a:spcPts val="0"/>
                        </a:spcAft>
                      </a:pPr>
                      <a:r>
                        <a:rPr lang="en-US" sz="1100" b="1" dirty="0" smtClean="0">
                          <a:effectLst/>
                          <a:latin typeface="+mn-lt"/>
                          <a:ea typeface="Calibri"/>
                          <a:cs typeface="Times New Roman"/>
                        </a:rPr>
                        <a:t>0</a:t>
                      </a:r>
                      <a:endParaRPr lang="en-US" sz="1100" b="1" dirty="0">
                        <a:effectLst/>
                        <a:latin typeface="+mn-lt"/>
                        <a:ea typeface="Calibri"/>
                        <a:cs typeface="Times New Roman"/>
                      </a:endParaRPr>
                    </a:p>
                  </a:txBody>
                  <a:tcPr marL="55359" marR="553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1" u="none" strike="noStrike" kern="1200" cap="none" spc="0" normalizeH="0" baseline="0" noProof="0" dirty="0" smtClean="0">
                          <a:ln>
                            <a:noFill/>
                          </a:ln>
                          <a:solidFill>
                            <a:prstClr val="black"/>
                          </a:solidFill>
                          <a:effectLst/>
                          <a:uLnTx/>
                          <a:uFillTx/>
                          <a:latin typeface="+mn-lt"/>
                          <a:ea typeface="Calibri"/>
                          <a:cs typeface="Verdana"/>
                        </a:rPr>
                        <a:t>El estudiante no proporciona una respuesta relevante a la pregunta.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mn-lt"/>
                          <a:ea typeface="Calibri"/>
                          <a:cs typeface="Verdana"/>
                        </a:rPr>
                        <a:t>No me gusta el viento o la lluvia.</a:t>
                      </a: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Rectangle 1"/>
          <p:cNvSpPr/>
          <p:nvPr/>
        </p:nvSpPr>
        <p:spPr>
          <a:xfrm>
            <a:off x="381000" y="8136401"/>
            <a:ext cx="2057400" cy="646331"/>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sz="900" b="1" dirty="0" smtClean="0"/>
              <a:t>RI.1.3</a:t>
            </a:r>
          </a:p>
          <a:p>
            <a:r>
              <a:rPr lang="es-MX" sz="900" dirty="0"/>
              <a:t>Describen la relación entre dos personas, acontecimientos, ideas, o elementos de información en un </a:t>
            </a:r>
            <a:r>
              <a:rPr lang="es-MX" sz="900" dirty="0" smtClean="0"/>
              <a:t>texto.</a:t>
            </a:r>
            <a:endParaRPr lang="en-US" sz="900" dirty="0"/>
          </a:p>
        </p:txBody>
      </p:sp>
    </p:spTree>
    <p:extLst>
      <p:ext uri="{BB962C8B-B14F-4D97-AF65-F5344CB8AC3E}">
        <p14:creationId xmlns:p14="http://schemas.microsoft.com/office/powerpoint/2010/main" val="381708389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7905</TotalTime>
  <Words>5823</Words>
  <Application>Microsoft Office PowerPoint</Application>
  <PresentationFormat>On-screen Show (4:3)</PresentationFormat>
  <Paragraphs>746</Paragraphs>
  <Slides>27</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27</vt:i4>
      </vt:variant>
    </vt:vector>
  </HeadingPairs>
  <TitlesOfParts>
    <vt:vector size="39" baseType="lpstr">
      <vt:lpstr>Arial</vt:lpstr>
      <vt:lpstr>Bookman Old Style</vt:lpstr>
      <vt:lpstr>Calibri</vt:lpstr>
      <vt:lpstr>Gill Sans MT</vt:lpstr>
      <vt:lpstr>Helvetica</vt:lpstr>
      <vt:lpstr>Lucida Handwriting</vt:lpstr>
      <vt:lpstr>Symbol</vt:lpstr>
      <vt:lpstr>Times New Roman</vt:lpstr>
      <vt:lpstr>Verdana</vt:lpstr>
      <vt:lpstr>Wingdings 2</vt:lpstr>
      <vt:lpstr>Office Theme</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Rosa, Zaida</cp:lastModifiedBy>
  <cp:revision>337</cp:revision>
  <cp:lastPrinted>2015-08-06T23:37:55Z</cp:lastPrinted>
  <dcterms:created xsi:type="dcterms:W3CDTF">2014-06-19T22:41:39Z</dcterms:created>
  <dcterms:modified xsi:type="dcterms:W3CDTF">2015-08-31T23:49:03Z</dcterms:modified>
</cp:coreProperties>
</file>