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1"/>
  </p:notesMasterIdLst>
  <p:sldIdLst>
    <p:sldId id="343" r:id="rId3"/>
    <p:sldId id="370" r:id="rId4"/>
    <p:sldId id="344" r:id="rId5"/>
    <p:sldId id="371" r:id="rId6"/>
    <p:sldId id="345" r:id="rId7"/>
    <p:sldId id="330" r:id="rId8"/>
    <p:sldId id="347" r:id="rId9"/>
    <p:sldId id="348" r:id="rId10"/>
    <p:sldId id="349" r:id="rId11"/>
    <p:sldId id="350" r:id="rId12"/>
    <p:sldId id="351" r:id="rId13"/>
    <p:sldId id="352" r:id="rId14"/>
    <p:sldId id="310" r:id="rId15"/>
    <p:sldId id="354" r:id="rId16"/>
    <p:sldId id="355" r:id="rId17"/>
    <p:sldId id="356" r:id="rId18"/>
    <p:sldId id="357" r:id="rId19"/>
    <p:sldId id="358" r:id="rId20"/>
    <p:sldId id="359" r:id="rId21"/>
    <p:sldId id="360" r:id="rId22"/>
    <p:sldId id="361" r:id="rId23"/>
    <p:sldId id="315" r:id="rId24"/>
    <p:sldId id="363" r:id="rId25"/>
    <p:sldId id="364" r:id="rId26"/>
    <p:sldId id="365" r:id="rId27"/>
    <p:sldId id="366" r:id="rId28"/>
    <p:sldId id="367" r:id="rId29"/>
    <p:sldId id="339" r:id="rId30"/>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B"/>
    <a:srgbClr val="BCE292"/>
    <a:srgbClr val="FF6D6D"/>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6" autoAdjust="0"/>
  </p:normalViewPr>
  <p:slideViewPr>
    <p:cSldViewPr>
      <p:cViewPr>
        <p:scale>
          <a:sx n="84" d="100"/>
          <a:sy n="84" d="100"/>
        </p:scale>
        <p:origin x="-846" y="121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22894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21</a:t>
            </a:fld>
            <a:endParaRPr lang="en-US" dirty="0"/>
          </a:p>
        </p:txBody>
      </p:sp>
    </p:spTree>
    <p:extLst>
      <p:ext uri="{BB962C8B-B14F-4D97-AF65-F5344CB8AC3E}">
        <p14:creationId xmlns:p14="http://schemas.microsoft.com/office/powerpoint/2010/main" val="305873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dirty="0" smtClean="0"/>
              <a:t>07/04/2015 OSP – </a:t>
            </a:r>
            <a:r>
              <a:rPr lang="en-US" dirty="0" err="1" smtClean="0"/>
              <a:t>S.Richmond</a:t>
            </a:r>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8" name="Footer Placeholder 7"/>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4" name="Footer Placeholder 3"/>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3" name="Footer Placeholder 2"/>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8/31/2015</a:t>
            </a:fld>
            <a:endParaRPr lang="en-US" dirty="0"/>
          </a:p>
        </p:txBody>
      </p:sp>
      <p:sp>
        <p:nvSpPr>
          <p:cNvPr id="6" name="Footer Placeholder 5"/>
          <p:cNvSpPr>
            <a:spLocks noGrp="1"/>
          </p:cNvSpPr>
          <p:nvPr>
            <p:ph type="ftr" sz="quarter" idx="11"/>
          </p:nvPr>
        </p:nvSpPr>
        <p:spPr>
          <a:xfrm>
            <a:off x="2655570" y="9322651"/>
            <a:ext cx="2461260" cy="535516"/>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8/31/2015</a:t>
            </a:fld>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
        <p:nvSpPr>
          <p:cNvPr id="7" name="Footer Placeholder 4"/>
          <p:cNvSpPr txBox="1">
            <a:spLocks/>
          </p:cNvSpPr>
          <p:nvPr userDrawn="1"/>
        </p:nvSpPr>
        <p:spPr>
          <a:xfrm>
            <a:off x="2514600" y="93726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solidFill>
                  <a:schemeClr val="tx1"/>
                </a:solidFill>
              </a:rPr>
              <a:t>07/04/2015 OSP – </a:t>
            </a:r>
            <a:r>
              <a:rPr lang="en-US" dirty="0" err="1" smtClean="0">
                <a:solidFill>
                  <a:schemeClr val="tx1"/>
                </a:solidFill>
              </a:rPr>
              <a:t>S.Richmond</a:t>
            </a:r>
            <a:endParaRPr lang="en-US" dirty="0">
              <a:solidFill>
                <a:schemeClr val="tx1"/>
              </a:solidFill>
            </a:endParaRPr>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D9C889DC-0DCB-4B74-8FF1-3277D9B5E9DE}" type="datetimeFigureOut">
              <a:rPr lang="en-US" smtClean="0"/>
              <a:t>8/31/2015</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60190" y="1920477"/>
            <a:ext cx="2687589" cy="2117527"/>
            <a:chOff x="442427" y="484909"/>
            <a:chExt cx="2371402" cy="1925024"/>
          </a:xfrm>
        </p:grpSpPr>
        <p:sp>
          <p:nvSpPr>
            <p:cNvPr id="24" name="Parallelogram 23"/>
            <p:cNvSpPr/>
            <p:nvPr/>
          </p:nvSpPr>
          <p:spPr>
            <a:xfrm rot="1584430" flipH="1">
              <a:off x="442427" y="608614"/>
              <a:ext cx="2336104" cy="180131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605118" y="484909"/>
              <a:ext cx="2208711" cy="1707958"/>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13" name="Table 12"/>
          <p:cNvGraphicFramePr>
            <a:graphicFrameLocks noGrp="1"/>
          </p:cNvGraphicFramePr>
          <p:nvPr>
            <p:extLst>
              <p:ext uri="{D42A27DB-BD31-4B8C-83A1-F6EECF244321}">
                <p14:modId xmlns:p14="http://schemas.microsoft.com/office/powerpoint/2010/main" val="400860256"/>
              </p:ext>
            </p:extLst>
          </p:nvPr>
        </p:nvGraphicFramePr>
        <p:xfrm>
          <a:off x="1856833" y="4114354"/>
          <a:ext cx="4713191"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0571"/>
                <a:gridCol w="1297774"/>
                <a:gridCol w="2366644"/>
                <a:gridCol w="688202"/>
              </a:tblGrid>
              <a:tr h="268224">
                <a:tc gridSpan="4">
                  <a:txBody>
                    <a:bodyPr/>
                    <a:lstStyle/>
                    <a:p>
                      <a:pPr algn="ctr"/>
                      <a:r>
                        <a:rPr lang="en-US" sz="1100" b="1" dirty="0" smtClean="0"/>
                        <a:t>Reading: Literature</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1</a:t>
                      </a:r>
                      <a:endParaRPr lang="en-US" sz="1100" b="1" dirty="0"/>
                    </a:p>
                  </a:txBody>
                  <a:tcPr marL="103632" marR="103632" marT="50292" marB="50292">
                    <a:solidFill>
                      <a:srgbClr val="FFFFBD"/>
                    </a:solidFill>
                  </a:tcPr>
                </a:tc>
                <a:tc>
                  <a:txBody>
                    <a:bodyPr/>
                    <a:lstStyle/>
                    <a:p>
                      <a:r>
                        <a:rPr lang="en-US" sz="1100" b="1" dirty="0" smtClean="0"/>
                        <a:t>Key Details</a:t>
                      </a:r>
                      <a:endParaRPr lang="en-US" sz="1100" b="1" dirty="0"/>
                    </a:p>
                  </a:txBody>
                  <a:tcPr marL="103632" marR="103632" marT="50292" marB="50292">
                    <a:solidFill>
                      <a:srgbClr val="FFFFBD"/>
                    </a:solidFill>
                  </a:tcPr>
                </a:tc>
                <a:tc>
                  <a:txBody>
                    <a:bodyPr/>
                    <a:lstStyle/>
                    <a:p>
                      <a:r>
                        <a:rPr lang="en-US" sz="1100" b="1" dirty="0" smtClean="0"/>
                        <a:t>RL.6.1</a:t>
                      </a:r>
                      <a:r>
                        <a:rPr lang="en-US" sz="1100" b="1" baseline="0" dirty="0" smtClean="0"/>
                        <a:t>     </a:t>
                      </a:r>
                      <a:r>
                        <a:rPr lang="en-US" sz="1100" b="1" dirty="0" smtClean="0"/>
                        <a:t>RL.6.3 </a:t>
                      </a:r>
                      <a:r>
                        <a:rPr lang="en-US" sz="1000" b="0" i="1" dirty="0" smtClean="0"/>
                        <a:t>(can move to DOK 3)</a:t>
                      </a:r>
                      <a:endParaRPr lang="en-US" sz="1100" b="1" dirty="0"/>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2</a:t>
                      </a:r>
                      <a:endParaRPr lang="en-US" sz="1100" b="1" dirty="0"/>
                    </a:p>
                  </a:txBody>
                  <a:tcPr marL="103632" marR="103632" marT="50292" marB="50292">
                    <a:solidFill>
                      <a:srgbClr val="FFFFBD"/>
                    </a:solidFill>
                  </a:tcPr>
                </a:tc>
                <a:tc>
                  <a:txBody>
                    <a:bodyPr/>
                    <a:lstStyle/>
                    <a:p>
                      <a:r>
                        <a:rPr lang="en-US" sz="1100" b="1" dirty="0" smtClean="0"/>
                        <a:t>Central Ideas</a:t>
                      </a:r>
                      <a:endParaRPr lang="en-US" sz="1100" b="1" dirty="0"/>
                    </a:p>
                  </a:txBody>
                  <a:tcPr marL="103632" marR="103632" marT="50292" marB="50292">
                    <a:solidFill>
                      <a:srgbClr val="FFFFBD"/>
                    </a:solidFill>
                  </a:tcPr>
                </a:tc>
                <a:tc>
                  <a:txBody>
                    <a:bodyPr/>
                    <a:lstStyle/>
                    <a:p>
                      <a:r>
                        <a:rPr lang="en-US" sz="1100" b="1" dirty="0" smtClean="0"/>
                        <a:t>RL.6.2</a:t>
                      </a:r>
                      <a:endParaRPr lang="en-US" sz="1100" b="1" dirty="0"/>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232433996"/>
              </p:ext>
            </p:extLst>
          </p:nvPr>
        </p:nvGraphicFramePr>
        <p:xfrm>
          <a:off x="1853185" y="5334000"/>
          <a:ext cx="474980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209040"/>
                <a:gridCol w="2245360"/>
                <a:gridCol w="777240"/>
              </a:tblGrid>
              <a:tr h="268224">
                <a:tc gridSpan="4">
                  <a:txBody>
                    <a:bodyPr/>
                    <a:lstStyle/>
                    <a:p>
                      <a:pPr algn="ctr"/>
                      <a:r>
                        <a:rPr lang="en-US" sz="1100" b="1" smtClean="0"/>
                        <a:t>Reading: Informational</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8</a:t>
                      </a:r>
                      <a:endParaRPr lang="en-US" sz="1100" b="1" dirty="0"/>
                    </a:p>
                  </a:txBody>
                  <a:tcPr marL="103632" marR="103632" marT="50292" marB="50292">
                    <a:solidFill>
                      <a:srgbClr val="FFFFBD"/>
                    </a:solidFill>
                  </a:tcPr>
                </a:tc>
                <a:tc>
                  <a:txBody>
                    <a:bodyPr/>
                    <a:lstStyle/>
                    <a:p>
                      <a:r>
                        <a:rPr lang="en-US" sz="1100" b="1" smtClean="0"/>
                        <a:t>Key Details</a:t>
                      </a:r>
                      <a:endParaRPr lang="en-US" sz="1100" b="1" dirty="0"/>
                    </a:p>
                  </a:txBody>
                  <a:tcPr marL="103632" marR="103632" marT="50292" marB="50292">
                    <a:solidFill>
                      <a:srgbClr val="FFFFBD"/>
                    </a:solidFill>
                  </a:tcPr>
                </a:tc>
                <a:tc>
                  <a:txBody>
                    <a:bodyPr/>
                    <a:lstStyle/>
                    <a:p>
                      <a:r>
                        <a:rPr lang="en-US" sz="1100" b="1" dirty="0" smtClean="0"/>
                        <a:t>RI.6.1     RI.3 </a:t>
                      </a:r>
                      <a:r>
                        <a:rPr kumimoji="0" lang="en-US" sz="1000" b="0" i="1" u="none" strike="noStrike" kern="1200" cap="none" spc="0" normalizeH="0" baseline="0" noProof="0" dirty="0" smtClean="0">
                          <a:ln>
                            <a:noFill/>
                          </a:ln>
                          <a:solidFill>
                            <a:prstClr val="black"/>
                          </a:solidFill>
                          <a:effectLst/>
                          <a:uLnTx/>
                          <a:uFillTx/>
                          <a:latin typeface="+mn-lt"/>
                        </a:rPr>
                        <a:t>( can move to DOK 3)</a:t>
                      </a:r>
                      <a:endParaRPr lang="en-US" sz="1100" b="1" dirty="0"/>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9</a:t>
                      </a:r>
                      <a:endParaRPr lang="en-US" sz="1100" b="1" dirty="0"/>
                    </a:p>
                  </a:txBody>
                  <a:tcPr marL="103632" marR="103632" marT="50292" marB="50292">
                    <a:solidFill>
                      <a:srgbClr val="FFFFBD"/>
                    </a:solidFill>
                  </a:tcPr>
                </a:tc>
                <a:tc>
                  <a:txBody>
                    <a:bodyPr/>
                    <a:lstStyle/>
                    <a:p>
                      <a:r>
                        <a:rPr lang="en-US" sz="1100" b="1" dirty="0" smtClean="0"/>
                        <a:t>Central Ideas</a:t>
                      </a:r>
                      <a:endParaRPr lang="en-US" sz="1100" b="1" dirty="0"/>
                    </a:p>
                  </a:txBody>
                  <a:tcPr marL="103632" marR="103632" marT="50292" marB="50292">
                    <a:solidFill>
                      <a:srgbClr val="FFFFBD"/>
                    </a:solidFill>
                  </a:tcPr>
                </a:tc>
                <a:tc>
                  <a:txBody>
                    <a:bodyPr/>
                    <a:lstStyle/>
                    <a:p>
                      <a:r>
                        <a:rPr lang="en-US" sz="1100" b="1" dirty="0" smtClean="0"/>
                        <a:t>RI.6.2</a:t>
                      </a:r>
                      <a:endParaRPr lang="en-US" sz="1100" b="1" dirty="0"/>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48496559"/>
              </p:ext>
            </p:extLst>
          </p:nvPr>
        </p:nvGraphicFramePr>
        <p:xfrm>
          <a:off x="1297711" y="7077456"/>
          <a:ext cx="5872480" cy="16093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1986279"/>
                <a:gridCol w="2849880"/>
                <a:gridCol w="604520"/>
              </a:tblGrid>
              <a:tr h="268224">
                <a:tc gridSpan="4">
                  <a:txBody>
                    <a:bodyPr/>
                    <a:lstStyle/>
                    <a:p>
                      <a:pPr algn="ctr"/>
                      <a:r>
                        <a:rPr lang="en-US" sz="1100" b="1" dirty="0" smtClean="0"/>
                        <a:t>Writing</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6a</a:t>
                      </a:r>
                      <a:endParaRPr lang="en-US" sz="1100" b="1" dirty="0"/>
                    </a:p>
                  </a:txBody>
                  <a:tcPr marL="103632" marR="103632" marT="50292" marB="50292">
                    <a:solidFill>
                      <a:srgbClr val="FFFFBD"/>
                    </a:solidFill>
                  </a:tcPr>
                </a:tc>
                <a:tc>
                  <a:txBody>
                    <a:bodyPr/>
                    <a:lstStyle/>
                    <a:p>
                      <a:r>
                        <a:rPr lang="en-US" sz="1100" b="1" dirty="0" smtClean="0"/>
                        <a:t>Brief Opinion Write</a:t>
                      </a:r>
                      <a:endParaRPr lang="en-US" sz="1100" b="1" dirty="0"/>
                    </a:p>
                  </a:txBody>
                  <a:tcPr marL="103632" marR="103632" marT="50292" marB="50292">
                    <a:solidFill>
                      <a:srgbClr val="FFFFBD"/>
                    </a:solidFill>
                  </a:tcPr>
                </a:tc>
                <a:tc>
                  <a:txBody>
                    <a:bodyPr/>
                    <a:lstStyle/>
                    <a:p>
                      <a:r>
                        <a:rPr lang="pl-PL" sz="1100" b="1" dirty="0" smtClean="0"/>
                        <a:t>W-1a, W-1b, W-1c, W-1d, W-8</a:t>
                      </a:r>
                      <a:endParaRPr lang="en-US" sz="1100" b="1" dirty="0"/>
                    </a:p>
                  </a:txBody>
                  <a:tcPr marL="103632" marR="103632" marT="50292" marB="50292">
                    <a:solidFill>
                      <a:srgbClr val="FFFFBD"/>
                    </a:solidFill>
                  </a:tcPr>
                </a:tc>
                <a:tc>
                  <a:txBody>
                    <a:bodyPr/>
                    <a:lstStyle/>
                    <a:p>
                      <a:pPr algn="ctr"/>
                      <a:r>
                        <a:rPr lang="en-US" sz="1100" b="1" dirty="0" smtClean="0"/>
                        <a:t>3</a:t>
                      </a:r>
                      <a:endParaRPr lang="en-US" sz="1100" b="1" dirty="0"/>
                    </a:p>
                  </a:txBody>
                  <a:tcPr marL="103632" marR="103632" marT="50292" marB="50292" anchor="ctr">
                    <a:solidFill>
                      <a:srgbClr val="FFFFBD"/>
                    </a:solidFill>
                  </a:tcPr>
                </a:tc>
              </a:tr>
              <a:tr h="268224">
                <a:tc>
                  <a:txBody>
                    <a:bodyPr/>
                    <a:lstStyle/>
                    <a:p>
                      <a:r>
                        <a:rPr lang="en-US" sz="1100" b="1" dirty="0" smtClean="0"/>
                        <a:t>6b</a:t>
                      </a:r>
                      <a:endParaRPr lang="en-US" sz="1100" b="1" dirty="0"/>
                    </a:p>
                  </a:txBody>
                  <a:tcPr marL="103632" marR="103632" marT="50292" marB="50292">
                    <a:solidFill>
                      <a:srgbClr val="FFFFBD"/>
                    </a:solidFill>
                  </a:tcPr>
                </a:tc>
                <a:tc>
                  <a:txBody>
                    <a:bodyPr/>
                    <a:lstStyle/>
                    <a:p>
                      <a:r>
                        <a:rPr lang="en-US" sz="1100" b="1" dirty="0" smtClean="0"/>
                        <a:t>Write-Revise Opinion</a:t>
                      </a:r>
                      <a:endParaRPr lang="en-US" sz="1100" b="1" dirty="0"/>
                    </a:p>
                  </a:txBody>
                  <a:tcPr marL="103632" marR="103632" marT="50292" marB="50292">
                    <a:solidFill>
                      <a:srgbClr val="FFFFBD"/>
                    </a:solidFill>
                  </a:tcPr>
                </a:tc>
                <a:tc>
                  <a:txBody>
                    <a:bodyPr/>
                    <a:lstStyle/>
                    <a:p>
                      <a:r>
                        <a:rPr lang="pl-PL" sz="1100" b="1" dirty="0" smtClean="0"/>
                        <a:t>W-1a, W-1b, W-1c, W-1d, </a:t>
                      </a:r>
                      <a:r>
                        <a:rPr lang="en-US" sz="1100" b="1" dirty="0" smtClean="0"/>
                        <a:t> W-1e </a:t>
                      </a:r>
                      <a:r>
                        <a:rPr lang="pl-PL" sz="1100" b="1" dirty="0" smtClean="0"/>
                        <a:t>W-8</a:t>
                      </a:r>
                      <a:endParaRPr lang="en-US" sz="1100" b="1" dirty="0"/>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r h="268224">
                <a:tc>
                  <a:txBody>
                    <a:bodyPr/>
                    <a:lstStyle/>
                    <a:p>
                      <a:r>
                        <a:rPr lang="en-US" sz="1100" b="1" dirty="0" smtClean="0"/>
                        <a:t>8</a:t>
                      </a:r>
                      <a:endParaRPr lang="en-US" sz="1100" b="1" dirty="0"/>
                    </a:p>
                  </a:txBody>
                  <a:tcPr marL="103632" marR="103632" marT="50292" marB="50292">
                    <a:solidFill>
                      <a:srgbClr val="FFFFBD"/>
                    </a:solidFill>
                  </a:tcPr>
                </a:tc>
                <a:tc>
                  <a:txBody>
                    <a:bodyPr/>
                    <a:lstStyle/>
                    <a:p>
                      <a:r>
                        <a:rPr lang="en-US" sz="1100" b="1" dirty="0" smtClean="0"/>
                        <a:t>Language-Vocabulary Use</a:t>
                      </a:r>
                      <a:endParaRPr lang="en-US" sz="1100" b="1" dirty="0"/>
                    </a:p>
                  </a:txBody>
                  <a:tcPr marL="103632" marR="103632" marT="50292" marB="50292">
                    <a:solidFill>
                      <a:srgbClr val="FFFFBD"/>
                    </a:solidFill>
                  </a:tcPr>
                </a:tc>
                <a:tc>
                  <a:txBody>
                    <a:bodyPr/>
                    <a:lstStyle/>
                    <a:p>
                      <a:r>
                        <a:rPr lang="en-US" sz="1100" b="1" dirty="0" smtClean="0"/>
                        <a:t>L.6.3a</a:t>
                      </a:r>
                      <a:endParaRPr lang="en-US" sz="1100" b="1" dirty="0"/>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9</a:t>
                      </a:r>
                      <a:endParaRPr lang="en-US" sz="1100" b="1" dirty="0"/>
                    </a:p>
                  </a:txBody>
                  <a:tcPr marL="103632" marR="103632" marT="50292" marB="50292">
                    <a:solidFill>
                      <a:srgbClr val="FFFFBD"/>
                    </a:solidFill>
                  </a:tcPr>
                </a:tc>
                <a:tc>
                  <a:txBody>
                    <a:bodyPr/>
                    <a:lstStyle/>
                    <a:p>
                      <a:r>
                        <a:rPr lang="en-US" sz="1100" b="1" dirty="0" smtClean="0"/>
                        <a:t>Edit and Clarify</a:t>
                      </a:r>
                      <a:endParaRPr lang="en-US" sz="1100" b="1" dirty="0"/>
                    </a:p>
                  </a:txBody>
                  <a:tcPr marL="103632" marR="103632" marT="50292" marB="50292">
                    <a:solidFill>
                      <a:srgbClr val="FFFFBD"/>
                    </a:solidFill>
                  </a:tcPr>
                </a:tc>
                <a:tc>
                  <a:txBody>
                    <a:bodyPr/>
                    <a:lstStyle/>
                    <a:p>
                      <a:r>
                        <a:rPr lang="pl-PL" sz="1100" b="1" dirty="0" smtClean="0"/>
                        <a:t>L.6.2a</a:t>
                      </a:r>
                      <a:endParaRPr lang="en-US" sz="1100" b="1" dirty="0"/>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bl>
          </a:graphicData>
        </a:graphic>
      </p:graphicFrame>
      <p:sp>
        <p:nvSpPr>
          <p:cNvPr id="7" name="TextBox 6"/>
          <p:cNvSpPr txBox="1"/>
          <p:nvPr/>
        </p:nvSpPr>
        <p:spPr>
          <a:xfrm>
            <a:off x="3797990" y="2875006"/>
            <a:ext cx="2662303"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n-US" sz="2700" b="1" dirty="0">
                <a:solidFill>
                  <a:schemeClr val="accent1">
                    <a:lumMod val="75000"/>
                  </a:schemeClr>
                </a:solidFill>
                <a:latin typeface="Bookman Old Style" pitchFamily="18" charset="0"/>
              </a:rPr>
              <a:t>Quarter One </a:t>
            </a:r>
            <a:endParaRPr lang="en-US" sz="2700" b="1" dirty="0" smtClean="0">
              <a:solidFill>
                <a:schemeClr val="accent1">
                  <a:lumMod val="75000"/>
                </a:schemeClr>
              </a:solidFill>
              <a:latin typeface="Bookman Old Style" pitchFamily="18" charset="0"/>
            </a:endParaRPr>
          </a:p>
          <a:p>
            <a:r>
              <a:rPr lang="en-US" sz="2500" b="1" dirty="0" smtClean="0">
                <a:latin typeface="Bookman Old Style" pitchFamily="18" charset="0"/>
              </a:rPr>
              <a:t>CFA- ELA</a:t>
            </a:r>
            <a:endParaRPr lang="en-US" sz="2500" b="1" dirty="0">
              <a:latin typeface="Bookman Old Style" pitchFamily="18" charset="0"/>
            </a:endParaRPr>
          </a:p>
        </p:txBody>
      </p:sp>
      <p:sp>
        <p:nvSpPr>
          <p:cNvPr id="3" name="Rectangle 2"/>
          <p:cNvSpPr/>
          <p:nvPr/>
        </p:nvSpPr>
        <p:spPr>
          <a:xfrm>
            <a:off x="4224359" y="7610856"/>
            <a:ext cx="431800" cy="2514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Rectangle 11"/>
          <p:cNvSpPr/>
          <p:nvPr/>
        </p:nvSpPr>
        <p:spPr>
          <a:xfrm>
            <a:off x="3762878" y="7862316"/>
            <a:ext cx="465207" cy="25146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7" name="Rectangle 16"/>
          <p:cNvSpPr/>
          <p:nvPr/>
        </p:nvSpPr>
        <p:spPr>
          <a:xfrm>
            <a:off x="2214887" y="1072559"/>
            <a:ext cx="1835759" cy="877163"/>
          </a:xfrm>
          <a:prstGeom prst="rect">
            <a:avLst/>
          </a:prstGeom>
        </p:spPr>
        <p:txBody>
          <a:bodyPr wrap="none">
            <a:spAutoFit/>
          </a:bodyPr>
          <a:lstStyle/>
          <a:p>
            <a:r>
              <a:rPr lang="en-US" sz="5100" b="1" kern="0" dirty="0">
                <a:ln w="11430"/>
                <a:solidFill>
                  <a:srgbClr val="002060"/>
                </a:solidFill>
                <a:effectLst>
                  <a:outerShdw blurRad="80000" dist="40000" dir="5040000" algn="tl">
                    <a:srgbClr val="000000">
                      <a:alpha val="30000"/>
                    </a:srgbClr>
                  </a:outerShdw>
                </a:effectLst>
                <a:latin typeface="Calibri" panose="020F0502020204030204" pitchFamily="34" charset="0"/>
              </a:rPr>
              <a:t>Grade</a:t>
            </a:r>
            <a:endParaRPr lang="en-US" sz="5100" dirty="0">
              <a:latin typeface="Calibri" panose="020F0502020204030204" pitchFamily="34" charset="0"/>
            </a:endParaRPr>
          </a:p>
        </p:txBody>
      </p:sp>
      <p:sp>
        <p:nvSpPr>
          <p:cNvPr id="20" name="Rectangle 19"/>
          <p:cNvSpPr/>
          <p:nvPr/>
        </p:nvSpPr>
        <p:spPr>
          <a:xfrm>
            <a:off x="1864794" y="1975662"/>
            <a:ext cx="1337786"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sp>
        <p:nvSpPr>
          <p:cNvPr id="21" name="Rectangle 20"/>
          <p:cNvSpPr/>
          <p:nvPr/>
        </p:nvSpPr>
        <p:spPr>
          <a:xfrm>
            <a:off x="4812440" y="453559"/>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rgbClr val="0070C0"/>
                </a:solidFill>
                <a:hlinkClick r:id="rId2"/>
              </a:rPr>
              <a:t>http://www.hsd.k12.or.us/Departments/PrintShop/WebSubmissionForms.aspx</a:t>
            </a:r>
            <a:endParaRPr lang="en-US" sz="900" dirty="0">
              <a:solidFill>
                <a:srgbClr val="0070C0"/>
              </a:solidFill>
            </a:endParaRPr>
          </a:p>
          <a:p>
            <a:endParaRPr lang="en-US" sz="900" dirty="0">
              <a:solidFill>
                <a:schemeClr val="tx1"/>
              </a:solidFill>
            </a:endParaRPr>
          </a:p>
        </p:txBody>
      </p:sp>
      <p:sp>
        <p:nvSpPr>
          <p:cNvPr id="15" name="TextBox 24"/>
          <p:cNvSpPr txBox="1"/>
          <p:nvPr/>
        </p:nvSpPr>
        <p:spPr>
          <a:xfrm>
            <a:off x="1057697" y="6584030"/>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boxed.</a:t>
            </a:r>
            <a:endParaRPr lang="en-US" sz="1000" b="1" i="1" dirty="0">
              <a:latin typeface="Calibri" panose="020F0502020204030204" pitchFamily="34" charset="0"/>
            </a:endParaRPr>
          </a:p>
        </p:txBody>
      </p:sp>
    </p:spTree>
    <p:extLst>
      <p:ext uri="{BB962C8B-B14F-4D97-AF65-F5344CB8AC3E}">
        <p14:creationId xmlns:p14="http://schemas.microsoft.com/office/powerpoint/2010/main" val="2437597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16935438"/>
              </p:ext>
            </p:extLst>
          </p:nvPr>
        </p:nvGraphicFramePr>
        <p:xfrm>
          <a:off x="228600" y="523609"/>
          <a:ext cx="7391400" cy="7160482"/>
        </p:xfrm>
        <a:graphic>
          <a:graphicData uri="http://schemas.openxmlformats.org/drawingml/2006/table">
            <a:tbl>
              <a:tblPr firstRow="1" firstCol="1" bandRow="1"/>
              <a:tblGrid>
                <a:gridCol w="875927"/>
                <a:gridCol w="6515473"/>
              </a:tblGrid>
              <a:tr h="333833">
                <a:tc gridSpan="2">
                  <a:txBody>
                    <a:bodyPr/>
                    <a:lstStyle/>
                    <a:p>
                      <a:pPr algn="ctr"/>
                      <a:r>
                        <a:rPr lang="en-US" sz="1500" b="1" dirty="0" smtClean="0">
                          <a:effectLst/>
                        </a:rPr>
                        <a:t>Quarter 1 CFA Answer Key</a:t>
                      </a:r>
                      <a:r>
                        <a:rPr lang="en-US" sz="1500" b="1" baseline="0" dirty="0" smtClean="0">
                          <a:effectLst/>
                        </a:rPr>
                        <a:t> </a:t>
                      </a:r>
                      <a:r>
                        <a:rPr lang="en-US" sz="1500" b="1" dirty="0" smtClean="0">
                          <a:effectLst/>
                        </a:rPr>
                        <a:t>Write to </a:t>
                      </a:r>
                      <a:r>
                        <a:rPr lang="en-US" sz="1500" b="1" u="sng" dirty="0" smtClean="0">
                          <a:effectLst/>
                        </a:rPr>
                        <a:t>Revise a Text</a:t>
                      </a:r>
                      <a:endParaRPr lang="en-US" sz="1500" b="1" dirty="0" smtClean="0">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417292">
                <a:tc gridSpan="2">
                  <a:txBody>
                    <a:bodyPr/>
                    <a:lstStyle/>
                    <a:p>
                      <a:pPr marL="0" marR="0" algn="ctr">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Standard W.1a </a:t>
                      </a:r>
                      <a:r>
                        <a:rPr lang="en-US" sz="1100" dirty="0" smtClean="0"/>
                        <a:t>Introduce claim(s) and </a:t>
                      </a:r>
                      <a:r>
                        <a:rPr lang="en-US" sz="1100" b="0" dirty="0" smtClean="0"/>
                        <a:t> organize the reasons and evidence clearly</a:t>
                      </a:r>
                    </a:p>
                    <a:p>
                      <a:pPr marL="0" marR="0" algn="ctr">
                        <a:lnSpc>
                          <a:spcPct val="100000"/>
                        </a:lnSpc>
                        <a:spcBef>
                          <a:spcPts val="0"/>
                        </a:spcBef>
                        <a:spcAft>
                          <a:spcPts val="0"/>
                        </a:spcAft>
                      </a:pPr>
                      <a:r>
                        <a:rPr lang="en-US" sz="1300" b="1" kern="1200" dirty="0" smtClean="0">
                          <a:solidFill>
                            <a:srgbClr val="000000"/>
                          </a:solidFill>
                          <a:effectLst/>
                          <a:latin typeface="+mn-lt"/>
                          <a:ea typeface="Times New Roman"/>
                          <a:cs typeface="Times New Roman"/>
                        </a:rPr>
                        <a:t>Writing Opinion Writing</a:t>
                      </a:r>
                      <a:r>
                        <a:rPr lang="en-US" sz="1300" b="1" kern="1200" dirty="0" smtClean="0">
                          <a:solidFill>
                            <a:schemeClr val="tx1"/>
                          </a:solidFill>
                          <a:effectLst/>
                          <a:latin typeface="+mn-lt"/>
                          <a:ea typeface="Times New Roman"/>
                          <a:cs typeface="Times New Roman"/>
                        </a:rPr>
                        <a:t>:</a:t>
                      </a:r>
                      <a:r>
                        <a:rPr lang="en-US" sz="1300" b="1" kern="1200" baseline="0" dirty="0" smtClean="0">
                          <a:solidFill>
                            <a:schemeClr val="tx1"/>
                          </a:solidFill>
                          <a:effectLst/>
                          <a:latin typeface="+mn-lt"/>
                          <a:ea typeface="Times New Roman"/>
                          <a:cs typeface="Times New Roman"/>
                        </a:rPr>
                        <a:t> </a:t>
                      </a:r>
                      <a:r>
                        <a:rPr lang="en-US" sz="1300" b="1" kern="1200" dirty="0" smtClean="0">
                          <a:solidFill>
                            <a:srgbClr val="000000"/>
                          </a:solidFill>
                          <a:effectLst/>
                          <a:latin typeface="+mn-lt"/>
                          <a:ea typeface="Times New Roman"/>
                          <a:cs typeface="Times New Roman"/>
                        </a:rPr>
                        <a:t>Target 6b</a:t>
                      </a:r>
                      <a:endParaRPr lang="en-US" sz="1300" b="1"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2266">
                <a:tc gridSpan="2">
                  <a:txBody>
                    <a:bodyPr/>
                    <a:lstStyle/>
                    <a:p>
                      <a:pPr marL="0" indent="0">
                        <a:buNone/>
                      </a:pPr>
                      <a:r>
                        <a:rPr lang="en-US" sz="1500" b="1" kern="1200" dirty="0" smtClean="0">
                          <a:solidFill>
                            <a:srgbClr val="000000"/>
                          </a:solidFill>
                          <a:effectLst/>
                          <a:latin typeface="+mn-lt"/>
                          <a:ea typeface="Times New Roman"/>
                          <a:cs typeface="Times New Roman"/>
                        </a:rPr>
                        <a:t>Question</a:t>
                      </a:r>
                      <a:r>
                        <a:rPr lang="en-US" sz="1500" b="1" kern="1200" baseline="0" dirty="0" smtClean="0">
                          <a:solidFill>
                            <a:srgbClr val="000000"/>
                          </a:solidFill>
                          <a:effectLst/>
                          <a:latin typeface="+mn-lt"/>
                          <a:ea typeface="Times New Roman"/>
                          <a:cs typeface="Times New Roman"/>
                        </a:rPr>
                        <a:t> #18 </a:t>
                      </a:r>
                      <a:r>
                        <a:rPr lang="en-US" sz="1500" b="1" dirty="0" smtClean="0">
                          <a:latin typeface="+mn-lt"/>
                          <a:cs typeface="Helvetica" pitchFamily="34" charset="0"/>
                        </a:rPr>
                        <a:t>Read the final paragraph of the passage </a:t>
                      </a:r>
                      <a:r>
                        <a:rPr lang="en-US" sz="1500" b="1" i="1" u="sng" dirty="0" smtClean="0">
                          <a:latin typeface="+mn-lt"/>
                          <a:cs typeface="Helvetica" pitchFamily="34" charset="0"/>
                        </a:rPr>
                        <a:t>The Mysterious Loch Ness Monster</a:t>
                      </a:r>
                      <a:r>
                        <a:rPr lang="en-US" sz="1500" b="1" dirty="0" smtClean="0">
                          <a:latin typeface="+mn-lt"/>
                          <a:cs typeface="Helvetica" pitchFamily="34" charset="0"/>
                        </a:rPr>
                        <a:t>. </a:t>
                      </a:r>
                      <a:r>
                        <a:rPr lang="en-US" sz="1500" b="1" dirty="0" smtClean="0">
                          <a:latin typeface="+mn-lt"/>
                        </a:rPr>
                        <a:t>                                                                                                        </a:t>
                      </a:r>
                    </a:p>
                    <a:p>
                      <a:pPr marL="0" indent="0">
                        <a:buNone/>
                      </a:pPr>
                      <a:endParaRPr lang="en-US" sz="700" b="1" dirty="0" smtClean="0">
                        <a:solidFill>
                          <a:srgbClr val="FF0000"/>
                        </a:solidFill>
                        <a:latin typeface="Helvetica" pitchFamily="34" charset="0"/>
                        <a:cs typeface="Helvetica" pitchFamily="34" charset="0"/>
                      </a:endParaRPr>
                    </a:p>
                    <a:p>
                      <a:pPr marL="433917"/>
                      <a:r>
                        <a:rPr lang="en-US" sz="1500" b="0" dirty="0" smtClean="0">
                          <a:latin typeface="+mn-lt"/>
                          <a:cs typeface="Helvetica" pitchFamily="34" charset="0"/>
                        </a:rPr>
                        <a:t>But some photos and films do appear to be authentic. Reported Nessie sightings now number more than 3,000 and counting. Perhaps there is more truth to those old tales than we imagine after all</a:t>
                      </a:r>
                      <a:r>
                        <a:rPr lang="en-US" sz="1500" b="1" dirty="0" smtClean="0">
                          <a:latin typeface="+mn-lt"/>
                          <a:cs typeface="Helvetica" pitchFamily="34" charset="0"/>
                        </a:rPr>
                        <a:t>.</a:t>
                      </a:r>
                    </a:p>
                    <a:p>
                      <a:pPr marL="433917"/>
                      <a:endParaRPr lang="en-US" sz="700" b="1" dirty="0" smtClean="0">
                        <a:latin typeface="+mn-lt"/>
                        <a:cs typeface="Helvetica" pitchFamily="34" charset="0"/>
                      </a:endParaRPr>
                    </a:p>
                    <a:p>
                      <a:pPr marL="60325" indent="0"/>
                      <a:r>
                        <a:rPr lang="en-US" sz="1500" b="1" dirty="0" smtClean="0">
                          <a:latin typeface="+mn-lt"/>
                          <a:cs typeface="Helvetica" pitchFamily="34" charset="0"/>
                        </a:rPr>
                        <a:t>Write an appropriate addition to this final paragraph.  </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2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5365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Times New Roman"/>
                          <a:cs typeface="Times New Roman"/>
                        </a:rPr>
                        <a:t>Directions for Scoring Notes:  Write an overview of what students could include in a proficient response with examples from the text.  Be very specific and “lengthy.”</a:t>
                      </a:r>
                      <a:endParaRPr lang="en-US" sz="1200" dirty="0" smtClean="0">
                        <a:solidFill>
                          <a:schemeClr val="tx1"/>
                        </a:solidFill>
                        <a:effectLst/>
                        <a:latin typeface="+mn-lt"/>
                        <a:ea typeface="Times New Roman"/>
                      </a:endParaRPr>
                    </a:p>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Scoring </a:t>
                      </a:r>
                      <a:r>
                        <a:rPr lang="en-US" sz="1200" b="1" u="sng" kern="1200" dirty="0">
                          <a:solidFill>
                            <a:schemeClr val="tx1"/>
                          </a:solidFill>
                          <a:effectLst/>
                          <a:latin typeface="+mn-lt"/>
                          <a:ea typeface="Times New Roman"/>
                          <a:cs typeface="Arial"/>
                        </a:rPr>
                        <a:t>Notes</a:t>
                      </a:r>
                      <a:r>
                        <a:rPr lang="en-US" sz="1200" kern="1200" dirty="0">
                          <a:solidFill>
                            <a:schemeClr val="tx1"/>
                          </a:solidFill>
                          <a:effectLst/>
                          <a:latin typeface="+mn-lt"/>
                          <a:ea typeface="Times New Roman"/>
                          <a:cs typeface="Arial"/>
                        </a:rPr>
                        <a:t>:</a:t>
                      </a:r>
                      <a:endParaRPr lang="en-US" sz="1200"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Times New Roman"/>
                        </a:rPr>
                        <a:t>The</a:t>
                      </a:r>
                      <a:r>
                        <a:rPr lang="en-US" sz="1100" b="1" kern="1200" baseline="0" dirty="0" smtClean="0">
                          <a:solidFill>
                            <a:schemeClr val="tx1"/>
                          </a:solidFill>
                          <a:effectLst/>
                          <a:latin typeface="+mn-lt"/>
                          <a:ea typeface="Times New Roman"/>
                          <a:cs typeface="Times New Roman"/>
                        </a:rPr>
                        <a:t> response g</a:t>
                      </a:r>
                      <a:r>
                        <a:rPr lang="en-US" sz="1100" b="1" kern="1200" dirty="0" smtClean="0">
                          <a:solidFill>
                            <a:schemeClr val="tx1"/>
                          </a:solidFill>
                          <a:effectLst/>
                          <a:latin typeface="+mn-lt"/>
                          <a:ea typeface="Times New Roman"/>
                          <a:cs typeface="Times New Roman"/>
                        </a:rPr>
                        <a:t>ives </a:t>
                      </a:r>
                      <a:r>
                        <a:rPr lang="en-US" sz="1100" b="1" kern="1200" dirty="0">
                          <a:solidFill>
                            <a:schemeClr val="tx1"/>
                          </a:solidFill>
                          <a:effectLst/>
                          <a:latin typeface="+mn-lt"/>
                          <a:ea typeface="Times New Roman"/>
                          <a:cs typeface="Times New Roman"/>
                        </a:rPr>
                        <a:t>essential elements of a complete interpretation of the </a:t>
                      </a:r>
                      <a:r>
                        <a:rPr lang="en-US" sz="1100" b="1" kern="1200" dirty="0" smtClean="0">
                          <a:solidFill>
                            <a:schemeClr val="tx1"/>
                          </a:solidFill>
                          <a:effectLst/>
                          <a:latin typeface="+mn-lt"/>
                          <a:ea typeface="Times New Roman"/>
                          <a:cs typeface="Times New Roman"/>
                        </a:rPr>
                        <a:t>prompt </a:t>
                      </a:r>
                      <a:r>
                        <a:rPr lang="en-US" sz="1100" b="0" kern="1200" dirty="0" smtClean="0">
                          <a:solidFill>
                            <a:schemeClr val="tx1"/>
                          </a:solidFill>
                          <a:effectLst/>
                          <a:latin typeface="+mn-lt"/>
                          <a:ea typeface="Times New Roman"/>
                          <a:cs typeface="Times New Roman"/>
                        </a:rPr>
                        <a:t>which would be responding with an addition of</a:t>
                      </a:r>
                      <a:r>
                        <a:rPr lang="en-US" sz="1100" b="0" kern="1200" baseline="0" dirty="0" smtClean="0">
                          <a:solidFill>
                            <a:schemeClr val="tx1"/>
                          </a:solidFill>
                          <a:effectLst/>
                          <a:latin typeface="+mn-lt"/>
                          <a:ea typeface="Times New Roman"/>
                          <a:cs typeface="Times New Roman"/>
                        </a:rPr>
                        <a:t> one or more sentences supporting the opinion emphasized in the paragraph.</a:t>
                      </a:r>
                      <a:endParaRPr lang="en-US" sz="1100" b="0"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Times New Roman"/>
                        </a:rPr>
                        <a:t>The response addresses </a:t>
                      </a:r>
                      <a:r>
                        <a:rPr lang="en-US" sz="1100" b="1" kern="1200" dirty="0">
                          <a:solidFill>
                            <a:schemeClr val="tx1"/>
                          </a:solidFill>
                          <a:effectLst/>
                          <a:latin typeface="+mn-lt"/>
                          <a:ea typeface="Times New Roman"/>
                          <a:cs typeface="Times New Roman"/>
                        </a:rPr>
                        <a:t>many aspects of the task and provides sufficient relevant evidence to support </a:t>
                      </a:r>
                      <a:r>
                        <a:rPr lang="en-US" sz="1100" b="1" kern="1200" dirty="0" smtClean="0">
                          <a:solidFill>
                            <a:schemeClr val="tx1"/>
                          </a:solidFill>
                          <a:effectLst/>
                          <a:latin typeface="+mn-lt"/>
                          <a:ea typeface="Times New Roman"/>
                          <a:cs typeface="Times New Roman"/>
                        </a:rPr>
                        <a:t>development </a:t>
                      </a:r>
                      <a:r>
                        <a:rPr lang="en-US" sz="1100" b="0" kern="1200" dirty="0" smtClean="0">
                          <a:solidFill>
                            <a:schemeClr val="tx1"/>
                          </a:solidFill>
                          <a:effectLst/>
                          <a:latin typeface="+mn-lt"/>
                          <a:ea typeface="Times New Roman"/>
                          <a:cs typeface="Times New Roman"/>
                        </a:rPr>
                        <a:t>which would include aspects of interpreting the</a:t>
                      </a:r>
                      <a:r>
                        <a:rPr lang="en-US" sz="1100" b="0" kern="1200" baseline="0" dirty="0" smtClean="0">
                          <a:solidFill>
                            <a:schemeClr val="tx1"/>
                          </a:solidFill>
                          <a:effectLst/>
                          <a:latin typeface="+mn-lt"/>
                          <a:ea typeface="Times New Roman"/>
                          <a:cs typeface="Times New Roman"/>
                        </a:rPr>
                        <a:t> central idea of the paragraph.  Students should be able to infer that the paragraph is stating that there maybe evidence or reason to believe that the tales are true.</a:t>
                      </a:r>
                      <a:endParaRPr lang="en-US" sz="1100" b="0" kern="1200" dirty="0" smtClean="0">
                        <a:solidFill>
                          <a:schemeClr val="tx1"/>
                        </a:solidFill>
                        <a:effectLst/>
                        <a:latin typeface="+mn-lt"/>
                        <a:ea typeface="Times New Roman"/>
                        <a:cs typeface="Times New Roman"/>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Times New Roman"/>
                        </a:rPr>
                        <a:t>The response is </a:t>
                      </a:r>
                      <a:r>
                        <a:rPr lang="en-US" sz="1100" b="1" kern="1200" dirty="0">
                          <a:solidFill>
                            <a:schemeClr val="tx1"/>
                          </a:solidFill>
                          <a:effectLst/>
                          <a:latin typeface="+mn-lt"/>
                          <a:ea typeface="Times New Roman"/>
                          <a:cs typeface="Times New Roman"/>
                        </a:rPr>
                        <a:t>focused and organized, consistently addressing the purpose, audience, and </a:t>
                      </a:r>
                      <a:r>
                        <a:rPr lang="en-US" sz="1100" b="1" kern="1200" dirty="0" smtClean="0">
                          <a:solidFill>
                            <a:schemeClr val="tx1"/>
                          </a:solidFill>
                          <a:effectLst/>
                          <a:latin typeface="+mn-lt"/>
                          <a:ea typeface="Times New Roman"/>
                          <a:cs typeface="Times New Roman"/>
                        </a:rPr>
                        <a:t>task </a:t>
                      </a:r>
                      <a:r>
                        <a:rPr lang="en-US" sz="1100" b="0" kern="1200" dirty="0" smtClean="0">
                          <a:solidFill>
                            <a:schemeClr val="tx1"/>
                          </a:solidFill>
                          <a:effectLst/>
                          <a:latin typeface="+mn-lt"/>
                          <a:ea typeface="Times New Roman"/>
                          <a:cs typeface="Times New Roman"/>
                        </a:rPr>
                        <a:t>without extraneous</a:t>
                      </a:r>
                      <a:r>
                        <a:rPr lang="en-US" sz="1100" b="0" kern="1200" baseline="0" dirty="0" smtClean="0">
                          <a:solidFill>
                            <a:schemeClr val="tx1"/>
                          </a:solidFill>
                          <a:effectLst/>
                          <a:latin typeface="+mn-lt"/>
                          <a:ea typeface="Times New Roman"/>
                          <a:cs typeface="Times New Roman"/>
                        </a:rPr>
                        <a:t> information.</a:t>
                      </a:r>
                      <a:endParaRPr lang="en-US" sz="1100" b="0"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chemeClr val="tx1"/>
                          </a:solidFill>
                          <a:effectLst/>
                          <a:latin typeface="+mn-lt"/>
                          <a:ea typeface="Times New Roman"/>
                          <a:cs typeface="Times New Roman"/>
                        </a:rPr>
                        <a:t>The response includes sentences </a:t>
                      </a:r>
                      <a:r>
                        <a:rPr lang="en-US" sz="1100" b="1" kern="1200" dirty="0">
                          <a:solidFill>
                            <a:schemeClr val="tx1"/>
                          </a:solidFill>
                          <a:effectLst/>
                          <a:latin typeface="+mn-lt"/>
                          <a:ea typeface="Times New Roman"/>
                          <a:cs typeface="Times New Roman"/>
                        </a:rPr>
                        <a:t>of varied length and </a:t>
                      </a:r>
                      <a:r>
                        <a:rPr lang="en-US" sz="1100" b="1" kern="1200" dirty="0" smtClean="0">
                          <a:solidFill>
                            <a:schemeClr val="tx1"/>
                          </a:solidFill>
                          <a:effectLst/>
                          <a:latin typeface="+mn-lt"/>
                          <a:ea typeface="Times New Roman"/>
                          <a:cs typeface="Times New Roman"/>
                        </a:rPr>
                        <a:t>structure</a:t>
                      </a:r>
                      <a:r>
                        <a:rPr lang="en-US" sz="1100" b="0" kern="1200" dirty="0" smtClean="0">
                          <a:solidFill>
                            <a:schemeClr val="tx1"/>
                          </a:solidFill>
                          <a:effectLst/>
                          <a:latin typeface="+mn-lt"/>
                          <a:ea typeface="Times New Roman"/>
                          <a:cs typeface="Times New Roman"/>
                        </a:rPr>
                        <a:t> as expected of a sixth grade student.</a:t>
                      </a:r>
                    </a:p>
                    <a:p>
                      <a:pPr marL="0" marR="0" algn="l">
                        <a:lnSpc>
                          <a:spcPct val="100000"/>
                        </a:lnSpc>
                        <a:spcBef>
                          <a:spcPts val="0"/>
                        </a:spcBef>
                        <a:spcAft>
                          <a:spcPts val="0"/>
                        </a:spcAft>
                      </a:pPr>
                      <a:endParaRPr lang="en-US" sz="1100" b="0" kern="1200" dirty="0" smtClean="0">
                        <a:solidFill>
                          <a:schemeClr val="tx1"/>
                        </a:solidFill>
                        <a:effectLst/>
                        <a:latin typeface="+mn-lt"/>
                        <a:ea typeface="Calibri"/>
                        <a:cs typeface="Times New Roman"/>
                      </a:endParaRPr>
                    </a:p>
                    <a:p>
                      <a:pPr marL="0" marR="0" algn="l">
                        <a:lnSpc>
                          <a:spcPct val="100000"/>
                        </a:lnSpc>
                        <a:spcBef>
                          <a:spcPts val="0"/>
                        </a:spcBef>
                        <a:spcAft>
                          <a:spcPts val="0"/>
                        </a:spcAft>
                      </a:pPr>
                      <a:endParaRPr lang="en-US" sz="1100" b="1" dirty="0">
                        <a:solidFill>
                          <a:schemeClr val="tx1"/>
                        </a:solidFill>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100"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891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3</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b="0" i="1" kern="1200" dirty="0" smtClean="0">
                          <a:solidFill>
                            <a:schemeClr val="tx1"/>
                          </a:solidFill>
                          <a:effectLst/>
                          <a:latin typeface="+mn-lt"/>
                          <a:ea typeface="Times New Roman"/>
                          <a:cs typeface="Times New Roman"/>
                        </a:rPr>
                        <a:t>The student response</a:t>
                      </a:r>
                      <a:r>
                        <a:rPr lang="en-US" sz="1100" b="0" i="1" kern="1200" baseline="0" dirty="0" smtClean="0">
                          <a:solidFill>
                            <a:schemeClr val="tx1"/>
                          </a:solidFill>
                          <a:effectLst/>
                          <a:latin typeface="+mn-lt"/>
                          <a:ea typeface="Times New Roman"/>
                          <a:cs typeface="Times New Roman"/>
                        </a:rPr>
                        <a:t> is supporting that the tales of the Loch Ness Monster may be true.  The response is a logical continuation of the paragraph.</a:t>
                      </a:r>
                    </a:p>
                    <a:p>
                      <a:pPr marL="0" marR="0" algn="l">
                        <a:lnSpc>
                          <a:spcPct val="100000"/>
                        </a:lnSpc>
                        <a:spcBef>
                          <a:spcPts val="0"/>
                        </a:spcBef>
                        <a:spcAft>
                          <a:spcPts val="0"/>
                        </a:spcAft>
                      </a:pPr>
                      <a:r>
                        <a:rPr lang="en-US" sz="1200" i="0" dirty="0" smtClean="0">
                          <a:solidFill>
                            <a:schemeClr val="tx1"/>
                          </a:solidFill>
                          <a:effectLst/>
                          <a:latin typeface="+mn-lt"/>
                          <a:ea typeface="Times New Roman"/>
                          <a:cs typeface="Times New Roman"/>
                        </a:rPr>
                        <a:t>After all, why would 3,000 people all have the same story?  Old</a:t>
                      </a:r>
                      <a:r>
                        <a:rPr lang="en-US" sz="1200" i="0" baseline="0" dirty="0" smtClean="0">
                          <a:solidFill>
                            <a:schemeClr val="tx1"/>
                          </a:solidFill>
                          <a:effectLst/>
                          <a:latin typeface="+mn-lt"/>
                          <a:ea typeface="Times New Roman"/>
                          <a:cs typeface="Times New Roman"/>
                        </a:rPr>
                        <a:t> tales had to begin somewhere and probably with truths that may have been exaggerated.  But still, truths nonetheless.</a:t>
                      </a:r>
                      <a:endParaRPr lang="en-US" sz="1200" i="0" dirty="0">
                        <a:solidFill>
                          <a:schemeClr val="tx1"/>
                        </a:solidFill>
                        <a:effectLst/>
                        <a:latin typeface="+mn-lt"/>
                        <a:ea typeface="Times New Roman"/>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252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2</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Times New Roman"/>
                          <a:cs typeface="Times New Roman"/>
                        </a:rPr>
                        <a:t>The student response is supporting that the tales of the Loch Ness Monster may be true, but is not logically arranged with extraneous personal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Times New Roman"/>
                        </a:rPr>
                        <a:t>The old tales are true more than we know! Have you heard someone tell an old tale or fable and wonder if its true?  I really like the fables.  This tale is probably true because lots of people have seen the monster.</a:t>
                      </a: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46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1</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Times New Roman"/>
                          <a:cs typeface="Times New Roman"/>
                        </a:rPr>
                        <a:t>The student response is  supporting that the tales of the Loch Ness Monster but without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Times New Roman"/>
                          <a:cs typeface="Times New Roman"/>
                        </a:rPr>
                        <a:t>The old tales are true.</a:t>
                      </a:r>
                      <a:endParaRPr kumimoji="0" lang="en-US" sz="1100" b="0" i="0" u="none" strike="noStrike" kern="1200" cap="none" spc="0" normalizeH="0" baseline="0" noProof="0" dirty="0" smtClean="0">
                        <a:ln>
                          <a:noFill/>
                        </a:ln>
                        <a:solidFill>
                          <a:prstClr val="black"/>
                        </a:solidFill>
                        <a:effectLst/>
                        <a:uLnTx/>
                        <a:uFillTx/>
                        <a:latin typeface="+mn-lt"/>
                        <a:ea typeface="Times New Roman"/>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8465">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0</a:t>
                      </a:r>
                      <a:endParaRPr lang="en-US" sz="2600" b="1" dirty="0">
                        <a:solidFill>
                          <a:schemeClr val="tx1"/>
                        </a:solidFill>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Times New Roman"/>
                          <a:cs typeface="Times New Roman"/>
                        </a:rPr>
                        <a:t>The student response does support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smtClean="0">
                          <a:solidFill>
                            <a:schemeClr val="tx1"/>
                          </a:solidFill>
                          <a:effectLst/>
                          <a:latin typeface="+mn-lt"/>
                          <a:ea typeface="Calibri"/>
                          <a:cs typeface="Times New Roman"/>
                        </a:rPr>
                        <a:t>I would not want to see the Loch Ness Monster.  </a:t>
                      </a:r>
                      <a:endParaRPr lang="en-US" sz="1200" i="0" dirty="0">
                        <a:solidFill>
                          <a:schemeClr val="tx1"/>
                        </a:solidFill>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9423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74726463"/>
              </p:ext>
            </p:extLst>
          </p:nvPr>
        </p:nvGraphicFramePr>
        <p:xfrm>
          <a:off x="323851" y="419100"/>
          <a:ext cx="7043738" cy="8601396"/>
        </p:xfrm>
        <a:graphic>
          <a:graphicData uri="http://schemas.openxmlformats.org/drawingml/2006/table">
            <a:tbl>
              <a:tblPr firstRow="1" bandRow="1">
                <a:effectLst>
                  <a:innerShdw blurRad="114300">
                    <a:prstClr val="black"/>
                  </a:innerShdw>
                </a:effectLst>
                <a:tableStyleId>{5C22544A-7EE6-4342-B048-85BDC9FD1C3A}</a:tableStyleId>
              </a:tblPr>
              <a:tblGrid>
                <a:gridCol w="6381749"/>
                <a:gridCol w="661989"/>
              </a:tblGrid>
              <a:tr h="39754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Quarter 1 CFA Selected Response Answer Key</a:t>
                      </a:r>
                    </a:p>
                  </a:txBody>
                  <a:tcPr marL="97155" marR="97155" marT="47897" marB="47897" anchor="ctr">
                    <a:solidFill>
                      <a:schemeClr val="bg1">
                        <a:lumMod val="85000"/>
                      </a:schemeClr>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324349" marR="0" lvl="0" indent="-324349"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1" u="none" dirty="0" smtClean="0">
                          <a:solidFill>
                            <a:schemeClr val="tx1"/>
                          </a:solidFill>
                          <a:effectLst>
                            <a:outerShdw blurRad="38100" dist="38100" dir="2700000" algn="tl">
                              <a:srgbClr val="000000">
                                <a:alpha val="43137"/>
                              </a:srgbClr>
                            </a:outerShdw>
                          </a:effectLst>
                        </a:rPr>
                        <a:t>   </a:t>
                      </a:r>
                      <a:r>
                        <a:rPr kumimoji="0" lang="en-US" sz="1300" b="0" i="0" u="none" strike="noStrike" kern="1200" cap="none" spc="0" normalizeH="0" baseline="0" noProof="0" dirty="0" smtClean="0">
                          <a:ln>
                            <a:noFill/>
                          </a:ln>
                          <a:solidFill>
                            <a:prstClr val="black"/>
                          </a:solidFill>
                          <a:effectLst/>
                          <a:uLnTx/>
                          <a:uFillTx/>
                          <a:latin typeface="+mn-lt"/>
                        </a:rPr>
                        <a:t>What evidence supports the fact that Badger always had a good day?  </a:t>
                      </a:r>
                      <a:r>
                        <a:rPr kumimoji="0" lang="en-US" sz="1300" b="0" i="0" u="none" strike="noStrike" kern="1200" cap="none" spc="0" normalizeH="0" baseline="0" noProof="0" dirty="0" smtClean="0">
                          <a:ln>
                            <a:noFill/>
                          </a:ln>
                          <a:solidFill>
                            <a:prstClr val="black"/>
                          </a:solidFill>
                          <a:effectLst/>
                          <a:uLnTx/>
                          <a:uFillTx/>
                          <a:latin typeface="+mn-lt"/>
                          <a:cs typeface="Helvetica" pitchFamily="34" charset="0"/>
                        </a:rPr>
                        <a:t>RL.6.1</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a:t>
                      </a:r>
                      <a:r>
                        <a:rPr lang="en-US" sz="1300" b="1" u="none" dirty="0" smtClean="0">
                          <a:solidFill>
                            <a:schemeClr val="tx1"/>
                          </a:solidFill>
                          <a:effectLst>
                            <a:outerShdw blurRad="38100" dist="38100" dir="2700000" algn="tl">
                              <a:srgbClr val="000000">
                                <a:alpha val="43137"/>
                              </a:srgbClr>
                            </a:outerShdw>
                          </a:effectLst>
                          <a:latin typeface="+mn-lt"/>
                        </a:rPr>
                        <a:t>  </a:t>
                      </a:r>
                      <a:r>
                        <a:rPr lang="en-US" sz="1300" u="none" dirty="0" smtClean="0">
                          <a:latin typeface="+mn-lt"/>
                        </a:rPr>
                        <a:t>What information best supports the fact that Badger had safeguarded them? </a:t>
                      </a:r>
                      <a:r>
                        <a:rPr lang="en-US" sz="1300" u="none" dirty="0" smtClean="0">
                          <a:latin typeface="+mn-lt"/>
                          <a:cs typeface="Helvetica" pitchFamily="34" charset="0"/>
                        </a:rPr>
                        <a:t>RL.6.1</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3">
                <a:tc>
                  <a:txBody>
                    <a:bodyPr/>
                    <a:lstStyle/>
                    <a:p>
                      <a:r>
                        <a:rPr lang="en-US" sz="1200" b="1" u="sng" dirty="0" smtClean="0">
                          <a:solidFill>
                            <a:schemeClr val="tx1"/>
                          </a:solidFill>
                          <a:effectLst>
                            <a:outerShdw blurRad="38100" dist="38100" dir="2700000" algn="tl">
                              <a:srgbClr val="000000">
                                <a:alpha val="43137"/>
                              </a:srgbClr>
                            </a:outerShdw>
                          </a:effectLst>
                        </a:rPr>
                        <a:t>Question 3</a:t>
                      </a:r>
                      <a:r>
                        <a:rPr lang="en-US" sz="1200" b="1" u="none" dirty="0" smtClean="0">
                          <a:solidFill>
                            <a:schemeClr val="tx1"/>
                          </a:solidFill>
                          <a:effectLst>
                            <a:outerShdw blurRad="38100" dist="38100" dir="2700000" algn="tl">
                              <a:srgbClr val="000000">
                                <a:alpha val="43137"/>
                              </a:srgbClr>
                            </a:outerShdw>
                          </a:effectLst>
                        </a:rPr>
                        <a:t>   </a:t>
                      </a:r>
                      <a:r>
                        <a:rPr lang="en-US" sz="1300" dirty="0" smtClean="0">
                          <a:latin typeface="+mn-lt"/>
                        </a:rPr>
                        <a:t>What detail supports the idea that Badger was designed for</a:t>
                      </a:r>
                      <a:r>
                        <a:rPr lang="en-US" sz="1300" baseline="0" dirty="0" smtClean="0">
                          <a:latin typeface="+mn-lt"/>
                        </a:rPr>
                        <a:t>  </a:t>
                      </a:r>
                      <a:r>
                        <a:rPr lang="en-US" sz="1300" dirty="0" smtClean="0">
                          <a:latin typeface="+mn-lt"/>
                        </a:rPr>
                        <a:t>digging? </a:t>
                      </a:r>
                      <a:r>
                        <a:rPr lang="en-US" sz="1300" dirty="0" smtClean="0">
                          <a:latin typeface="+mn-lt"/>
                          <a:cs typeface="Helvetica" pitchFamily="34" charset="0"/>
                        </a:rPr>
                        <a:t>RL.6.2</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1" u="none" dirty="0" smtClean="0">
                          <a:solidFill>
                            <a:schemeClr val="tx1"/>
                          </a:solidFill>
                          <a:effectLst>
                            <a:outerShdw blurRad="38100" dist="38100" dir="2700000" algn="tl">
                              <a:srgbClr val="000000">
                                <a:alpha val="43137"/>
                              </a:srgbClr>
                            </a:outerShdw>
                          </a:effectLst>
                        </a:rPr>
                        <a:t>   </a:t>
                      </a:r>
                      <a:r>
                        <a:rPr lang="en-US" sz="1300" dirty="0" smtClean="0"/>
                        <a:t>Which statement best summarizes the idea that Badger was helpful?</a:t>
                      </a:r>
                      <a:r>
                        <a:rPr lang="en-US" sz="1300" b="1" dirty="0" smtClean="0">
                          <a:latin typeface="Helvetica" pitchFamily="34" charset="0"/>
                          <a:cs typeface="Helvetica" pitchFamily="34" charset="0"/>
                        </a:rPr>
                        <a:t> </a:t>
                      </a:r>
                      <a:r>
                        <a:rPr lang="en-US" sz="1300" dirty="0" smtClean="0">
                          <a:latin typeface="+mn-lt"/>
                          <a:cs typeface="Helvetica" pitchFamily="34" charset="0"/>
                        </a:rPr>
                        <a:t>RL6.2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5</a:t>
                      </a:r>
                      <a:r>
                        <a:rPr lang="en-US" sz="1200" b="1" u="none" dirty="0" smtClean="0">
                          <a:solidFill>
                            <a:schemeClr val="tx1"/>
                          </a:solidFill>
                          <a:effectLst>
                            <a:outerShdw blurRad="38100" dist="38100" dir="2700000" algn="tl">
                              <a:srgbClr val="000000">
                                <a:alpha val="43137"/>
                              </a:srgbClr>
                            </a:outerShdw>
                          </a:effectLst>
                        </a:rPr>
                        <a:t>   </a:t>
                      </a:r>
                      <a:r>
                        <a:rPr lang="en-US" sz="1300" dirty="0" smtClean="0">
                          <a:latin typeface="+mn-lt"/>
                        </a:rPr>
                        <a:t>After the tornado occurred, how had the perspective of the animals’ feelings toward Badger changed?  </a:t>
                      </a:r>
                      <a:r>
                        <a:rPr lang="en-US" sz="1300" dirty="0" smtClean="0">
                          <a:latin typeface="+mn-lt"/>
                          <a:cs typeface="Helvetica" pitchFamily="34" charset="0"/>
                        </a:rPr>
                        <a:t>RL.6.3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1" u="none" dirty="0" smtClean="0">
                          <a:solidFill>
                            <a:schemeClr val="tx1"/>
                          </a:solidFill>
                          <a:effectLst>
                            <a:outerShdw blurRad="38100" dist="38100" dir="2700000" algn="tl">
                              <a:srgbClr val="000000">
                                <a:alpha val="43137"/>
                              </a:srgbClr>
                            </a:outerShdw>
                          </a:effectLst>
                        </a:rPr>
                        <a:t>   </a:t>
                      </a:r>
                      <a:r>
                        <a:rPr lang="en-US" sz="1300" dirty="0" smtClean="0"/>
                        <a:t>What conclusions can you draw about Badger from his actions throughout the story? RL.6.3</a:t>
                      </a:r>
                      <a:endParaRPr lang="en-US" sz="1300" dirty="0" smtClean="0">
                        <a:latin typeface="Helvetica" pitchFamily="34" charset="0"/>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r>
                        <a:rPr lang="en-US" sz="1300" b="1" baseline="0" dirty="0" smtClean="0">
                          <a:solidFill>
                            <a:schemeClr val="tx1"/>
                          </a:solidFill>
                          <a:effectLst>
                            <a:outerShdw blurRad="38100" dist="38100" dir="2700000" algn="tl">
                              <a:srgbClr val="000000">
                                <a:alpha val="43137"/>
                              </a:srgbClr>
                            </a:outerShdw>
                          </a:effectLst>
                        </a:rPr>
                        <a:t>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a:t>
                      </a:r>
                      <a:r>
                        <a:rPr lang="en-US" sz="1300" b="1" baseline="0" dirty="0" smtClean="0">
                          <a:solidFill>
                            <a:schemeClr val="tx1"/>
                          </a:solidFill>
                          <a:effectLst>
                            <a:outerShdw blurRad="38100" dist="38100" dir="2700000" algn="tl">
                              <a:srgbClr val="000000">
                                <a:alpha val="43137"/>
                              </a:srgbClr>
                            </a:outerShdw>
                          </a:effectLst>
                        </a:rPr>
                        <a:t>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9</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Which of the following examples in the text support the existence of the Loch Ness Monster?  RI.6.1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0" u="none" dirty="0" smtClean="0">
                          <a:solidFill>
                            <a:schemeClr val="tx1"/>
                          </a:solidFill>
                          <a:effectLst/>
                        </a:rPr>
                        <a:t>   Paragraph 4 states that “Residents and visitors to the   loch began coming forward with stories of sightings…” What can be inferred from this statement? RI.6.1</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11</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Which of the following details support the theme of “The Mysterious Loch Ness Monster”?   RI.6.2</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3">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12</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What is the central idea of “The Mysterious Loch Ness Monster”?  RI.6.2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981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13</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latin typeface="+mn-lt"/>
                          <a:cs typeface="Helvetica" pitchFamily="34" charset="0"/>
                        </a:rPr>
                        <a:t>Which of the following statements disproves the existence of the Loch Ness Monster?  RI.6.3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6992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latin typeface="+mn-lt"/>
                          <a:cs typeface="Helvetica" pitchFamily="34" charset="0"/>
                        </a:rPr>
                        <a:t> </a:t>
                      </a:r>
                      <a:r>
                        <a:rPr lang="en-US" sz="1300" b="0" u="none" dirty="0" smtClean="0">
                          <a:latin typeface="+mn-lt"/>
                          <a:cs typeface="Helvetica" pitchFamily="34" charset="0"/>
                        </a:rPr>
                        <a:t>In which paragraph does the author provide an example to support the development of science based research to prove the existence of the Loch Ness Monster?  RI.6.3</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r>
                        <a:rPr lang="en-US" sz="1300" b="1" baseline="0" dirty="0" smtClean="0">
                          <a:solidFill>
                            <a:schemeClr val="tx1"/>
                          </a:solidFill>
                          <a:effectLst>
                            <a:outerShdw blurRad="38100" dist="38100" dir="2700000" algn="tl">
                              <a:srgbClr val="000000">
                                <a:alpha val="43137"/>
                              </a:srgbClr>
                            </a:outerShdw>
                          </a:effectLst>
                        </a:rPr>
                        <a:t>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a:t>
                      </a:r>
                      <a:r>
                        <a:rPr lang="en-US" sz="1300" b="1" baseline="0" dirty="0" smtClean="0">
                          <a:solidFill>
                            <a:schemeClr val="tx1"/>
                          </a:solidFill>
                          <a:effectLst>
                            <a:outerShdw blurRad="38100" dist="38100" dir="2700000" algn="tl">
                              <a:srgbClr val="000000">
                                <a:alpha val="43137"/>
                              </a:srgbClr>
                            </a:outerShdw>
                          </a:effectLst>
                        </a:rPr>
                        <a:t>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 Write W.6.1b</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Revise a Brief Write W.6.1a</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3 pts.</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300" b="0" dirty="0" smtClean="0">
                          <a:latin typeface="+mn-lt"/>
                        </a:rPr>
                        <a:t>Which word is the clearest and most specific substitute for</a:t>
                      </a:r>
                      <a:r>
                        <a:rPr lang="en-US" sz="1300" b="0" baseline="0" dirty="0" smtClean="0">
                          <a:latin typeface="+mn-lt"/>
                        </a:rPr>
                        <a:t> </a:t>
                      </a:r>
                      <a:r>
                        <a:rPr lang="en-US" sz="1300" b="0" dirty="0" smtClean="0">
                          <a:latin typeface="+mn-lt"/>
                        </a:rPr>
                        <a:t> “unusual”? </a:t>
                      </a:r>
                      <a:endParaRPr lang="en-US" sz="13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300" b="0" dirty="0" smtClean="0">
                          <a:latin typeface="+mn-lt"/>
                          <a:cs typeface="Helvetica" pitchFamily="34" charset="0"/>
                        </a:rPr>
                        <a:t>Select the correct way to revise the sentence.  </a:t>
                      </a:r>
                      <a:r>
                        <a:rPr lang="en-US" sz="1200" b="0" dirty="0" smtClean="0">
                          <a:latin typeface="+mn-lt"/>
                          <a:cs typeface="Helvetica" pitchFamily="34" charset="0"/>
                        </a:rPr>
                        <a:t>L.6.2a</a:t>
                      </a:r>
                      <a:endParaRPr lang="en-US" sz="1200" b="1" dirty="0" smtClean="0">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92049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3" y="732112"/>
            <a:ext cx="8146930" cy="8717280"/>
            <a:chOff x="-127134" y="170256"/>
            <a:chExt cx="7188468" cy="7924800"/>
          </a:xfrm>
        </p:grpSpPr>
        <p:sp>
          <p:nvSpPr>
            <p:cNvPr id="6" name="Rectangle 5"/>
            <p:cNvSpPr/>
            <p:nvPr/>
          </p:nvSpPr>
          <p:spPr>
            <a:xfrm>
              <a:off x="381000" y="170256"/>
              <a:ext cx="6172200" cy="7924800"/>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D050"/>
                  </a:gs>
                  <a:gs pos="86000">
                    <a:schemeClr val="accent1">
                      <a:tint val="44500"/>
                      <a:satMod val="160000"/>
                      <a:alpha val="42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92570" y="3400753"/>
                <a:ext cx="4162221" cy="1063228"/>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One </a:t>
                </a:r>
              </a:p>
              <a:p>
                <a:pPr algn="ctr"/>
                <a:r>
                  <a:rPr lang="en-US" sz="2500" b="1" dirty="0" smtClean="0">
                    <a:effectLst>
                      <a:outerShdw blurRad="38100" dist="38100" dir="2700000" algn="tl">
                        <a:srgbClr val="000000">
                          <a:alpha val="43137"/>
                        </a:srgbClr>
                      </a:outerShdw>
                    </a:effectLst>
                  </a:rPr>
                  <a:t>CFA-ELA</a:t>
                </a:r>
              </a:p>
            </p:txBody>
          </p:sp>
        </p:grpSp>
        <p:sp>
          <p:nvSpPr>
            <p:cNvPr id="11" name="Rectangle 10"/>
            <p:cNvSpPr/>
            <p:nvPr/>
          </p:nvSpPr>
          <p:spPr>
            <a:xfrm>
              <a:off x="884037" y="5981700"/>
              <a:ext cx="5486400" cy="1961972"/>
            </a:xfrm>
            <a:prstGeom prst="rect">
              <a:avLst/>
            </a:prstGeom>
            <a:gradFill>
              <a:gsLst>
                <a:gs pos="0">
                  <a:srgbClr val="92D050"/>
                </a:gs>
                <a:gs pos="46000">
                  <a:schemeClr val="accent1">
                    <a:tint val="44500"/>
                    <a:satMod val="160000"/>
                    <a:lumMod val="12000"/>
                    <a:lumOff val="88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30" name="Group 29"/>
          <p:cNvGrpSpPr/>
          <p:nvPr/>
        </p:nvGrpSpPr>
        <p:grpSpPr>
          <a:xfrm>
            <a:off x="577618" y="1828994"/>
            <a:ext cx="2687588" cy="2117529"/>
            <a:chOff x="574748" y="1201057"/>
            <a:chExt cx="2371401" cy="1925026"/>
          </a:xfrm>
        </p:grpSpPr>
        <p:sp>
          <p:nvSpPr>
            <p:cNvPr id="31" name="Parallelogram 30"/>
            <p:cNvSpPr/>
            <p:nvPr/>
          </p:nvSpPr>
          <p:spPr>
            <a:xfrm rot="1584430" flipH="1">
              <a:off x="574748" y="1324764"/>
              <a:ext cx="2336104" cy="180131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arallelogram 31"/>
            <p:cNvSpPr/>
            <p:nvPr/>
          </p:nvSpPr>
          <p:spPr>
            <a:xfrm>
              <a:off x="737438" y="1201057"/>
              <a:ext cx="2208711" cy="1707958"/>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409791" y="1542632"/>
              <a:ext cx="754720" cy="923330"/>
            </a:xfrm>
            <a:prstGeom prst="rect">
              <a:avLst/>
            </a:prstGeom>
            <a:solidFill>
              <a:srgbClr val="BCE292"/>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13" name="Rectangle 12"/>
          <p:cNvSpPr/>
          <p:nvPr/>
        </p:nvSpPr>
        <p:spPr>
          <a:xfrm>
            <a:off x="762000" y="679656"/>
            <a:ext cx="1835759" cy="877163"/>
          </a:xfrm>
          <a:prstGeom prst="rect">
            <a:avLst/>
          </a:prstGeom>
        </p:spPr>
        <p:txBody>
          <a:bodyPr wrap="none">
            <a:spAutoFit/>
          </a:bodyPr>
          <a:lstStyle/>
          <a:p>
            <a:r>
              <a:rPr lang="en-US" sz="5100" b="1" kern="0" dirty="0">
                <a:ln w="11430"/>
                <a:solidFill>
                  <a:srgbClr val="002060"/>
                </a:solidFill>
                <a:effectLst>
                  <a:outerShdw blurRad="80000" dist="40000" dir="5040000" algn="tl">
                    <a:srgbClr val="000000">
                      <a:alpha val="30000"/>
                    </a:srgbClr>
                  </a:outerShdw>
                </a:effectLst>
                <a:latin typeface="Calibri" panose="020F0502020204030204" pitchFamily="34" charset="0"/>
              </a:rPr>
              <a:t>Grade</a:t>
            </a:r>
            <a:endParaRPr lang="en-US" sz="5100" dirty="0">
              <a:latin typeface="Calibri" panose="020F0502020204030204" pitchFamily="34" charset="0"/>
            </a:endParaRPr>
          </a:p>
        </p:txBody>
      </p:sp>
    </p:spTree>
    <p:extLst>
      <p:ext uri="{BB962C8B-B14F-4D97-AF65-F5344CB8AC3E}">
        <p14:creationId xmlns:p14="http://schemas.microsoft.com/office/powerpoint/2010/main" val="293979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3" name="Rectangle 2"/>
          <p:cNvSpPr/>
          <p:nvPr/>
        </p:nvSpPr>
        <p:spPr>
          <a:xfrm>
            <a:off x="304800" y="304800"/>
            <a:ext cx="7321304" cy="8135845"/>
          </a:xfrm>
          <a:prstGeom prst="rect">
            <a:avLst/>
          </a:prstGeom>
        </p:spPr>
        <p:txBody>
          <a:bodyPr wrap="square" lIns="101882" tIns="50941" rIns="101882" bIns="50941">
            <a:spAutoFit/>
          </a:bodyPr>
          <a:lstStyle/>
          <a:p>
            <a:r>
              <a:rPr lang="en-US" sz="1600" b="1" dirty="0" smtClean="0"/>
              <a:t>                               </a:t>
            </a:r>
            <a:r>
              <a:rPr lang="en-US" sz="1600" b="1" u="sng" dirty="0" smtClean="0"/>
              <a:t> A </a:t>
            </a:r>
            <a:r>
              <a:rPr lang="en-US" sz="1600" b="1" u="sng" dirty="0"/>
              <a:t>Great Digger – North American </a:t>
            </a:r>
            <a:r>
              <a:rPr lang="en-US" sz="1600" b="1" u="sng" dirty="0" smtClean="0"/>
              <a:t>Fable</a:t>
            </a:r>
            <a:endParaRPr lang="en-US" sz="1100" i="1" dirty="0"/>
          </a:p>
          <a:p>
            <a:r>
              <a:rPr lang="en-US" sz="1100" i="1" dirty="0" smtClean="0"/>
              <a:t>                                                           adapted </a:t>
            </a:r>
            <a:r>
              <a:rPr lang="en-US" sz="1100" i="1" dirty="0"/>
              <a:t>by Center for Urban </a:t>
            </a:r>
            <a:r>
              <a:rPr lang="en-US" sz="1100" i="1" dirty="0" smtClean="0"/>
              <a:t>Education</a:t>
            </a:r>
          </a:p>
          <a:p>
            <a:pPr algn="ctr"/>
            <a:endParaRPr lang="en-US" sz="1100" b="1" i="1" u="sng" dirty="0" smtClean="0"/>
          </a:p>
          <a:p>
            <a:pPr algn="ctr"/>
            <a:endParaRPr lang="en-US" sz="1100" b="1" i="1" u="sng" dirty="0"/>
          </a:p>
          <a:p>
            <a:r>
              <a:rPr lang="en-US" sz="1100" dirty="0"/>
              <a:t>This is an old American fable. It’s not certain who first told it, but it teaches a lesson of importance.</a:t>
            </a:r>
          </a:p>
          <a:p>
            <a:endParaRPr lang="en-US" sz="1100" dirty="0"/>
          </a:p>
          <a:p>
            <a:r>
              <a:rPr lang="en-US" sz="1100" dirty="0"/>
              <a:t>Badger always had a good day—he never complained and always turned a problem into an </a:t>
            </a:r>
            <a:r>
              <a:rPr lang="en-US" sz="1100" dirty="0" smtClean="0"/>
              <a:t>opportunity. He </a:t>
            </a:r>
            <a:r>
              <a:rPr lang="en-US" sz="1100" dirty="0"/>
              <a:t>liked living on the high, dry plains where he had many ground squirrels and prairie dogs as his neighbors.</a:t>
            </a:r>
          </a:p>
          <a:p>
            <a:endParaRPr lang="en-US" sz="1100" dirty="0"/>
          </a:p>
          <a:p>
            <a:r>
              <a:rPr lang="en-US" sz="1100" dirty="0"/>
              <a:t>He probably enjoyed their company much more than they did his. If anyone had asked them, they would </a:t>
            </a:r>
            <a:r>
              <a:rPr lang="en-US" sz="1100" dirty="0" smtClean="0"/>
              <a:t>have said </a:t>
            </a:r>
            <a:r>
              <a:rPr lang="en-US" sz="1100" dirty="0"/>
              <a:t>that they wished Badger were somewhere else. He was always disturbing their tranquil community with </a:t>
            </a:r>
            <a:r>
              <a:rPr lang="en-US" sz="1100" dirty="0" smtClean="0"/>
              <a:t>his daily </a:t>
            </a:r>
            <a:r>
              <a:rPr lang="en-US" sz="1100" dirty="0"/>
              <a:t>digging.</a:t>
            </a:r>
          </a:p>
          <a:p>
            <a:endParaRPr lang="en-US" sz="1100" dirty="0"/>
          </a:p>
          <a:p>
            <a:r>
              <a:rPr lang="en-US" sz="1100" dirty="0"/>
              <a:t>Badger wanted to be helpful, and he was—he enabled his neighbors to construct safe homes. </a:t>
            </a:r>
            <a:r>
              <a:rPr lang="en-US" sz="1100" dirty="0" smtClean="0"/>
              <a:t>They lived </a:t>
            </a:r>
            <a:r>
              <a:rPr lang="en-US" sz="1100" dirty="0"/>
              <a:t>in burrows, which are homes under the ground, and creating them is a challenge. Usually the soil is </a:t>
            </a:r>
            <a:r>
              <a:rPr lang="en-US" sz="1100" dirty="0" smtClean="0"/>
              <a:t>hard and </a:t>
            </a:r>
            <a:r>
              <a:rPr lang="en-US" sz="1100" dirty="0"/>
              <a:t>difficult to move, especially below the topsoil. They made their tunnels where he had dug, they were able </a:t>
            </a:r>
            <a:r>
              <a:rPr lang="en-US" sz="1100" dirty="0" smtClean="0"/>
              <a:t>to dig </a:t>
            </a:r>
            <a:r>
              <a:rPr lang="en-US" sz="1100" dirty="0"/>
              <a:t>easily because he had made the soil soft.</a:t>
            </a:r>
          </a:p>
          <a:p>
            <a:endParaRPr lang="en-US" sz="1100" dirty="0"/>
          </a:p>
          <a:p>
            <a:r>
              <a:rPr lang="en-US" sz="1100" dirty="0"/>
              <a:t>Badger was lonely because the other animals never stopped to be with him. They would run and </a:t>
            </a:r>
            <a:r>
              <a:rPr lang="en-US" sz="1100" dirty="0" smtClean="0"/>
              <a:t>stay inside </a:t>
            </a:r>
            <a:r>
              <a:rPr lang="en-US" sz="1100" dirty="0"/>
              <a:t>their burrows shouting, “Watch out, boring Badger is coming.” Badger would try to follow them </a:t>
            </a:r>
            <a:r>
              <a:rPr lang="en-US" sz="1100" dirty="0" smtClean="0"/>
              <a:t>into their </a:t>
            </a:r>
            <a:r>
              <a:rPr lang="en-US" sz="1100" dirty="0"/>
              <a:t>homes for companionship, but the other animals just ignored him.</a:t>
            </a:r>
          </a:p>
          <a:p>
            <a:endParaRPr lang="en-US" sz="1100" dirty="0"/>
          </a:p>
          <a:p>
            <a:r>
              <a:rPr lang="en-US" sz="1100" dirty="0"/>
              <a:t>So Badger just dug and dug all day every day. ”I’m designed for digging,” he said to himself. He had </a:t>
            </a:r>
            <a:r>
              <a:rPr lang="en-US" sz="1100" dirty="0" smtClean="0"/>
              <a:t>a powerful </a:t>
            </a:r>
            <a:r>
              <a:rPr lang="en-US" sz="1100" dirty="0"/>
              <a:t>body: short, stout legs, and big feet, which had long, strong claws. When he started to dig, he </a:t>
            </a:r>
            <a:r>
              <a:rPr lang="en-US" sz="1100" dirty="0" smtClean="0"/>
              <a:t>could make </a:t>
            </a:r>
            <a:r>
              <a:rPr lang="en-US" sz="1100" dirty="0"/>
              <a:t>the dirt fly.</a:t>
            </a:r>
          </a:p>
          <a:p>
            <a:endParaRPr lang="en-US" sz="1100" dirty="0"/>
          </a:p>
          <a:p>
            <a:r>
              <a:rPr lang="en-US" sz="1100" dirty="0"/>
              <a:t>Badger enjoyed digging so much that he dug countless holes of his own, just for the fun it gave him </a:t>
            </a:r>
            <a:r>
              <a:rPr lang="en-US" sz="1100" dirty="0" smtClean="0"/>
              <a:t>and how </a:t>
            </a:r>
            <a:r>
              <a:rPr lang="en-US" sz="1100" dirty="0"/>
              <a:t>it helped others. More than one fox and coyote had made his home in a hole dug by Badger. They </a:t>
            </a:r>
            <a:r>
              <a:rPr lang="en-US" sz="1100" dirty="0" smtClean="0"/>
              <a:t>never did </a:t>
            </a:r>
            <a:r>
              <a:rPr lang="en-US" sz="1100" dirty="0"/>
              <a:t>take the trouble to thank him though. Instead, they often laughed about his odd way of having fun </a:t>
            </a:r>
            <a:r>
              <a:rPr lang="en-US" sz="1100" dirty="0" smtClean="0"/>
              <a:t>and commented </a:t>
            </a:r>
            <a:r>
              <a:rPr lang="en-US" sz="1100" dirty="0"/>
              <a:t>that Badger must be a stupid fellow.</a:t>
            </a:r>
          </a:p>
          <a:p>
            <a:endParaRPr lang="en-US" sz="1100" dirty="0"/>
          </a:p>
          <a:p>
            <a:r>
              <a:rPr lang="en-US" sz="1100" dirty="0"/>
              <a:t>If they really thought that, they were wrong as well as ungrateful. He was slow and clumsy at everything except digging. He was too heavy and squat to be quick on his feet in order to chase and catch his faster neighbors. That was not because he was not smart. His wits were sharp, he knew he was designed to dig.</a:t>
            </a:r>
          </a:p>
          <a:p>
            <a:endParaRPr lang="en-US" sz="1100" dirty="0"/>
          </a:p>
          <a:p>
            <a:r>
              <a:rPr lang="en-US" sz="1100" dirty="0"/>
              <a:t>Usually, nobody saw Badger until night. He rarely left his den in the daytime, except to sun </a:t>
            </a:r>
            <a:r>
              <a:rPr lang="en-US" sz="1100" dirty="0" smtClean="0"/>
              <a:t>himself. Then </a:t>
            </a:r>
            <a:r>
              <a:rPr lang="en-US" sz="1100" dirty="0"/>
              <a:t>not many noticed him because of camouflage. He did not hide when anyone surprised him while taking </a:t>
            </a:r>
            <a:r>
              <a:rPr lang="en-US" sz="1100" dirty="0" smtClean="0"/>
              <a:t>a sunbath</a:t>
            </a:r>
            <a:r>
              <a:rPr lang="en-US" sz="1100" dirty="0"/>
              <a:t>, but he had a trick of lying flat in the grass without moving, and his striped body blended with </a:t>
            </a:r>
            <a:r>
              <a:rPr lang="en-US" sz="1100" dirty="0" smtClean="0"/>
              <a:t>the vegetation</a:t>
            </a:r>
            <a:r>
              <a:rPr lang="en-US" sz="1100" dirty="0"/>
              <a:t>. So, it took a sharp eye to spy him when he lay low in that fashion.</a:t>
            </a:r>
          </a:p>
          <a:p>
            <a:endParaRPr lang="en-US" sz="1100" dirty="0"/>
          </a:p>
          <a:p>
            <a:r>
              <a:rPr lang="en-US" sz="1100" dirty="0"/>
              <a:t>Sleeping, with his long fur on end, he looked too comfortable to disturb. At least, that was what </a:t>
            </a:r>
            <a:r>
              <a:rPr lang="en-US" sz="1100" dirty="0" smtClean="0"/>
              <a:t>the ground </a:t>
            </a:r>
            <a:r>
              <a:rPr lang="en-US" sz="1100" dirty="0"/>
              <a:t>squirrels thought. And if one of those busy little fellows ever paused to stare at Badger when he </a:t>
            </a:r>
            <a:r>
              <a:rPr lang="en-US" sz="1100" dirty="0" smtClean="0"/>
              <a:t>was napping </a:t>
            </a:r>
            <a:r>
              <a:rPr lang="en-US" sz="1100" dirty="0"/>
              <a:t>in the sunshine, he just had to turn his head toward the onlooker. That was sure to make him </a:t>
            </a:r>
            <a:r>
              <a:rPr lang="en-US" sz="1100" dirty="0" smtClean="0"/>
              <a:t>run away</a:t>
            </a:r>
            <a:r>
              <a:rPr lang="en-US" sz="1100" dirty="0"/>
              <a:t>.</a:t>
            </a:r>
          </a:p>
          <a:p>
            <a:endParaRPr lang="en-US" sz="1100" dirty="0"/>
          </a:p>
          <a:p>
            <a:r>
              <a:rPr lang="en-US" sz="1100" dirty="0"/>
              <a:t>One day there was a great wind, a tornado with tremendous force. It blew all the trees away and </a:t>
            </a:r>
            <a:r>
              <a:rPr lang="en-US" sz="1100" dirty="0" smtClean="0"/>
              <a:t>even removed </a:t>
            </a:r>
            <a:r>
              <a:rPr lang="en-US" sz="1100" dirty="0"/>
              <a:t>bushes and grass. The animals all hid in their burrows. When it was calm again, they came out. </a:t>
            </a:r>
            <a:r>
              <a:rPr lang="en-US" sz="1100" dirty="0" smtClean="0"/>
              <a:t>They said </a:t>
            </a:r>
            <a:r>
              <a:rPr lang="en-US" sz="1100" dirty="0"/>
              <a:t>to themselves, it’s a good thing we have our holes to keep us safe. Then they said, “What a difference </a:t>
            </a:r>
            <a:r>
              <a:rPr lang="en-US" sz="1100" dirty="0" smtClean="0"/>
              <a:t>it makes </a:t>
            </a:r>
            <a:r>
              <a:rPr lang="en-US" sz="1100" dirty="0"/>
              <a:t>to have holes for homes. We should thank Badger for doing all that digging.”</a:t>
            </a:r>
          </a:p>
          <a:p>
            <a:endParaRPr lang="en-US" sz="1100" dirty="0"/>
          </a:p>
          <a:p>
            <a:r>
              <a:rPr lang="en-US" sz="1100" dirty="0"/>
              <a:t>He was glad the animals thanked him, they now realized that his help to build their homes had safeguarded them. He would keep digging so that every day was a good one and everyone would have a safe home.</a:t>
            </a:r>
          </a:p>
        </p:txBody>
      </p:sp>
      <p:sp>
        <p:nvSpPr>
          <p:cNvPr id="5" name="Rectangle 4"/>
          <p:cNvSpPr/>
          <p:nvPr/>
        </p:nvSpPr>
        <p:spPr>
          <a:xfrm>
            <a:off x="5775337" y="152400"/>
            <a:ext cx="2005084" cy="861774"/>
          </a:xfrm>
          <a:prstGeom prst="rect">
            <a:avLst/>
          </a:prstGeom>
        </p:spPr>
        <p:txBody>
          <a:bodyPr wrap="square">
            <a:spAutoFit/>
          </a:bodyPr>
          <a:lstStyle/>
          <a:p>
            <a:r>
              <a:rPr lang="en-US" sz="1000" dirty="0"/>
              <a:t>Grade Equivalent: </a:t>
            </a:r>
            <a:r>
              <a:rPr lang="en-US" sz="1000" dirty="0" smtClean="0"/>
              <a:t>4.4</a:t>
            </a:r>
            <a:endParaRPr lang="en-US" sz="1000" dirty="0"/>
          </a:p>
          <a:p>
            <a:r>
              <a:rPr lang="en-US" sz="1000" dirty="0"/>
              <a:t>Lexile Measure: </a:t>
            </a:r>
            <a:r>
              <a:rPr lang="en-US" sz="1000" dirty="0" smtClean="0"/>
              <a:t>870L</a:t>
            </a:r>
            <a:endParaRPr lang="en-US" sz="1000" dirty="0"/>
          </a:p>
          <a:p>
            <a:r>
              <a:rPr lang="en-US" sz="1000" dirty="0"/>
              <a:t>Mean Sentence Length: </a:t>
            </a:r>
            <a:r>
              <a:rPr lang="en-US" sz="1000" dirty="0" smtClean="0"/>
              <a:t>13.91</a:t>
            </a:r>
            <a:endParaRPr lang="en-US" sz="1000" dirty="0"/>
          </a:p>
          <a:p>
            <a:r>
              <a:rPr lang="en-US" sz="1000" dirty="0"/>
              <a:t>Mean Log Word Frequency: </a:t>
            </a:r>
            <a:r>
              <a:rPr lang="en-US" sz="1000" dirty="0" smtClean="0"/>
              <a:t>3.65</a:t>
            </a:r>
            <a:endParaRPr lang="en-US" sz="1000" dirty="0"/>
          </a:p>
          <a:p>
            <a:r>
              <a:rPr lang="en-US" sz="1000" dirty="0"/>
              <a:t>Word Count: </a:t>
            </a:r>
            <a:r>
              <a:rPr lang="en-US" sz="1000" dirty="0" smtClean="0"/>
              <a:t>640</a:t>
            </a:r>
            <a:endParaRPr lang="en-US" sz="1000" dirty="0"/>
          </a:p>
        </p:txBody>
      </p:sp>
    </p:spTree>
    <p:extLst>
      <p:ext uri="{BB962C8B-B14F-4D97-AF65-F5344CB8AC3E}">
        <p14:creationId xmlns:p14="http://schemas.microsoft.com/office/powerpoint/2010/main" val="2473643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sp>
        <p:nvSpPr>
          <p:cNvPr id="3" name="Rectangle 2"/>
          <p:cNvSpPr/>
          <p:nvPr/>
        </p:nvSpPr>
        <p:spPr>
          <a:xfrm>
            <a:off x="571192" y="666173"/>
            <a:ext cx="6597142" cy="3057524"/>
          </a:xfrm>
          <a:prstGeom prst="rect">
            <a:avLst/>
          </a:prstGeom>
        </p:spPr>
        <p:txBody>
          <a:bodyPr wrap="square" lIns="101874" tIns="50937" rIns="101874" bIns="50937">
            <a:spAutoFit/>
          </a:bodyPr>
          <a:lstStyle/>
          <a:p>
            <a:pPr marL="361390" indent="-361390">
              <a:buAutoNum type="arabicPeriod"/>
            </a:pPr>
            <a:r>
              <a:rPr lang="en-US" sz="1600" b="1" dirty="0" smtClean="0">
                <a:latin typeface="Helvetica" pitchFamily="34" charset="0"/>
              </a:rPr>
              <a:t>What </a:t>
            </a:r>
            <a:r>
              <a:rPr lang="en-US" sz="1600" b="1" dirty="0">
                <a:latin typeface="Helvetica" pitchFamily="34" charset="0"/>
              </a:rPr>
              <a:t>evidence supports the fact that Badger always had a good day? </a:t>
            </a:r>
            <a:endParaRPr lang="en-US" sz="1600" b="1" dirty="0" smtClean="0">
              <a:latin typeface="Helvetica" pitchFamily="34" charset="0"/>
            </a:endParaRPr>
          </a:p>
          <a:p>
            <a:endParaRPr lang="en-US" sz="1600" b="1"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never complained and always turned a problem into an opportunity.</a:t>
            </a:r>
          </a:p>
          <a:p>
            <a:pPr marL="473488"/>
            <a:endParaRPr lang="en-US" sz="1400" dirty="0">
              <a:latin typeface="Helvetica" pitchFamily="34" charset="0"/>
              <a:cs typeface="Helvetica" pitchFamily="34" charset="0"/>
            </a:endParaRPr>
          </a:p>
          <a:p>
            <a:pPr marL="834878" indent="-361390">
              <a:buAutoNum type="alphaUcPeriod" startAt="2"/>
            </a:pPr>
            <a:r>
              <a:rPr lang="en-US" sz="1400" dirty="0">
                <a:latin typeface="Helvetica" pitchFamily="34" charset="0"/>
              </a:rPr>
              <a:t>He liked living on the high, dry plains where he had many ground squirrels and prairie dogs as his neighbors.</a:t>
            </a:r>
          </a:p>
          <a:p>
            <a:pPr marL="473488"/>
            <a:endParaRPr lang="en-US" sz="1400" dirty="0">
              <a:latin typeface="Helvetica" pitchFamily="34" charset="0"/>
              <a:cs typeface="Helvetica" pitchFamily="34" charset="0"/>
            </a:endParaRPr>
          </a:p>
          <a:p>
            <a:pPr marL="834878" indent="-361390">
              <a:buAutoNum type="alphaUcPeriod" startAt="3"/>
            </a:pPr>
            <a:r>
              <a:rPr lang="en-US" sz="1400" dirty="0">
                <a:latin typeface="Helvetica" pitchFamily="34" charset="0"/>
              </a:rPr>
              <a:t>Badger enjoyed digging so much that he dug countless holes of his</a:t>
            </a:r>
          </a:p>
          <a:p>
            <a:pPr marL="473488"/>
            <a:r>
              <a:rPr lang="en-US" sz="1400" dirty="0">
                <a:latin typeface="Helvetica" pitchFamily="34" charset="0"/>
              </a:rPr>
              <a:t>       own, just for the fun it gave him and how it helped others.</a:t>
            </a:r>
            <a:endParaRPr lang="en-US" sz="1400" dirty="0">
              <a:latin typeface="Helvetica" pitchFamily="34" charset="0"/>
              <a:cs typeface="Helvetica" pitchFamily="34" charset="0"/>
            </a:endParaRPr>
          </a:p>
          <a:p>
            <a:pPr marL="473488"/>
            <a:endParaRPr lang="en-US" sz="1400" dirty="0">
              <a:latin typeface="Helvetica" pitchFamily="34" charset="0"/>
              <a:cs typeface="Helvetica" pitchFamily="34" charset="0"/>
            </a:endParaRPr>
          </a:p>
          <a:p>
            <a:pPr marL="827795" indent="-318383"/>
            <a:r>
              <a:rPr lang="en-US" sz="1400" dirty="0">
                <a:latin typeface="Helvetica" pitchFamily="34" charset="0"/>
                <a:cs typeface="Helvetica" pitchFamily="34" charset="0"/>
              </a:rPr>
              <a:t>D.   </a:t>
            </a:r>
            <a:r>
              <a:rPr lang="en-US" sz="1400" dirty="0">
                <a:latin typeface="Helvetica" pitchFamily="34" charset="0"/>
              </a:rPr>
              <a:t>He was glad the animals thanked him, they now realized that his   help to build their homes had safeguarded them.</a:t>
            </a:r>
            <a:endParaRPr lang="en-US" sz="1400" dirty="0">
              <a:latin typeface="Helvetica" pitchFamily="34" charset="0"/>
              <a:cs typeface="Helvetica" pitchFamily="34" charset="0"/>
            </a:endParaRPr>
          </a:p>
        </p:txBody>
      </p:sp>
      <p:cxnSp>
        <p:nvCxnSpPr>
          <p:cNvPr id="15" name="Straight Connector 14"/>
          <p:cNvCxnSpPr/>
          <p:nvPr/>
        </p:nvCxnSpPr>
        <p:spPr>
          <a:xfrm>
            <a:off x="512471" y="4876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37261" y="5354754"/>
            <a:ext cx="6147562" cy="3611522"/>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2.  </a:t>
            </a:r>
            <a:r>
              <a:rPr lang="en-US" sz="1600" b="1" dirty="0" smtClean="0">
                <a:latin typeface="Helvetica" pitchFamily="34" charset="0"/>
                <a:cs typeface="Helvetica" pitchFamily="34" charset="0"/>
              </a:rPr>
              <a:t> </a:t>
            </a:r>
            <a:r>
              <a:rPr lang="en-US" sz="1600" b="1" dirty="0" smtClean="0">
                <a:latin typeface="Helvetica" pitchFamily="34" charset="0"/>
              </a:rPr>
              <a:t>What </a:t>
            </a:r>
            <a:r>
              <a:rPr lang="en-US" sz="1600" b="1" dirty="0">
                <a:latin typeface="Helvetica" pitchFamily="34" charset="0"/>
              </a:rPr>
              <a:t>information best supports the fact that Badger had safeguarded them? </a:t>
            </a:r>
            <a:endParaRPr lang="en-US" sz="1600" b="1" dirty="0">
              <a:latin typeface="Helvetica" pitchFamily="34" charset="0"/>
              <a:cs typeface="Helvetica" pitchFamily="34" charset="0"/>
            </a:endParaRPr>
          </a:p>
          <a:p>
            <a:pPr marL="361390" indent="-361390">
              <a:buAutoNum type="arabicPeriod"/>
            </a:pPr>
            <a:endParaRPr lang="en-US" sz="1400" b="1"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They lived in burrows, which are homes under the ground, and creating them is a challenge.</a:t>
            </a:r>
          </a:p>
          <a:p>
            <a:pPr marL="834878" indent="-361390">
              <a:buFont typeface="+mj-lt"/>
              <a:buAutoNum type="alphaUcPeriod"/>
            </a:pPr>
            <a:endParaRPr lang="en-US" sz="1400" dirty="0">
              <a:latin typeface="Helvetica" pitchFamily="34" charset="0"/>
              <a:cs typeface="Helvetica" pitchFamily="34" charset="0"/>
            </a:endParaRPr>
          </a:p>
          <a:p>
            <a:pPr marL="834878" indent="-361390">
              <a:buAutoNum type="alphaUcPeriod" startAt="2"/>
            </a:pPr>
            <a:r>
              <a:rPr lang="en-US" sz="1400" dirty="0">
                <a:latin typeface="Helvetica" pitchFamily="34" charset="0"/>
              </a:rPr>
              <a:t>He had a powerful body: short, stout legs, and big feet, which had long, strong claws.</a:t>
            </a:r>
          </a:p>
          <a:p>
            <a:pPr marL="834878" indent="-361390">
              <a:buAutoNum type="alphaUcPeriod" startAt="2"/>
            </a:pPr>
            <a:endParaRPr lang="en-US" sz="1400" dirty="0">
              <a:latin typeface="Helvetica" pitchFamily="34" charset="0"/>
              <a:cs typeface="Helvetica" pitchFamily="34" charset="0"/>
            </a:endParaRPr>
          </a:p>
          <a:p>
            <a:pPr marL="834878" indent="-361390">
              <a:buAutoNum type="alphaUcPeriod" startAt="3"/>
            </a:pPr>
            <a:r>
              <a:rPr lang="en-US" sz="1400" dirty="0">
                <a:latin typeface="Helvetica" pitchFamily="34" charset="0"/>
              </a:rPr>
              <a:t>They said to themselves, it’s a good thing we have our holes to keep us safe.  Then they said, “What a difference it makes to have holes for homes.  We should thank Badger for doing all that digging.”</a:t>
            </a:r>
            <a:endParaRPr lang="en-US" sz="1400" dirty="0">
              <a:latin typeface="Helvetica" pitchFamily="34" charset="0"/>
              <a:cs typeface="Helvetica" pitchFamily="34" charset="0"/>
            </a:endParaRPr>
          </a:p>
          <a:p>
            <a:pPr marL="473488"/>
            <a:endParaRPr lang="en-US" sz="1400" dirty="0">
              <a:latin typeface="Helvetica" pitchFamily="34" charset="0"/>
              <a:cs typeface="Helvetica" pitchFamily="34" charset="0"/>
            </a:endParaRPr>
          </a:p>
          <a:p>
            <a:pPr marL="834878" indent="-361390">
              <a:buAutoNum type="alphaUcPeriod" startAt="4"/>
            </a:pPr>
            <a:r>
              <a:rPr lang="en-US" sz="1400" dirty="0">
                <a:latin typeface="Helvetica" pitchFamily="34" charset="0"/>
              </a:rPr>
              <a:t>He was glad the animals thanked him, they now realized that his help to build their homes had safeguarded them.</a:t>
            </a:r>
            <a:endParaRPr lang="en-US" sz="1400" dirty="0">
              <a:latin typeface="Helvetica" pitchFamily="34" charset="0"/>
              <a:cs typeface="Helvetica"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901779855"/>
              </p:ext>
            </p:extLst>
          </p:nvPr>
        </p:nvGraphicFramePr>
        <p:xfrm>
          <a:off x="5715000" y="4514850"/>
          <a:ext cx="1813560" cy="723900"/>
        </p:xfrm>
        <a:graphic>
          <a:graphicData uri="http://schemas.openxmlformats.org/drawingml/2006/table">
            <a:tbl>
              <a:tblPr/>
              <a:tblGrid>
                <a:gridCol w="181356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RL.6.1</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Cite textual evidence to support analysis of what the text says explicitly as well as inferences drawn from the text.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6" name="Oval 25"/>
          <p:cNvSpPr/>
          <p:nvPr/>
        </p:nvSpPr>
        <p:spPr>
          <a:xfrm>
            <a:off x="792956" y="3124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792956" y="25720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789107" y="19311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789107" y="151940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0" name="Oval 29"/>
          <p:cNvSpPr/>
          <p:nvPr/>
        </p:nvSpPr>
        <p:spPr>
          <a:xfrm>
            <a:off x="895561" y="611400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1" name="Oval 30"/>
          <p:cNvSpPr/>
          <p:nvPr/>
        </p:nvSpPr>
        <p:spPr>
          <a:xfrm>
            <a:off x="880571" y="67404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2" name="Oval 31"/>
          <p:cNvSpPr/>
          <p:nvPr/>
        </p:nvSpPr>
        <p:spPr>
          <a:xfrm>
            <a:off x="880571" y="733819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3" name="Oval 32"/>
          <p:cNvSpPr/>
          <p:nvPr/>
        </p:nvSpPr>
        <p:spPr>
          <a:xfrm>
            <a:off x="880571" y="845819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2811153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3" name="Rectangle 2"/>
          <p:cNvSpPr/>
          <p:nvPr/>
        </p:nvSpPr>
        <p:spPr>
          <a:xfrm>
            <a:off x="631310" y="607146"/>
            <a:ext cx="6741573" cy="3149857"/>
          </a:xfrm>
          <a:prstGeom prst="rect">
            <a:avLst/>
          </a:prstGeom>
        </p:spPr>
        <p:txBody>
          <a:bodyPr wrap="square" lIns="101874" tIns="50937" rIns="101874" bIns="50937">
            <a:spAutoFit/>
          </a:bodyPr>
          <a:lstStyle/>
          <a:p>
            <a:endParaRPr lang="en-US" sz="1700" b="1" dirty="0">
              <a:latin typeface="Helvetica" pitchFamily="34" charset="0"/>
              <a:cs typeface="Helvetica" pitchFamily="34" charset="0"/>
            </a:endParaRPr>
          </a:p>
          <a:p>
            <a:pPr marL="228600" indent="-228600"/>
            <a:r>
              <a:rPr lang="en-US" sz="1600" b="1" dirty="0">
                <a:latin typeface="Helvetica" pitchFamily="34" charset="0"/>
                <a:cs typeface="Helvetica" pitchFamily="34" charset="0"/>
              </a:rPr>
              <a:t>3. </a:t>
            </a:r>
            <a:r>
              <a:rPr lang="en-US" sz="1600" b="1" dirty="0">
                <a:latin typeface="Helvetica" pitchFamily="34" charset="0"/>
              </a:rPr>
              <a:t>What detail supports the idea that Badger was designed </a:t>
            </a:r>
            <a:r>
              <a:rPr lang="en-US" sz="1600" b="1" dirty="0" smtClean="0">
                <a:latin typeface="Helvetica" pitchFamily="34" charset="0"/>
              </a:rPr>
              <a:t>for digging</a:t>
            </a:r>
            <a:r>
              <a:rPr lang="en-US" sz="1600" b="1" dirty="0">
                <a:latin typeface="Helvetica" pitchFamily="34" charset="0"/>
              </a:rPr>
              <a:t>? </a:t>
            </a:r>
            <a:endParaRPr lang="en-US" sz="1600" b="1" dirty="0" smtClean="0">
              <a:latin typeface="Helvetica" pitchFamily="34" charset="0"/>
            </a:endParaRPr>
          </a:p>
          <a:p>
            <a:endParaRPr lang="en-US" sz="19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was always disturbing their tranquil community with his daily digging.</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So Badger just dug and dug all day every day.</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had a powerful body: short, stout legs, and big feet, which had long, strong claws.</a:t>
            </a:r>
          </a:p>
          <a:p>
            <a:pPr marL="834878" indent="-361390">
              <a:buFont typeface="+mj-lt"/>
              <a:buAutoNum type="alphaUcPeriod"/>
            </a:pPr>
            <a:endParaRPr lang="en-US" sz="1400" dirty="0">
              <a:solidFill>
                <a:srgbClr val="FF0000"/>
              </a:solidFill>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was too heavy and squat to be quick on his feet in order to chase and catch his faster neighbors.</a:t>
            </a:r>
            <a:endParaRPr lang="en-US" sz="1400" dirty="0">
              <a:latin typeface="Helvetica" pitchFamily="34" charset="0"/>
              <a:cs typeface="Helvetica" pitchFamily="34" charset="0"/>
            </a:endParaRPr>
          </a:p>
        </p:txBody>
      </p:sp>
      <p:cxnSp>
        <p:nvCxnSpPr>
          <p:cNvPr id="10" name="Straight Connector 9"/>
          <p:cNvCxnSpPr/>
          <p:nvPr/>
        </p:nvCxnSpPr>
        <p:spPr>
          <a:xfrm>
            <a:off x="457200" y="4800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27766" y="5371397"/>
            <a:ext cx="6360746" cy="3257579"/>
            <a:chOff x="631310" y="5228978"/>
            <a:chExt cx="6360746" cy="3257579"/>
          </a:xfrm>
        </p:grpSpPr>
        <p:sp>
          <p:nvSpPr>
            <p:cNvPr id="8" name="Rectangle 7"/>
            <p:cNvSpPr/>
            <p:nvPr/>
          </p:nvSpPr>
          <p:spPr>
            <a:xfrm>
              <a:off x="631310" y="5228978"/>
              <a:ext cx="6360746" cy="3257579"/>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4. </a:t>
              </a:r>
              <a:r>
                <a:rPr lang="en-US" sz="1600" b="1" dirty="0" smtClean="0">
                  <a:latin typeface="Helvetica" pitchFamily="34" charset="0"/>
                  <a:cs typeface="Helvetica" pitchFamily="34" charset="0"/>
                </a:rPr>
                <a:t>  </a:t>
              </a:r>
              <a:r>
                <a:rPr lang="en-US" sz="1600" b="1" dirty="0" smtClean="0">
                  <a:latin typeface="Helvetica" pitchFamily="34" charset="0"/>
                </a:rPr>
                <a:t>Which statement best </a:t>
              </a:r>
              <a:r>
                <a:rPr lang="en-US" sz="1600" b="1" dirty="0">
                  <a:latin typeface="Helvetica" pitchFamily="34" charset="0"/>
                </a:rPr>
                <a:t>summarizes the idea that Badger was helpful?</a:t>
              </a:r>
              <a:r>
                <a:rPr lang="en-US" sz="1600" b="1" dirty="0">
                  <a:latin typeface="Helvetica" pitchFamily="34" charset="0"/>
                  <a:cs typeface="Helvetica" pitchFamily="34" charset="0"/>
                </a:rPr>
                <a:t> </a:t>
              </a:r>
              <a:endParaRPr lang="en-US" sz="1600" b="1" dirty="0" smtClean="0">
                <a:latin typeface="Helvetica" pitchFamily="34" charset="0"/>
                <a:cs typeface="Helvetica" pitchFamily="34" charset="0"/>
              </a:endParaRPr>
            </a:p>
            <a:p>
              <a:pPr marL="361390" indent="-361390"/>
              <a:endParaRPr lang="en-US" sz="1600" dirty="0" smtClean="0">
                <a:solidFill>
                  <a:srgbClr val="FF0000"/>
                </a:solidFill>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enabled his neighbors to construct safe homes.</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They made their tunnels where he had dug, they were able to dig easily because he had made the soil soft.</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More than one fox and coyote had made his home in a hole dug by Badger.</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They said to themselves, it’s a good thing we have our holes to keep us safe</a:t>
              </a:r>
              <a:r>
                <a:rPr lang="en-US" sz="1400" dirty="0">
                  <a:latin typeface="Helvetica" pitchFamily="34" charset="0"/>
                  <a:cs typeface="Helvetica" pitchFamily="34" charset="0"/>
                </a:rPr>
                <a:t>.</a:t>
              </a:r>
            </a:p>
            <a:p>
              <a:pPr marL="834878" indent="-361390">
                <a:buFont typeface="+mj-lt"/>
                <a:buAutoNum type="alphaUcPeriod"/>
              </a:pPr>
              <a:endParaRPr lang="en-US" sz="1700" dirty="0">
                <a:solidFill>
                  <a:srgbClr val="FF0000"/>
                </a:solidFill>
                <a:latin typeface="Helvetica" pitchFamily="34" charset="0"/>
                <a:cs typeface="Helvetica" pitchFamily="34" charset="0"/>
              </a:endParaRPr>
            </a:p>
          </p:txBody>
        </p:sp>
        <p:sp>
          <p:nvSpPr>
            <p:cNvPr id="11" name="Oval 10"/>
            <p:cNvSpPr/>
            <p:nvPr/>
          </p:nvSpPr>
          <p:spPr>
            <a:xfrm>
              <a:off x="750014" y="64499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750014" y="70510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750014" y="600047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750014" y="76761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17" name="Oval 16"/>
          <p:cNvSpPr/>
          <p:nvPr/>
        </p:nvSpPr>
        <p:spPr>
          <a:xfrm>
            <a:off x="747628" y="21141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747628" y="31581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748213" y="16921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747628" y="253902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947093306"/>
              </p:ext>
            </p:extLst>
          </p:nvPr>
        </p:nvGraphicFramePr>
        <p:xfrm>
          <a:off x="5397500" y="4370070"/>
          <a:ext cx="1986280" cy="86106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Determine a theme or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284245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sp>
        <p:nvSpPr>
          <p:cNvPr id="3" name="Rectangle 2"/>
          <p:cNvSpPr/>
          <p:nvPr/>
        </p:nvSpPr>
        <p:spPr>
          <a:xfrm>
            <a:off x="495206" y="914400"/>
            <a:ext cx="6888574" cy="3245582"/>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5.   </a:t>
            </a:r>
            <a:r>
              <a:rPr lang="en-US" sz="1600" b="1" dirty="0">
                <a:latin typeface="Helvetica" pitchFamily="34" charset="0"/>
              </a:rPr>
              <a:t>After the tornado occurred, how had the perspective of the animals’ feelings toward Badger changed?  </a:t>
            </a:r>
            <a:endParaRPr lang="en-US" sz="1600" b="1" dirty="0">
              <a:latin typeface="Helvetica" pitchFamily="34" charset="0"/>
              <a:cs typeface="Helvetica" pitchFamily="34" charset="0"/>
            </a:endParaRPr>
          </a:p>
          <a:p>
            <a:pPr marL="361390" indent="-361390">
              <a:buFont typeface="+mj-lt"/>
              <a:buAutoNum type="arabicPeriod" startAt="9"/>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At the beginning Badger was always disturbing their tranquil community and at the end they were still annoyed with him.</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At the beginning they thought he was slow and clumsy at everything but digging and at the end they thought he was quick on his feet.</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At the beginning nobody saw Badger until night and at the end it took a sharp eye to notice him.</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At the beginning they ignored him and at the end they were thankful for Badger because he had safeguarded them.</a:t>
            </a:r>
            <a:endParaRPr lang="en-US" sz="1400" dirty="0">
              <a:latin typeface="Helvetica" pitchFamily="34" charset="0"/>
              <a:cs typeface="Helvetica" pitchFamily="34" charset="0"/>
            </a:endParaRPr>
          </a:p>
        </p:txBody>
      </p:sp>
      <p:sp>
        <p:nvSpPr>
          <p:cNvPr id="8" name="Rectangle 7"/>
          <p:cNvSpPr/>
          <p:nvPr/>
        </p:nvSpPr>
        <p:spPr>
          <a:xfrm>
            <a:off x="495206" y="5796740"/>
            <a:ext cx="6888574" cy="2611248"/>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6.   </a:t>
            </a:r>
            <a:r>
              <a:rPr lang="en-US" sz="1600" b="1" dirty="0">
                <a:latin typeface="Helvetica" pitchFamily="34" charset="0"/>
              </a:rPr>
              <a:t>What conclusions can you draw about Badger from his actions throughout the story? </a:t>
            </a:r>
            <a:endParaRPr lang="en-US" sz="1600" dirty="0">
              <a:latin typeface="Helvetica" pitchFamily="34" charset="0"/>
              <a:cs typeface="Helvetica" pitchFamily="34" charset="0"/>
            </a:endParaRPr>
          </a:p>
          <a:p>
            <a:pPr marL="361390" indent="-361390"/>
            <a:endParaRPr lang="en-US" sz="19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Badger always had a good day except when the animals were ungrateful. </a:t>
            </a: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never complained and always </a:t>
            </a:r>
            <a:r>
              <a:rPr lang="en-US" sz="1400" dirty="0" smtClean="0">
                <a:latin typeface="Helvetica" pitchFamily="34" charset="0"/>
              </a:rPr>
              <a:t>found a way to be positive.</a:t>
            </a:r>
            <a:endParaRPr lang="en-US" sz="1400" dirty="0">
              <a:latin typeface="Helvetica" pitchFamily="34" charset="0"/>
            </a:endParaRPr>
          </a:p>
          <a:p>
            <a:pPr marL="834878" indent="-361390">
              <a:buFont typeface="+mj-lt"/>
              <a:buAutoNum type="alphaUcPeriod"/>
            </a:pPr>
            <a:endParaRPr lang="en-US" sz="1400" dirty="0">
              <a:latin typeface="Helvetica" pitchFamily="34" charset="0"/>
              <a:cs typeface="Helvetica" pitchFamily="34" charset="0"/>
            </a:endParaRPr>
          </a:p>
          <a:p>
            <a:pPr marL="834878" indent="-361390">
              <a:buFont typeface="+mj-lt"/>
              <a:buAutoNum type="alphaUcPeriod"/>
            </a:pPr>
            <a:r>
              <a:rPr lang="en-US" sz="1400" dirty="0">
                <a:latin typeface="Helvetica" pitchFamily="34" charset="0"/>
              </a:rPr>
              <a:t>He only dug holes for the fun of it.</a:t>
            </a:r>
          </a:p>
          <a:p>
            <a:pPr marL="834878" indent="-361390">
              <a:buFont typeface="+mj-lt"/>
              <a:buAutoNum type="alphaUcPeriod"/>
            </a:pPr>
            <a:endParaRPr lang="en-US" sz="1400" dirty="0">
              <a:latin typeface="Helvetica" pitchFamily="34" charset="0"/>
              <a:cs typeface="Helvetica" pitchFamily="34" charset="0"/>
            </a:endParaRPr>
          </a:p>
          <a:p>
            <a:pPr marL="834878" indent="-361390"/>
            <a:r>
              <a:rPr lang="en-US" sz="1400" dirty="0">
                <a:latin typeface="Helvetica" pitchFamily="34" charset="0"/>
                <a:cs typeface="Helvetica" pitchFamily="34" charset="0"/>
              </a:rPr>
              <a:t>D.    </a:t>
            </a:r>
            <a:r>
              <a:rPr lang="en-US" sz="1400" dirty="0">
                <a:latin typeface="Helvetica" pitchFamily="34" charset="0"/>
              </a:rPr>
              <a:t>Badger had many friends because the animals enjoyed his company.</a:t>
            </a:r>
            <a:endParaRPr lang="en-US" sz="1400" dirty="0">
              <a:latin typeface="Helvetica" pitchFamily="34" charset="0"/>
              <a:cs typeface="Helvetica" pitchFamily="34" charset="0"/>
            </a:endParaRPr>
          </a:p>
          <a:p>
            <a:pPr marL="834878" indent="-361390"/>
            <a:endParaRPr lang="en-US" sz="1400" dirty="0">
              <a:latin typeface="Helvetica" pitchFamily="34" charset="0"/>
              <a:cs typeface="Helvetica" pitchFamily="34" charset="0"/>
            </a:endParaRPr>
          </a:p>
        </p:txBody>
      </p:sp>
      <p:cxnSp>
        <p:nvCxnSpPr>
          <p:cNvPr id="10" name="Straight Connector 9"/>
          <p:cNvCxnSpPr/>
          <p:nvPr/>
        </p:nvCxnSpPr>
        <p:spPr>
          <a:xfrm>
            <a:off x="495206" y="4953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16650" y="66442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616650" y="70598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616650" y="74785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616807" y="790357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42181693"/>
              </p:ext>
            </p:extLst>
          </p:nvPr>
        </p:nvGraphicFramePr>
        <p:xfrm>
          <a:off x="5311140" y="4522470"/>
          <a:ext cx="2072640" cy="861060"/>
        </p:xfrm>
        <a:graphic>
          <a:graphicData uri="http://schemas.openxmlformats.org/drawingml/2006/table">
            <a:tbl>
              <a:tblPr/>
              <a:tblGrid>
                <a:gridCol w="207264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Describe how a particular story's or drama's plot unfolds in a series of episodes as well as how the characters respond or change as the plot moves toward a resolution.</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1" name="Oval 20"/>
          <p:cNvSpPr/>
          <p:nvPr/>
        </p:nvSpPr>
        <p:spPr>
          <a:xfrm>
            <a:off x="616650" y="1613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616650" y="22754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616807" y="29368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16807" y="35665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46285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38800" y="9448800"/>
            <a:ext cx="1813560" cy="535516"/>
          </a:xfrm>
        </p:spPr>
        <p:txBody>
          <a:bodyPr/>
          <a:lstStyle/>
          <a:p>
            <a:fld id="{F177B04D-AEB5-43ED-B9BA-B3D1EC9C9067}" type="slidenum">
              <a:rPr lang="en-US" smtClean="0"/>
              <a:pPr/>
              <a:t>17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390870601"/>
              </p:ext>
            </p:extLst>
          </p:nvPr>
        </p:nvGraphicFramePr>
        <p:xfrm>
          <a:off x="323851" y="478972"/>
          <a:ext cx="7043738" cy="8012815"/>
        </p:xfrm>
        <a:graphic>
          <a:graphicData uri="http://schemas.openxmlformats.org/drawingml/2006/table">
            <a:tbl>
              <a:tblPr firstRow="1" bandRow="1">
                <a:tableStyleId>{5940675A-B579-460E-94D1-54222C63F5DA}</a:tableStyleId>
              </a:tblPr>
              <a:tblGrid>
                <a:gridCol w="7043738"/>
              </a:tblGrid>
              <a:tr h="990673">
                <a:tc>
                  <a:txBody>
                    <a:bodyPr/>
                    <a:lstStyle/>
                    <a:p>
                      <a:pPr marL="457200" indent="-457200">
                        <a:buNone/>
                      </a:pPr>
                      <a:r>
                        <a:rPr lang="en-US" sz="1900" b="1" dirty="0" smtClean="0">
                          <a:solidFill>
                            <a:schemeClr val="tx1"/>
                          </a:solidFill>
                          <a:latin typeface="Helvetica" panose="020B0604020202020204" pitchFamily="34" charset="0"/>
                          <a:cs typeface="Helvetica" panose="020B0604020202020204" pitchFamily="34" charset="0"/>
                        </a:rPr>
                        <a:t>7.</a:t>
                      </a:r>
                      <a:r>
                        <a:rPr lang="en-US" sz="1900" b="1" baseline="0" dirty="0" smtClean="0">
                          <a:solidFill>
                            <a:schemeClr val="tx1"/>
                          </a:solidFill>
                          <a:latin typeface="Helvetica" panose="020B0604020202020204" pitchFamily="34" charset="0"/>
                          <a:cs typeface="Helvetica" panose="020B0604020202020204" pitchFamily="34" charset="0"/>
                        </a:rPr>
                        <a:t> </a:t>
                      </a:r>
                      <a:r>
                        <a:rPr lang="en-US" sz="1500" b="1" kern="1200" dirty="0" smtClean="0">
                          <a:solidFill>
                            <a:schemeClr val="tx1"/>
                          </a:solidFill>
                          <a:effectLst/>
                          <a:latin typeface="Helvetica" panose="020B0604020202020204" pitchFamily="34" charset="0"/>
                          <a:ea typeface="+mn-ea"/>
                          <a:cs typeface="Helvetica" panose="020B0604020202020204" pitchFamily="34" charset="0"/>
                        </a:rPr>
                        <a:t>What is the theme of </a:t>
                      </a:r>
                      <a:r>
                        <a:rPr lang="en-US" sz="1500" b="1" i="1" u="sng" kern="1200" dirty="0" smtClean="0">
                          <a:solidFill>
                            <a:schemeClr val="tx1"/>
                          </a:solidFill>
                          <a:effectLst/>
                          <a:latin typeface="Helvetica" panose="020B0604020202020204" pitchFamily="34" charset="0"/>
                          <a:ea typeface="+mn-ea"/>
                          <a:cs typeface="Helvetica" panose="020B0604020202020204" pitchFamily="34" charset="0"/>
                        </a:rPr>
                        <a:t>Great Digger-North American Fable</a:t>
                      </a:r>
                      <a:endParaRPr lang="en-US" sz="1500" b="1" u="sng" kern="1200" dirty="0" smtClean="0">
                        <a:solidFill>
                          <a:schemeClr val="tx1"/>
                        </a:solidFill>
                        <a:effectLst/>
                        <a:latin typeface="Helvetica" panose="020B0604020202020204" pitchFamily="34" charset="0"/>
                        <a:ea typeface="+mn-ea"/>
                        <a:cs typeface="Helvetica" panose="020B0604020202020204" pitchFamily="34" charset="0"/>
                      </a:endParaRPr>
                    </a:p>
                    <a:p>
                      <a:pPr marL="457200" indent="-457200">
                        <a:buNone/>
                      </a:pPr>
                      <a:r>
                        <a:rPr lang="en-US" sz="1500" b="1" kern="1200" dirty="0" smtClean="0">
                          <a:solidFill>
                            <a:schemeClr val="tx1"/>
                          </a:solidFill>
                          <a:effectLst/>
                          <a:latin typeface="Helvetica" panose="020B0604020202020204" pitchFamily="34" charset="0"/>
                          <a:ea typeface="+mn-ea"/>
                          <a:cs typeface="Helvetica" panose="020B0604020202020204" pitchFamily="34" charset="0"/>
                        </a:rPr>
                        <a:t>    and</a:t>
                      </a:r>
                      <a:r>
                        <a:rPr lang="en-US" sz="1500" b="1" kern="1200" baseline="0" dirty="0" smtClean="0">
                          <a:solidFill>
                            <a:schemeClr val="tx1"/>
                          </a:solidFill>
                          <a:effectLst/>
                          <a:latin typeface="Helvetica" panose="020B0604020202020204" pitchFamily="34" charset="0"/>
                          <a:ea typeface="+mn-ea"/>
                          <a:cs typeface="Helvetica" panose="020B0604020202020204" pitchFamily="34" charset="0"/>
                        </a:rPr>
                        <a:t> </a:t>
                      </a:r>
                      <a:r>
                        <a:rPr lang="en-US" sz="1500" b="1" kern="1200" dirty="0" smtClean="0">
                          <a:solidFill>
                            <a:schemeClr val="tx1"/>
                          </a:solidFill>
                          <a:effectLst/>
                          <a:latin typeface="Helvetica" panose="020B0604020202020204" pitchFamily="34" charset="0"/>
                          <a:ea typeface="+mn-ea"/>
                          <a:cs typeface="Helvetica" panose="020B0604020202020204" pitchFamily="34" charset="0"/>
                        </a:rPr>
                        <a:t>what details help the reader determine the theme</a:t>
                      </a:r>
                      <a:r>
                        <a:rPr lang="en-US" sz="1800" b="1" kern="1200" dirty="0" smtClean="0">
                          <a:solidFill>
                            <a:schemeClr val="tx1"/>
                          </a:solidFill>
                          <a:effectLst/>
                          <a:latin typeface="Helvetica" panose="020B0604020202020204" pitchFamily="34" charset="0"/>
                          <a:ea typeface="+mn-ea"/>
                          <a:cs typeface="Helvetica" panose="020B0604020202020204" pitchFamily="34" charset="0"/>
                        </a:rPr>
                        <a:t>?    </a:t>
                      </a:r>
                      <a:endParaRPr lang="en-US" sz="1100" b="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latin typeface="Helvetica" panose="020B0604020202020204" pitchFamily="34" charset="0"/>
                          <a:cs typeface="Helvetica" panose="020B0604020202020204" pitchFamily="34" charset="0"/>
                        </a:rPr>
                        <a:t> </a:t>
                      </a:r>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39822827"/>
              </p:ext>
            </p:extLst>
          </p:nvPr>
        </p:nvGraphicFramePr>
        <p:xfrm>
          <a:off x="5410200" y="8663940"/>
          <a:ext cx="1986280" cy="86106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Determine a theme or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53289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48249675"/>
              </p:ext>
            </p:extLst>
          </p:nvPr>
        </p:nvGraphicFramePr>
        <p:xfrm>
          <a:off x="259080" y="335280"/>
          <a:ext cx="7167880" cy="7784515"/>
        </p:xfrm>
        <a:graphic>
          <a:graphicData uri="http://schemas.openxmlformats.org/drawingml/2006/table">
            <a:tbl>
              <a:tblPr firstRow="1" bandRow="1">
                <a:tableStyleId>{5940675A-B579-460E-94D1-54222C63F5DA}</a:tableStyleId>
              </a:tblPr>
              <a:tblGrid>
                <a:gridCol w="7167880"/>
              </a:tblGrid>
              <a:tr h="1275661">
                <a:tc>
                  <a:txBody>
                    <a:bodyPr/>
                    <a:lstStyle/>
                    <a:p>
                      <a:pPr marL="457200" indent="-457200">
                        <a:buNone/>
                      </a:pPr>
                      <a:r>
                        <a:rPr lang="en-US" sz="1800" b="1" dirty="0" smtClean="0">
                          <a:solidFill>
                            <a:schemeClr val="tx1"/>
                          </a:solidFill>
                          <a:latin typeface="Helvetica" panose="020B0604020202020204" pitchFamily="34" charset="0"/>
                          <a:cs typeface="Helvetica" panose="020B0604020202020204" pitchFamily="34" charset="0"/>
                        </a:rPr>
                        <a:t>8.</a:t>
                      </a:r>
                      <a:r>
                        <a:rPr lang="en-US" sz="1800" b="1" baseline="0" dirty="0" smtClean="0">
                          <a:solidFill>
                            <a:schemeClr val="tx1"/>
                          </a:solidFill>
                          <a:latin typeface="Helvetica" panose="020B0604020202020204" pitchFamily="34" charset="0"/>
                          <a:cs typeface="Helvetica" panose="020B0604020202020204" pitchFamily="34" charset="0"/>
                        </a:rPr>
                        <a:t>    </a:t>
                      </a:r>
                      <a:r>
                        <a:rPr lang="en-US" sz="1500" b="1" dirty="0" smtClean="0">
                          <a:solidFill>
                            <a:schemeClr val="tx1"/>
                          </a:solidFill>
                          <a:latin typeface="Helvetica" panose="020B0604020202020204" pitchFamily="34" charset="0"/>
                          <a:cs typeface="Helvetica" panose="020B0604020202020204" pitchFamily="34" charset="0"/>
                        </a:rPr>
                        <a:t>Describe how the animals changed toward Badger throughout the fable and why.  Use specific details from the story to support your answer. </a:t>
                      </a:r>
                      <a:endParaRPr lang="en-US" sz="1100" b="0" dirty="0" smtClean="0">
                        <a:solidFill>
                          <a:schemeClr val="tx1"/>
                        </a:solidFill>
                        <a:latin typeface="Helvetica" panose="020B0604020202020204" pitchFamily="34" charset="0"/>
                        <a:cs typeface="Helvetica" panose="020B0604020202020204" pitchFamily="34" charset="0"/>
                      </a:endParaRPr>
                    </a:p>
                    <a:p>
                      <a:pPr marL="342900" indent="-342900">
                        <a:buNone/>
                      </a:pPr>
                      <a:endParaRPr lang="en-US" sz="1800" b="0" baseline="0" dirty="0" smtClean="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933">
                <a:tc>
                  <a:txBody>
                    <a:bodyPr/>
                    <a:lstStyle/>
                    <a:p>
                      <a:r>
                        <a:rPr lang="en-US" sz="1800" b="0" dirty="0" smtClean="0">
                          <a:solidFill>
                            <a:schemeClr val="tx1"/>
                          </a:solidFill>
                          <a:latin typeface="Helvetica" panose="020B0604020202020204" pitchFamily="34" charset="0"/>
                          <a:cs typeface="Helvetica" panose="020B0604020202020204" pitchFamily="34" charset="0"/>
                        </a:rPr>
                        <a:t> </a:t>
                      </a:r>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17">
                <a:tc>
                  <a:txBody>
                    <a:bodyPr/>
                    <a:lstStyle/>
                    <a:p>
                      <a:endParaRPr lang="en-US" sz="1800" b="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28343839"/>
              </p:ext>
            </p:extLst>
          </p:nvPr>
        </p:nvGraphicFramePr>
        <p:xfrm>
          <a:off x="5316827" y="8468415"/>
          <a:ext cx="2072640" cy="861060"/>
        </p:xfrm>
        <a:graphic>
          <a:graphicData uri="http://schemas.openxmlformats.org/drawingml/2006/table">
            <a:tbl>
              <a:tblPr/>
              <a:tblGrid>
                <a:gridCol w="207264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Describe how a particular story's or drama's plot unfolds in a series of episodes as well as how the characters respond or change as the plot moves toward a resolution.</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804143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13" name="Rectangle 12"/>
          <p:cNvSpPr/>
          <p:nvPr/>
        </p:nvSpPr>
        <p:spPr>
          <a:xfrm>
            <a:off x="838196" y="1115774"/>
            <a:ext cx="6248401" cy="7282357"/>
          </a:xfrm>
          <a:prstGeom prst="rect">
            <a:avLst/>
          </a:prstGeom>
        </p:spPr>
        <p:txBody>
          <a:bodyPr wrap="square" lIns="96371" tIns="48186" rIns="96371" bIns="48186">
            <a:spAutoFit/>
          </a:bodyPr>
          <a:lstStyle/>
          <a:p>
            <a:pPr algn="ctr">
              <a:lnSpc>
                <a:spcPct val="115000"/>
              </a:lnSpc>
            </a:pPr>
            <a:r>
              <a:rPr lang="en-US" sz="1600" b="1" i="1" u="sng" dirty="0" smtClean="0">
                <a:ea typeface="Times New Roman"/>
                <a:cs typeface="Arial"/>
              </a:rPr>
              <a:t>THE </a:t>
            </a:r>
            <a:r>
              <a:rPr lang="en-US" sz="1600" b="1" i="1" u="sng" dirty="0">
                <a:ea typeface="Times New Roman"/>
                <a:cs typeface="Arial"/>
              </a:rPr>
              <a:t>MYSTERIOUS LOCH NESS </a:t>
            </a:r>
            <a:r>
              <a:rPr lang="en-US" sz="1600" b="1" i="1" u="sng" dirty="0" smtClean="0">
                <a:ea typeface="Times New Roman"/>
                <a:cs typeface="Arial"/>
              </a:rPr>
              <a:t>MONSTER</a:t>
            </a:r>
          </a:p>
          <a:p>
            <a:pPr algn="ctr">
              <a:lnSpc>
                <a:spcPct val="115000"/>
              </a:lnSpc>
            </a:pPr>
            <a:r>
              <a:rPr lang="en-US" sz="1200" i="1" dirty="0" smtClean="0">
                <a:ea typeface="Times New Roman"/>
                <a:cs typeface="Times New Roman"/>
              </a:rPr>
              <a:t>Source: Oregon Department of Education-State Released Test Samples</a:t>
            </a:r>
            <a:endParaRPr lang="en-US" sz="1200" i="1" dirty="0">
              <a:ea typeface="Times New Roman"/>
              <a:cs typeface="Times New Roman"/>
            </a:endParaRPr>
          </a:p>
          <a:p>
            <a:pPr>
              <a:lnSpc>
                <a:spcPct val="115000"/>
              </a:lnSpc>
            </a:pPr>
            <a:endParaRPr lang="en-US" sz="1200" i="1" dirty="0" smtClean="0">
              <a:ea typeface="Times New Roman"/>
              <a:cs typeface="Book Antiqua,Italic"/>
            </a:endParaRPr>
          </a:p>
          <a:p>
            <a:pPr>
              <a:lnSpc>
                <a:spcPct val="115000"/>
              </a:lnSpc>
            </a:pPr>
            <a:r>
              <a:rPr lang="en-US" sz="1200" i="1" dirty="0" smtClean="0">
                <a:ea typeface="Times New Roman"/>
                <a:cs typeface="Book Antiqua,Italic"/>
              </a:rPr>
              <a:t>Is </a:t>
            </a:r>
            <a:r>
              <a:rPr lang="en-US" sz="1200" i="1" dirty="0">
                <a:ea typeface="Times New Roman"/>
                <a:cs typeface="Book Antiqua,Italic"/>
              </a:rPr>
              <a:t>the monster in the loch a myth? Not nessie-sarily! Read on to learn the history of this mysterious creature.</a:t>
            </a:r>
            <a:endParaRPr lang="en-US" sz="1200" dirty="0">
              <a:ea typeface="Times New Roman"/>
              <a:cs typeface="Times New Roman"/>
            </a:endParaRPr>
          </a:p>
          <a:p>
            <a:pPr>
              <a:lnSpc>
                <a:spcPct val="115000"/>
              </a:lnSpc>
            </a:pPr>
            <a:r>
              <a:rPr lang="en-US" sz="1200" dirty="0">
                <a:ea typeface="Times New Roman"/>
                <a:cs typeface="Book Antiqua"/>
              </a:rPr>
              <a:t>1</a:t>
            </a:r>
          </a:p>
          <a:p>
            <a:pPr>
              <a:lnSpc>
                <a:spcPct val="115000"/>
              </a:lnSpc>
            </a:pPr>
            <a:r>
              <a:rPr lang="en-US" sz="1200" dirty="0">
                <a:ea typeface="Times New Roman"/>
                <a:cs typeface="Book Antiqua"/>
              </a:rPr>
              <a:t>     SUNLIGHT DANCES DOWN THE BLUE expanse of Loch Ness. A light breeze stirs the water where Castle Urquhart guards the curve of the bay. It is a fine, calm day to launch a boat or cast a line. Or is it?  Is something out there?  An upturned boat? A log?  A mass of water plants?  Or could it be Nessie—the fabled Loch Ness Monster?</a:t>
            </a:r>
            <a:endParaRPr lang="en-US" sz="1200" dirty="0">
              <a:ea typeface="Times New Roman"/>
              <a:cs typeface="Times New Roman"/>
            </a:endParaRPr>
          </a:p>
          <a:p>
            <a:pPr>
              <a:lnSpc>
                <a:spcPct val="115000"/>
              </a:lnSpc>
            </a:pPr>
            <a:r>
              <a:rPr lang="en-US" sz="1200" dirty="0">
                <a:ea typeface="Times New Roman"/>
                <a:cs typeface="Book Antiqua"/>
              </a:rPr>
              <a:t> </a:t>
            </a:r>
            <a:endParaRPr lang="en-US" sz="1200" dirty="0">
              <a:ea typeface="Times New Roman"/>
              <a:cs typeface="Times New Roman"/>
            </a:endParaRPr>
          </a:p>
          <a:p>
            <a:pPr>
              <a:lnSpc>
                <a:spcPct val="115000"/>
              </a:lnSpc>
            </a:pPr>
            <a:r>
              <a:rPr lang="en-US" sz="1200" dirty="0">
                <a:ea typeface="Times New Roman"/>
                <a:cs typeface="Book Antiqua"/>
              </a:rPr>
              <a:t>2</a:t>
            </a:r>
          </a:p>
          <a:p>
            <a:pPr>
              <a:lnSpc>
                <a:spcPct val="115000"/>
              </a:lnSpc>
            </a:pPr>
            <a:r>
              <a:rPr lang="en-US" sz="1200" dirty="0">
                <a:ea typeface="Times New Roman"/>
                <a:cs typeface="Book Antiqua"/>
              </a:rPr>
              <a:t>     For centuries, debate has raged over whether a huge, unknown creature inhabits this mysterious loch—largest, longest, and deepest of three lakes threading Scotland</a:t>
            </a:r>
            <a:r>
              <a:rPr lang="en-US" sz="1200" dirty="0">
                <a:ea typeface="MS Mincho"/>
                <a:cs typeface="MS Mincho"/>
              </a:rPr>
              <a:t>’</a:t>
            </a:r>
            <a:r>
              <a:rPr lang="en-US" sz="1200" dirty="0">
                <a:ea typeface="Times New Roman"/>
                <a:cs typeface="Book Antiqua"/>
              </a:rPr>
              <a:t>s wildly beautiful Great Glen.  Vikings may have been first to ask the question. Their mythology tells of “water horses” in Scotland’s lochs. The first written account of a lake creature dates back to the sixth century when, says an ancient Latin text, a swimmer was killed by a frightful beast near the loch’s north end. St. Columba, on hearing of the attack, rowed out and scolded the monster so severely that never since that time has it been known to repeat such a misdeed.</a:t>
            </a:r>
            <a:endParaRPr lang="en-US" sz="1200" dirty="0">
              <a:ea typeface="Times New Roman"/>
              <a:cs typeface="Times New Roman"/>
            </a:endParaRPr>
          </a:p>
          <a:p>
            <a:pPr>
              <a:lnSpc>
                <a:spcPct val="115000"/>
              </a:lnSpc>
            </a:pPr>
            <a:r>
              <a:rPr lang="en-US" sz="1200" dirty="0">
                <a:ea typeface="Times New Roman"/>
                <a:cs typeface="Book Antiqua"/>
              </a:rPr>
              <a:t> </a:t>
            </a:r>
            <a:endParaRPr lang="en-US" sz="1200" dirty="0">
              <a:ea typeface="Times New Roman"/>
              <a:cs typeface="Times New Roman"/>
            </a:endParaRPr>
          </a:p>
          <a:p>
            <a:pPr>
              <a:lnSpc>
                <a:spcPct val="115000"/>
              </a:lnSpc>
            </a:pPr>
            <a:r>
              <a:rPr lang="en-US" sz="1200" dirty="0">
                <a:ea typeface="Times New Roman"/>
                <a:cs typeface="Book Antiqua"/>
              </a:rPr>
              <a:t>3</a:t>
            </a:r>
          </a:p>
          <a:p>
            <a:pPr>
              <a:lnSpc>
                <a:spcPct val="115000"/>
              </a:lnSpc>
            </a:pPr>
            <a:r>
              <a:rPr lang="en-US" sz="1200" dirty="0">
                <a:ea typeface="Times New Roman"/>
                <a:cs typeface="Book Antiqua"/>
              </a:rPr>
              <a:t>     Rumors and whisperings of a “horrible great beastie” continued, century after century. But they were spoken in hushed tones and not often when strangers were about. In the 1930s, however, word of the Loch Ness Monster began to spread. Nessie made a big splash in 1934 when Rupert Gould, a respected scientific writer, published a book called </a:t>
            </a:r>
            <a:r>
              <a:rPr lang="en-US" sz="1200" i="1" dirty="0">
                <a:ea typeface="Times New Roman"/>
                <a:cs typeface="Book Antiqua,Italic"/>
              </a:rPr>
              <a:t>The Loch Ness Monster and Others</a:t>
            </a:r>
            <a:r>
              <a:rPr lang="en-US" sz="1200" dirty="0" smtClean="0">
                <a:ea typeface="Times New Roman"/>
                <a:cs typeface="Book Antiqua"/>
              </a:rPr>
              <a:t>.</a:t>
            </a:r>
          </a:p>
          <a:p>
            <a:pPr>
              <a:lnSpc>
                <a:spcPct val="115000"/>
              </a:lnSpc>
            </a:pPr>
            <a:endParaRPr lang="en-US" sz="600" dirty="0" smtClean="0">
              <a:ea typeface="Times New Roman"/>
              <a:cs typeface="Book Antiqua"/>
            </a:endParaRPr>
          </a:p>
          <a:p>
            <a:pPr>
              <a:lnSpc>
                <a:spcPct val="115000"/>
              </a:lnSpc>
            </a:pPr>
            <a:r>
              <a:rPr lang="en-US" sz="1200" dirty="0">
                <a:ea typeface="Times New Roman"/>
                <a:cs typeface="Book Antiqua"/>
              </a:rPr>
              <a:t>4</a:t>
            </a:r>
          </a:p>
          <a:p>
            <a:pPr>
              <a:lnSpc>
                <a:spcPct val="115000"/>
              </a:lnSpc>
            </a:pPr>
            <a:r>
              <a:rPr lang="en-US" sz="1200" dirty="0">
                <a:ea typeface="Times New Roman"/>
                <a:cs typeface="Book Antiqua"/>
              </a:rPr>
              <a:t>     Residents and visitors to the loch began coming forward with stories of sightings, some from earlier times. An elderly gentleman wrote to Gould, recalling that about 1871 he saw something “like an upturned boat...wriggling and churning up the water.” In a startling land encounter, a London couple driving home from a holiday in 1933 saw an enormous, black “prehistoric animal” loom in front of them, then shuffle into the loch. </a:t>
            </a:r>
            <a:endParaRPr lang="en-US" sz="1200" dirty="0">
              <a:ea typeface="Times New Roman"/>
              <a:cs typeface="Times New Roman"/>
            </a:endParaRPr>
          </a:p>
          <a:p>
            <a:pPr>
              <a:lnSpc>
                <a:spcPct val="115000"/>
              </a:lnSpc>
            </a:pPr>
            <a:r>
              <a:rPr lang="en-US" sz="1200" dirty="0">
                <a:ea typeface="Times New Roman"/>
                <a:cs typeface="Book Antiqua"/>
              </a:rPr>
              <a:t> </a:t>
            </a:r>
          </a:p>
        </p:txBody>
      </p:sp>
      <p:sp>
        <p:nvSpPr>
          <p:cNvPr id="5" name="Rectangle 4"/>
          <p:cNvSpPr/>
          <p:nvPr/>
        </p:nvSpPr>
        <p:spPr>
          <a:xfrm>
            <a:off x="5791200" y="228600"/>
            <a:ext cx="2045231" cy="861774"/>
          </a:xfrm>
          <a:prstGeom prst="rect">
            <a:avLst/>
          </a:prstGeom>
          <a:noFill/>
        </p:spPr>
        <p:txBody>
          <a:bodyPr wrap="square">
            <a:spAutoFit/>
          </a:bodyPr>
          <a:lstStyle/>
          <a:p>
            <a:r>
              <a:rPr lang="en-US" sz="1000" dirty="0"/>
              <a:t>Grade Equivalent: </a:t>
            </a:r>
            <a:r>
              <a:rPr lang="en-US" sz="1000" dirty="0" smtClean="0"/>
              <a:t>7.8</a:t>
            </a:r>
            <a:endParaRPr lang="en-US" sz="1000" dirty="0"/>
          </a:p>
          <a:p>
            <a:r>
              <a:rPr lang="en-US" sz="1000" dirty="0"/>
              <a:t>Lexile Measure: </a:t>
            </a:r>
            <a:r>
              <a:rPr lang="en-US" sz="1000" dirty="0" smtClean="0"/>
              <a:t>1250L</a:t>
            </a:r>
            <a:endParaRPr lang="en-US" sz="1000" dirty="0"/>
          </a:p>
          <a:p>
            <a:r>
              <a:rPr lang="en-US" sz="1000" dirty="0"/>
              <a:t>Mean Sentence Length: </a:t>
            </a:r>
            <a:r>
              <a:rPr lang="en-US" sz="1000" dirty="0" smtClean="0"/>
              <a:t>17.35</a:t>
            </a:r>
            <a:endParaRPr lang="en-US" sz="1000" dirty="0"/>
          </a:p>
          <a:p>
            <a:r>
              <a:rPr lang="en-US" sz="1000" dirty="0"/>
              <a:t>Mean Log Word Frequency: </a:t>
            </a:r>
            <a:r>
              <a:rPr lang="en-US" sz="1000" dirty="0" smtClean="0"/>
              <a:t>3.09</a:t>
            </a:r>
            <a:endParaRPr lang="en-US" sz="1000" dirty="0"/>
          </a:p>
          <a:p>
            <a:r>
              <a:rPr lang="en-US" sz="1000" dirty="0"/>
              <a:t>Word Count: </a:t>
            </a:r>
            <a:r>
              <a:rPr lang="en-US" sz="1000" dirty="0" smtClean="0"/>
              <a:t>694</a:t>
            </a:r>
            <a:endParaRPr lang="en-US" sz="1000" dirty="0"/>
          </a:p>
        </p:txBody>
      </p:sp>
    </p:spTree>
    <p:extLst>
      <p:ext uri="{BB962C8B-B14F-4D97-AF65-F5344CB8AC3E}">
        <p14:creationId xmlns:p14="http://schemas.microsoft.com/office/powerpoint/2010/main" val="46064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101840" cy="4329237"/>
          </a:xfrm>
          <a:prstGeom prst="rect">
            <a:avLst/>
          </a:prstGeom>
          <a:solidFill>
            <a:schemeClr val="bg1"/>
          </a:solidFill>
        </p:spPr>
        <p:txBody>
          <a:bodyPr wrap="square" lIns="96356" tIns="48178" rIns="96356" bIns="48178" rtlCol="0">
            <a:spAutoFit/>
          </a:bodyPr>
          <a:lstStyle/>
          <a:p>
            <a:pPr algn="ctr"/>
            <a:endParaRPr lang="en-US" b="1" u="sng" dirty="0" smtClean="0"/>
          </a:p>
          <a:p>
            <a:pPr algn="ctr"/>
            <a:r>
              <a:rPr lang="en-US" sz="1400" b="1" u="sng" dirty="0"/>
              <a:t>Quarter One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300" b="1" i="1" dirty="0"/>
              <a:t>Thank you to all of those who reviewed and edited and a special appreciation to Vicki Daniels</a:t>
            </a:r>
          </a:p>
          <a:p>
            <a:pPr marL="242560" indent="-242560"/>
            <a:r>
              <a:rPr lang="en-US" sz="1300" b="1" i="1" dirty="0"/>
              <a:t>and 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3602471166"/>
              </p:ext>
            </p:extLst>
          </p:nvPr>
        </p:nvGraphicFramePr>
        <p:xfrm>
          <a:off x="773191" y="2819402"/>
          <a:ext cx="6563360" cy="2034995"/>
        </p:xfrm>
        <a:graphic>
          <a:graphicData uri="http://schemas.openxmlformats.org/drawingml/2006/table">
            <a:tbl>
              <a:tblPr firstRow="1" bandRow="1">
                <a:tableStyleId>{5940675A-B579-460E-94D1-54222C63F5DA}</a:tableStyleId>
              </a:tblPr>
              <a:tblGrid>
                <a:gridCol w="1617025"/>
                <a:gridCol w="1837375"/>
                <a:gridCol w="1640840"/>
                <a:gridCol w="1468120"/>
              </a:tblGrid>
              <a:tr h="406999">
                <a:tc>
                  <a:txBody>
                    <a:bodyPr/>
                    <a:lstStyle/>
                    <a:p>
                      <a:r>
                        <a:rPr lang="en-US" sz="1300" b="1" dirty="0" smtClean="0">
                          <a:solidFill>
                            <a:schemeClr val="tx1"/>
                          </a:solidFill>
                        </a:rPr>
                        <a:t>Shannon Berkey</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3227" marR="103227"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Jami Rider</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3227" marR="103227"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3227" marR="103227" marT="50178" marB="50178">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52578518"/>
              </p:ext>
            </p:extLst>
          </p:nvPr>
        </p:nvGraphicFramePr>
        <p:xfrm>
          <a:off x="518160" y="5586537"/>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736797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6" name="Rectangle 5"/>
          <p:cNvSpPr/>
          <p:nvPr/>
        </p:nvSpPr>
        <p:spPr>
          <a:xfrm>
            <a:off x="685800" y="381000"/>
            <a:ext cx="6557963" cy="8308792"/>
          </a:xfrm>
          <a:prstGeom prst="rect">
            <a:avLst/>
          </a:prstGeom>
        </p:spPr>
        <p:txBody>
          <a:bodyPr wrap="square" lIns="96371" tIns="48186" rIns="96371" bIns="48186">
            <a:spAutoFit/>
          </a:bodyPr>
          <a:lstStyle/>
          <a:p>
            <a:pPr>
              <a:lnSpc>
                <a:spcPct val="115000"/>
              </a:lnSpc>
            </a:pPr>
            <a:r>
              <a:rPr lang="en-US" sz="1600" dirty="0">
                <a:ea typeface="Times New Roman"/>
                <a:cs typeface="Book Antiqua"/>
              </a:rPr>
              <a:t> </a:t>
            </a:r>
            <a:r>
              <a:rPr lang="en-US" sz="1600" b="1" i="1" u="sng" dirty="0">
                <a:ea typeface="Times New Roman"/>
                <a:cs typeface="Arial"/>
              </a:rPr>
              <a:t>THE MYSTERIOUS LOCH NESS </a:t>
            </a:r>
            <a:r>
              <a:rPr lang="en-US" sz="1600" b="1" i="1" u="sng" dirty="0" smtClean="0">
                <a:ea typeface="Times New Roman"/>
                <a:cs typeface="Arial"/>
              </a:rPr>
              <a:t>MONSTER</a:t>
            </a:r>
          </a:p>
          <a:p>
            <a:pPr>
              <a:lnSpc>
                <a:spcPct val="115000"/>
              </a:lnSpc>
            </a:pPr>
            <a:endParaRPr lang="en-US" sz="1600" dirty="0">
              <a:ea typeface="Times New Roman"/>
              <a:cs typeface="Book Antiqua"/>
            </a:endParaRPr>
          </a:p>
          <a:p>
            <a:pPr lvl="0">
              <a:lnSpc>
                <a:spcPct val="115000"/>
              </a:lnSpc>
            </a:pPr>
            <a:r>
              <a:rPr lang="en-US" sz="1200" dirty="0">
                <a:solidFill>
                  <a:prstClr val="black"/>
                </a:solidFill>
                <a:ea typeface="Times New Roman"/>
                <a:cs typeface="Times New Roman"/>
              </a:rPr>
              <a:t>5</a:t>
            </a:r>
          </a:p>
          <a:p>
            <a:pPr lvl="0">
              <a:lnSpc>
                <a:spcPct val="115000"/>
              </a:lnSpc>
            </a:pPr>
            <a:r>
              <a:rPr lang="en-US" sz="1200" dirty="0">
                <a:solidFill>
                  <a:prstClr val="black"/>
                </a:solidFill>
                <a:ea typeface="Times New Roman"/>
                <a:cs typeface="Book Antiqua"/>
              </a:rPr>
              <a:t>       Stories grew more dramatic, descriptions more specific. The image of Nessie with long neck, multiple humps, and long tail emerged.</a:t>
            </a:r>
            <a:r>
              <a:rPr lang="en-US" sz="1200" dirty="0">
                <a:solidFill>
                  <a:prstClr val="black"/>
                </a:solidFill>
                <a:ea typeface="Times New Roman"/>
                <a:cs typeface="Arial"/>
              </a:rPr>
              <a:t> </a:t>
            </a:r>
            <a:r>
              <a:rPr lang="en-US" sz="1200" dirty="0">
                <a:solidFill>
                  <a:prstClr val="black"/>
                </a:solidFill>
                <a:ea typeface="Times New Roman"/>
                <a:cs typeface="Book Antiqua"/>
              </a:rPr>
              <a:t>The first photo of Nessie was snapped by a workman who watched “an object of considerable dimensions” rise out of the dark loch. His photo is believed to be authentic, but it is too blurry to prove anything. A clearer (but, as it turned out, much less authentic) shot of Nessie labeled “the surgeon’s picture” was produced by Robert Wilson, a London doctor. Although years later the photo was proven to be a hoax, it remains the best known likeness of Nessie. Hoaxes (and, possibly, hallucinations) aside, the case for a real Nessie continued to grow.</a:t>
            </a:r>
            <a:endParaRPr lang="en-US" sz="1200" dirty="0">
              <a:solidFill>
                <a:prstClr val="black"/>
              </a:solidFill>
              <a:ea typeface="Times New Roman"/>
              <a:cs typeface="Times New Roman"/>
            </a:endParaRPr>
          </a:p>
          <a:p>
            <a:pPr>
              <a:lnSpc>
                <a:spcPct val="115000"/>
              </a:lnSpc>
            </a:pPr>
            <a:endParaRPr lang="en-US" sz="1200" dirty="0" smtClean="0">
              <a:ea typeface="Times New Roman"/>
              <a:cs typeface="Times New Roman"/>
            </a:endParaRPr>
          </a:p>
          <a:p>
            <a:pPr>
              <a:lnSpc>
                <a:spcPct val="115000"/>
              </a:lnSpc>
            </a:pPr>
            <a:r>
              <a:rPr lang="en-US" sz="1200" dirty="0" smtClean="0">
                <a:ea typeface="Times New Roman"/>
                <a:cs typeface="Times New Roman"/>
              </a:rPr>
              <a:t>6</a:t>
            </a:r>
            <a:endParaRPr lang="en-US" sz="1200" dirty="0">
              <a:ea typeface="Times New Roman"/>
              <a:cs typeface="Times New Roman"/>
            </a:endParaRPr>
          </a:p>
          <a:p>
            <a:pPr>
              <a:lnSpc>
                <a:spcPct val="115000"/>
              </a:lnSpc>
            </a:pPr>
            <a:r>
              <a:rPr lang="en-US" sz="1200" dirty="0">
                <a:ea typeface="Times New Roman"/>
                <a:cs typeface="Book Antiqua"/>
              </a:rPr>
              <a:t>       Researchers began using modern tools to find an answer to the riddle.  In the 1970s, a team of scientists used sonar to track two objects, 20 to 30 feet long, and photographed them with an underwater camera. A photo showed what looked like a big flipper with a bulky, rough-textured body.  Although debate still rages, emphasis seems to have shifted from trying to prove whether Nessie exists to determining what she could be. Crypto zoologists (scientists who study mysterious animals) suggest it might be a primitive snakelike whale called </a:t>
            </a:r>
            <a:r>
              <a:rPr lang="en-US" sz="1200" dirty="0" err="1">
                <a:ea typeface="Times New Roman"/>
                <a:cs typeface="Book Antiqua"/>
              </a:rPr>
              <a:t>zeuglondon</a:t>
            </a:r>
            <a:r>
              <a:rPr lang="en-US" sz="1200" dirty="0">
                <a:ea typeface="Times New Roman"/>
                <a:cs typeface="Book Antiqua"/>
              </a:rPr>
              <a:t>, a long-neck seal, or a school of giant eels</a:t>
            </a:r>
            <a:r>
              <a:rPr lang="en-US" sz="1200" dirty="0" smtClean="0">
                <a:ea typeface="Times New Roman"/>
                <a:cs typeface="Book Antiqua"/>
              </a:rPr>
              <a:t>.</a:t>
            </a:r>
          </a:p>
          <a:p>
            <a:pPr lvl="0">
              <a:lnSpc>
                <a:spcPct val="115000"/>
              </a:lnSpc>
            </a:pPr>
            <a:endParaRPr lang="en-US" sz="1200" dirty="0" smtClean="0">
              <a:solidFill>
                <a:prstClr val="black"/>
              </a:solidFill>
              <a:ea typeface="Times New Roman"/>
              <a:cs typeface="Book Antiqua"/>
            </a:endParaRPr>
          </a:p>
          <a:p>
            <a:pPr lvl="0">
              <a:lnSpc>
                <a:spcPct val="115000"/>
              </a:lnSpc>
            </a:pPr>
            <a:r>
              <a:rPr lang="en-US" sz="1200" dirty="0" smtClean="0">
                <a:solidFill>
                  <a:prstClr val="black"/>
                </a:solidFill>
                <a:ea typeface="Times New Roman"/>
                <a:cs typeface="Book Antiqua"/>
              </a:rPr>
              <a:t>7</a:t>
            </a:r>
            <a:endParaRPr lang="en-US" sz="1200" dirty="0">
              <a:solidFill>
                <a:prstClr val="black"/>
              </a:solidFill>
              <a:ea typeface="Times New Roman"/>
              <a:cs typeface="Book Antiqua"/>
            </a:endParaRPr>
          </a:p>
          <a:p>
            <a:pPr lvl="0">
              <a:lnSpc>
                <a:spcPct val="115000"/>
              </a:lnSpc>
            </a:pPr>
            <a:r>
              <a:rPr lang="en-US" sz="1200" dirty="0">
                <a:solidFill>
                  <a:prstClr val="black"/>
                </a:solidFill>
                <a:ea typeface="Times New Roman"/>
                <a:cs typeface="Book Antiqua"/>
              </a:rPr>
              <a:t>       Prevailing opinion, however, favors the idea that Nessie is a plesiosaur, a descendant of dinosaurs long thought extinct but somehow able to survive in the deep loch. Undoubtedly, of course, Nessie is not alone. To have survived for so many centuries, she must be part of a breeding family. In fact, more than one creature has been seen at once—although such sightings are rare.</a:t>
            </a:r>
            <a:endParaRPr lang="en-US" sz="1200" dirty="0">
              <a:solidFill>
                <a:prstClr val="black"/>
              </a:solidFill>
              <a:ea typeface="Times New Roman"/>
              <a:cs typeface="Times New Roman"/>
            </a:endParaRPr>
          </a:p>
          <a:p>
            <a:pPr lvl="0">
              <a:lnSpc>
                <a:spcPct val="115000"/>
              </a:lnSpc>
            </a:pPr>
            <a:r>
              <a:rPr lang="en-US" sz="1200" dirty="0">
                <a:solidFill>
                  <a:prstClr val="black"/>
                </a:solidFill>
                <a:ea typeface="Times New Roman"/>
                <a:cs typeface="Book Antiqua"/>
              </a:rPr>
              <a:t> </a:t>
            </a:r>
          </a:p>
          <a:p>
            <a:pPr lvl="0">
              <a:lnSpc>
                <a:spcPct val="115000"/>
              </a:lnSpc>
            </a:pPr>
            <a:r>
              <a:rPr lang="en-US" sz="1200" dirty="0">
                <a:solidFill>
                  <a:prstClr val="black"/>
                </a:solidFill>
                <a:ea typeface="Times New Roman"/>
                <a:cs typeface="Times New Roman"/>
              </a:rPr>
              <a:t>8</a:t>
            </a:r>
          </a:p>
          <a:p>
            <a:pPr lvl="0">
              <a:lnSpc>
                <a:spcPct val="115000"/>
              </a:lnSpc>
            </a:pPr>
            <a:r>
              <a:rPr lang="en-US" sz="1200" dirty="0">
                <a:solidFill>
                  <a:prstClr val="black"/>
                </a:solidFill>
                <a:ea typeface="Times New Roman"/>
                <a:cs typeface="Book Antiqua"/>
              </a:rPr>
              <a:t>       The mystery is far from being solved. No one theory fits all data.  Scientists even argue about what is actually “data.” No body or body parts identified with the monster have ever been found. And ancient myth may be, after all, simply myth.</a:t>
            </a:r>
            <a:endParaRPr lang="en-US" sz="1200" dirty="0">
              <a:solidFill>
                <a:prstClr val="black"/>
              </a:solidFill>
              <a:ea typeface="Times New Roman"/>
              <a:cs typeface="Times New Roman"/>
            </a:endParaRPr>
          </a:p>
          <a:p>
            <a:pPr lvl="0">
              <a:lnSpc>
                <a:spcPct val="115000"/>
              </a:lnSpc>
            </a:pPr>
            <a:r>
              <a:rPr lang="en-US" sz="1200" dirty="0">
                <a:solidFill>
                  <a:prstClr val="black"/>
                </a:solidFill>
                <a:ea typeface="Times New Roman"/>
                <a:cs typeface="Book Antiqua"/>
              </a:rPr>
              <a:t> </a:t>
            </a:r>
          </a:p>
          <a:p>
            <a:pPr lvl="0">
              <a:lnSpc>
                <a:spcPct val="115000"/>
              </a:lnSpc>
            </a:pPr>
            <a:r>
              <a:rPr lang="en-US" sz="1200" dirty="0">
                <a:solidFill>
                  <a:prstClr val="black"/>
                </a:solidFill>
                <a:ea typeface="Times New Roman"/>
                <a:cs typeface="Times New Roman"/>
              </a:rPr>
              <a:t>9</a:t>
            </a:r>
          </a:p>
          <a:p>
            <a:pPr lvl="0">
              <a:lnSpc>
                <a:spcPct val="115000"/>
              </a:lnSpc>
            </a:pPr>
            <a:r>
              <a:rPr lang="en-US" sz="1200" dirty="0">
                <a:solidFill>
                  <a:prstClr val="black"/>
                </a:solidFill>
                <a:ea typeface="Times New Roman"/>
                <a:cs typeface="Book Antiqua"/>
              </a:rPr>
              <a:t>       But some photos and films do appear to be authentic. Reported Nessie sightings now number more than 3,000 and counting. Perhaps there is more truth to those old tales than we imagine after all.</a:t>
            </a:r>
            <a:endParaRPr lang="en-US" sz="1200" dirty="0"/>
          </a:p>
          <a:p>
            <a:pPr>
              <a:lnSpc>
                <a:spcPct val="115000"/>
              </a:lnSpc>
            </a:pPr>
            <a:endParaRPr lang="en-US" sz="1200" dirty="0" smtClean="0">
              <a:ea typeface="Times New Roman"/>
              <a:cs typeface="Book Antiqua"/>
            </a:endParaRPr>
          </a:p>
          <a:p>
            <a:pPr>
              <a:lnSpc>
                <a:spcPct val="115000"/>
              </a:lnSpc>
            </a:pPr>
            <a:endParaRPr lang="en-US" sz="1200" dirty="0">
              <a:ea typeface="Times New Roman"/>
              <a:cs typeface="Times New Roman"/>
            </a:endParaRPr>
          </a:p>
          <a:p>
            <a:pPr>
              <a:lnSpc>
                <a:spcPct val="115000"/>
              </a:lnSpc>
            </a:pPr>
            <a:endParaRPr lang="en-US" sz="1200" dirty="0">
              <a:ea typeface="Times New Roman"/>
              <a:cs typeface="Times New Roman"/>
            </a:endParaRPr>
          </a:p>
        </p:txBody>
      </p:sp>
    </p:spTree>
    <p:extLst>
      <p:ext uri="{BB962C8B-B14F-4D97-AF65-F5344CB8AC3E}">
        <p14:creationId xmlns:p14="http://schemas.microsoft.com/office/powerpoint/2010/main" val="2756357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4"/>
          <p:cNvSpPr/>
          <p:nvPr/>
        </p:nvSpPr>
        <p:spPr>
          <a:xfrm>
            <a:off x="288632" y="779160"/>
            <a:ext cx="6965608" cy="3488411"/>
          </a:xfrm>
          <a:prstGeom prst="rect">
            <a:avLst/>
          </a:prstGeom>
        </p:spPr>
        <p:txBody>
          <a:bodyPr wrap="square" lIns="101874" tIns="50937" rIns="101874" bIns="50937">
            <a:spAutoFit/>
          </a:bodyPr>
          <a:lstStyle/>
          <a:p>
            <a:pPr marL="361390" indent="-361390"/>
            <a:r>
              <a:rPr lang="en-US" sz="1600" b="1" dirty="0">
                <a:latin typeface="Helvetica" pitchFamily="34" charset="0"/>
                <a:cs typeface="Helvetica" pitchFamily="34" charset="0"/>
              </a:rPr>
              <a:t>9.   Which of the following examples in the text support the existence of the Loch Ness Monster?  </a:t>
            </a:r>
          </a:p>
          <a:p>
            <a:pPr marL="968726" indent="-361390">
              <a:buFont typeface="+mj-lt"/>
              <a:buAutoNum type="alphaUcPeriod"/>
            </a:pPr>
            <a:endParaRPr lang="en-US" sz="1400" dirty="0" smtClean="0">
              <a:latin typeface="Helvetica" pitchFamily="34" charset="0"/>
              <a:cs typeface="Helvetica" pitchFamily="34" charset="0"/>
            </a:endParaRPr>
          </a:p>
          <a:p>
            <a:pPr marL="968726" indent="-361390">
              <a:buFont typeface="+mj-lt"/>
              <a:buAutoNum type="alphaUcPeriod"/>
            </a:pPr>
            <a:r>
              <a:rPr lang="en-US" sz="1400" dirty="0" smtClean="0">
                <a:latin typeface="Helvetica" pitchFamily="34" charset="0"/>
                <a:cs typeface="Helvetica" pitchFamily="34" charset="0"/>
              </a:rPr>
              <a:t>“</a:t>
            </a:r>
            <a:r>
              <a:rPr lang="en-US" sz="1400" dirty="0">
                <a:latin typeface="Helvetica" pitchFamily="34" charset="0"/>
                <a:cs typeface="Helvetica" pitchFamily="34" charset="0"/>
              </a:rPr>
              <a:t>In the 1970s, a team of scientists used sonar to track two objects, 20 to 30 feet long, and photographed them with an underwater camera.”</a:t>
            </a:r>
          </a:p>
          <a:p>
            <a:pPr marL="607336"/>
            <a:endParaRPr lang="en-US" sz="1400" dirty="0">
              <a:latin typeface="Helvetica" pitchFamily="34" charset="0"/>
              <a:cs typeface="Helvetica" pitchFamily="34" charset="0"/>
            </a:endParaRPr>
          </a:p>
          <a:p>
            <a:pPr marL="968726" indent="-361390" algn="just">
              <a:buAutoNum type="alphaUcPeriod" startAt="2"/>
            </a:pPr>
            <a:r>
              <a:rPr lang="en-US" sz="1400" dirty="0">
                <a:latin typeface="Helvetica" pitchFamily="34" charset="0"/>
                <a:cs typeface="Helvetica" pitchFamily="34" charset="0"/>
              </a:rPr>
              <a:t>“A clearer shot of Nessie labeled “the surgeon’s picture” was       </a:t>
            </a:r>
          </a:p>
          <a:p>
            <a:pPr marL="968726" indent="-361390" algn="just"/>
            <a:r>
              <a:rPr lang="en-US" sz="1400" dirty="0">
                <a:latin typeface="Helvetica" pitchFamily="34" charset="0"/>
                <a:cs typeface="Helvetica" pitchFamily="34" charset="0"/>
              </a:rPr>
              <a:t>        produced by Robert Wilson, a London doctor.”</a:t>
            </a:r>
          </a:p>
          <a:p>
            <a:pPr marL="968726" indent="-361390">
              <a:buFont typeface="+mj-lt"/>
              <a:buAutoNum type="alphaUcPeriod"/>
            </a:pPr>
            <a:endParaRPr lang="en-US" sz="1400" dirty="0">
              <a:latin typeface="Helvetica" pitchFamily="34" charset="0"/>
              <a:cs typeface="Helvetica" pitchFamily="34" charset="0"/>
            </a:endParaRPr>
          </a:p>
          <a:p>
            <a:pPr marL="968726" indent="-361390">
              <a:buAutoNum type="alphaUcPeriod" startAt="3"/>
            </a:pPr>
            <a:r>
              <a:rPr lang="en-US" sz="1400" dirty="0">
                <a:latin typeface="Helvetica" pitchFamily="34" charset="0"/>
                <a:cs typeface="Helvetica" pitchFamily="34" charset="0"/>
              </a:rPr>
              <a:t>“No body or body parts identified with the monster have ever  been found.”</a:t>
            </a:r>
          </a:p>
          <a:p>
            <a:pPr marL="968726" indent="-361390">
              <a:buFont typeface="+mj-lt"/>
              <a:buAutoNum type="alphaUcPeriod"/>
            </a:pPr>
            <a:endParaRPr lang="en-US" sz="1400" dirty="0">
              <a:latin typeface="Helvetica" pitchFamily="34" charset="0"/>
              <a:cs typeface="Helvetica" pitchFamily="34" charset="0"/>
            </a:endParaRPr>
          </a:p>
          <a:p>
            <a:pPr marL="968726" indent="-361390"/>
            <a:r>
              <a:rPr lang="en-US" sz="1400" dirty="0">
                <a:latin typeface="Helvetica" pitchFamily="34" charset="0"/>
                <a:cs typeface="Helvetica" pitchFamily="34" charset="0"/>
              </a:rPr>
              <a:t>D.  “This mysterious loch-largest, longest, and deepest of three lakes threading Scotland’s wildly beautiful Great Glen.”</a:t>
            </a:r>
          </a:p>
          <a:p>
            <a:pPr marL="968726" indent="-361390">
              <a:buFont typeface="+mj-lt"/>
              <a:buAutoNum type="alphaUcPeriod" startAt="4"/>
            </a:pPr>
            <a:endParaRPr lang="en-U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4144" y="48768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11580" y="34384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11580" y="153984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11580" y="21884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11580" y="278981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Rectangle 21"/>
          <p:cNvSpPr/>
          <p:nvPr/>
        </p:nvSpPr>
        <p:spPr>
          <a:xfrm>
            <a:off x="389122" y="5648161"/>
            <a:ext cx="6965608" cy="2718970"/>
          </a:xfrm>
          <a:prstGeom prst="rect">
            <a:avLst/>
          </a:prstGeom>
        </p:spPr>
        <p:txBody>
          <a:bodyPr wrap="square" lIns="101874" tIns="50937" rIns="101874" bIns="50937">
            <a:spAutoFit/>
          </a:bodyPr>
          <a:lstStyle/>
          <a:p>
            <a:pPr marL="442198" indent="-442198"/>
            <a:r>
              <a:rPr lang="en-US" sz="1600" b="1" dirty="0">
                <a:latin typeface="Helvetica" pitchFamily="34" charset="0"/>
                <a:cs typeface="Helvetica" pitchFamily="34" charset="0"/>
              </a:rPr>
              <a:t>10.  Paragraph 4 states that </a:t>
            </a:r>
            <a:r>
              <a:rPr lang="en-US" sz="1600" b="1" i="1" dirty="0">
                <a:latin typeface="Helvetica" pitchFamily="34" charset="0"/>
                <a:cs typeface="Helvetica" pitchFamily="34" charset="0"/>
              </a:rPr>
              <a:t>“Residents and visitors to the   loch began coming forward with stories of sightings…” </a:t>
            </a:r>
            <a:r>
              <a:rPr lang="en-US" sz="1600" b="1" dirty="0">
                <a:latin typeface="Helvetica" pitchFamily="34" charset="0"/>
                <a:cs typeface="Helvetica" pitchFamily="34" charset="0"/>
              </a:rPr>
              <a:t>What can be inferred from this statement?</a:t>
            </a:r>
          </a:p>
          <a:p>
            <a:pPr marL="571321" indent="-571321"/>
            <a:endParaRPr lang="en-US" sz="1800" dirty="0">
              <a:latin typeface="Helvetica" pitchFamily="34" charset="0"/>
              <a:cs typeface="Helvetica" pitchFamily="34" charset="0"/>
            </a:endParaRPr>
          </a:p>
          <a:p>
            <a:pPr marL="913513" indent="-361390">
              <a:buFont typeface="+mj-lt"/>
              <a:buAutoNum type="alphaUcPeriod"/>
            </a:pPr>
            <a:r>
              <a:rPr lang="en-US" sz="1400" dirty="0">
                <a:latin typeface="Helvetica" pitchFamily="34" charset="0"/>
                <a:cs typeface="Helvetica" pitchFamily="34" charset="0"/>
              </a:rPr>
              <a:t>The number of monster sightings increased.</a:t>
            </a:r>
          </a:p>
          <a:p>
            <a:pPr marL="913513" indent="-361390">
              <a:buFont typeface="+mj-lt"/>
              <a:buAutoNum type="alphaUcPeriod"/>
            </a:pPr>
            <a:endParaRPr lang="en-US" sz="1400" dirty="0">
              <a:latin typeface="Helvetica" pitchFamily="34" charset="0"/>
              <a:cs typeface="Helvetica" pitchFamily="34" charset="0"/>
            </a:endParaRPr>
          </a:p>
          <a:p>
            <a:pPr marL="913513" indent="-361390">
              <a:buFont typeface="+mj-lt"/>
              <a:buAutoNum type="alphaUcPeriod"/>
            </a:pPr>
            <a:r>
              <a:rPr lang="en-US" sz="1400" dirty="0">
                <a:latin typeface="Helvetica" pitchFamily="34" charset="0"/>
                <a:cs typeface="Helvetica" pitchFamily="34" charset="0"/>
              </a:rPr>
              <a:t>Dr. Gould’s book created more interest in the monster.</a:t>
            </a:r>
          </a:p>
          <a:p>
            <a:pPr marL="913513" indent="-361390">
              <a:buFont typeface="+mj-lt"/>
              <a:buAutoNum type="alphaUcPeriod"/>
            </a:pPr>
            <a:endParaRPr lang="en-US" sz="1400" dirty="0">
              <a:latin typeface="Helvetica" pitchFamily="34" charset="0"/>
              <a:cs typeface="Helvetica" pitchFamily="34" charset="0"/>
            </a:endParaRPr>
          </a:p>
          <a:p>
            <a:pPr marL="913513" indent="-361390">
              <a:buFont typeface="+mj-lt"/>
              <a:buAutoNum type="alphaUcPeriod"/>
            </a:pPr>
            <a:r>
              <a:rPr lang="en-US" sz="1400" dirty="0">
                <a:latin typeface="Helvetica" pitchFamily="34" charset="0"/>
                <a:cs typeface="Helvetica" pitchFamily="34" charset="0"/>
              </a:rPr>
              <a:t>More than one creature had been seen.</a:t>
            </a:r>
          </a:p>
          <a:p>
            <a:pPr marL="913513" indent="-361390">
              <a:buFont typeface="+mj-lt"/>
              <a:buAutoNum type="alphaUcPeriod"/>
            </a:pPr>
            <a:endParaRPr lang="en-US" sz="1400" dirty="0">
              <a:latin typeface="Helvetica" pitchFamily="34" charset="0"/>
              <a:cs typeface="Helvetica" pitchFamily="34" charset="0"/>
            </a:endParaRPr>
          </a:p>
          <a:p>
            <a:pPr marL="913513" indent="-361390">
              <a:buFont typeface="+mj-lt"/>
              <a:buAutoNum type="alphaUcPeriod"/>
            </a:pPr>
            <a:r>
              <a:rPr lang="en-US" sz="1400" dirty="0">
                <a:latin typeface="Helvetica" pitchFamily="34" charset="0"/>
                <a:cs typeface="Helvetica" pitchFamily="34" charset="0"/>
              </a:rPr>
              <a:t>People were making up stories.</a:t>
            </a:r>
          </a:p>
        </p:txBody>
      </p:sp>
      <p:sp>
        <p:nvSpPr>
          <p:cNvPr id="23" name="Oval 22"/>
          <p:cNvSpPr/>
          <p:nvPr/>
        </p:nvSpPr>
        <p:spPr>
          <a:xfrm>
            <a:off x="611580" y="66932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11580" y="799120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6" name="Oval 25"/>
          <p:cNvSpPr/>
          <p:nvPr/>
        </p:nvSpPr>
        <p:spPr>
          <a:xfrm>
            <a:off x="611580" y="713583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7" name="Oval 26"/>
          <p:cNvSpPr/>
          <p:nvPr/>
        </p:nvSpPr>
        <p:spPr>
          <a:xfrm>
            <a:off x="611580" y="75472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637879755"/>
              </p:ext>
            </p:extLst>
          </p:nvPr>
        </p:nvGraphicFramePr>
        <p:xfrm>
          <a:off x="5570220" y="4570009"/>
          <a:ext cx="1702912" cy="723900"/>
        </p:xfrm>
        <a:graphic>
          <a:graphicData uri="http://schemas.openxmlformats.org/drawingml/2006/table">
            <a:tbl>
              <a:tblPr/>
              <a:tblGrid>
                <a:gridCol w="1702912"/>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RI.6.1</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Cite textual evidence to support analysis of what the text says explicitly as well as inferences drawn from the text.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0362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0" name="Straight Connector 9"/>
          <p:cNvCxnSpPr/>
          <p:nvPr/>
        </p:nvCxnSpPr>
        <p:spPr>
          <a:xfrm>
            <a:off x="337662"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64519" y="5242800"/>
            <a:ext cx="6530640" cy="2447854"/>
          </a:xfrm>
          <a:prstGeom prst="rect">
            <a:avLst/>
          </a:prstGeom>
        </p:spPr>
        <p:txBody>
          <a:bodyPr wrap="square" lIns="107700" tIns="53850" rIns="107700" bIns="53850">
            <a:spAutoFit/>
          </a:bodyPr>
          <a:lstStyle/>
          <a:p>
            <a:pPr marL="361390" indent="-361390"/>
            <a:r>
              <a:rPr lang="en-US" sz="1600" b="1" dirty="0">
                <a:latin typeface="Helvetica" pitchFamily="34" charset="0"/>
                <a:cs typeface="Helvetica" pitchFamily="34" charset="0"/>
              </a:rPr>
              <a:t>12. What is the </a:t>
            </a:r>
            <a:r>
              <a:rPr lang="en-US" sz="1600" b="1" dirty="0" smtClean="0">
                <a:latin typeface="Helvetica" pitchFamily="34" charset="0"/>
                <a:cs typeface="Helvetica" pitchFamily="34" charset="0"/>
              </a:rPr>
              <a:t>central idea of </a:t>
            </a:r>
            <a:r>
              <a:rPr lang="en-US" sz="1600" b="1" i="1" u="sng" dirty="0" smtClean="0">
                <a:latin typeface="Helvetica" pitchFamily="34" charset="0"/>
                <a:cs typeface="Helvetica" pitchFamily="34" charset="0"/>
              </a:rPr>
              <a:t>The </a:t>
            </a:r>
            <a:r>
              <a:rPr lang="en-US" sz="1600" b="1" i="1" u="sng" dirty="0">
                <a:latin typeface="Helvetica" pitchFamily="34" charset="0"/>
                <a:cs typeface="Helvetica" pitchFamily="34" charset="0"/>
              </a:rPr>
              <a:t>Mysterious Loch Ness </a:t>
            </a:r>
            <a:r>
              <a:rPr lang="en-US" sz="1600" b="1" i="1" u="sng" dirty="0" smtClean="0">
                <a:latin typeface="Helvetica" pitchFamily="34" charset="0"/>
                <a:cs typeface="Helvetica" pitchFamily="34" charset="0"/>
              </a:rPr>
              <a:t>Monster</a:t>
            </a:r>
            <a:r>
              <a:rPr lang="en-US" sz="1600" b="1" i="1" dirty="0" smtClean="0">
                <a:latin typeface="Helvetica" pitchFamily="34" charset="0"/>
                <a:cs typeface="Helvetica" pitchFamily="34" charset="0"/>
              </a:rPr>
              <a:t> </a:t>
            </a:r>
            <a:r>
              <a:rPr lang="en-US" sz="1600" b="1" dirty="0" smtClean="0">
                <a:latin typeface="Helvetica" pitchFamily="34" charset="0"/>
                <a:cs typeface="Helvetica" pitchFamily="34" charset="0"/>
              </a:rPr>
              <a:t>?  </a:t>
            </a:r>
            <a:endParaRPr lang="en-US" sz="1600" b="1" dirty="0" smtClean="0">
              <a:latin typeface="Helvetica" pitchFamily="34" charset="0"/>
              <a:cs typeface="Helvetica" pitchFamily="34" charset="0"/>
            </a:endParaRPr>
          </a:p>
          <a:p>
            <a:pPr marL="361390" indent="-361390"/>
            <a:endParaRPr lang="en-US" sz="1800" dirty="0">
              <a:latin typeface="Helvetica" pitchFamily="34" charset="0"/>
              <a:cs typeface="Helvetica" pitchFamily="34" charset="0"/>
            </a:endParaRPr>
          </a:p>
          <a:p>
            <a:pPr marL="839896" indent="-361390">
              <a:buFont typeface="+mj-lt"/>
              <a:buAutoNum type="alphaUcPeriod"/>
            </a:pPr>
            <a:r>
              <a:rPr lang="en-US" sz="1400" dirty="0">
                <a:latin typeface="Helvetica" pitchFamily="34" charset="0"/>
                <a:cs typeface="Helvetica" pitchFamily="34" charset="0"/>
              </a:rPr>
              <a:t>After years of sightings, the Loch Ness Monster is still a mystery.</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a:latin typeface="Helvetica" pitchFamily="34" charset="0"/>
                <a:cs typeface="Helvetica" pitchFamily="34" charset="0"/>
              </a:rPr>
              <a:t>Science is an important tool to solve mysteries.</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a:latin typeface="Helvetica" pitchFamily="34" charset="0"/>
                <a:cs typeface="Helvetica" pitchFamily="34" charset="0"/>
              </a:rPr>
              <a:t>There have been many sightings of the Loch Ness Monster.</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a:latin typeface="Helvetica" pitchFamily="34" charset="0"/>
                <a:cs typeface="Helvetica" pitchFamily="34" charset="0"/>
              </a:rPr>
              <a:t>Myths like the Loch Ness Monster are stories told through the ages.</a:t>
            </a:r>
          </a:p>
        </p:txBody>
      </p:sp>
      <p:sp>
        <p:nvSpPr>
          <p:cNvPr id="11" name="Oval 10"/>
          <p:cNvSpPr/>
          <p:nvPr/>
        </p:nvSpPr>
        <p:spPr>
          <a:xfrm>
            <a:off x="586872" y="73438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Oval 11"/>
          <p:cNvSpPr/>
          <p:nvPr/>
        </p:nvSpPr>
        <p:spPr>
          <a:xfrm>
            <a:off x="586872" y="64901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3" name="Oval 12"/>
          <p:cNvSpPr/>
          <p:nvPr/>
        </p:nvSpPr>
        <p:spPr>
          <a:xfrm>
            <a:off x="586872" y="692762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4" name="Oval 13"/>
          <p:cNvSpPr/>
          <p:nvPr/>
        </p:nvSpPr>
        <p:spPr>
          <a:xfrm>
            <a:off x="586872" y="605258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pSp>
        <p:nvGrpSpPr>
          <p:cNvPr id="2" name="Group 1"/>
          <p:cNvGrpSpPr/>
          <p:nvPr/>
        </p:nvGrpSpPr>
        <p:grpSpPr>
          <a:xfrm>
            <a:off x="337662" y="766957"/>
            <a:ext cx="6784355" cy="2919024"/>
            <a:chOff x="340345" y="1094739"/>
            <a:chExt cx="6784355" cy="2919024"/>
          </a:xfrm>
        </p:grpSpPr>
        <p:sp>
          <p:nvSpPr>
            <p:cNvPr id="19" name="Rectangle 18"/>
            <p:cNvSpPr/>
            <p:nvPr/>
          </p:nvSpPr>
          <p:spPr>
            <a:xfrm>
              <a:off x="340345" y="1094739"/>
              <a:ext cx="6784355" cy="2919024"/>
            </a:xfrm>
            <a:prstGeom prst="rect">
              <a:avLst/>
            </a:prstGeom>
          </p:spPr>
          <p:txBody>
            <a:bodyPr wrap="square" lIns="101874" tIns="50937" rIns="101874" bIns="50937">
              <a:spAutoFit/>
            </a:bodyPr>
            <a:lstStyle/>
            <a:p>
              <a:pPr marL="457200" indent="-457200">
                <a:buAutoNum type="arabicPeriod" startAt="11"/>
              </a:pPr>
              <a:r>
                <a:rPr lang="en-US" sz="1600" b="1" dirty="0" smtClean="0">
                  <a:latin typeface="Helvetica" pitchFamily="34" charset="0"/>
                  <a:cs typeface="Helvetica" pitchFamily="34" charset="0"/>
                </a:rPr>
                <a:t>Which </a:t>
              </a:r>
              <a:r>
                <a:rPr lang="en-US" sz="1600" b="1" dirty="0">
                  <a:latin typeface="Helvetica" pitchFamily="34" charset="0"/>
                  <a:cs typeface="Helvetica" pitchFamily="34" charset="0"/>
                </a:rPr>
                <a:t>of the following details support the theme of </a:t>
              </a:r>
              <a:r>
                <a:rPr lang="en-US" sz="1600" b="1" i="1" u="sng" dirty="0" smtClean="0">
                  <a:latin typeface="Helvetica" pitchFamily="34" charset="0"/>
                  <a:cs typeface="Helvetica" pitchFamily="34" charset="0"/>
                </a:rPr>
                <a:t>The </a:t>
              </a:r>
              <a:r>
                <a:rPr lang="en-US" sz="1600" b="1" i="1" u="sng" dirty="0">
                  <a:latin typeface="Helvetica" pitchFamily="34" charset="0"/>
                  <a:cs typeface="Helvetica" pitchFamily="34" charset="0"/>
                </a:rPr>
                <a:t>Mysterious Loch Ness </a:t>
              </a:r>
              <a:r>
                <a:rPr lang="en-US" sz="1600" b="1" i="1" u="sng" dirty="0" smtClean="0">
                  <a:latin typeface="Helvetica" pitchFamily="34" charset="0"/>
                  <a:cs typeface="Helvetica" pitchFamily="34" charset="0"/>
                </a:rPr>
                <a:t>Monster </a:t>
              </a:r>
              <a:r>
                <a:rPr lang="en-US" sz="1600" b="1" dirty="0" smtClean="0">
                  <a:latin typeface="Helvetica" pitchFamily="34" charset="0"/>
                  <a:cs typeface="Helvetica" pitchFamily="34" charset="0"/>
                </a:rPr>
                <a:t>?  </a:t>
              </a:r>
              <a:endParaRPr lang="en-US" sz="1600" b="1" dirty="0" smtClean="0">
                <a:latin typeface="Helvetica" pitchFamily="34" charset="0"/>
                <a:cs typeface="Helvetica" pitchFamily="34" charset="0"/>
              </a:endParaRPr>
            </a:p>
            <a:p>
              <a:pPr marL="457200" indent="-457200">
                <a:buAutoNum type="arabicPeriod" startAt="11"/>
              </a:pPr>
              <a:endParaRPr lang="en-US" sz="1900" dirty="0">
                <a:latin typeface="Helvetica" pitchFamily="34" charset="0"/>
                <a:cs typeface="Helvetica" pitchFamily="34" charset="0"/>
              </a:endParaRPr>
            </a:p>
            <a:p>
              <a:pPr marL="913513" indent="-361390">
                <a:buFont typeface="+mj-lt"/>
                <a:buAutoNum type="alphaUcPeriod"/>
              </a:pPr>
              <a:r>
                <a:rPr lang="en-US" sz="1400" dirty="0">
                  <a:latin typeface="Helvetica" pitchFamily="34" charset="0"/>
                  <a:cs typeface="Helvetica" pitchFamily="34" charset="0"/>
                </a:rPr>
                <a:t>“The image of Nessie with long neck, multiple humps, and long tail emerged.”</a:t>
              </a:r>
            </a:p>
            <a:p>
              <a:pPr marL="913513" indent="-361390">
                <a:buFont typeface="+mj-lt"/>
                <a:buAutoNum type="alphaUcPeriod"/>
              </a:pPr>
              <a:endParaRPr lang="en-US" sz="1400" dirty="0">
                <a:latin typeface="Helvetica" pitchFamily="34" charset="0"/>
                <a:cs typeface="Helvetica" pitchFamily="34" charset="0"/>
              </a:endParaRPr>
            </a:p>
            <a:p>
              <a:pPr marL="913513" indent="-361390"/>
              <a:r>
                <a:rPr lang="en-US" sz="1400" dirty="0">
                  <a:latin typeface="Helvetica" pitchFamily="34" charset="0"/>
                  <a:cs typeface="Helvetica" pitchFamily="34" charset="0"/>
                </a:rPr>
                <a:t>B.  “Researchers began using modern tools to find an answer to the riddle.”</a:t>
              </a:r>
            </a:p>
            <a:p>
              <a:pPr marL="913513" indent="-361390"/>
              <a:endParaRPr lang="en-US" sz="1400" dirty="0">
                <a:solidFill>
                  <a:srgbClr val="FF0000"/>
                </a:solidFill>
                <a:latin typeface="Helvetica" pitchFamily="34" charset="0"/>
                <a:cs typeface="Helvetica" pitchFamily="34" charset="0"/>
              </a:endParaRPr>
            </a:p>
            <a:p>
              <a:pPr marL="552123"/>
              <a:r>
                <a:rPr lang="en-US" sz="1400" dirty="0">
                  <a:latin typeface="Helvetica" pitchFamily="34" charset="0"/>
                  <a:cs typeface="Helvetica" pitchFamily="34" charset="0"/>
                </a:rPr>
                <a:t>C.  “No one theory fits all data.”</a:t>
              </a:r>
            </a:p>
            <a:p>
              <a:pPr marL="913513" indent="-361390">
                <a:buFont typeface="+mj-lt"/>
                <a:buAutoNum type="alphaUcPeriod"/>
              </a:pPr>
              <a:endParaRPr lang="en-US" sz="1400" dirty="0">
                <a:latin typeface="Helvetica" pitchFamily="34" charset="0"/>
                <a:cs typeface="Helvetica" pitchFamily="34" charset="0"/>
              </a:endParaRPr>
            </a:p>
            <a:p>
              <a:pPr marL="913513" indent="-361390">
                <a:buAutoNum type="alphaUcPeriod" startAt="4"/>
              </a:pPr>
              <a:r>
                <a:rPr lang="en-US" sz="1400" dirty="0">
                  <a:latin typeface="Helvetica" pitchFamily="34" charset="0"/>
                  <a:cs typeface="Helvetica" pitchFamily="34" charset="0"/>
                </a:rPr>
                <a:t>“Rumors and whisperings of a “horrible great beastie” continued, century after century.”</a:t>
              </a:r>
            </a:p>
          </p:txBody>
        </p:sp>
        <p:sp>
          <p:nvSpPr>
            <p:cNvPr id="20" name="Oval 19"/>
            <p:cNvSpPr/>
            <p:nvPr/>
          </p:nvSpPr>
          <p:spPr>
            <a:xfrm>
              <a:off x="589555" y="25512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589555" y="19331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589555" y="29778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593621" y="34120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3558697937"/>
              </p:ext>
            </p:extLst>
          </p:nvPr>
        </p:nvGraphicFramePr>
        <p:xfrm>
          <a:off x="5334000" y="4099908"/>
          <a:ext cx="1960547" cy="861060"/>
        </p:xfrm>
        <a:graphic>
          <a:graphicData uri="http://schemas.openxmlformats.org/drawingml/2006/table">
            <a:tbl>
              <a:tblPr/>
              <a:tblGrid>
                <a:gridCol w="1960547"/>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Determine a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24063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47622" y="4724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79855" y="820666"/>
            <a:ext cx="6570773" cy="3242190"/>
          </a:xfrm>
          <a:prstGeom prst="rect">
            <a:avLst/>
          </a:prstGeom>
        </p:spPr>
        <p:txBody>
          <a:bodyPr wrap="square" lIns="101874" tIns="50937" rIns="101874" bIns="50937">
            <a:spAutoFit/>
          </a:bodyPr>
          <a:lstStyle/>
          <a:p>
            <a:pPr marL="447505" indent="-447505"/>
            <a:r>
              <a:rPr lang="en-US" sz="1600" b="1" dirty="0">
                <a:latin typeface="Helvetica" pitchFamily="34" charset="0"/>
                <a:cs typeface="Helvetica" pitchFamily="34" charset="0"/>
              </a:rPr>
              <a:t>13. </a:t>
            </a:r>
            <a:r>
              <a:rPr lang="en-US" sz="1600" b="1" dirty="0" smtClean="0">
                <a:latin typeface="Helvetica" pitchFamily="34" charset="0"/>
                <a:cs typeface="Helvetica" pitchFamily="34" charset="0"/>
              </a:rPr>
              <a:t> Which </a:t>
            </a:r>
            <a:r>
              <a:rPr lang="en-US" sz="1600" b="1" dirty="0">
                <a:latin typeface="Helvetica" pitchFamily="34" charset="0"/>
                <a:cs typeface="Helvetica" pitchFamily="34" charset="0"/>
              </a:rPr>
              <a:t>of the following statements disproves the existence   of the Loch Ness Monster?  </a:t>
            </a:r>
            <a:endParaRPr lang="en-US" sz="1600" b="1" dirty="0" smtClean="0">
              <a:latin typeface="Helvetica" pitchFamily="34" charset="0"/>
              <a:cs typeface="Helvetica" pitchFamily="34" charset="0"/>
            </a:endParaRPr>
          </a:p>
          <a:p>
            <a:pPr marL="447505" indent="-447505"/>
            <a:endParaRPr lang="en-US" sz="1400" dirty="0">
              <a:latin typeface="Helvetica" pitchFamily="34" charset="0"/>
              <a:cs typeface="Helvetica" pitchFamily="34" charset="0"/>
            </a:endParaRPr>
          </a:p>
          <a:p>
            <a:pPr marL="844917" indent="-361390">
              <a:buFont typeface="+mj-lt"/>
              <a:buAutoNum type="alphaUcPeriod"/>
            </a:pPr>
            <a:r>
              <a:rPr lang="en-US" sz="1400" dirty="0">
                <a:latin typeface="Helvetica" pitchFamily="34" charset="0"/>
                <a:cs typeface="Helvetica" pitchFamily="34" charset="0"/>
              </a:rPr>
              <a:t>“The first photo of Nessie was snapped by a workman who watched “an object of considerable dimensions” rise out of the dark loch.”.</a:t>
            </a:r>
          </a:p>
          <a:p>
            <a:pPr marL="844917" indent="-361390">
              <a:buFont typeface="+mj-lt"/>
              <a:buAutoNum type="alphaUcPeriod"/>
            </a:pPr>
            <a:endParaRPr lang="en-US" sz="1400" dirty="0">
              <a:solidFill>
                <a:srgbClr val="FF0000"/>
              </a:solidFill>
              <a:latin typeface="Helvetica" pitchFamily="34" charset="0"/>
              <a:cs typeface="Helvetica" pitchFamily="34" charset="0"/>
            </a:endParaRPr>
          </a:p>
          <a:p>
            <a:pPr marL="844917" indent="-361390">
              <a:buFont typeface="+mj-lt"/>
              <a:buAutoNum type="alphaUcPeriod"/>
            </a:pPr>
            <a:r>
              <a:rPr lang="en-US" sz="1400" dirty="0">
                <a:latin typeface="Helvetica" pitchFamily="34" charset="0"/>
                <a:cs typeface="Helvetica" pitchFamily="34" charset="0"/>
              </a:rPr>
              <a:t>“No body or body parts identified with the monster have ever been found.”</a:t>
            </a:r>
          </a:p>
          <a:p>
            <a:pPr marL="844917" indent="-361390">
              <a:buFont typeface="+mj-lt"/>
              <a:buAutoNum type="alphaUcPeriod"/>
            </a:pPr>
            <a:endParaRPr lang="en-US" sz="1400" dirty="0">
              <a:latin typeface="Helvetica" pitchFamily="34" charset="0"/>
              <a:cs typeface="Helvetica" pitchFamily="34" charset="0"/>
            </a:endParaRPr>
          </a:p>
          <a:p>
            <a:pPr marL="844917" indent="-361390"/>
            <a:r>
              <a:rPr lang="en-US" sz="1400" dirty="0">
                <a:latin typeface="Helvetica" pitchFamily="34" charset="0"/>
                <a:cs typeface="Helvetica" pitchFamily="34" charset="0"/>
              </a:rPr>
              <a:t>C. “Reported Nessie sightings now number more than 3,000 and counting.”</a:t>
            </a:r>
          </a:p>
          <a:p>
            <a:pPr marL="844917" indent="-361390"/>
            <a:endParaRPr lang="en-US" sz="1400" dirty="0">
              <a:latin typeface="Helvetica" pitchFamily="34" charset="0"/>
              <a:cs typeface="Helvetica" pitchFamily="34" charset="0"/>
            </a:endParaRPr>
          </a:p>
          <a:p>
            <a:pPr marL="844917" indent="-361390"/>
            <a:r>
              <a:rPr lang="en-US" sz="1400" dirty="0">
                <a:latin typeface="Helvetica" pitchFamily="34" charset="0"/>
                <a:cs typeface="Helvetica" pitchFamily="34" charset="0"/>
              </a:rPr>
              <a:t>D. “In the 1970s, a team of scientists used sonar to track two objects, 20 to 30 feet long, and photographed them with an underwater camera.”</a:t>
            </a:r>
            <a:endParaRPr lang="en-US" sz="1400" dirty="0">
              <a:solidFill>
                <a:srgbClr val="FF0000"/>
              </a:solidFill>
              <a:latin typeface="Helvetica" pitchFamily="34" charset="0"/>
              <a:cs typeface="Helvetica" pitchFamily="34" charset="0"/>
            </a:endParaRPr>
          </a:p>
        </p:txBody>
      </p:sp>
      <p:sp>
        <p:nvSpPr>
          <p:cNvPr id="16" name="Oval 15"/>
          <p:cNvSpPr/>
          <p:nvPr/>
        </p:nvSpPr>
        <p:spPr>
          <a:xfrm>
            <a:off x="617048" y="21914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19597" y="15429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616656" y="27920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616656" y="34269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Rectangle 21"/>
          <p:cNvSpPr/>
          <p:nvPr/>
        </p:nvSpPr>
        <p:spPr>
          <a:xfrm>
            <a:off x="758153" y="5806131"/>
            <a:ext cx="6560068" cy="2570964"/>
          </a:xfrm>
          <a:prstGeom prst="rect">
            <a:avLst/>
          </a:prstGeom>
        </p:spPr>
        <p:txBody>
          <a:bodyPr wrap="square" lIns="107700" tIns="53850" rIns="107700" bIns="53850">
            <a:spAutoFit/>
          </a:bodyPr>
          <a:lstStyle/>
          <a:p>
            <a:pPr marL="514719" indent="-447505">
              <a:buAutoNum type="arabicPeriod" startAt="14"/>
            </a:pPr>
            <a:r>
              <a:rPr lang="en-US" sz="1600" b="1" dirty="0" smtClean="0">
                <a:latin typeface="Helvetica" pitchFamily="34" charset="0"/>
                <a:cs typeface="Helvetica" pitchFamily="34" charset="0"/>
              </a:rPr>
              <a:t>In </a:t>
            </a:r>
            <a:r>
              <a:rPr lang="en-US" sz="1600" b="1" dirty="0">
                <a:latin typeface="Helvetica" pitchFamily="34" charset="0"/>
                <a:cs typeface="Helvetica" pitchFamily="34" charset="0"/>
              </a:rPr>
              <a:t>which paragraph does the author provide an example  to support the development of science based research to prove the existence of the Loch Ness Monster? </a:t>
            </a:r>
            <a:endParaRPr lang="en-US" sz="1600" b="1" dirty="0" smtClean="0">
              <a:latin typeface="Helvetica" pitchFamily="34" charset="0"/>
              <a:cs typeface="Helvetica" pitchFamily="34" charset="0"/>
            </a:endParaRPr>
          </a:p>
          <a:p>
            <a:pPr marL="514719" indent="-447505">
              <a:buAutoNum type="arabicPeriod" startAt="14"/>
            </a:pPr>
            <a:endParaRPr lang="en-US" sz="1400" dirty="0">
              <a:latin typeface="Helvetica" pitchFamily="34" charset="0"/>
              <a:cs typeface="Helvetica" pitchFamily="34" charset="0"/>
            </a:endParaRPr>
          </a:p>
          <a:p>
            <a:pPr marL="605662" indent="-361390">
              <a:buFont typeface="+mj-lt"/>
              <a:buAutoNum type="alphaUcPeriod"/>
            </a:pPr>
            <a:r>
              <a:rPr lang="en-US" sz="1400" dirty="0">
                <a:latin typeface="Helvetica" pitchFamily="34" charset="0"/>
                <a:cs typeface="Helvetica" pitchFamily="34" charset="0"/>
              </a:rPr>
              <a:t>paragraph 4</a:t>
            </a:r>
          </a:p>
          <a:p>
            <a:pPr marL="605662" indent="-361390">
              <a:buFont typeface="+mj-lt"/>
              <a:buAutoNum type="alphaUcPeriod"/>
            </a:pPr>
            <a:endParaRPr lang="en-US" sz="1400" dirty="0">
              <a:latin typeface="Helvetica" pitchFamily="34" charset="0"/>
              <a:cs typeface="Helvetica" pitchFamily="34" charset="0"/>
            </a:endParaRPr>
          </a:p>
          <a:p>
            <a:pPr marL="605662" indent="-361390">
              <a:buFont typeface="+mj-lt"/>
              <a:buAutoNum type="alphaUcPeriod"/>
            </a:pPr>
            <a:r>
              <a:rPr lang="en-US" sz="1400" dirty="0">
                <a:latin typeface="Helvetica" pitchFamily="34" charset="0"/>
                <a:cs typeface="Helvetica" pitchFamily="34" charset="0"/>
              </a:rPr>
              <a:t>paragraph 5</a:t>
            </a:r>
          </a:p>
          <a:p>
            <a:pPr marL="605662" indent="-361390">
              <a:buFont typeface="+mj-lt"/>
              <a:buAutoNum type="alphaUcPeriod"/>
            </a:pPr>
            <a:endParaRPr lang="en-US" sz="1400" dirty="0">
              <a:latin typeface="Helvetica" pitchFamily="34" charset="0"/>
              <a:cs typeface="Helvetica" pitchFamily="34" charset="0"/>
            </a:endParaRPr>
          </a:p>
          <a:p>
            <a:pPr marL="605662" indent="-361390">
              <a:buFont typeface="+mj-lt"/>
              <a:buAutoNum type="alphaUcPeriod"/>
            </a:pPr>
            <a:r>
              <a:rPr lang="en-US" sz="1400" dirty="0">
                <a:latin typeface="Helvetica" pitchFamily="34" charset="0"/>
                <a:cs typeface="Helvetica" pitchFamily="34" charset="0"/>
              </a:rPr>
              <a:t>paragraph 6</a:t>
            </a:r>
          </a:p>
          <a:p>
            <a:pPr marL="605662" indent="-361390">
              <a:buFont typeface="+mj-lt"/>
              <a:buAutoNum type="alphaUcPeriod"/>
            </a:pPr>
            <a:endParaRPr lang="en-US" sz="1400" dirty="0">
              <a:latin typeface="Helvetica" pitchFamily="34" charset="0"/>
              <a:cs typeface="Helvetica" pitchFamily="34" charset="0"/>
            </a:endParaRPr>
          </a:p>
          <a:p>
            <a:pPr marL="605662" indent="-361390">
              <a:buFont typeface="+mj-lt"/>
              <a:buAutoNum type="alphaUcPeriod"/>
            </a:pPr>
            <a:r>
              <a:rPr lang="en-US" sz="1400" dirty="0">
                <a:latin typeface="Helvetica" pitchFamily="34" charset="0"/>
                <a:cs typeface="Helvetica" pitchFamily="34" charset="0"/>
              </a:rPr>
              <a:t>paragraph 7</a:t>
            </a:r>
          </a:p>
        </p:txBody>
      </p:sp>
      <p:sp>
        <p:nvSpPr>
          <p:cNvPr id="23" name="Oval 22"/>
          <p:cNvSpPr/>
          <p:nvPr/>
        </p:nvSpPr>
        <p:spPr>
          <a:xfrm>
            <a:off x="600548" y="678413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4" name="Oval 23"/>
          <p:cNvSpPr/>
          <p:nvPr/>
        </p:nvSpPr>
        <p:spPr>
          <a:xfrm>
            <a:off x="600548" y="719577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5" name="Oval 24"/>
          <p:cNvSpPr/>
          <p:nvPr/>
        </p:nvSpPr>
        <p:spPr>
          <a:xfrm>
            <a:off x="600645" y="7666692"/>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6" name="Oval 25"/>
          <p:cNvSpPr/>
          <p:nvPr/>
        </p:nvSpPr>
        <p:spPr>
          <a:xfrm>
            <a:off x="608798" y="807768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3170860269"/>
              </p:ext>
            </p:extLst>
          </p:nvPr>
        </p:nvGraphicFramePr>
        <p:xfrm>
          <a:off x="5397500" y="4420129"/>
          <a:ext cx="1986280" cy="72390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Analyze in detail how a key individual, event, or idea is introduced, illustrated, and elaborated in a text (e.g., through examples or anecdotes).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167374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38800" y="9522884"/>
            <a:ext cx="1813560" cy="535516"/>
          </a:xfrm>
        </p:spPr>
        <p:txBody>
          <a:bodyPr/>
          <a:lstStyle/>
          <a:p>
            <a:fld id="{F177B04D-AEB5-43ED-B9BA-B3D1EC9C9067}" type="slidenum">
              <a:rPr lang="en-US" smtClean="0"/>
              <a:pPr/>
              <a:t>24</a:t>
            </a:fld>
            <a:endParaRPr lang="en-US" dirty="0"/>
          </a:p>
        </p:txBody>
      </p:sp>
      <p:cxnSp>
        <p:nvCxnSpPr>
          <p:cNvPr id="11" name="Straight Connector 10"/>
          <p:cNvCxnSpPr/>
          <p:nvPr/>
        </p:nvCxnSpPr>
        <p:spPr>
          <a:xfrm>
            <a:off x="381000" y="4800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477088342"/>
              </p:ext>
            </p:extLst>
          </p:nvPr>
        </p:nvGraphicFramePr>
        <p:xfrm>
          <a:off x="408622" y="4953000"/>
          <a:ext cx="7043738" cy="4130742"/>
        </p:xfrm>
        <a:graphic>
          <a:graphicData uri="http://schemas.openxmlformats.org/drawingml/2006/table">
            <a:tbl>
              <a:tblPr firstRow="1" bandRow="1">
                <a:tableStyleId>{5940675A-B579-460E-94D1-54222C63F5DA}</a:tableStyleId>
              </a:tblPr>
              <a:tblGrid>
                <a:gridCol w="7043738"/>
              </a:tblGrid>
              <a:tr h="838200">
                <a:tc>
                  <a:txBody>
                    <a:bodyPr/>
                    <a:lstStyle/>
                    <a:p>
                      <a:pPr marL="457200" marR="0" indent="-457200" algn="l" defTabSz="966612" rtl="0" eaLnBrk="1" fontAlgn="auto" latinLnBrk="0" hangingPunct="1">
                        <a:lnSpc>
                          <a:spcPct val="100000"/>
                        </a:lnSpc>
                        <a:spcBef>
                          <a:spcPts val="0"/>
                        </a:spcBef>
                        <a:spcAft>
                          <a:spcPts val="0"/>
                        </a:spcAft>
                        <a:buClrTx/>
                        <a:buSzTx/>
                        <a:buFontTx/>
                        <a:buAutoNum type="arabicPeriod" startAt="16"/>
                        <a:tabLst/>
                        <a:defRPr/>
                      </a:pPr>
                      <a:r>
                        <a:rPr lang="en-US" sz="1400" b="1" dirty="0" smtClean="0">
                          <a:solidFill>
                            <a:schemeClr val="tx1"/>
                          </a:solidFill>
                          <a:latin typeface="Helvetica" pitchFamily="34" charset="0"/>
                        </a:rPr>
                        <a:t>Explain how and why descriptions of the Loch Ness Monster</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have changed over time.   Use details from the text</a:t>
                      </a:r>
                      <a:r>
                        <a:rPr lang="en-US" sz="1400" b="1" dirty="0" smtClean="0">
                          <a:solidFill>
                            <a:schemeClr val="tx1"/>
                          </a:solidFill>
                        </a:rPr>
                        <a:t>. </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226065143"/>
              </p:ext>
            </p:extLst>
          </p:nvPr>
        </p:nvGraphicFramePr>
        <p:xfrm>
          <a:off x="323851" y="251461"/>
          <a:ext cx="7043738" cy="3851823"/>
        </p:xfrm>
        <a:graphic>
          <a:graphicData uri="http://schemas.openxmlformats.org/drawingml/2006/table">
            <a:tbl>
              <a:tblPr firstRow="1" bandRow="1">
                <a:tableStyleId>{5940675A-B579-460E-94D1-54222C63F5DA}</a:tableStyleId>
              </a:tblPr>
              <a:tblGrid>
                <a:gridCol w="7043738"/>
              </a:tblGrid>
              <a:tr h="717887">
                <a:tc>
                  <a:txBody>
                    <a:bodyPr/>
                    <a:lstStyle/>
                    <a:p>
                      <a:pPr marL="347663" marR="0" indent="-347663" algn="l">
                        <a:lnSpc>
                          <a:spcPct val="115000"/>
                        </a:lnSpc>
                        <a:spcBef>
                          <a:spcPts val="0"/>
                        </a:spcBef>
                        <a:spcAft>
                          <a:spcPts val="0"/>
                        </a:spcAft>
                      </a:pPr>
                      <a:r>
                        <a:rPr lang="en-US" sz="1400" b="1" dirty="0" smtClean="0">
                          <a:solidFill>
                            <a:schemeClr val="tx1"/>
                          </a:solidFill>
                          <a:latin typeface="Helvetica" pitchFamily="34" charset="0"/>
                        </a:rPr>
                        <a:t>15.</a:t>
                      </a:r>
                      <a:r>
                        <a:rPr lang="en-US" sz="1400" b="1" baseline="0" dirty="0" smtClean="0">
                          <a:solidFill>
                            <a:schemeClr val="tx1"/>
                          </a:solidFill>
                          <a:latin typeface="Helvetica" pitchFamily="34" charset="0"/>
                        </a:rPr>
                        <a:t> </a:t>
                      </a:r>
                      <a:r>
                        <a:rPr lang="en-US" sz="1400" b="1" kern="1200" dirty="0" smtClean="0">
                          <a:solidFill>
                            <a:srgbClr val="000000"/>
                          </a:solidFill>
                          <a:effectLst/>
                          <a:latin typeface="Helvetica" pitchFamily="34" charset="0"/>
                          <a:ea typeface="Times New Roman"/>
                          <a:cs typeface="Arial"/>
                        </a:rPr>
                        <a:t> Summarize the central idea of the passage.  Use details from the   passage in your summary.</a:t>
                      </a:r>
                      <a:r>
                        <a:rPr lang="en-US" sz="1400" b="1" kern="1200" baseline="0" dirty="0" smtClean="0">
                          <a:solidFill>
                            <a:srgbClr val="000000"/>
                          </a:solidFill>
                          <a:effectLst/>
                          <a:latin typeface="Helvetica" pitchFamily="34" charset="0"/>
                          <a:ea typeface="Times New Roman"/>
                          <a:cs typeface="Arial"/>
                        </a:rPr>
                        <a:t> </a:t>
                      </a: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132">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39447817"/>
              </p:ext>
            </p:extLst>
          </p:nvPr>
        </p:nvGraphicFramePr>
        <p:xfrm>
          <a:off x="5466080" y="9160934"/>
          <a:ext cx="1986280" cy="72390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Analyze in detail how a key individual, event, or idea is introduced, illustrated, and elaborated in a text (e.g., through examples or anecdotes).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02501247"/>
              </p:ext>
            </p:extLst>
          </p:nvPr>
        </p:nvGraphicFramePr>
        <p:xfrm>
          <a:off x="4419600" y="4137661"/>
          <a:ext cx="2951147" cy="586740"/>
        </p:xfrm>
        <a:graphic>
          <a:graphicData uri="http://schemas.openxmlformats.org/drawingml/2006/table">
            <a:tbl>
              <a:tblPr/>
              <a:tblGrid>
                <a:gridCol w="2951147"/>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7670">
                <a:tc>
                  <a:txBody>
                    <a:bodyPr/>
                    <a:lstStyle/>
                    <a:p>
                      <a:r>
                        <a:rPr lang="en-US" sz="900" dirty="0" smtClean="0"/>
                        <a:t>Determine a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35006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013533392"/>
              </p:ext>
            </p:extLst>
          </p:nvPr>
        </p:nvGraphicFramePr>
        <p:xfrm>
          <a:off x="340042" y="609600"/>
          <a:ext cx="7043738" cy="8044948"/>
        </p:xfrm>
        <a:graphic>
          <a:graphicData uri="http://schemas.openxmlformats.org/drawingml/2006/table">
            <a:tbl>
              <a:tblPr firstRow="1" bandRow="1">
                <a:tableStyleId>{5940675A-B579-460E-94D1-54222C63F5DA}</a:tableStyleId>
              </a:tblPr>
              <a:tblGrid>
                <a:gridCol w="7043738"/>
              </a:tblGrid>
              <a:tr h="1066800">
                <a:tc>
                  <a:txBody>
                    <a:bodyPr/>
                    <a:lstStyle/>
                    <a:p>
                      <a:pPr marL="457200" marR="0" lvl="0" indent="-457200" algn="l" defTabSz="1018824" rtl="0" eaLnBrk="1" fontAlgn="auto" latinLnBrk="0" hangingPunct="1">
                        <a:lnSpc>
                          <a:spcPct val="115000"/>
                        </a:lnSpc>
                        <a:spcBef>
                          <a:spcPts val="0"/>
                        </a:spcBef>
                        <a:spcAft>
                          <a:spcPts val="0"/>
                        </a:spcAft>
                        <a:buClrTx/>
                        <a:buSzTx/>
                        <a:buFontTx/>
                        <a:buAutoNum type="arabicPeriod" startAt="17"/>
                        <a:tabLst/>
                        <a:defRPr/>
                      </a:pPr>
                      <a:r>
                        <a:rPr lang="en-US" sz="1500" b="1" kern="1200" dirty="0" smtClean="0">
                          <a:solidFill>
                            <a:srgbClr val="000000"/>
                          </a:solidFill>
                          <a:effectLst/>
                          <a:latin typeface="Helvetica" panose="020B0604020202020204" pitchFamily="34" charset="0"/>
                          <a:ea typeface="Times New Roman"/>
                          <a:cs typeface="Helvetica" panose="020B0604020202020204" pitchFamily="34" charset="0"/>
                        </a:rPr>
                        <a:t>In your opinion, does</a:t>
                      </a:r>
                      <a:r>
                        <a:rPr lang="en-US" sz="1500" b="1" kern="1200" baseline="0" dirty="0" smtClean="0">
                          <a:solidFill>
                            <a:srgbClr val="000000"/>
                          </a:solidFill>
                          <a:effectLst/>
                          <a:latin typeface="Helvetica" panose="020B0604020202020204" pitchFamily="34" charset="0"/>
                          <a:ea typeface="Times New Roman"/>
                          <a:cs typeface="Helvetica" panose="020B0604020202020204" pitchFamily="34" charset="0"/>
                        </a:rPr>
                        <a:t> the Loch Ness Monster exist? Use details and examples from the passage to support your reasons.</a:t>
                      </a:r>
                    </a:p>
                    <a:p>
                      <a:pPr marL="0" marR="0" lvl="0" indent="0" algn="r" defTabSz="1018824" rtl="0" eaLnBrk="1" fontAlgn="auto" latinLnBrk="0" hangingPunct="1">
                        <a:lnSpc>
                          <a:spcPct val="115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 </a:t>
                      </a:r>
                      <a:r>
                        <a:rPr kumimoji="0" lang="en-US" sz="9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Brief Write Writing Standard W.16b </a:t>
                      </a:r>
                      <a:r>
                        <a:rPr lang="en-US" sz="900" b="0" i="1" kern="1200" dirty="0" smtClean="0">
                          <a:solidFill>
                            <a:schemeClr val="tx1"/>
                          </a:solidFill>
                          <a:effectLst/>
                          <a:latin typeface="+mn-lt"/>
                          <a:ea typeface="+mn-ea"/>
                          <a:cs typeface="+mn-cs"/>
                        </a:rPr>
                        <a:t>Support claim(s) with clear reasons and relevant evidence, using credible sources and demonstrating an understanding of the topic or text..</a:t>
                      </a:r>
                      <a:r>
                        <a:rPr kumimoji="0" lang="en-US" sz="900" b="0" i="1"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Opinion Writing Target 1a</a:t>
                      </a:r>
                    </a:p>
                    <a:p>
                      <a:pPr marL="457200" marR="0" indent="-457200" algn="l">
                        <a:lnSpc>
                          <a:spcPct val="115000"/>
                        </a:lnSpc>
                        <a:spcBef>
                          <a:spcPts val="0"/>
                        </a:spcBef>
                        <a:spcAft>
                          <a:spcPts val="0"/>
                        </a:spcAft>
                        <a:buNone/>
                      </a:pPr>
                      <a:endParaRPr lang="en-US" sz="1500" b="1" dirty="0" smtClean="0">
                        <a:solidFill>
                          <a:schemeClr val="tx1"/>
                        </a:solidFill>
                      </a:endParaRPr>
                    </a:p>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4699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6" name="Rectangle 5"/>
          <p:cNvSpPr/>
          <p:nvPr/>
        </p:nvSpPr>
        <p:spPr>
          <a:xfrm>
            <a:off x="381000" y="457200"/>
            <a:ext cx="6930390" cy="2472736"/>
          </a:xfrm>
          <a:prstGeom prst="rect">
            <a:avLst/>
          </a:prstGeom>
        </p:spPr>
        <p:txBody>
          <a:bodyPr wrap="square" lIns="101862" tIns="50931" rIns="101862" bIns="50931">
            <a:spAutoFit/>
          </a:bodyPr>
          <a:lstStyle/>
          <a:p>
            <a:pPr marL="406400" lvl="0" indent="-406400"/>
            <a:r>
              <a:rPr lang="en-US" sz="1500" b="1" dirty="0" smtClean="0">
                <a:latin typeface="Helvetica" pitchFamily="34" charset="0"/>
                <a:cs typeface="Helvetica" pitchFamily="34" charset="0"/>
              </a:rPr>
              <a:t>18.  </a:t>
            </a:r>
            <a:r>
              <a:rPr lang="en-US" sz="1500" b="1" dirty="0" smtClean="0">
                <a:latin typeface="Helvetica" pitchFamily="34" charset="0"/>
                <a:cs typeface="Helvetica" pitchFamily="34" charset="0"/>
              </a:rPr>
              <a:t> Read </a:t>
            </a:r>
            <a:r>
              <a:rPr lang="en-US" sz="1500" b="1" dirty="0">
                <a:latin typeface="Helvetica" pitchFamily="34" charset="0"/>
                <a:cs typeface="Helvetica" pitchFamily="34" charset="0"/>
              </a:rPr>
              <a:t>the final paragraph of the passage </a:t>
            </a:r>
            <a:r>
              <a:rPr lang="en-US" sz="1500" b="1" i="1" u="sng" dirty="0">
                <a:latin typeface="Helvetica" pitchFamily="34" charset="0"/>
                <a:cs typeface="Helvetica" pitchFamily="34" charset="0"/>
              </a:rPr>
              <a:t>The Mysterious Loch Ness </a:t>
            </a:r>
            <a:r>
              <a:rPr lang="en-US" sz="1500" b="1" i="1" u="sng" dirty="0" smtClean="0">
                <a:latin typeface="Helvetica" pitchFamily="34" charset="0"/>
                <a:cs typeface="Helvetica" pitchFamily="34" charset="0"/>
              </a:rPr>
              <a:t>Monster</a:t>
            </a:r>
            <a:r>
              <a:rPr lang="en-US" sz="1500" b="1" dirty="0" smtClean="0">
                <a:latin typeface="Helvetica" pitchFamily="34" charset="0"/>
                <a:cs typeface="Helvetica" pitchFamily="34" charset="0"/>
              </a:rPr>
              <a:t>.</a:t>
            </a:r>
          </a:p>
          <a:p>
            <a:pPr lvl="0" algn="r"/>
            <a:r>
              <a:rPr lang="en-US" sz="900" i="1" dirty="0" smtClean="0">
                <a:solidFill>
                  <a:prstClr val="black"/>
                </a:solidFill>
              </a:rPr>
              <a:t>W.6.1a Target 6b, </a:t>
            </a:r>
            <a:r>
              <a:rPr lang="en-US" sz="900" i="1" dirty="0">
                <a:solidFill>
                  <a:prstClr val="black"/>
                </a:solidFill>
              </a:rPr>
              <a:t>Introduce claim(s) and organize the reasons and evidence clearly.</a:t>
            </a:r>
          </a:p>
          <a:p>
            <a:pPr marL="382059" indent="-382059">
              <a:buAutoNum type="arabicPeriod" startAt="18"/>
            </a:pPr>
            <a:endParaRPr lang="en-US" sz="1300" dirty="0"/>
          </a:p>
          <a:p>
            <a:pPr marL="396875"/>
            <a:r>
              <a:rPr lang="en-US" sz="1400" dirty="0" smtClean="0">
                <a:latin typeface="Helvetica" pitchFamily="34" charset="0"/>
                <a:cs typeface="Helvetica" pitchFamily="34" charset="0"/>
              </a:rPr>
              <a:t>But </a:t>
            </a:r>
            <a:r>
              <a:rPr lang="en-US" sz="1400" dirty="0">
                <a:latin typeface="Helvetica" pitchFamily="34" charset="0"/>
                <a:cs typeface="Helvetica" pitchFamily="34" charset="0"/>
              </a:rPr>
              <a:t>some photos and films do appear to be authentic. Reported Nessie sightings now number more than 3,000 and counting. Perhaps there is more truth to those old tales than we imagine after all.</a:t>
            </a:r>
          </a:p>
          <a:p>
            <a:pPr marL="483470"/>
            <a:endParaRPr lang="en-US" sz="1400" dirty="0">
              <a:latin typeface="Helvetica" pitchFamily="34" charset="0"/>
              <a:cs typeface="Helvetica" pitchFamily="34" charset="0"/>
            </a:endParaRPr>
          </a:p>
          <a:p>
            <a:pPr marL="396875"/>
            <a:r>
              <a:rPr lang="en-US" sz="1500" b="1" dirty="0">
                <a:latin typeface="Helvetica" pitchFamily="34" charset="0"/>
                <a:cs typeface="Helvetica" pitchFamily="34" charset="0"/>
              </a:rPr>
              <a:t>Write an appropriate addition to this final paragraph</a:t>
            </a:r>
            <a:r>
              <a:rPr lang="en-US" sz="1500" b="1" dirty="0" smtClean="0">
                <a:latin typeface="Helvetica" pitchFamily="34" charset="0"/>
                <a:cs typeface="Helvetica" pitchFamily="34" charset="0"/>
              </a:rPr>
              <a:t>.</a:t>
            </a:r>
          </a:p>
          <a:p>
            <a:pPr marL="396875"/>
            <a:endParaRPr lang="en-US" sz="1500" b="1" dirty="0" smtClean="0">
              <a:latin typeface="Helvetica" pitchFamily="34" charset="0"/>
              <a:cs typeface="Helvetica" pitchFamily="34" charset="0"/>
            </a:endParaRPr>
          </a:p>
          <a:p>
            <a:pPr marL="483470"/>
            <a:endParaRPr lang="en-US" sz="1600" dirty="0" smtClean="0">
              <a:latin typeface="Helvetica" pitchFamily="34" charset="0"/>
              <a:cs typeface="Helvetica"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65080030"/>
              </p:ext>
            </p:extLst>
          </p:nvPr>
        </p:nvGraphicFramePr>
        <p:xfrm>
          <a:off x="368116" y="2514600"/>
          <a:ext cx="7043738" cy="5680084"/>
        </p:xfrm>
        <a:graphic>
          <a:graphicData uri="http://schemas.openxmlformats.org/drawingml/2006/table">
            <a:tbl>
              <a:tblPr firstRow="1" bandRow="1">
                <a:tableStyleId>{5940675A-B579-460E-94D1-54222C63F5DA}</a:tableStyleId>
              </a:tblPr>
              <a:tblGrid>
                <a:gridCol w="7043738"/>
              </a:tblGrid>
              <a:tr h="228600">
                <a:tc>
                  <a:txBody>
                    <a:bodyPr/>
                    <a:lstStyle/>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64200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861561"/>
            <a:ext cx="7016750" cy="4248334"/>
          </a:xfrm>
          <a:prstGeom prst="rect">
            <a:avLst/>
          </a:prstGeom>
          <a:noFill/>
        </p:spPr>
        <p:txBody>
          <a:bodyPr wrap="square" lIns="107687" tIns="53844" rIns="107687" bIns="53844">
            <a:spAutoFit/>
          </a:bodyPr>
          <a:lstStyle/>
          <a:p>
            <a:r>
              <a:rPr lang="en-US" sz="1500" b="1" dirty="0">
                <a:latin typeface="Helvetica" pitchFamily="34" charset="0"/>
                <a:cs typeface="Helvetica" pitchFamily="34" charset="0"/>
              </a:rPr>
              <a:t>20. Read the sentence. </a:t>
            </a:r>
            <a:endParaRPr lang="en-US" sz="1500" b="1" dirty="0" smtClean="0">
              <a:latin typeface="Helvetica" pitchFamily="34" charset="0"/>
              <a:cs typeface="Helvetica" pitchFamily="34" charset="0"/>
            </a:endParaRPr>
          </a:p>
          <a:p>
            <a:r>
              <a:rPr lang="en-US" sz="1000" i="1" dirty="0" smtClean="0">
                <a:solidFill>
                  <a:prstClr val="black"/>
                </a:solidFill>
                <a:latin typeface="Helvetica" pitchFamily="34" charset="0"/>
                <a:cs typeface="Helvetica" pitchFamily="34" charset="0"/>
              </a:rPr>
              <a:t>Language </a:t>
            </a:r>
            <a:r>
              <a:rPr lang="en-US" sz="1000" i="1" dirty="0">
                <a:solidFill>
                  <a:prstClr val="black"/>
                </a:solidFill>
                <a:latin typeface="Helvetica" pitchFamily="34" charset="0"/>
                <a:cs typeface="Helvetica" pitchFamily="34" charset="0"/>
              </a:rPr>
              <a:t>–Edit Standard: L.6.2a </a:t>
            </a:r>
            <a:r>
              <a:rPr lang="en-US" sz="1000" i="1" dirty="0"/>
              <a:t>	</a:t>
            </a:r>
            <a:r>
              <a:rPr lang="en-US" sz="900" i="1" dirty="0">
                <a:solidFill>
                  <a:prstClr val="black"/>
                </a:solidFill>
              </a:rPr>
              <a:t> Use punctuation (commas, parentheses, dashes) to set off nonrestrictive/parenthetical </a:t>
            </a:r>
            <a:r>
              <a:rPr lang="en-US" sz="900" i="1" dirty="0" smtClean="0">
                <a:solidFill>
                  <a:prstClr val="black"/>
                </a:solidFill>
              </a:rPr>
              <a:t>elements Target 6b</a:t>
            </a:r>
            <a:endParaRPr lang="en-US" sz="1000" i="1" dirty="0"/>
          </a:p>
          <a:p>
            <a:pPr marL="400003"/>
            <a:endParaRPr lang="en-US" sz="1000" i="1" dirty="0"/>
          </a:p>
          <a:p>
            <a:pPr marL="400003"/>
            <a:r>
              <a:rPr lang="en-US" sz="1400" dirty="0">
                <a:latin typeface="Helvetica" pitchFamily="34" charset="0"/>
              </a:rPr>
              <a:t>Photographed in the 1920’s Loch Ness pictures are seen </a:t>
            </a:r>
            <a:r>
              <a:rPr lang="en-US" sz="1400" dirty="0" smtClean="0">
                <a:latin typeface="Helvetica" pitchFamily="34" charset="0"/>
              </a:rPr>
              <a:t>everywhere</a:t>
            </a:r>
          </a:p>
          <a:p>
            <a:pPr marL="400003"/>
            <a:r>
              <a:rPr lang="en-US" sz="1400" dirty="0" smtClean="0">
                <a:latin typeface="Helvetica" pitchFamily="34" charset="0"/>
              </a:rPr>
              <a:t> </a:t>
            </a:r>
            <a:r>
              <a:rPr lang="en-US" sz="1400" dirty="0">
                <a:latin typeface="Helvetica" pitchFamily="34" charset="0"/>
              </a:rPr>
              <a:t>today.</a:t>
            </a:r>
          </a:p>
          <a:p>
            <a:pPr marL="400003"/>
            <a:endParaRPr lang="en-US" sz="1000" dirty="0">
              <a:latin typeface="Helvetica" pitchFamily="34" charset="0"/>
              <a:cs typeface="Helvetica" pitchFamily="34" charset="0"/>
            </a:endParaRPr>
          </a:p>
          <a:p>
            <a:r>
              <a:rPr lang="en-US" sz="1900" b="1" dirty="0">
                <a:latin typeface="Helvetica" pitchFamily="34" charset="0"/>
                <a:cs typeface="Helvetica" pitchFamily="34" charset="0"/>
              </a:rPr>
              <a:t>     </a:t>
            </a:r>
            <a:r>
              <a:rPr lang="en-US" sz="1500" b="1" dirty="0">
                <a:latin typeface="Helvetica" pitchFamily="34" charset="0"/>
                <a:cs typeface="Helvetica" pitchFamily="34" charset="0"/>
              </a:rPr>
              <a:t>Select the correct way to revise the sentence.</a:t>
            </a:r>
          </a:p>
          <a:p>
            <a:endParaRPr lang="en-US" sz="1600" dirty="0">
              <a:latin typeface="Helvetica" pitchFamily="34" charset="0"/>
              <a:cs typeface="Helvetica" pitchFamily="34" charset="0"/>
            </a:endParaRPr>
          </a:p>
          <a:p>
            <a:pPr marL="839798" indent="-361347">
              <a:buFont typeface="+mj-lt"/>
              <a:buAutoNum type="alphaUcPeriod"/>
            </a:pPr>
            <a:r>
              <a:rPr lang="en-US" sz="1400" dirty="0">
                <a:latin typeface="Helvetica" pitchFamily="34" charset="0"/>
              </a:rPr>
              <a:t>Seen everywhere today are Loch Ness pictures photographed in the 1920’s.</a:t>
            </a:r>
          </a:p>
          <a:p>
            <a:pPr marL="839798" indent="-361347">
              <a:buFont typeface="+mj-lt"/>
              <a:buAutoNum type="alphaUcPeriod"/>
            </a:pPr>
            <a:endParaRPr lang="en-US" sz="1400" dirty="0">
              <a:latin typeface="Helvetica" pitchFamily="34" charset="0"/>
              <a:cs typeface="Helvetica" pitchFamily="34" charset="0"/>
            </a:endParaRPr>
          </a:p>
          <a:p>
            <a:pPr marL="839798" indent="-361347">
              <a:buFont typeface="+mj-lt"/>
              <a:buAutoNum type="alphaUcPeriod"/>
            </a:pPr>
            <a:r>
              <a:rPr lang="en-US" sz="1400" dirty="0">
                <a:latin typeface="Helvetica" pitchFamily="34" charset="0"/>
              </a:rPr>
              <a:t>Loch Ness pictures photographed in the 1920’s are seen everywhere today.</a:t>
            </a:r>
          </a:p>
          <a:p>
            <a:pPr marL="839798" indent="-361347">
              <a:buFont typeface="+mj-lt"/>
              <a:buAutoNum type="alphaUcPeriod"/>
            </a:pPr>
            <a:endParaRPr lang="en-US" sz="1000" dirty="0"/>
          </a:p>
          <a:p>
            <a:pPr marL="839798" indent="-361347">
              <a:buFont typeface="+mj-lt"/>
              <a:buAutoNum type="alphaUcPeriod"/>
            </a:pPr>
            <a:r>
              <a:rPr lang="en-US" sz="1400" dirty="0">
                <a:latin typeface="Helvetica" pitchFamily="34" charset="0"/>
              </a:rPr>
              <a:t>Loch Ness pictures, photographed in the 1920’s, are seen everywhere today</a:t>
            </a:r>
            <a:r>
              <a:rPr lang="en-US" sz="1400" b="1" dirty="0">
                <a:latin typeface="Helvetica" pitchFamily="34" charset="0"/>
              </a:rPr>
              <a:t>.</a:t>
            </a:r>
          </a:p>
          <a:p>
            <a:pPr marL="839798" indent="-361347">
              <a:buFont typeface="+mj-lt"/>
              <a:buAutoNum type="alphaUcPeriod"/>
            </a:pPr>
            <a:endParaRPr lang="en-US" sz="1400" dirty="0"/>
          </a:p>
          <a:p>
            <a:pPr marL="839798" indent="-361347">
              <a:buFont typeface="+mj-lt"/>
              <a:buAutoNum type="alphaUcPeriod"/>
            </a:pPr>
            <a:r>
              <a:rPr lang="en-US" sz="1400" dirty="0">
                <a:latin typeface="Helvetica" pitchFamily="34" charset="0"/>
              </a:rPr>
              <a:t>Loch Ness pictures, photographed in the 1920’s are seen everywhere today.</a:t>
            </a:r>
            <a:endParaRPr lang="en-US" sz="1000" dirty="0"/>
          </a:p>
          <a:p>
            <a:pPr marL="478450"/>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cxnSp>
        <p:nvCxnSpPr>
          <p:cNvPr id="10" name="Straight Connector 9"/>
          <p:cNvCxnSpPr/>
          <p:nvPr/>
        </p:nvCxnSpPr>
        <p:spPr>
          <a:xfrm>
            <a:off x="323852"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653129"/>
            <a:ext cx="6930390" cy="3519177"/>
          </a:xfrm>
          <a:prstGeom prst="rect">
            <a:avLst/>
          </a:prstGeom>
        </p:spPr>
        <p:txBody>
          <a:bodyPr wrap="square" lIns="101862" tIns="50931" rIns="101862" bIns="50931">
            <a:spAutoFit/>
          </a:bodyPr>
          <a:lstStyle/>
          <a:p>
            <a:r>
              <a:rPr lang="en-US" sz="1500" b="1" dirty="0">
                <a:latin typeface="Helvetica" pitchFamily="34" charset="0"/>
                <a:cs typeface="Helvetica" pitchFamily="34" charset="0"/>
              </a:rPr>
              <a:t>19. Read the paragraph below.  </a:t>
            </a:r>
          </a:p>
          <a:p>
            <a:endParaRPr lang="en-US" sz="1000" b="1" dirty="0">
              <a:latin typeface="Helvetica" pitchFamily="34" charset="0"/>
              <a:cs typeface="Helvetica" pitchFamily="34" charset="0"/>
            </a:endParaRPr>
          </a:p>
          <a:p>
            <a:pPr marL="346035" indent="-346035"/>
            <a:r>
              <a:rPr lang="en-US" sz="1700" b="1" dirty="0">
                <a:latin typeface="Helvetica" pitchFamily="34" charset="0"/>
                <a:cs typeface="Helvetica" pitchFamily="34" charset="0"/>
              </a:rPr>
              <a:t>      </a:t>
            </a:r>
            <a:r>
              <a:rPr lang="en-US" sz="1400" dirty="0">
                <a:latin typeface="Helvetica" pitchFamily="34" charset="0"/>
                <a:cs typeface="Helvetica" pitchFamily="34" charset="0"/>
              </a:rPr>
              <a:t>Some people say that the Loch Ness Monster has lived for centuries. Regardless, seeing the monster is </a:t>
            </a:r>
            <a:r>
              <a:rPr lang="en-US" sz="1400" b="1" u="sng" dirty="0">
                <a:latin typeface="Helvetica" pitchFamily="34" charset="0"/>
                <a:cs typeface="Helvetica" pitchFamily="34" charset="0"/>
              </a:rPr>
              <a:t>unusual</a:t>
            </a:r>
            <a:r>
              <a:rPr lang="en-US" sz="1400" dirty="0">
                <a:latin typeface="Helvetica" pitchFamily="34" charset="0"/>
                <a:cs typeface="Helvetica" pitchFamily="34" charset="0"/>
              </a:rPr>
              <a:t>.</a:t>
            </a:r>
          </a:p>
          <a:p>
            <a:pPr marL="346035" indent="-346035"/>
            <a:endParaRPr lang="en-US" sz="1000" b="1" dirty="0">
              <a:latin typeface="Helvetica" pitchFamily="34" charset="0"/>
            </a:endParaRPr>
          </a:p>
          <a:p>
            <a:r>
              <a:rPr lang="en-US" sz="1700" b="1" dirty="0">
                <a:latin typeface="Helvetica" pitchFamily="34" charset="0"/>
              </a:rPr>
              <a:t>    </a:t>
            </a:r>
            <a:r>
              <a:rPr lang="en-US" sz="1700" b="1" dirty="0">
                <a:latin typeface="Helvetica" panose="020B0604020202020204" pitchFamily="34" charset="0"/>
                <a:cs typeface="Helvetica" panose="020B0604020202020204" pitchFamily="34" charset="0"/>
              </a:rPr>
              <a:t> </a:t>
            </a:r>
            <a:r>
              <a:rPr lang="en-US" sz="1500" b="1" dirty="0" smtClean="0">
                <a:latin typeface="Helvetica" panose="020B0604020202020204" pitchFamily="34" charset="0"/>
                <a:cs typeface="Helvetica" panose="020B0604020202020204" pitchFamily="34" charset="0"/>
              </a:rPr>
              <a:t>Which </a:t>
            </a:r>
            <a:r>
              <a:rPr lang="en-US" sz="1500" b="1" dirty="0">
                <a:latin typeface="Helvetica" panose="020B0604020202020204" pitchFamily="34" charset="0"/>
                <a:cs typeface="Helvetica" panose="020B0604020202020204" pitchFamily="34" charset="0"/>
              </a:rPr>
              <a:t>word is the clearest and most specific substitute for</a:t>
            </a:r>
          </a:p>
          <a:p>
            <a:pPr lvl="0"/>
            <a:r>
              <a:rPr lang="en-US" sz="1500" b="1" dirty="0">
                <a:latin typeface="Helvetica" panose="020B0604020202020204" pitchFamily="34" charset="0"/>
                <a:cs typeface="Helvetica" panose="020B0604020202020204" pitchFamily="34" charset="0"/>
              </a:rPr>
              <a:t>      </a:t>
            </a:r>
            <a:r>
              <a:rPr lang="en-US" sz="1500" b="1" dirty="0" smtClean="0">
                <a:latin typeface="Helvetica" panose="020B0604020202020204" pitchFamily="34" charset="0"/>
                <a:cs typeface="Helvetica" panose="020B0604020202020204" pitchFamily="34" charset="0"/>
              </a:rPr>
              <a:t>“</a:t>
            </a:r>
            <a:r>
              <a:rPr lang="en-US" sz="1500" b="1" dirty="0">
                <a:latin typeface="Helvetica" panose="020B0604020202020204" pitchFamily="34" charset="0"/>
                <a:cs typeface="Helvetica" panose="020B0604020202020204" pitchFamily="34" charset="0"/>
              </a:rPr>
              <a:t>unusual”? </a:t>
            </a:r>
            <a:endParaRPr lang="en-US" sz="1500" b="1" dirty="0" smtClean="0">
              <a:latin typeface="Helvetica" panose="020B0604020202020204" pitchFamily="34" charset="0"/>
              <a:cs typeface="Helvetica" panose="020B0604020202020204" pitchFamily="34" charset="0"/>
            </a:endParaRPr>
          </a:p>
          <a:p>
            <a:pPr lvl="0" algn="r"/>
            <a:r>
              <a:rPr lang="en-US" sz="1000" i="1" dirty="0" smtClean="0">
                <a:solidFill>
                  <a:prstClr val="black"/>
                </a:solidFill>
              </a:rPr>
              <a:t>Language </a:t>
            </a:r>
            <a:r>
              <a:rPr lang="en-US" sz="1000" i="1" dirty="0">
                <a:solidFill>
                  <a:prstClr val="black"/>
                </a:solidFill>
              </a:rPr>
              <a:t>and Vocabulary Standard: </a:t>
            </a:r>
            <a:r>
              <a:rPr lang="en-US" sz="1000" i="1" dirty="0" smtClean="0">
                <a:solidFill>
                  <a:prstClr val="black"/>
                </a:solidFill>
              </a:rPr>
              <a:t>L.3.a</a:t>
            </a:r>
            <a:r>
              <a:rPr lang="en-US" sz="900" i="1" dirty="0">
                <a:solidFill>
                  <a:prstClr val="black"/>
                </a:solidFill>
              </a:rPr>
              <a:t>Vary sentence patterns for meaning, reader/listener interest, and </a:t>
            </a:r>
            <a:r>
              <a:rPr lang="en-US" sz="900" i="1" dirty="0" smtClean="0">
                <a:solidFill>
                  <a:prstClr val="black"/>
                </a:solidFill>
              </a:rPr>
              <a:t>style Target 8.</a:t>
            </a:r>
            <a:endParaRPr lang="en-US" sz="900" i="1" dirty="0">
              <a:solidFill>
                <a:prstClr val="black"/>
              </a:solidFill>
            </a:endParaRPr>
          </a:p>
          <a:p>
            <a:endParaRPr lang="en-US" sz="1600" dirty="0">
              <a:latin typeface="Helvetica" pitchFamily="34" charset="0"/>
              <a:cs typeface="Helvetica" pitchFamily="34" charset="0"/>
            </a:endParaRPr>
          </a:p>
          <a:p>
            <a:pPr marL="844819" indent="-361347">
              <a:buFont typeface="+mj-lt"/>
              <a:buAutoNum type="alphaUcPeriod"/>
            </a:pPr>
            <a:r>
              <a:rPr lang="en-US" sz="1400" dirty="0">
                <a:latin typeface="Helvetica" pitchFamily="34" charset="0"/>
                <a:cs typeface="Helvetica" pitchFamily="34" charset="0"/>
              </a:rPr>
              <a:t>hard</a:t>
            </a:r>
          </a:p>
          <a:p>
            <a:pPr marL="844819" indent="-361347">
              <a:buFont typeface="+mj-lt"/>
              <a:buAutoNum type="alphaUcPeriod"/>
            </a:pPr>
            <a:endParaRPr lang="en-US" sz="1400" dirty="0">
              <a:latin typeface="Helvetica" pitchFamily="34" charset="0"/>
              <a:cs typeface="Helvetica" pitchFamily="34" charset="0"/>
            </a:endParaRPr>
          </a:p>
          <a:p>
            <a:pPr marL="844819" indent="-361347">
              <a:buFont typeface="+mj-lt"/>
              <a:buAutoNum type="alphaUcPeriod"/>
            </a:pPr>
            <a:r>
              <a:rPr lang="en-US" sz="1400" dirty="0">
                <a:latin typeface="Helvetica" pitchFamily="34" charset="0"/>
                <a:cs typeface="Helvetica" pitchFamily="34" charset="0"/>
              </a:rPr>
              <a:t>rare</a:t>
            </a:r>
          </a:p>
          <a:p>
            <a:pPr marL="844819" indent="-361347">
              <a:buFont typeface="+mj-lt"/>
              <a:buAutoNum type="alphaUcPeriod"/>
            </a:pPr>
            <a:endParaRPr lang="en-US" sz="1400" dirty="0">
              <a:latin typeface="Helvetica" pitchFamily="34" charset="0"/>
              <a:cs typeface="Helvetica" pitchFamily="34" charset="0"/>
            </a:endParaRPr>
          </a:p>
          <a:p>
            <a:pPr marL="844819" indent="-361347">
              <a:buFont typeface="+mj-lt"/>
              <a:buAutoNum type="alphaUcPeriod"/>
            </a:pPr>
            <a:r>
              <a:rPr lang="en-US" sz="1400" dirty="0">
                <a:latin typeface="Helvetica" pitchFamily="34" charset="0"/>
                <a:cs typeface="Helvetica" pitchFamily="34" charset="0"/>
              </a:rPr>
              <a:t>common</a:t>
            </a:r>
          </a:p>
          <a:p>
            <a:pPr marL="844819" indent="-361347">
              <a:buFont typeface="+mj-lt"/>
              <a:buAutoNum type="alphaUcPeriod"/>
            </a:pPr>
            <a:endParaRPr lang="en-US" sz="1400" dirty="0">
              <a:latin typeface="Helvetica" pitchFamily="34" charset="0"/>
              <a:cs typeface="Helvetica" pitchFamily="34" charset="0"/>
            </a:endParaRPr>
          </a:p>
          <a:p>
            <a:pPr marL="844819" indent="-361347">
              <a:buFont typeface="+mj-lt"/>
              <a:buAutoNum type="alphaUcPeriod"/>
            </a:pPr>
            <a:r>
              <a:rPr lang="en-US" sz="1400" dirty="0">
                <a:latin typeface="Helvetica" pitchFamily="34" charset="0"/>
                <a:cs typeface="Helvetica" pitchFamily="34" charset="0"/>
              </a:rPr>
              <a:t>possible</a:t>
            </a:r>
          </a:p>
        </p:txBody>
      </p:sp>
      <p:sp>
        <p:nvSpPr>
          <p:cNvPr id="15" name="Oval 14"/>
          <p:cNvSpPr/>
          <p:nvPr/>
        </p:nvSpPr>
        <p:spPr>
          <a:xfrm>
            <a:off x="592693" y="381722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592693" y="25447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7" name="Oval 16"/>
          <p:cNvSpPr/>
          <p:nvPr/>
        </p:nvSpPr>
        <p:spPr>
          <a:xfrm>
            <a:off x="586149" y="33861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592693" y="29805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1" name="Oval 10"/>
          <p:cNvSpPr/>
          <p:nvPr/>
        </p:nvSpPr>
        <p:spPr>
          <a:xfrm>
            <a:off x="582873" y="82973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2" name="Oval 11"/>
          <p:cNvSpPr/>
          <p:nvPr/>
        </p:nvSpPr>
        <p:spPr>
          <a:xfrm>
            <a:off x="582873" y="671115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3" name="Oval 12"/>
          <p:cNvSpPr/>
          <p:nvPr/>
        </p:nvSpPr>
        <p:spPr>
          <a:xfrm>
            <a:off x="586149" y="72899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70230" y="765436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Rectangle 18"/>
          <p:cNvSpPr/>
          <p:nvPr/>
        </p:nvSpPr>
        <p:spPr>
          <a:xfrm>
            <a:off x="528536" y="1027604"/>
            <a:ext cx="6207544" cy="6487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en-US" dirty="0"/>
          </a:p>
        </p:txBody>
      </p:sp>
      <p:sp>
        <p:nvSpPr>
          <p:cNvPr id="22" name="Rectangle 21"/>
          <p:cNvSpPr/>
          <p:nvPr/>
        </p:nvSpPr>
        <p:spPr>
          <a:xfrm>
            <a:off x="573449" y="5486400"/>
            <a:ext cx="6207544" cy="6158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en-US" dirty="0"/>
          </a:p>
        </p:txBody>
      </p:sp>
    </p:spTree>
    <p:extLst>
      <p:ext uri="{BB962C8B-B14F-4D97-AF65-F5344CB8AC3E}">
        <p14:creationId xmlns:p14="http://schemas.microsoft.com/office/powerpoint/2010/main" val="3492611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04336421"/>
              </p:ext>
            </p:extLst>
          </p:nvPr>
        </p:nvGraphicFramePr>
        <p:xfrm>
          <a:off x="431800" y="4131127"/>
          <a:ext cx="6649720" cy="4083236"/>
        </p:xfrm>
        <a:graphic>
          <a:graphicData uri="http://schemas.openxmlformats.org/drawingml/2006/table">
            <a:tbl>
              <a:tblPr firstRow="1" bandRow="1">
                <a:tableStyleId>{5940675A-B579-460E-94D1-54222C63F5DA}</a:tableStyleId>
              </a:tblPr>
              <a:tblGrid>
                <a:gridCol w="604520"/>
                <a:gridCol w="3459480"/>
                <a:gridCol w="527369"/>
                <a:gridCol w="629917"/>
                <a:gridCol w="737554"/>
                <a:gridCol w="690880"/>
              </a:tblGrid>
              <a:tr h="280199">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dirty="0" smtClean="0"/>
                        <a:t>Informational Text                 </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9 </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of the following examples in the text support the existence of the Loch Ness Monster?  RI.6.1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598715">
                <a:tc>
                  <a:txBody>
                    <a:bodyPr/>
                    <a:lstStyle/>
                    <a:p>
                      <a:pPr algn="ctr">
                        <a:lnSpc>
                          <a:spcPct val="100000"/>
                        </a:lnSpc>
                        <a:spcAft>
                          <a:spcPts val="0"/>
                        </a:spcAft>
                      </a:pPr>
                      <a:r>
                        <a:rPr lang="en-US" sz="1100" b="1" dirty="0" smtClean="0"/>
                        <a:t>10</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Paragraph 4 states that </a:t>
                      </a:r>
                      <a:r>
                        <a:rPr lang="en-US" sz="1100" b="0" i="1" dirty="0" smtClean="0">
                          <a:latin typeface="+mn-lt"/>
                          <a:cs typeface="Helvetica" pitchFamily="34" charset="0"/>
                        </a:rPr>
                        <a:t>“Residents and visitors to the   loch began coming forward with stories of sightings…” </a:t>
                      </a:r>
                      <a:r>
                        <a:rPr lang="en-US" sz="1100" b="0" dirty="0" smtClean="0">
                          <a:latin typeface="+mn-lt"/>
                          <a:cs typeface="Helvetica" pitchFamily="34" charset="0"/>
                        </a:rPr>
                        <a:t>What can be inferred from this statement?</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RL.6.1</a:t>
                      </a:r>
                      <a:endParaRPr lang="en-US" sz="1100" b="1" dirty="0" smtClean="0">
                        <a:latin typeface="Helvetica" pitchFamily="34" charset="0"/>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11</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of the following details support the theme of </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The Mysterious Loch Ness Monster</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RI.6.2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12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is the central idea of </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The Mysterious Loch Ness Monster</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RI.6.2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Which of the following statements disproves the existence of the Loch Ness Monster?  RI.6.3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598715">
                <a:tc>
                  <a:txBody>
                    <a:bodyPr/>
                    <a:lstStyle/>
                    <a:p>
                      <a:pPr algn="ctr">
                        <a:lnSpc>
                          <a:spcPct val="100000"/>
                        </a:lnSpc>
                        <a:spcAft>
                          <a:spcPts val="0"/>
                        </a:spcAft>
                      </a:pPr>
                      <a:r>
                        <a:rPr lang="en-US" sz="1100" b="1" dirty="0" smtClean="0"/>
                        <a:t>14</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In which paragraph does the author provide an example to support the development of science based research to prove the existence of the Loch Ness Monster?  RI.6.3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15</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Summarize the central idea of the passage.  Use details from the   passage in your summary.  RL.6.2</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617872">
                <a:tc>
                  <a:txBody>
                    <a:bodyPr/>
                    <a:lstStyle/>
                    <a:p>
                      <a:pPr algn="ctr">
                        <a:lnSpc>
                          <a:spcPct val="100000"/>
                        </a:lnSpc>
                        <a:spcAft>
                          <a:spcPts val="0"/>
                        </a:spcAft>
                      </a:pPr>
                      <a:r>
                        <a:rPr lang="en-US" sz="1100" b="1" dirty="0" smtClean="0"/>
                        <a:t>16</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Explain how and why descriptions of the Loch Ness Monster</a:t>
                      </a:r>
                      <a:r>
                        <a:rPr lang="en-US" sz="1100" b="0" baseline="0" dirty="0" smtClean="0">
                          <a:latin typeface="+mn-lt"/>
                          <a:ea typeface="Calibri"/>
                          <a:cs typeface="Times New Roman"/>
                        </a:rPr>
                        <a:t> </a:t>
                      </a:r>
                      <a:r>
                        <a:rPr lang="en-US" sz="1100" b="0" dirty="0" smtClean="0">
                          <a:latin typeface="+mn-lt"/>
                          <a:ea typeface="Calibri"/>
                          <a:cs typeface="Times New Roman"/>
                        </a:rPr>
                        <a:t>have changed over time.   Use details from the text.  RI.6.3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83182931"/>
              </p:ext>
            </p:extLst>
          </p:nvPr>
        </p:nvGraphicFramePr>
        <p:xfrm>
          <a:off x="431800" y="251461"/>
          <a:ext cx="6649720" cy="3848484"/>
        </p:xfrm>
        <a:graphic>
          <a:graphicData uri="http://schemas.openxmlformats.org/drawingml/2006/table">
            <a:tbl>
              <a:tblPr firstRow="1" bandRow="1">
                <a:tableStyleId>{5940675A-B579-460E-94D1-54222C63F5DA}</a:tableStyleId>
              </a:tblPr>
              <a:tblGrid>
                <a:gridCol w="604520"/>
                <a:gridCol w="3368040"/>
                <a:gridCol w="604520"/>
                <a:gridCol w="690880"/>
                <a:gridCol w="604520"/>
                <a:gridCol w="777240"/>
              </a:tblGrid>
              <a:tr h="407274">
                <a:tc gridSpan="6">
                  <a:txBody>
                    <a:bodyPr/>
                    <a:lstStyle/>
                    <a:p>
                      <a:r>
                        <a:rPr lang="en-US" sz="1000" u="sng" dirty="0" smtClean="0"/>
                        <a:t>Student Comprehension Scoring</a:t>
                      </a:r>
                      <a:r>
                        <a:rPr lang="en-US" sz="1000" u="sng" dirty="0" smtClean="0">
                          <a:solidFill>
                            <a:srgbClr val="FF0000"/>
                          </a:solidFill>
                        </a:rPr>
                        <a:t> </a:t>
                      </a:r>
                    </a:p>
                    <a:p>
                      <a:r>
                        <a:rPr lang="en-US" sz="1000" dirty="0" smtClean="0"/>
                        <a:t>Color the box green if your answer was correct.</a:t>
                      </a:r>
                      <a:r>
                        <a:rPr lang="en-US" sz="1000" baseline="0" dirty="0" smtClean="0"/>
                        <a:t> </a:t>
                      </a:r>
                      <a:r>
                        <a:rPr lang="en-US" sz="1000" dirty="0" smtClean="0"/>
                        <a:t>Color the box red if your answer was not correct</a:t>
                      </a:r>
                      <a:endParaRPr lang="en-US" sz="1000" b="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199">
                <a:tc gridSpan="6">
                  <a:txBody>
                    <a:bodyPr/>
                    <a:lstStyle/>
                    <a:p>
                      <a:pPr algn="ctr">
                        <a:lnSpc>
                          <a:spcPct val="100000"/>
                        </a:lnSpc>
                        <a:spcAft>
                          <a:spcPts val="0"/>
                        </a:spcAft>
                      </a:pPr>
                      <a:r>
                        <a:rPr lang="en-US" sz="1200" b="1" dirty="0" smtClean="0"/>
                        <a:t>Literary Text</a:t>
                      </a:r>
                      <a:endParaRPr lang="en-US" sz="12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1</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kern="1200" dirty="0" smtClean="0">
                          <a:solidFill>
                            <a:srgbClr val="000000"/>
                          </a:solidFill>
                          <a:effectLst/>
                          <a:latin typeface="+mn-lt"/>
                          <a:ea typeface="Times New Roman"/>
                          <a:cs typeface="Times New Roman"/>
                        </a:rPr>
                        <a:t>What evidence supports the fact that Badger always had a good day?  RL.6.1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information best supports the fact that Badger had safeguarded them? RL.6.1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detail supports the idea that Badger was designed for digging? RL..6.2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4</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statement best summarizes the idea that Badger was helpful? RL.6.2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5</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After the tornado occurred, how had the perspective of the animals’ feelings toward Badger changed?  RL.6.3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6</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conclusions can you draw about Badger from his actions throughout the story? RL.6.3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78766">
                <a:tc>
                  <a:txBody>
                    <a:bodyPr/>
                    <a:lstStyle/>
                    <a:p>
                      <a:pPr algn="ctr">
                        <a:lnSpc>
                          <a:spcPct val="100000"/>
                        </a:lnSpc>
                        <a:spcAft>
                          <a:spcPts val="0"/>
                        </a:spcAft>
                      </a:pPr>
                      <a:r>
                        <a:rPr lang="en-US" sz="1100" b="1" dirty="0" smtClean="0"/>
                        <a:t>7</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effectLst/>
                          <a:latin typeface="+mn-lt"/>
                          <a:ea typeface="Calibri"/>
                          <a:cs typeface="Times New Roman"/>
                        </a:rPr>
                        <a:t>What is the theme of  </a:t>
                      </a:r>
                      <a:r>
                        <a:rPr lang="en-US" sz="1100" b="1" i="0" u="none" dirty="0" smtClean="0">
                          <a:effectLst/>
                          <a:latin typeface="+mn-lt"/>
                          <a:ea typeface="Calibri"/>
                          <a:cs typeface="Times New Roman"/>
                        </a:rPr>
                        <a:t>“</a:t>
                      </a:r>
                      <a:r>
                        <a:rPr lang="en-US" sz="1100" b="1" i="1" u="sng" dirty="0" smtClean="0">
                          <a:effectLst/>
                          <a:latin typeface="+mn-lt"/>
                          <a:ea typeface="Calibri"/>
                          <a:cs typeface="Times New Roman"/>
                        </a:rPr>
                        <a:t>Great Digger- North American Fable</a:t>
                      </a:r>
                      <a:r>
                        <a:rPr lang="en-US" sz="1100" b="1" i="1" u="none" dirty="0" smtClean="0">
                          <a:effectLst/>
                          <a:latin typeface="+mn-lt"/>
                          <a:ea typeface="Calibri"/>
                          <a:cs typeface="Times New Roman"/>
                        </a:rPr>
                        <a:t>”</a:t>
                      </a:r>
                      <a:r>
                        <a:rPr lang="en-US" sz="1100" b="0" i="0" dirty="0" smtClean="0">
                          <a:effectLst/>
                          <a:latin typeface="+mn-lt"/>
                          <a:ea typeface="Calibri"/>
                          <a:cs typeface="Times New Roman"/>
                        </a:rPr>
                        <a:t> </a:t>
                      </a:r>
                      <a:r>
                        <a:rPr lang="en-US" sz="1100" b="0" i="0" baseline="0" dirty="0" smtClean="0">
                          <a:effectLst/>
                          <a:latin typeface="+mn-lt"/>
                          <a:ea typeface="Calibri"/>
                          <a:cs typeface="Times New Roman"/>
                        </a:rPr>
                        <a:t> </a:t>
                      </a:r>
                      <a:r>
                        <a:rPr lang="en-US" sz="1100" b="0" i="0" dirty="0" smtClean="0">
                          <a:effectLst/>
                          <a:latin typeface="+mn-lt"/>
                          <a:ea typeface="Calibri"/>
                          <a:cs typeface="Times New Roman"/>
                        </a:rPr>
                        <a:t>and what details help the reader determine the theme? </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98715">
                <a:tc>
                  <a:txBody>
                    <a:bodyPr/>
                    <a:lstStyle/>
                    <a:p>
                      <a:pPr algn="ctr">
                        <a:lnSpc>
                          <a:spcPct val="100000"/>
                        </a:lnSpc>
                        <a:spcAft>
                          <a:spcPts val="0"/>
                        </a:spcAft>
                      </a:pPr>
                      <a:r>
                        <a:rPr lang="en-US" sz="1100" b="1" dirty="0" smtClean="0"/>
                        <a:t>8</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latin typeface="+mn-lt"/>
                          <a:ea typeface="Calibri"/>
                          <a:cs typeface="Times New Roman"/>
                        </a:rPr>
                        <a:t>How did the animals respond to all of Badger’s digging?  What</a:t>
                      </a:r>
                      <a:r>
                        <a:rPr lang="en-US" sz="1100" b="0" i="0" baseline="0" dirty="0" smtClean="0">
                          <a:latin typeface="+mn-lt"/>
                          <a:ea typeface="Calibri"/>
                          <a:cs typeface="Times New Roman"/>
                        </a:rPr>
                        <a:t> </a:t>
                      </a:r>
                      <a:r>
                        <a:rPr lang="en-US" sz="1100" b="0" i="0" dirty="0" smtClean="0">
                          <a:latin typeface="+mn-lt"/>
                          <a:ea typeface="Calibri"/>
                          <a:cs typeface="Times New Roman"/>
                        </a:rPr>
                        <a:t>specific details from the story support your answer?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1521726">
            <a:off x="5901392" y="673741"/>
            <a:ext cx="897591" cy="327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1625518">
            <a:off x="5813644" y="4199013"/>
            <a:ext cx="882352" cy="3528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28475957"/>
              </p:ext>
            </p:extLst>
          </p:nvPr>
        </p:nvGraphicFramePr>
        <p:xfrm>
          <a:off x="431800" y="8227018"/>
          <a:ext cx="6649720" cy="1317175"/>
        </p:xfrm>
        <a:graphic>
          <a:graphicData uri="http://schemas.openxmlformats.org/drawingml/2006/table">
            <a:tbl>
              <a:tblPr firstRow="1" bandRow="1">
                <a:tableStyleId>{5940675A-B579-460E-94D1-54222C63F5DA}</a:tableStyleId>
              </a:tblPr>
              <a:tblGrid>
                <a:gridCol w="604520"/>
                <a:gridCol w="3459481"/>
                <a:gridCol w="599439"/>
                <a:gridCol w="586243"/>
                <a:gridCol w="709157"/>
                <a:gridCol w="690880"/>
              </a:tblGrid>
              <a:tr h="263435">
                <a:tc gridSpan="6">
                  <a:txBody>
                    <a:bodyPr/>
                    <a:lstStyle/>
                    <a:p>
                      <a:pPr algn="ctr">
                        <a:lnSpc>
                          <a:spcPct val="100000"/>
                        </a:lnSpc>
                        <a:spcAft>
                          <a:spcPts val="0"/>
                        </a:spcAft>
                      </a:pPr>
                      <a:r>
                        <a:rPr lang="en-US" sz="1100" b="1" dirty="0" smtClean="0"/>
                        <a:t>Writing</a:t>
                      </a:r>
                      <a:endParaRPr lang="en-US" sz="11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n-US" sz="1100" b="1" dirty="0" smtClean="0"/>
                        <a:t>17</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Brief Write W.6.1b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63435">
                <a:tc>
                  <a:txBody>
                    <a:bodyPr/>
                    <a:lstStyle/>
                    <a:p>
                      <a:pPr algn="ctr">
                        <a:lnSpc>
                          <a:spcPct val="100000"/>
                        </a:lnSpc>
                        <a:spcAft>
                          <a:spcPts val="0"/>
                        </a:spcAft>
                      </a:pPr>
                      <a:r>
                        <a:rPr lang="en-US" sz="1100" b="1" dirty="0" smtClean="0"/>
                        <a:t>18</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effectLst/>
                          <a:latin typeface="+mn-lt"/>
                          <a:ea typeface="Calibri"/>
                          <a:cs typeface="Times New Roman"/>
                        </a:rPr>
                        <a:t>Revise a Paragraph W.6.1a</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3</a:t>
                      </a:r>
                      <a:endParaRPr lang="en-US" sz="1100" b="1" dirty="0">
                        <a:effectLst>
                          <a:outerShdw blurRad="38100" dist="38100" dir="2700000" algn="tl">
                            <a:srgbClr val="000000">
                              <a:alpha val="43137"/>
                            </a:srgbClr>
                          </a:outerShdw>
                        </a:effectLst>
                      </a:endParaRPr>
                    </a:p>
                  </a:txBody>
                  <a:tcPr marL="97155" marR="97155" marT="47897" marB="47897" anchor="ct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2</a:t>
                      </a:r>
                      <a:endParaRPr lang="en-US" sz="1100" b="1" i="0" dirty="0">
                        <a:effectLst>
                          <a:outerShdw blurRad="38100" dist="38100" dir="2700000" algn="tl">
                            <a:srgbClr val="000000">
                              <a:alpha val="43137"/>
                            </a:srgbClr>
                          </a:outerShdw>
                        </a:effectLst>
                      </a:endParaRPr>
                    </a:p>
                  </a:txBody>
                  <a:tcPr marL="97155" marR="97155" marT="47897" marB="47897" anchor="ctr"/>
                </a:tc>
                <a:tc>
                  <a:txBody>
                    <a:bodyPr/>
                    <a:lstStyle/>
                    <a:p>
                      <a:pPr algn="ct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0</a:t>
                      </a:r>
                    </a:p>
                  </a:txBody>
                  <a:tcPr marL="97155" marR="97155" marT="47897" marB="47897" anchor="ctr"/>
                </a:tc>
              </a:tr>
              <a:tr h="263435">
                <a:tc>
                  <a:txBody>
                    <a:bodyPr/>
                    <a:lstStyle/>
                    <a:p>
                      <a:pPr algn="ctr">
                        <a:lnSpc>
                          <a:spcPct val="100000"/>
                        </a:lnSpc>
                        <a:spcAft>
                          <a:spcPts val="0"/>
                        </a:spcAft>
                      </a:pPr>
                      <a:r>
                        <a:rPr lang="en-US" sz="1100" b="1" dirty="0" smtClean="0"/>
                        <a:t>19</a:t>
                      </a:r>
                      <a:endParaRPr lang="en-US" sz="1100" b="1" dirty="0"/>
                    </a:p>
                  </a:txBody>
                  <a:tcPr marL="97155" marR="97155" marT="47897" marB="47897" anchor="ctr">
                    <a:solidFill>
                      <a:schemeClr val="bg1"/>
                    </a:solidFill>
                  </a:tcPr>
                </a:tc>
                <a:tc gridSpan="3">
                  <a:txBody>
                    <a:bodyPr/>
                    <a:lstStyle/>
                    <a:p>
                      <a:r>
                        <a:rPr lang="en-US" sz="1100" b="0" dirty="0" smtClean="0">
                          <a:latin typeface="+mn-lt"/>
                        </a:rPr>
                        <a:t>Which word is the clearest and most specific substitute for</a:t>
                      </a:r>
                      <a:r>
                        <a:rPr lang="en-US" sz="1100" b="0" baseline="0" dirty="0" smtClean="0">
                          <a:latin typeface="+mn-lt"/>
                        </a:rPr>
                        <a:t> </a:t>
                      </a:r>
                      <a:r>
                        <a:rPr lang="en-US" sz="1100" b="0" dirty="0" smtClean="0">
                          <a:latin typeface="+mn-lt"/>
                        </a:rPr>
                        <a:t> “unusual”?  L.3a</a:t>
                      </a:r>
                      <a:endParaRPr lang="en-US" sz="1100" b="0" dirty="0" smtClean="0"/>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20</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Select the correct way to revise the sentence.  L.6.2a</a:t>
                      </a:r>
                      <a:endParaRPr lang="en-US" sz="1100" b="1" dirty="0" smtClean="0">
                        <a:latin typeface="+mn-lt"/>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7579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6822440" cy="6689283"/>
          </a:xfrm>
          <a:prstGeom prst="rect">
            <a:avLst/>
          </a:prstGeom>
        </p:spPr>
        <p:txBody>
          <a:bodyPr wrap="square" lIns="101870" tIns="50935" rIns="101870" bIns="50935">
            <a:spAutoFit/>
          </a:bodyPr>
          <a:lstStyle/>
          <a:p>
            <a:pPr algn="ctr"/>
            <a:r>
              <a:rPr lang="en-US" b="1" dirty="0" smtClean="0">
                <a:solidFill>
                  <a:prstClr val="black"/>
                </a:solidFill>
              </a:rPr>
              <a:t>About this Assessment</a:t>
            </a:r>
          </a:p>
          <a:p>
            <a:endParaRPr lang="en-US" sz="1200" b="1" dirty="0">
              <a:solidFill>
                <a:prstClr val="black"/>
              </a:solidFill>
            </a:endParaRPr>
          </a:p>
          <a:p>
            <a:r>
              <a:rPr lang="en-US" sz="1200" b="1" dirty="0">
                <a:solidFill>
                  <a:prstClr val="black"/>
                </a:solidFill>
              </a:rPr>
              <a:t>SBAC assessments </a:t>
            </a:r>
            <a:r>
              <a:rPr lang="en-US" sz="1200" dirty="0">
                <a:solidFill>
                  <a:prstClr val="black"/>
                </a:solidFill>
              </a:rPr>
              <a:t>are made up of </a:t>
            </a:r>
            <a:r>
              <a:rPr lang="en-US" sz="1200" b="1" dirty="0">
                <a:solidFill>
                  <a:prstClr val="black"/>
                </a:solidFill>
              </a:rPr>
              <a:t>four item types</a:t>
            </a:r>
            <a:r>
              <a:rPr lang="en-US" sz="1200" dirty="0">
                <a:solidFill>
                  <a:prstClr val="black"/>
                </a:solidFill>
              </a:rPr>
              <a:t>: </a:t>
            </a:r>
            <a:r>
              <a:rPr lang="en-US" sz="1200" dirty="0" smtClean="0">
                <a:solidFill>
                  <a:prstClr val="black"/>
                </a:solidFill>
              </a:rPr>
              <a:t>Selected Response</a:t>
            </a:r>
            <a:r>
              <a:rPr lang="en-US" sz="1200" dirty="0">
                <a:solidFill>
                  <a:prstClr val="black"/>
                </a:solidFill>
              </a:rPr>
              <a:t>, </a:t>
            </a:r>
            <a:r>
              <a:rPr lang="en-US" sz="1200" dirty="0" smtClean="0">
                <a:solidFill>
                  <a:prstClr val="black"/>
                </a:solidFill>
              </a:rPr>
              <a:t>Constructed Response</a:t>
            </a:r>
            <a:r>
              <a:rPr lang="en-US" sz="1200" dirty="0">
                <a:solidFill>
                  <a:prstClr val="black"/>
                </a:solidFill>
              </a:rPr>
              <a:t>,</a:t>
            </a:r>
          </a:p>
          <a:p>
            <a:r>
              <a:rPr lang="en-US" sz="1200" dirty="0">
                <a:solidFill>
                  <a:prstClr val="black"/>
                </a:solidFill>
              </a:rPr>
              <a:t>Technology-Enhanced, and Performance Task.  HSD Quarter One Assessments consist of 20 questions </a:t>
            </a:r>
          </a:p>
          <a:p>
            <a:r>
              <a:rPr lang="en-US" sz="1200" dirty="0">
                <a:solidFill>
                  <a:prstClr val="black"/>
                </a:solidFill>
              </a:rPr>
              <a:t>with </a:t>
            </a:r>
            <a:r>
              <a:rPr lang="en-US" sz="1200" i="1" dirty="0" smtClean="0">
                <a:solidFill>
                  <a:prstClr val="black"/>
                </a:solidFill>
              </a:rPr>
              <a:t>writing</a:t>
            </a:r>
            <a:r>
              <a:rPr lang="en-US" sz="1200" b="1" i="1" dirty="0" smtClean="0">
                <a:solidFill>
                  <a:prstClr val="black"/>
                </a:solidFill>
              </a:rPr>
              <a:t> </a:t>
            </a:r>
            <a:r>
              <a:rPr lang="en-US" sz="1200" dirty="0">
                <a:solidFill>
                  <a:prstClr val="black"/>
                </a:solidFill>
              </a:rPr>
              <a:t>items </a:t>
            </a:r>
            <a:r>
              <a:rPr lang="en-US" sz="1200" i="1" dirty="0">
                <a:solidFill>
                  <a:prstClr val="black"/>
                </a:solidFill>
              </a:rPr>
              <a:t>now included</a:t>
            </a:r>
            <a:r>
              <a:rPr lang="en-US" sz="1200" b="1" i="1" dirty="0">
                <a:solidFill>
                  <a:prstClr val="black"/>
                </a:solidFill>
              </a:rPr>
              <a:t> </a:t>
            </a:r>
            <a:r>
              <a:rPr lang="en-US" sz="1200" dirty="0">
                <a:solidFill>
                  <a:prstClr val="black"/>
                </a:solidFill>
              </a:rPr>
              <a:t>in the assessment scores.</a:t>
            </a:r>
          </a:p>
          <a:p>
            <a:endParaRPr lang="en-US" sz="1200" b="1" dirty="0">
              <a:solidFill>
                <a:prstClr val="black"/>
              </a:solidFill>
            </a:endParaRPr>
          </a:p>
          <a:p>
            <a:r>
              <a:rPr lang="en-US" sz="1200" b="1" dirty="0">
                <a:solidFill>
                  <a:prstClr val="black"/>
                </a:solidFill>
              </a:rPr>
              <a:t>There are no  Performance Tasks (PT) in quarter 1 assessments.</a:t>
            </a:r>
          </a:p>
          <a:p>
            <a:r>
              <a:rPr lang="en-US" sz="1200" i="1" dirty="0">
                <a:solidFill>
                  <a:prstClr val="black"/>
                </a:solidFill>
              </a:rPr>
              <a:t>The ELA Performance Tasks focus on reading, writing, speaking and listening, and research claims. They measure capacities such as depth of understanding, interpretive and analytical ability, basic recall, synthesis, and research. </a:t>
            </a:r>
          </a:p>
          <a:p>
            <a:endParaRPr lang="en-US" sz="1200" i="1" dirty="0">
              <a:solidFill>
                <a:prstClr val="black"/>
              </a:solidFill>
            </a:endParaRPr>
          </a:p>
          <a:p>
            <a:r>
              <a:rPr lang="en-US" sz="1200" b="1" dirty="0">
                <a:solidFill>
                  <a:prstClr val="black"/>
                </a:solidFill>
              </a:rPr>
              <a:t>There are  NO Technology-enhanced Items/Tasks (TE) Note:  </a:t>
            </a:r>
            <a:r>
              <a:rPr lang="en-US" sz="1200" dirty="0">
                <a:solidFill>
                  <a:prstClr val="black"/>
                </a:solidFill>
              </a:rPr>
              <a:t>It is </a:t>
            </a:r>
            <a:r>
              <a:rPr lang="en-US" sz="1200" i="1" dirty="0">
                <a:solidFill>
                  <a:prstClr val="black"/>
                </a:solidFill>
              </a:rPr>
              <a:t>highly recommended </a:t>
            </a:r>
            <a:r>
              <a:rPr lang="en-US" sz="1200" dirty="0">
                <a:solidFill>
                  <a:prstClr val="black"/>
                </a:solidFill>
              </a:rPr>
              <a:t>that students have experiences with the following types of tasks from various on-line instructional practice sites, as they are not on the HSD Elementary Assessments: </a:t>
            </a:r>
            <a:r>
              <a:rPr lang="en-US" sz="1200" i="1" dirty="0">
                <a:solidFill>
                  <a:prstClr val="black"/>
                </a:solidFill>
              </a:rPr>
              <a:t>reordering text, selecting and changing text, selecting text, and selecting from drop-down menus.</a:t>
            </a:r>
          </a:p>
          <a:p>
            <a:endParaRPr lang="en-US" sz="1200" i="1" dirty="0">
              <a:solidFill>
                <a:prstClr val="black"/>
              </a:solidFill>
            </a:endParaRPr>
          </a:p>
          <a:p>
            <a:r>
              <a:rPr lang="en-US" sz="1200" b="1" u="sng" dirty="0">
                <a:solidFill>
                  <a:prstClr val="black"/>
                </a:solidFill>
              </a:rPr>
              <a:t>An Important Note:</a:t>
            </a:r>
          </a:p>
          <a:p>
            <a:endParaRPr lang="en-US" sz="1200" u="sng" dirty="0">
              <a:solidFill>
                <a:prstClr val="black"/>
              </a:solidFill>
            </a:endParaRPr>
          </a:p>
          <a:p>
            <a:r>
              <a:rPr lang="en-US" sz="1200" dirty="0">
                <a:solidFill>
                  <a:prstClr val="black"/>
                </a:solidFill>
              </a:rPr>
              <a:t>If students </a:t>
            </a:r>
            <a:r>
              <a:rPr lang="en-US" sz="1200" b="1" dirty="0">
                <a:solidFill>
                  <a:prstClr val="black"/>
                </a:solidFill>
              </a:rPr>
              <a:t>are not </a:t>
            </a:r>
            <a:r>
              <a:rPr lang="en-US" sz="1200" dirty="0">
                <a:solidFill>
                  <a:prstClr val="black"/>
                </a:solidFill>
              </a:rPr>
              <a:t>reading at grade level and can’t read the text, </a:t>
            </a:r>
            <a:r>
              <a:rPr lang="en-US" sz="1200" b="1" dirty="0">
                <a:solidFill>
                  <a:prstClr val="black"/>
                </a:solidFill>
              </a:rPr>
              <a:t>please read the stories </a:t>
            </a:r>
            <a:r>
              <a:rPr lang="en-US" sz="1200" dirty="0">
                <a:solidFill>
                  <a:prstClr val="black"/>
                </a:solidFill>
              </a:rPr>
              <a:t>to the students and ask the questions. Please note the level of  differentiation each student needs. Scaffold over the year  until students are reading and doing more of the assessment independently as they are able.</a:t>
            </a:r>
            <a:endParaRPr lang="en-US" sz="1200" i="1" dirty="0">
              <a:solidFill>
                <a:prstClr val="black"/>
              </a:solidFill>
            </a:endParaRPr>
          </a:p>
          <a:p>
            <a:endParaRPr lang="en-US" sz="1200" b="1" u="sng" dirty="0">
              <a:solidFill>
                <a:prstClr val="black"/>
              </a:solidFill>
              <a:cs typeface="Helvetica" pitchFamily="34" charset="0"/>
            </a:endParaRPr>
          </a:p>
          <a:p>
            <a:endParaRPr lang="en-US" sz="1200" dirty="0">
              <a:solidFill>
                <a:prstClr val="black"/>
              </a:solidFill>
              <a:cs typeface="Helvetica" pitchFamily="34" charset="0"/>
            </a:endParaRPr>
          </a:p>
          <a:p>
            <a:r>
              <a:rPr lang="en-US" sz="1200" b="1" u="sng" dirty="0">
                <a:solidFill>
                  <a:prstClr val="black"/>
                </a:solidFill>
                <a:cs typeface="Helvetica" pitchFamily="34" charset="0"/>
              </a:rPr>
              <a:t>OPTIONAL SCORING SHEET AVAILABLE</a:t>
            </a:r>
            <a:r>
              <a:rPr lang="en-US" sz="1200" b="1" dirty="0">
                <a:solidFill>
                  <a:prstClr val="black"/>
                </a:solidFill>
                <a:cs typeface="Helvetica" pitchFamily="34" charset="0"/>
              </a:rPr>
              <a:t> ....(Assessment Class Summary Sheet)</a:t>
            </a:r>
          </a:p>
          <a:p>
            <a:endParaRPr lang="en-US" sz="1200" b="1" dirty="0">
              <a:solidFill>
                <a:prstClr val="black"/>
              </a:solidFill>
              <a:cs typeface="Helvetica" pitchFamily="34" charset="0"/>
            </a:endParaRPr>
          </a:p>
          <a:p>
            <a:pPr marL="383784" indent="-191007">
              <a:buFont typeface="Arial" pitchFamily="34" charset="0"/>
              <a:buChar char="•"/>
            </a:pPr>
            <a:r>
              <a:rPr lang="en-US" sz="1200" dirty="0">
                <a:solidFill>
                  <a:prstClr val="black"/>
                </a:solidFill>
                <a:cs typeface="Helvetica" pitchFamily="34" charset="0"/>
              </a:rPr>
              <a:t>When students have finished the  assessment  you may enter the total number of correct selected and constructed responses on the Assessment Class Summary Sheet if desired.</a:t>
            </a:r>
          </a:p>
          <a:p>
            <a:pPr marL="383784" indent="-191007">
              <a:buFont typeface="Arial" pitchFamily="34" charset="0"/>
              <a:buChar char="•"/>
            </a:pPr>
            <a:endParaRPr lang="en-US" sz="1200" dirty="0">
              <a:solidFill>
                <a:prstClr val="black"/>
              </a:solidFill>
              <a:cs typeface="Helvetica" pitchFamily="34" charset="0"/>
            </a:endParaRPr>
          </a:p>
          <a:p>
            <a:pPr marL="383784" indent="-191007">
              <a:buFont typeface="Arial" pitchFamily="34" charset="0"/>
              <a:buChar char="•"/>
            </a:pPr>
            <a:r>
              <a:rPr lang="en-US" sz="1200" dirty="0">
                <a:solidFill>
                  <a:prstClr val="black"/>
                </a:solidFill>
                <a:cs typeface="Helvetica" pitchFamily="34" charset="0"/>
              </a:rPr>
              <a:t>Return the scored test booklets to the students.  Students record their responses as correct or incorrect.</a:t>
            </a:r>
          </a:p>
          <a:p>
            <a:pPr marL="383784" indent="-191007">
              <a:buFont typeface="Arial" pitchFamily="34" charset="0"/>
              <a:buChar char="•"/>
            </a:pPr>
            <a:endParaRPr lang="en-US" sz="1200" dirty="0">
              <a:solidFill>
                <a:prstClr val="black"/>
              </a:solidFill>
              <a:cs typeface="Helvetica" pitchFamily="34" charset="0"/>
            </a:endParaRPr>
          </a:p>
          <a:p>
            <a:pPr marL="383784" indent="-191007">
              <a:buFont typeface="Arial" pitchFamily="34" charset="0"/>
              <a:buChar char="•"/>
            </a:pPr>
            <a:r>
              <a:rPr lang="en-US" sz="1200" dirty="0">
                <a:solidFill>
                  <a:prstClr val="black"/>
                </a:solidFill>
                <a:cs typeface="Helvetica" pitchFamily="34" charset="0"/>
              </a:rPr>
              <a:t>The last page in the student booklet is a student reflection page.  This last page activity is invaluable for understanding how to differentiate student instructional needs.</a:t>
            </a:r>
          </a:p>
          <a:p>
            <a:pPr marL="383784" indent="-191007">
              <a:buFont typeface="Arial" pitchFamily="34" charset="0"/>
              <a:buChar char="•"/>
            </a:pPr>
            <a:endParaRPr lang="en-US" sz="1200" dirty="0">
              <a:solidFill>
                <a:srgbClr val="C00000"/>
              </a:solidFill>
              <a:cs typeface="Helvetica" pitchFamily="34" charset="0"/>
            </a:endParaRPr>
          </a:p>
          <a:p>
            <a:endParaRPr lang="en-US" sz="1200" i="1" dirty="0">
              <a:solidFill>
                <a:srgbClr val="C00000"/>
              </a:solidFill>
            </a:endParaRPr>
          </a:p>
        </p:txBody>
      </p:sp>
    </p:spTree>
    <p:extLst>
      <p:ext uri="{BB962C8B-B14F-4D97-AF65-F5344CB8AC3E}">
        <p14:creationId xmlns:p14="http://schemas.microsoft.com/office/powerpoint/2010/main" val="310991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764876832"/>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577027465"/>
              </p:ext>
            </p:extLst>
          </p:nvPr>
        </p:nvGraphicFramePr>
        <p:xfrm>
          <a:off x="280670" y="5334000"/>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421865"/>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9040" y="9199932"/>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286611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08353026"/>
              </p:ext>
            </p:extLst>
          </p:nvPr>
        </p:nvGraphicFramePr>
        <p:xfrm>
          <a:off x="609600" y="304800"/>
          <a:ext cx="6553115" cy="6153813"/>
        </p:xfrm>
        <a:graphic>
          <a:graphicData uri="http://schemas.openxmlformats.org/drawingml/2006/table">
            <a:tbl>
              <a:tblPr firstRow="1" firstCol="1" bandRow="1"/>
              <a:tblGrid>
                <a:gridCol w="680634"/>
                <a:gridCol w="5872481"/>
              </a:tblGrid>
              <a:tr h="763491">
                <a:tc gridSpan="2">
                  <a:txBody>
                    <a:bodyPr/>
                    <a:lstStyle/>
                    <a:p>
                      <a:pPr lvl="0">
                        <a:defRPr sz="1800" b="0" i="0"/>
                      </a:pPr>
                      <a:r>
                        <a:rPr lang="en-US" sz="1000" i="1" dirty="0" smtClean="0"/>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endParaRPr lang="en-US" sz="1000" i="1" dirty="0"/>
                    </a:p>
                  </a:txBody>
                  <a:tcPr marL="67586" marR="67586" marT="911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1086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rPr>
                        <a:t>Quarter 1 CFA </a:t>
                      </a:r>
                      <a:r>
                        <a:rPr kumimoji="0" lang="en-US" sz="1500" b="1" i="0" u="sng" strike="noStrike" kern="1200" cap="none" spc="0" normalizeH="0" baseline="0" noProof="0" dirty="0" smtClean="0">
                          <a:ln>
                            <a:noFill/>
                          </a:ln>
                          <a:solidFill>
                            <a:prstClr val="black"/>
                          </a:solidFill>
                          <a:effectLst/>
                          <a:uLnTx/>
                          <a:uFillTx/>
                          <a:latin typeface="+mn-lt"/>
                        </a:rPr>
                        <a:t>Constructed Response</a:t>
                      </a:r>
                      <a:r>
                        <a:rPr kumimoji="0" lang="en-US" sz="1500" b="1" i="0" u="none" strike="noStrike" kern="1200" cap="none" spc="0" normalizeH="0" baseline="0" noProof="0" dirty="0" smtClean="0">
                          <a:ln>
                            <a:noFill/>
                          </a:ln>
                          <a:solidFill>
                            <a:prstClr val="black"/>
                          </a:solidFill>
                          <a:effectLst/>
                          <a:uLnTx/>
                          <a:uFillTx/>
                          <a:latin typeface="+mn-lt"/>
                        </a:rPr>
                        <a:t> Answer Key</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RL6.2</a:t>
                      </a:r>
                      <a:r>
                        <a:rPr lang="en-US" sz="1500" b="1" kern="1200" dirty="0">
                          <a:solidFill>
                            <a:srgbClr val="000000"/>
                          </a:solidFill>
                          <a:effectLst/>
                          <a:latin typeface="+mn-lt"/>
                          <a:ea typeface="Times New Roman"/>
                          <a:cs typeface="Arial"/>
                        </a:rPr>
                        <a:t>:   2 Point Short </a:t>
                      </a:r>
                      <a:r>
                        <a:rPr lang="en-US" sz="1500" b="1" i="1" kern="1200" dirty="0">
                          <a:solidFill>
                            <a:srgbClr val="000000"/>
                          </a:solidFill>
                          <a:effectLst/>
                          <a:latin typeface="+mn-lt"/>
                          <a:ea typeface="Times New Roman"/>
                          <a:cs typeface="Arial"/>
                        </a:rPr>
                        <a:t>Reading </a:t>
                      </a:r>
                      <a:r>
                        <a:rPr lang="en-US" sz="1500" b="1" kern="1200" dirty="0">
                          <a:solidFill>
                            <a:srgbClr val="000000"/>
                          </a:solidFill>
                          <a:effectLst/>
                          <a:latin typeface="+mn-lt"/>
                          <a:ea typeface="Times New Roman"/>
                          <a:cs typeface="Arial"/>
                        </a:rPr>
                        <a:t>Constructed Response Rubric</a:t>
                      </a:r>
                      <a:endParaRPr lang="en-US" sz="15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0" marR="0" algn="l">
                        <a:spcBef>
                          <a:spcPts val="0"/>
                        </a:spcBef>
                        <a:spcAft>
                          <a:spcPts val="0"/>
                        </a:spcAft>
                      </a:pPr>
                      <a:r>
                        <a:rPr lang="en-US" sz="1500" b="1" kern="1200" dirty="0" smtClean="0">
                          <a:effectLst/>
                          <a:latin typeface="+mn-lt"/>
                        </a:rPr>
                        <a:t>Question #7 (prompt): </a:t>
                      </a:r>
                      <a:r>
                        <a:rPr lang="en-US" sz="1500" b="0" kern="1200" dirty="0" smtClean="0">
                          <a:solidFill>
                            <a:schemeClr val="tx1"/>
                          </a:solidFill>
                          <a:effectLst/>
                          <a:latin typeface="+mn-lt"/>
                          <a:ea typeface="+mn-ea"/>
                          <a:cs typeface="+mn-cs"/>
                        </a:rPr>
                        <a:t>What is the theme of  </a:t>
                      </a:r>
                      <a:r>
                        <a:rPr lang="en-US" sz="1500" b="1" kern="1200" dirty="0" smtClean="0">
                          <a:solidFill>
                            <a:schemeClr val="tx1"/>
                          </a:solidFill>
                          <a:effectLst/>
                          <a:latin typeface="+mn-lt"/>
                          <a:ea typeface="+mn-ea"/>
                          <a:cs typeface="+mn-cs"/>
                        </a:rPr>
                        <a:t>“</a:t>
                      </a:r>
                      <a:r>
                        <a:rPr lang="en-US" sz="1500" b="1" i="1" u="sng" kern="1200" dirty="0" smtClean="0">
                          <a:solidFill>
                            <a:schemeClr val="tx1"/>
                          </a:solidFill>
                          <a:effectLst/>
                          <a:latin typeface="+mn-lt"/>
                          <a:ea typeface="+mn-ea"/>
                          <a:cs typeface="+mn-cs"/>
                        </a:rPr>
                        <a:t>Great Digger- North American Fable</a:t>
                      </a:r>
                      <a:r>
                        <a:rPr lang="en-US" sz="1500" b="1" u="none" kern="1200" dirty="0" smtClean="0">
                          <a:solidFill>
                            <a:schemeClr val="tx1"/>
                          </a:solidFill>
                          <a:effectLst/>
                          <a:latin typeface="+mn-lt"/>
                          <a:ea typeface="+mn-ea"/>
                          <a:cs typeface="+mn-cs"/>
                        </a:rPr>
                        <a:t>”</a:t>
                      </a:r>
                      <a:r>
                        <a:rPr lang="en-US" sz="1500" b="0" kern="1200" dirty="0" smtClean="0">
                          <a:solidFill>
                            <a:schemeClr val="tx1"/>
                          </a:solidFill>
                          <a:effectLst/>
                          <a:latin typeface="+mn-lt"/>
                          <a:ea typeface="+mn-ea"/>
                          <a:cs typeface="+mn-cs"/>
                        </a:rPr>
                        <a:t> and</a:t>
                      </a:r>
                      <a:r>
                        <a:rPr lang="en-US" sz="1500" b="0" kern="1200" baseline="0" dirty="0" smtClean="0">
                          <a:solidFill>
                            <a:schemeClr val="tx1"/>
                          </a:solidFill>
                          <a:effectLst/>
                          <a:latin typeface="+mn-lt"/>
                          <a:ea typeface="+mn-ea"/>
                          <a:cs typeface="+mn-cs"/>
                        </a:rPr>
                        <a:t> </a:t>
                      </a:r>
                      <a:r>
                        <a:rPr lang="en-US" sz="1500" b="0" kern="1200" dirty="0" smtClean="0">
                          <a:solidFill>
                            <a:schemeClr val="tx1"/>
                          </a:solidFill>
                          <a:effectLst/>
                          <a:latin typeface="+mn-lt"/>
                          <a:ea typeface="+mn-ea"/>
                          <a:cs typeface="+mn-cs"/>
                        </a:rPr>
                        <a:t>what details help the reader determine the theme? </a:t>
                      </a:r>
                      <a:endParaRPr lang="en-US" sz="1500" b="0" dirty="0">
                        <a:effectLst/>
                        <a:latin typeface="+mn-lt"/>
                        <a:ea typeface="Times New Roman"/>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79936">
                <a:tc gridSpan="2">
                  <a:txBody>
                    <a:bodyPr/>
                    <a:lstStyle/>
                    <a:p>
                      <a:pPr marL="0" marR="0" algn="l">
                        <a:lnSpc>
                          <a:spcPct val="100000"/>
                        </a:lnSpc>
                        <a:spcBef>
                          <a:spcPts val="0"/>
                        </a:spcBef>
                        <a:spcAft>
                          <a:spcPts val="0"/>
                        </a:spcAft>
                      </a:pPr>
                      <a:r>
                        <a:rPr lang="en-US" sz="1100" b="1" u="none" kern="1200" dirty="0" smtClean="0">
                          <a:solidFill>
                            <a:srgbClr val="000000"/>
                          </a:solidFill>
                          <a:effectLst/>
                          <a:latin typeface="+mn-lt"/>
                          <a:ea typeface="Times New Roman"/>
                          <a:cs typeface="Arial"/>
                        </a:rPr>
                        <a:t>Sufficient Evidence</a:t>
                      </a:r>
                      <a:r>
                        <a:rPr lang="en-US" sz="1100" b="0" u="none" kern="1200" baseline="0" dirty="0" smtClean="0">
                          <a:solidFill>
                            <a:srgbClr val="000000"/>
                          </a:solidFill>
                          <a:effectLst/>
                          <a:latin typeface="+mn-lt"/>
                          <a:ea typeface="Times New Roman"/>
                          <a:cs typeface="Arial"/>
                        </a:rPr>
                        <a:t> </a:t>
                      </a:r>
                      <a:r>
                        <a:rPr lang="en-US" sz="1100" u="none" kern="1200" dirty="0" smtClean="0">
                          <a:solidFill>
                            <a:srgbClr val="000000"/>
                          </a:solidFill>
                          <a:effectLst/>
                          <a:latin typeface="+mn-lt"/>
                          <a:ea typeface="Times New Roman"/>
                          <a:cs typeface="Arial"/>
                        </a:rPr>
                        <a:t>would</a:t>
                      </a:r>
                      <a:r>
                        <a:rPr lang="en-US" sz="1100" u="none" kern="1200" baseline="0" dirty="0" smtClean="0">
                          <a:solidFill>
                            <a:srgbClr val="000000"/>
                          </a:solidFill>
                          <a:effectLst/>
                          <a:latin typeface="+mn-lt"/>
                          <a:ea typeface="Times New Roman"/>
                          <a:cs typeface="Arial"/>
                        </a:rPr>
                        <a:t> be the student identifying that t</a:t>
                      </a:r>
                      <a:r>
                        <a:rPr lang="en-US" sz="1100" u="none" kern="1200" dirty="0" smtClean="0">
                          <a:solidFill>
                            <a:srgbClr val="000000"/>
                          </a:solidFill>
                          <a:effectLst/>
                          <a:latin typeface="+mn-lt"/>
                          <a:ea typeface="Times New Roman"/>
                          <a:cs typeface="Arial"/>
                        </a:rPr>
                        <a:t>he theme is appreciating the roles of others in a community.  Students should identify or connect with Badger’s role in his community of helping others build safe homes</a:t>
                      </a:r>
                      <a:r>
                        <a:rPr lang="en-US" sz="1100" u="none" kern="1200" baseline="0" dirty="0" smtClean="0">
                          <a:solidFill>
                            <a:srgbClr val="000000"/>
                          </a:solidFill>
                          <a:effectLst/>
                          <a:latin typeface="+mn-lt"/>
                          <a:ea typeface="Times New Roman"/>
                          <a:cs typeface="Arial"/>
                        </a:rPr>
                        <a:t> and how Badger was not appreciated until a great tornado came.</a:t>
                      </a:r>
                      <a:endParaRPr lang="en-US" sz="1100" u="none" kern="120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n-US" sz="1100" b="1" u="none" kern="1200" dirty="0" smtClean="0">
                          <a:solidFill>
                            <a:srgbClr val="000000"/>
                          </a:solidFill>
                          <a:effectLst/>
                          <a:latin typeface="+mn-lt"/>
                          <a:ea typeface="Times New Roman"/>
                          <a:cs typeface="Arial"/>
                        </a:rPr>
                        <a:t>Specific  Details</a:t>
                      </a:r>
                      <a:r>
                        <a:rPr lang="en-US" sz="1100" b="0" u="none" kern="1200" baseline="0" dirty="0" smtClean="0">
                          <a:solidFill>
                            <a:srgbClr val="000000"/>
                          </a:solidFill>
                          <a:effectLst/>
                          <a:latin typeface="+mn-lt"/>
                          <a:ea typeface="Times New Roman"/>
                          <a:cs typeface="Arial"/>
                        </a:rPr>
                        <a:t> or examples the student should include would be (1) </a:t>
                      </a:r>
                      <a:r>
                        <a:rPr lang="en-US" sz="1100" u="none" kern="1200" dirty="0" smtClean="0">
                          <a:solidFill>
                            <a:srgbClr val="000000"/>
                          </a:solidFill>
                          <a:effectLst/>
                          <a:latin typeface="+mn-lt"/>
                          <a:ea typeface="Times New Roman"/>
                          <a:cs typeface="Arial"/>
                        </a:rPr>
                        <a:t>Badger  enabled his neighbors to construct safe homes,</a:t>
                      </a:r>
                      <a:r>
                        <a:rPr lang="en-US" sz="1100" u="none" kern="1200" baseline="0" dirty="0" smtClean="0">
                          <a:solidFill>
                            <a:srgbClr val="000000"/>
                          </a:solidFill>
                          <a:effectLst/>
                          <a:latin typeface="+mn-lt"/>
                          <a:ea typeface="Times New Roman"/>
                          <a:cs typeface="Arial"/>
                        </a:rPr>
                        <a:t> (2) t</a:t>
                      </a:r>
                      <a:r>
                        <a:rPr lang="en-US" sz="1100" u="none" kern="1200" dirty="0" smtClean="0">
                          <a:solidFill>
                            <a:srgbClr val="000000"/>
                          </a:solidFill>
                          <a:effectLst/>
                          <a:latin typeface="+mn-lt"/>
                          <a:ea typeface="Times New Roman"/>
                          <a:cs typeface="Arial"/>
                        </a:rPr>
                        <a:t>hey were able to dig easily because he had made the soil soft</a:t>
                      </a:r>
                      <a:r>
                        <a:rPr lang="en-US" sz="1100" u="none" kern="1200" baseline="0" dirty="0" smtClean="0">
                          <a:solidFill>
                            <a:srgbClr val="000000"/>
                          </a:solidFill>
                          <a:effectLst/>
                          <a:latin typeface="+mn-lt"/>
                          <a:ea typeface="Times New Roman"/>
                          <a:cs typeface="Arial"/>
                        </a:rPr>
                        <a:t> ,(3) </a:t>
                      </a:r>
                      <a:r>
                        <a:rPr lang="en-US" sz="1100" u="none" kern="1200" dirty="0" smtClean="0">
                          <a:solidFill>
                            <a:srgbClr val="000000"/>
                          </a:solidFill>
                          <a:effectLst/>
                          <a:latin typeface="+mn-lt"/>
                          <a:ea typeface="Times New Roman"/>
                          <a:cs typeface="Arial"/>
                        </a:rPr>
                        <a:t>Badger dug and dug all day, every day,</a:t>
                      </a:r>
                      <a:r>
                        <a:rPr lang="en-US" sz="1100" u="none" kern="1200" baseline="0" dirty="0" smtClean="0">
                          <a:solidFill>
                            <a:srgbClr val="000000"/>
                          </a:solidFill>
                          <a:effectLst/>
                          <a:latin typeface="+mn-lt"/>
                          <a:ea typeface="Times New Roman"/>
                          <a:cs typeface="Arial"/>
                        </a:rPr>
                        <a:t> </a:t>
                      </a:r>
                      <a:endParaRPr lang="en-US" sz="1100" u="none" kern="1200" dirty="0" smtClean="0">
                        <a:solidFill>
                          <a:srgbClr val="000000"/>
                        </a:solidFill>
                        <a:effectLst/>
                        <a:latin typeface="+mn-lt"/>
                        <a:ea typeface="Times New Roman"/>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none" kern="1200" dirty="0" smtClean="0">
                          <a:solidFill>
                            <a:srgbClr val="000000"/>
                          </a:solidFill>
                          <a:effectLst/>
                          <a:latin typeface="+mn-lt"/>
                          <a:ea typeface="Times New Roman"/>
                          <a:cs typeface="Arial"/>
                        </a:rPr>
                        <a:t>Full Support </a:t>
                      </a:r>
                      <a:r>
                        <a:rPr lang="en-US" sz="1100" b="0" u="none" kern="1200" dirty="0" smtClean="0">
                          <a:solidFill>
                            <a:srgbClr val="000000"/>
                          </a:solidFill>
                          <a:effectLst/>
                          <a:latin typeface="+mn-lt"/>
                          <a:ea typeface="Times New Roman"/>
                          <a:cs typeface="Arial"/>
                        </a:rPr>
                        <a:t>could</a:t>
                      </a:r>
                      <a:r>
                        <a:rPr lang="en-US" sz="1100" b="0" u="none" kern="1200" baseline="0" dirty="0" smtClean="0">
                          <a:solidFill>
                            <a:srgbClr val="000000"/>
                          </a:solidFill>
                          <a:effectLst/>
                          <a:latin typeface="+mn-lt"/>
                          <a:ea typeface="Times New Roman"/>
                          <a:cs typeface="Arial"/>
                        </a:rPr>
                        <a:t> include that m</a:t>
                      </a:r>
                      <a:r>
                        <a:rPr lang="en-US" sz="1100" u="none" kern="1200" dirty="0" smtClean="0">
                          <a:solidFill>
                            <a:srgbClr val="000000"/>
                          </a:solidFill>
                          <a:effectLst/>
                          <a:latin typeface="+mn-lt"/>
                          <a:ea typeface="Times New Roman"/>
                          <a:cs typeface="Arial"/>
                        </a:rPr>
                        <a:t>ore than one fox or coyote had made his home in a hole dug by Badger. Any details are acceptable if they are found explicitly in the text and support the prompt.</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8609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stating the theme of the fable and supporting it with details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theme of the fable is how everyone in a community is important and should be appreciated for what they do.  This is the lesson of the fable. Badger dug and dug making the soil soft.  This helped other animals dig to make their burrows in the ground.  Animals like the fox or coyote had made homes in holes dug by the Badger.  However, the other animals did not appreciate him.  Instead they called him slow, boring, stupid and clumsy. When a tornado came the animals had to stay in holes underground to stay safe.  They realized afterwards how important Badger was and how important it was to thank him and show appreciation.</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67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stating the theme of the fable but with few or vague details from the text.</a:t>
                      </a:r>
                      <a:endParaRPr kumimoji="0" lang="en-US" sz="900" b="0" i="1" u="none" strike="noStrike" kern="1200" cap="none" spc="0" normalizeH="0" baseline="0" noProof="0" dirty="0" smtClean="0">
                        <a:ln>
                          <a:noFill/>
                        </a:ln>
                        <a:solidFill>
                          <a:prstClr val="black"/>
                        </a:solidFill>
                        <a:effectLst/>
                        <a:uLnTx/>
                        <a:uFillTx/>
                        <a:latin typeface="+mn-lt"/>
                        <a:ea typeface="Calibri"/>
                        <a:cs typeface="Verdana"/>
                      </a:endParaRPr>
                    </a:p>
                    <a:p>
                      <a:pPr marL="0" marR="0" algn="l">
                        <a:lnSpc>
                          <a:spcPct val="100000"/>
                        </a:lnSpc>
                        <a:spcBef>
                          <a:spcPts val="0"/>
                        </a:spcBef>
                        <a:spcAft>
                          <a:spcPts val="0"/>
                        </a:spcAft>
                      </a:pPr>
                      <a:r>
                        <a:rPr lang="en-US" sz="1200" kern="1200" dirty="0" smtClean="0">
                          <a:solidFill>
                            <a:srgbClr val="000000"/>
                          </a:solidFill>
                          <a:effectLst/>
                          <a:latin typeface="+mn-lt"/>
                          <a:ea typeface="Times New Roman"/>
                          <a:cs typeface="Arial"/>
                        </a:rPr>
                        <a:t>The theme of this fable is the</a:t>
                      </a:r>
                      <a:r>
                        <a:rPr lang="en-US" sz="1200" kern="1200" baseline="0" dirty="0" smtClean="0">
                          <a:solidFill>
                            <a:srgbClr val="000000"/>
                          </a:solidFill>
                          <a:effectLst/>
                          <a:latin typeface="+mn-lt"/>
                          <a:ea typeface="Times New Roman"/>
                          <a:cs typeface="Arial"/>
                        </a:rPr>
                        <a:t> lesson we learn when we appreciate what others do and how everyone in a community is important.  </a:t>
                      </a:r>
                      <a:r>
                        <a:rPr lang="en-US" sz="1200" kern="1200" baseline="0" dirty="0" smtClean="0">
                          <a:solidFill>
                            <a:srgbClr val="000000"/>
                          </a:solidFill>
                          <a:effectLst/>
                          <a:latin typeface="+mn-lt"/>
                          <a:ea typeface="Times New Roman"/>
                          <a:cs typeface="Arial"/>
                        </a:rPr>
                        <a:t>Badger </a:t>
                      </a:r>
                      <a:r>
                        <a:rPr lang="en-US" sz="1200" kern="1200" baseline="0" dirty="0" smtClean="0">
                          <a:solidFill>
                            <a:srgbClr val="000000"/>
                          </a:solidFill>
                          <a:effectLst/>
                          <a:latin typeface="+mn-lt"/>
                          <a:ea typeface="Times New Roman"/>
                          <a:cs typeface="Arial"/>
                        </a:rPr>
                        <a:t>was not appreciated for all he did.</a:t>
                      </a:r>
                      <a:endParaRPr lang="en-US"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44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does not answer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theme is that Badger always had a good day.</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63951269"/>
              </p:ext>
            </p:extLst>
          </p:nvPr>
        </p:nvGraphicFramePr>
        <p:xfrm>
          <a:off x="5257800" y="7924800"/>
          <a:ext cx="1986280" cy="86106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Determine a theme or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18875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16285948"/>
              </p:ext>
            </p:extLst>
          </p:nvPr>
        </p:nvGraphicFramePr>
        <p:xfrm>
          <a:off x="381000" y="179833"/>
          <a:ext cx="7010400" cy="5727191"/>
        </p:xfrm>
        <a:graphic>
          <a:graphicData uri="http://schemas.openxmlformats.org/drawingml/2006/table">
            <a:tbl>
              <a:tblPr firstRow="1" firstCol="1" bandRow="1"/>
              <a:tblGrid>
                <a:gridCol w="794693"/>
                <a:gridCol w="6215707"/>
              </a:tblGrid>
              <a:tr h="60350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9835" marR="698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0175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rPr>
                        <a:t>Quarter 1 CFA </a:t>
                      </a:r>
                      <a:r>
                        <a:rPr kumimoji="0" lang="en-US" sz="1500" b="1" i="0" u="sng" strike="noStrike" kern="1200" cap="none" spc="0" normalizeH="0" baseline="0" noProof="0" dirty="0" smtClean="0">
                          <a:ln>
                            <a:noFill/>
                          </a:ln>
                          <a:solidFill>
                            <a:prstClr val="black"/>
                          </a:solidFill>
                          <a:effectLst/>
                          <a:uLnTx/>
                          <a:uFillTx/>
                          <a:latin typeface="+mn-lt"/>
                        </a:rPr>
                        <a:t>Constructed Response </a:t>
                      </a:r>
                      <a:r>
                        <a:rPr kumimoji="0" lang="en-US" sz="1500" b="1" i="0" u="none" strike="noStrike" kern="1200" cap="none" spc="0" normalizeH="0" baseline="0" noProof="0" dirty="0" smtClean="0">
                          <a:ln>
                            <a:noFill/>
                          </a:ln>
                          <a:solidFill>
                            <a:prstClr val="black"/>
                          </a:solidFill>
                          <a:effectLst/>
                          <a:uLnTx/>
                          <a:uFillTx/>
                          <a:latin typeface="+mn-lt"/>
                        </a:rPr>
                        <a:t>Answer Key</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Times New Roman"/>
                        </a:rPr>
                        <a:t>Standard </a:t>
                      </a:r>
                      <a:r>
                        <a:rPr lang="en-US" sz="1500" b="1" kern="1200" dirty="0" smtClean="0">
                          <a:solidFill>
                            <a:srgbClr val="000000"/>
                          </a:solidFill>
                          <a:effectLst/>
                          <a:latin typeface="+mn-lt"/>
                          <a:ea typeface="Times New Roman"/>
                          <a:cs typeface="Times New Roman"/>
                        </a:rPr>
                        <a:t>RL.6.3</a:t>
                      </a:r>
                      <a:r>
                        <a:rPr lang="en-US" sz="1500" b="1" kern="1200" dirty="0">
                          <a:solidFill>
                            <a:srgbClr val="000000"/>
                          </a:solidFill>
                          <a:effectLst/>
                          <a:latin typeface="+mn-lt"/>
                          <a:ea typeface="Times New Roman"/>
                          <a:cs typeface="Times New Roman"/>
                        </a:rPr>
                        <a:t>:   3 Point </a:t>
                      </a:r>
                      <a:r>
                        <a:rPr lang="en-US" sz="1500" b="1" u="none" kern="1200" dirty="0">
                          <a:solidFill>
                            <a:srgbClr val="000000"/>
                          </a:solidFill>
                          <a:effectLst/>
                          <a:latin typeface="+mn-lt"/>
                          <a:ea typeface="Times New Roman"/>
                          <a:cs typeface="Times New Roman"/>
                        </a:rPr>
                        <a:t>Reading Constructed Response </a:t>
                      </a:r>
                      <a:r>
                        <a:rPr lang="en-US" sz="1500" b="1" kern="1200" dirty="0">
                          <a:solidFill>
                            <a:srgbClr val="000000"/>
                          </a:solidFill>
                          <a:effectLst/>
                          <a:latin typeface="+mn-lt"/>
                          <a:ea typeface="Times New Roman"/>
                          <a:cs typeface="Times New Roman"/>
                        </a:rPr>
                        <a:t>Rubric</a:t>
                      </a:r>
                      <a:endParaRPr lang="en-US" sz="1500" dirty="0">
                        <a:effectLst/>
                        <a:latin typeface="+mn-lt"/>
                        <a:ea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252">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mn-lt"/>
                          <a:ea typeface="Times New Roman"/>
                          <a:cs typeface="Times New Roman"/>
                        </a:rPr>
                        <a:t>Question #8  Prompt:  </a:t>
                      </a:r>
                      <a:r>
                        <a:rPr lang="en-US" sz="1500" b="0" kern="1200" dirty="0" smtClean="0">
                          <a:solidFill>
                            <a:srgbClr val="000000"/>
                          </a:solidFill>
                          <a:effectLst/>
                          <a:latin typeface="+mn-lt"/>
                          <a:ea typeface="Times New Roman"/>
                          <a:cs typeface="Times New Roman"/>
                        </a:rPr>
                        <a:t>Describe how the animals</a:t>
                      </a:r>
                      <a:r>
                        <a:rPr lang="en-US" sz="1500" b="0" kern="1200" baseline="0" dirty="0" smtClean="0">
                          <a:solidFill>
                            <a:srgbClr val="000000"/>
                          </a:solidFill>
                          <a:effectLst/>
                          <a:latin typeface="+mn-lt"/>
                          <a:ea typeface="Times New Roman"/>
                          <a:cs typeface="Times New Roman"/>
                        </a:rPr>
                        <a:t> changed toward Badger throughout the fable and why. </a:t>
                      </a:r>
                      <a:r>
                        <a:rPr lang="en-US" sz="1500" b="0" kern="1200" dirty="0" smtClean="0">
                          <a:solidFill>
                            <a:srgbClr val="000000"/>
                          </a:solidFill>
                          <a:effectLst/>
                          <a:latin typeface="+mn-lt"/>
                          <a:ea typeface="Times New Roman"/>
                          <a:cs typeface="Times New Roman"/>
                        </a:rPr>
                        <a:t> Use specific details from the story to support your answer.</a:t>
                      </a:r>
                      <a:r>
                        <a:rPr lang="en-US" sz="1400" b="0" kern="1200" dirty="0" smtClean="0">
                          <a:solidFill>
                            <a:srgbClr val="000000"/>
                          </a:solidFill>
                          <a:effectLst/>
                          <a:latin typeface="+mn-lt"/>
                          <a:ea typeface="Times New Roman"/>
                          <a:cs typeface="Times New Roman"/>
                        </a:rPr>
                        <a:t> </a:t>
                      </a:r>
                      <a:endParaRPr lang="en-US" sz="1400" b="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8364">
                <a:tc gridSpan="2">
                  <a:txBody>
                    <a:bodyPr/>
                    <a:lstStyle/>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Sufficient Evidence </a:t>
                      </a:r>
                      <a:r>
                        <a:rPr lang="en-US" sz="1100" b="0" kern="1200" dirty="0" smtClean="0">
                          <a:solidFill>
                            <a:srgbClr val="000000"/>
                          </a:solidFill>
                          <a:effectLst/>
                          <a:latin typeface="+mn-lt"/>
                          <a:ea typeface="Times New Roman"/>
                          <a:cs typeface="Times New Roman"/>
                        </a:rPr>
                        <a:t>in</a:t>
                      </a:r>
                      <a:r>
                        <a:rPr lang="en-US" sz="1100" b="0" kern="1200" baseline="0" dirty="0" smtClean="0">
                          <a:solidFill>
                            <a:srgbClr val="000000"/>
                          </a:solidFill>
                          <a:effectLst/>
                          <a:latin typeface="+mn-lt"/>
                          <a:ea typeface="Times New Roman"/>
                          <a:cs typeface="Times New Roman"/>
                        </a:rPr>
                        <a:t> response to the prompt would be examples of specific details that describe how the animals treated Badger throughout the fable, how their treatment of him changed and why.</a:t>
                      </a:r>
                      <a:endParaRPr lang="en-US" sz="1100" b="1" kern="1200"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1100" kern="1200" dirty="0" smtClean="0">
                          <a:solidFill>
                            <a:srgbClr val="000000"/>
                          </a:solidFill>
                          <a:effectLst/>
                          <a:latin typeface="+mn-lt"/>
                          <a:ea typeface="Times New Roman"/>
                          <a:cs typeface="Times New Roman"/>
                        </a:rPr>
                        <a:t>At the beginning the animals wished Badger were somewhere else.  He was always disturbing their tranquil community. </a:t>
                      </a: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Specific Details</a:t>
                      </a:r>
                      <a:r>
                        <a:rPr lang="en-US" sz="1100" b="0" kern="1200" dirty="0" smtClean="0">
                          <a:solidFill>
                            <a:srgbClr val="000000"/>
                          </a:solidFill>
                          <a:effectLst/>
                          <a:latin typeface="+mn-lt"/>
                          <a:ea typeface="Times New Roman"/>
                          <a:cs typeface="Times New Roman"/>
                        </a:rPr>
                        <a:t> to support how the animals acted  toward Badger at first could include (1) they would run away when they saw him coming, (2) they laughed at him</a:t>
                      </a:r>
                      <a:r>
                        <a:rPr lang="en-US" sz="1100" b="0" kern="1200" baseline="0" dirty="0" smtClean="0">
                          <a:solidFill>
                            <a:srgbClr val="000000"/>
                          </a:solidFill>
                          <a:effectLst/>
                          <a:latin typeface="+mn-lt"/>
                          <a:ea typeface="Times New Roman"/>
                          <a:cs typeface="Times New Roman"/>
                        </a:rPr>
                        <a:t> and</a:t>
                      </a:r>
                      <a:r>
                        <a:rPr lang="en-US" sz="1100" b="0" kern="1200" dirty="0" smtClean="0">
                          <a:solidFill>
                            <a:srgbClr val="000000"/>
                          </a:solidFill>
                          <a:effectLst/>
                          <a:latin typeface="+mn-lt"/>
                          <a:ea typeface="Times New Roman"/>
                          <a:cs typeface="Times New Roman"/>
                        </a:rPr>
                        <a:t> (3) they said</a:t>
                      </a:r>
                      <a:r>
                        <a:rPr lang="en-US" sz="1100" b="0" kern="1200" baseline="0" dirty="0" smtClean="0">
                          <a:solidFill>
                            <a:srgbClr val="000000"/>
                          </a:solidFill>
                          <a:effectLst/>
                          <a:latin typeface="+mn-lt"/>
                          <a:ea typeface="Times New Roman"/>
                          <a:cs typeface="Times New Roman"/>
                        </a:rPr>
                        <a:t> he must be stupid. To support how the animals eventually acted toward Badger details should include how the animals were glad they had holes to keep them safe from the tornado and thanked Badger for all  his digging.</a:t>
                      </a:r>
                      <a:endParaRPr lang="en-US" sz="1100" b="1" kern="1200"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Full Support </a:t>
                      </a:r>
                      <a:r>
                        <a:rPr lang="en-US" sz="1100" b="0" kern="1200" dirty="0" smtClean="0">
                          <a:solidFill>
                            <a:srgbClr val="000000"/>
                          </a:solidFill>
                          <a:effectLst/>
                          <a:latin typeface="+mn-lt"/>
                          <a:ea typeface="Times New Roman"/>
                          <a:cs typeface="Times New Roman"/>
                        </a:rPr>
                        <a:t>can include any details found</a:t>
                      </a:r>
                      <a:r>
                        <a:rPr lang="en-US" sz="1100" b="0" kern="1200" baseline="0" dirty="0" smtClean="0">
                          <a:solidFill>
                            <a:srgbClr val="000000"/>
                          </a:solidFill>
                          <a:effectLst/>
                          <a:latin typeface="+mn-lt"/>
                          <a:ea typeface="Times New Roman"/>
                          <a:cs typeface="Times New Roman"/>
                        </a:rPr>
                        <a:t> explicitly in the text that support the prompt.</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9368">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proficient response by describing how the animals changed toward Badger and why, using details from the story to support the response.</a:t>
                      </a:r>
                      <a:endParaRPr lang="en-US" sz="1000" dirty="0" smtClean="0">
                        <a:effectLst/>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At the beginning the animals were ungrateful for all of Badger’s digging.  They wished he were somewhere else because he was always disturbing their tranquil community.  They ignored him and never thanked him.  They would laugh at him and thought he was not smart.  But at the end, they thanked him because the holes he dug had safeguarded them from the tornado.</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partial response by describing some of the ways the animals treated him and how that changed  toward the end, but</a:t>
                      </a:r>
                      <a:r>
                        <a:rPr lang="en-US" sz="1000" i="1" kern="1200" baseline="0" dirty="0" smtClean="0">
                          <a:solidFill>
                            <a:srgbClr val="000000"/>
                          </a:solidFill>
                          <a:effectLst/>
                          <a:latin typeface="+mn-lt"/>
                          <a:ea typeface="Calibri"/>
                          <a:cs typeface="Verdana"/>
                        </a:rPr>
                        <a:t> using only partial details to support the response.</a:t>
                      </a:r>
                      <a:endParaRPr lang="en-US" sz="1000" dirty="0" smtClean="0">
                        <a:effectLst/>
                        <a:latin typeface="+mn-lt"/>
                        <a:ea typeface="Calibri"/>
                        <a:cs typeface="Times New Roman"/>
                      </a:endParaRPr>
                    </a:p>
                    <a:p>
                      <a:pPr marL="0" marR="0" algn="l">
                        <a:lnSpc>
                          <a:spcPct val="100000"/>
                        </a:lnSpc>
                        <a:spcBef>
                          <a:spcPts val="0"/>
                        </a:spcBef>
                        <a:spcAft>
                          <a:spcPts val="0"/>
                        </a:spcAft>
                      </a:pPr>
                      <a:r>
                        <a:rPr lang="en-US" sz="1200" dirty="0" smtClean="0">
                          <a:effectLst/>
                          <a:latin typeface="+mn-lt"/>
                          <a:ea typeface="Calibri"/>
                          <a:cs typeface="Verdana"/>
                        </a:rPr>
                        <a:t>The animals didn’t want to be around Badger.  The digging disturbed their community.  They laughed at him, but at the end they thanked him because he saved them.</a:t>
                      </a:r>
                      <a:endParaRPr lang="en-US" sz="120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minimal and incomplete response</a:t>
                      </a:r>
                      <a:r>
                        <a:rPr lang="en-US" sz="1000" i="1" kern="1200" baseline="0" dirty="0" smtClean="0">
                          <a:solidFill>
                            <a:srgbClr val="000000"/>
                          </a:solidFill>
                          <a:effectLst/>
                          <a:latin typeface="+mn-lt"/>
                          <a:ea typeface="Calibri"/>
                          <a:cs typeface="Verdana"/>
                        </a:rPr>
                        <a:t> to the prompt.</a:t>
                      </a:r>
                    </a:p>
                    <a:p>
                      <a:pPr marL="0" marR="0">
                        <a:lnSpc>
                          <a:spcPct val="100000"/>
                        </a:lnSpc>
                        <a:spcBef>
                          <a:spcPts val="0"/>
                        </a:spcBef>
                        <a:spcAft>
                          <a:spcPts val="0"/>
                        </a:spcAft>
                      </a:pPr>
                      <a:r>
                        <a:rPr lang="en-US" sz="1200" dirty="0" smtClean="0">
                          <a:effectLst/>
                          <a:latin typeface="+mn-lt"/>
                          <a:ea typeface="Calibri"/>
                          <a:cs typeface="Verdana"/>
                        </a:rPr>
                        <a:t>The animals didn’t like Badger.  They thought he was dumb for digging all the holes.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5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does not answer</a:t>
                      </a:r>
                      <a:r>
                        <a:rPr lang="en-US" sz="1000" i="1" kern="1200" baseline="0" dirty="0" smtClean="0">
                          <a:solidFill>
                            <a:srgbClr val="000000"/>
                          </a:solidFill>
                          <a:effectLst/>
                          <a:latin typeface="+mn-lt"/>
                          <a:ea typeface="Calibri"/>
                          <a:cs typeface="Verdana"/>
                        </a:rPr>
                        <a:t> the prompt.</a:t>
                      </a:r>
                      <a:endParaRPr lang="en-US" sz="10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n-US" sz="1200" i="0" kern="1200" dirty="0" smtClean="0">
                          <a:solidFill>
                            <a:srgbClr val="000000"/>
                          </a:solidFill>
                          <a:effectLst/>
                          <a:latin typeface="+mn-lt"/>
                          <a:ea typeface="Calibri"/>
                          <a:cs typeface="Verdana"/>
                        </a:rPr>
                        <a:t>The animals didn’t like him.</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16129075"/>
              </p:ext>
            </p:extLst>
          </p:nvPr>
        </p:nvGraphicFramePr>
        <p:xfrm>
          <a:off x="5334000" y="8686800"/>
          <a:ext cx="2072640" cy="861060"/>
        </p:xfrm>
        <a:graphic>
          <a:graphicData uri="http://schemas.openxmlformats.org/drawingml/2006/table">
            <a:tbl>
              <a:tblPr/>
              <a:tblGrid>
                <a:gridCol w="207264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RL.6.3  </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Describe how a particular story's or drama's plot unfolds in a series of episodes as well </a:t>
                      </a:r>
                      <a:r>
                        <a:rPr lang="en-US" sz="900" b="1" dirty="0" smtClean="0"/>
                        <a:t>as how the characters respond or change as the plot moves toward a resolution</a:t>
                      </a:r>
                      <a:r>
                        <a:rPr lang="en-US" sz="900" dirty="0" smtClean="0"/>
                        <a:t>.</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78118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46275127"/>
              </p:ext>
            </p:extLst>
          </p:nvPr>
        </p:nvGraphicFramePr>
        <p:xfrm>
          <a:off x="609600" y="0"/>
          <a:ext cx="6553115" cy="6633709"/>
        </p:xfrm>
        <a:graphic>
          <a:graphicData uri="http://schemas.openxmlformats.org/drawingml/2006/table">
            <a:tbl>
              <a:tblPr firstRow="1" firstCol="1" bandRow="1"/>
              <a:tblGrid>
                <a:gridCol w="680634"/>
                <a:gridCol w="5872481"/>
              </a:tblGrid>
              <a:tr h="73161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7586" marR="67586" marT="9111"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75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rPr>
                        <a:t>Quarter 1 CFA </a:t>
                      </a:r>
                      <a:r>
                        <a:rPr lang="en-US" sz="1500" b="1" u="sng" dirty="0" smtClean="0">
                          <a:effectLst/>
                        </a:rPr>
                        <a:t>Constructed Response</a:t>
                      </a:r>
                      <a:r>
                        <a:rPr lang="en-US" sz="1500" b="1" u="none" dirty="0" smtClean="0">
                          <a:effectLst/>
                        </a:rPr>
                        <a:t> 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3629">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RI.6.2</a:t>
                      </a:r>
                      <a:r>
                        <a:rPr lang="en-US" sz="1500" b="1" kern="1200" dirty="0">
                          <a:solidFill>
                            <a:srgbClr val="000000"/>
                          </a:solidFill>
                          <a:effectLst/>
                          <a:latin typeface="+mn-lt"/>
                          <a:ea typeface="Times New Roman"/>
                          <a:cs typeface="Arial"/>
                        </a:rPr>
                        <a:t>:   2 Point Short Reading Constructed Response Rubric</a:t>
                      </a:r>
                      <a:endParaRPr lang="en-US" sz="1500" b="1"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8527">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mn-lt"/>
                          <a:ea typeface="Times New Roman"/>
                          <a:cs typeface="Arial"/>
                        </a:rPr>
                        <a:t>Question #15 (prompt): </a:t>
                      </a:r>
                      <a:r>
                        <a:rPr lang="en-US" sz="1500" b="0" kern="1200" dirty="0" smtClean="0">
                          <a:solidFill>
                            <a:srgbClr val="000000"/>
                          </a:solidFill>
                          <a:effectLst/>
                          <a:latin typeface="+mn-lt"/>
                          <a:ea typeface="Times New Roman"/>
                          <a:cs typeface="Arial"/>
                        </a:rPr>
                        <a:t>Summarize the </a:t>
                      </a:r>
                      <a:r>
                        <a:rPr lang="en-US" sz="1500" b="0" kern="1200" baseline="0" dirty="0" smtClean="0">
                          <a:solidFill>
                            <a:srgbClr val="000000"/>
                          </a:solidFill>
                          <a:effectLst/>
                          <a:latin typeface="+mn-lt"/>
                          <a:ea typeface="Times New Roman"/>
                          <a:cs typeface="Arial"/>
                        </a:rPr>
                        <a:t>central idea of the passage.  Use details from the passage in your summary.</a:t>
                      </a:r>
                      <a:endParaRPr lang="en-US" sz="1500" b="0"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51403">
                <a:tc gridSpan="2">
                  <a:txBody>
                    <a:bodyPr/>
                    <a:lstStyle/>
                    <a:p>
                      <a:pPr marL="0" marR="0" algn="l">
                        <a:lnSpc>
                          <a:spcPct val="100000"/>
                        </a:lnSpc>
                        <a:spcBef>
                          <a:spcPts val="0"/>
                        </a:spcBef>
                        <a:spcAft>
                          <a:spcPts val="0"/>
                        </a:spcAft>
                      </a:pPr>
                      <a:r>
                        <a:rPr lang="en-US" sz="1100" u="sng" kern="1200" dirty="0" smtClean="0">
                          <a:solidFill>
                            <a:srgbClr val="000000"/>
                          </a:solidFill>
                          <a:effectLst/>
                          <a:latin typeface="+mn-lt"/>
                          <a:ea typeface="Times New Roman"/>
                          <a:cs typeface="Arial"/>
                        </a:rPr>
                        <a:t>Teacher Language and Scoring Notes</a:t>
                      </a:r>
                      <a:r>
                        <a:rPr lang="en-US" sz="1100" u="none" kern="1200" dirty="0" smtClean="0">
                          <a:solidFill>
                            <a:srgbClr val="000000"/>
                          </a:solidFill>
                          <a:effectLst/>
                          <a:latin typeface="+mn-lt"/>
                          <a:ea typeface="Times New Roman"/>
                          <a:cs typeface="Arial"/>
                        </a:rPr>
                        <a:t>:</a:t>
                      </a:r>
                      <a:endParaRPr lang="en-US" sz="1100" b="1" u="none" kern="120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Arial"/>
                        </a:rPr>
                        <a:t>Sufficient Evidence </a:t>
                      </a:r>
                      <a:r>
                        <a:rPr lang="en-US" sz="1100" b="0" kern="1200" dirty="0" smtClean="0">
                          <a:solidFill>
                            <a:srgbClr val="000000"/>
                          </a:solidFill>
                          <a:effectLst/>
                          <a:latin typeface="+mn-lt"/>
                          <a:ea typeface="Times New Roman"/>
                          <a:cs typeface="Arial"/>
                        </a:rPr>
                        <a:t>in</a:t>
                      </a:r>
                      <a:r>
                        <a:rPr lang="en-US" sz="1100" b="0" kern="1200" baseline="0" dirty="0" smtClean="0">
                          <a:solidFill>
                            <a:srgbClr val="000000"/>
                          </a:solidFill>
                          <a:effectLst/>
                          <a:latin typeface="+mn-lt"/>
                          <a:ea typeface="Times New Roman"/>
                          <a:cs typeface="Arial"/>
                        </a:rPr>
                        <a:t> response to the prompt would include details specifically from the passage to form a summary of the central idea.  The central idea must be stated with sufficient textual support.</a:t>
                      </a:r>
                      <a:endParaRPr lang="en-US" sz="1100" b="0" kern="120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n-US" sz="1100" b="1" kern="1200" dirty="0" smtClean="0">
                          <a:solidFill>
                            <a:srgbClr val="000000"/>
                          </a:solidFill>
                          <a:effectLst/>
                          <a:latin typeface="+mn-lt"/>
                          <a:ea typeface="Calibri"/>
                          <a:cs typeface="Arial"/>
                        </a:rPr>
                        <a:t>Specific Details </a:t>
                      </a:r>
                      <a:r>
                        <a:rPr lang="en-US" sz="1100" b="0" kern="1200" dirty="0" smtClean="0">
                          <a:solidFill>
                            <a:srgbClr val="000000"/>
                          </a:solidFill>
                          <a:effectLst/>
                          <a:latin typeface="+mn-lt"/>
                          <a:ea typeface="Calibri"/>
                          <a:cs typeface="Arial"/>
                        </a:rPr>
                        <a:t>for the response would support a stated central idea</a:t>
                      </a:r>
                      <a:r>
                        <a:rPr lang="en-US" sz="1100" b="0" kern="1200" baseline="0" dirty="0" smtClean="0">
                          <a:solidFill>
                            <a:srgbClr val="000000"/>
                          </a:solidFill>
                          <a:effectLst/>
                          <a:latin typeface="+mn-lt"/>
                          <a:ea typeface="Calibri"/>
                          <a:cs typeface="Arial"/>
                        </a:rPr>
                        <a:t> (the </a:t>
                      </a:r>
                      <a:r>
                        <a:rPr lang="en-US" sz="1100" b="1" kern="1200" baseline="0" dirty="0" smtClean="0">
                          <a:solidFill>
                            <a:srgbClr val="000000"/>
                          </a:solidFill>
                          <a:effectLst/>
                          <a:latin typeface="+mn-lt"/>
                          <a:ea typeface="Calibri"/>
                          <a:cs typeface="Arial"/>
                        </a:rPr>
                        <a:t>mystery </a:t>
                      </a:r>
                      <a:r>
                        <a:rPr lang="en-US" sz="1100" b="0" kern="1200" baseline="0" dirty="0" smtClean="0">
                          <a:solidFill>
                            <a:srgbClr val="000000"/>
                          </a:solidFill>
                          <a:effectLst/>
                          <a:latin typeface="+mn-lt"/>
                          <a:ea typeface="Calibri"/>
                          <a:cs typeface="Arial"/>
                        </a:rPr>
                        <a:t>of the Loch Ness Monster </a:t>
                      </a:r>
                      <a:r>
                        <a:rPr lang="en-US" sz="1100" b="1" kern="1200" baseline="0" dirty="0" smtClean="0">
                          <a:solidFill>
                            <a:srgbClr val="000000"/>
                          </a:solidFill>
                          <a:effectLst/>
                          <a:latin typeface="+mn-lt"/>
                          <a:ea typeface="Calibri"/>
                          <a:cs typeface="Arial"/>
                        </a:rPr>
                        <a:t>throughout history) </a:t>
                      </a:r>
                      <a:r>
                        <a:rPr lang="en-US" sz="1100" b="0" kern="1200" baseline="0" dirty="0" smtClean="0">
                          <a:solidFill>
                            <a:srgbClr val="000000"/>
                          </a:solidFill>
                          <a:effectLst/>
                          <a:latin typeface="+mn-lt"/>
                          <a:ea typeface="Calibri"/>
                          <a:cs typeface="Arial"/>
                        </a:rPr>
                        <a:t>and could include details about history such as (1) the Vikings, (2) the 6</a:t>
                      </a:r>
                      <a:r>
                        <a:rPr lang="en-US" sz="1100" b="0" kern="1200" baseline="30000" dirty="0" smtClean="0">
                          <a:solidFill>
                            <a:srgbClr val="000000"/>
                          </a:solidFill>
                          <a:effectLst/>
                          <a:latin typeface="+mn-lt"/>
                          <a:ea typeface="Calibri"/>
                          <a:cs typeface="Arial"/>
                        </a:rPr>
                        <a:t>th</a:t>
                      </a:r>
                      <a:r>
                        <a:rPr lang="en-US" sz="1100" b="0" kern="1200" baseline="0" dirty="0" smtClean="0">
                          <a:solidFill>
                            <a:srgbClr val="000000"/>
                          </a:solidFill>
                          <a:effectLst/>
                          <a:latin typeface="+mn-lt"/>
                          <a:ea typeface="Calibri"/>
                          <a:cs typeface="Arial"/>
                        </a:rPr>
                        <a:t> century, (3) the 1930’s, and (4) the 1970s.  Details about the mystery could include (1) accounts of sightings, (2) rumors and hoaxes, (3) photographs, (4) underwater sonar pictures and (5) the many stories and descriptions people  gave of the monster.</a:t>
                      </a:r>
                      <a:endParaRPr lang="en-US" sz="1100" b="1" kern="1200" dirty="0" smtClean="0">
                        <a:solidFill>
                          <a:srgbClr val="000000"/>
                        </a:solidFill>
                        <a:effectLst/>
                        <a:latin typeface="+mn-lt"/>
                        <a:ea typeface="Calibri"/>
                        <a:cs typeface="Arial"/>
                      </a:endParaRPr>
                    </a:p>
                    <a:p>
                      <a:pPr marL="0" marR="0" algn="l">
                        <a:lnSpc>
                          <a:spcPct val="100000"/>
                        </a:lnSpc>
                        <a:spcBef>
                          <a:spcPts val="0"/>
                        </a:spcBef>
                        <a:spcAft>
                          <a:spcPts val="0"/>
                        </a:spcAft>
                      </a:pPr>
                      <a:r>
                        <a:rPr lang="en-US" sz="1100" b="1" kern="1200" dirty="0" smtClean="0">
                          <a:solidFill>
                            <a:srgbClr val="000000"/>
                          </a:solidFill>
                          <a:effectLst/>
                          <a:latin typeface="+mn-lt"/>
                          <a:ea typeface="Calibri"/>
                          <a:cs typeface="Arial"/>
                        </a:rPr>
                        <a:t>Full</a:t>
                      </a:r>
                      <a:r>
                        <a:rPr lang="en-US" sz="1100" b="1" kern="1200" baseline="0" dirty="0" smtClean="0">
                          <a:solidFill>
                            <a:srgbClr val="000000"/>
                          </a:solidFill>
                          <a:effectLst/>
                          <a:latin typeface="+mn-lt"/>
                          <a:ea typeface="Calibri"/>
                          <a:cs typeface="Arial"/>
                        </a:rPr>
                        <a:t> Support </a:t>
                      </a:r>
                      <a:r>
                        <a:rPr lang="en-US" sz="1100" b="0" kern="1200" baseline="0" dirty="0" smtClean="0">
                          <a:solidFill>
                            <a:srgbClr val="000000"/>
                          </a:solidFill>
                          <a:effectLst/>
                          <a:latin typeface="+mn-lt"/>
                          <a:ea typeface="Calibri"/>
                          <a:cs typeface="Arial"/>
                        </a:rPr>
                        <a:t>could be any details that support both the history and mystery of the Loch Ness Monster.</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8823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summarizing the central idea of the passage and supports the idea with sufficient details from the passage.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This passage is about the mystery of the Loch Ness Monster throughout history.           The history because for centuries the Loch Ness Monster has been seen and described in many ways.  For instance, the Vikings thought it looked like a water horse, while in the 6</a:t>
                      </a:r>
                      <a:r>
                        <a:rPr kumimoji="0" lang="en-US" sz="1200" b="0" i="0" u="none" strike="noStrike" kern="1200" cap="none" spc="0" normalizeH="0" baseline="30000" noProof="0" dirty="0" smtClean="0">
                          <a:ln>
                            <a:noFill/>
                          </a:ln>
                          <a:solidFill>
                            <a:prstClr val="black"/>
                          </a:solidFill>
                          <a:effectLst/>
                          <a:uLnTx/>
                          <a:uFillTx/>
                          <a:latin typeface="+mn-lt"/>
                          <a:ea typeface="Calibri"/>
                          <a:cs typeface="Times New Roman"/>
                        </a:rPr>
                        <a:t>th</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 century  it was called a fierce beast. In the 70’s it was thought to be an ancestor of a dinosaur. The mystery because there is no real physical evidence (a body) of the Loch Ness Monster.  An example of this mystery is that no one has caught the Loch Ness to prove what it really is.  Another example of the mystery are the sonar underwater pictures a group of scientists took in the 1970’s.  The pictures showed a huge body with flippers.   But, it’s still a mystery.  What is it really?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342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response is a partial summary of the central idea of the passage with vague supporting details.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Loch Ness Monster described over many years is the central idea of the passage. Long ago people thought it was a horse or a beast and then later a dinosaur.  People kept seeing it differently throughout time.</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852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does not answer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The Loch Ness Monster is a huge animal hiding in Scotland.</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7622737"/>
              </p:ext>
            </p:extLst>
          </p:nvPr>
        </p:nvGraphicFramePr>
        <p:xfrm>
          <a:off x="5181600" y="8428609"/>
          <a:ext cx="1960547" cy="861060"/>
        </p:xfrm>
        <a:graphic>
          <a:graphicData uri="http://schemas.openxmlformats.org/drawingml/2006/table">
            <a:tbl>
              <a:tblPr/>
              <a:tblGrid>
                <a:gridCol w="1960547"/>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RI.6.2</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r>
                        <a:rPr lang="en-US" sz="900" dirty="0" smtClean="0"/>
                        <a:t>Determine a central idea of a text and how it is conveyed through particular details; provide a summary of the text distinct from personal opinions or judgments.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2534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07301938"/>
              </p:ext>
            </p:extLst>
          </p:nvPr>
        </p:nvGraphicFramePr>
        <p:xfrm>
          <a:off x="380659" y="152400"/>
          <a:ext cx="7010741" cy="7083899"/>
        </p:xfrm>
        <a:graphic>
          <a:graphicData uri="http://schemas.openxmlformats.org/drawingml/2006/table">
            <a:tbl>
              <a:tblPr firstRow="1" firstCol="1" bandRow="1"/>
              <a:tblGrid>
                <a:gridCol w="794693"/>
                <a:gridCol w="6216048"/>
              </a:tblGrid>
              <a:tr h="54002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txBody>
                  <a:tcPr marL="69835" marR="698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001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rPr>
                        <a:t>Quarter 1 CFA </a:t>
                      </a:r>
                      <a:r>
                        <a:rPr kumimoji="0" lang="en-US" sz="1500" b="1" i="0" u="sng" strike="noStrike" kern="1200" cap="none" spc="0" normalizeH="0" baseline="0" noProof="0" dirty="0" smtClean="0">
                          <a:ln>
                            <a:noFill/>
                          </a:ln>
                          <a:solidFill>
                            <a:prstClr val="black"/>
                          </a:solidFill>
                          <a:effectLst/>
                          <a:uLnTx/>
                          <a:uFillTx/>
                          <a:latin typeface="+mn-lt"/>
                        </a:rPr>
                        <a:t>Constructed Response</a:t>
                      </a:r>
                      <a:r>
                        <a:rPr kumimoji="0" lang="en-US" sz="1500" b="1" i="0" u="none" strike="noStrike" kern="1200" cap="none" spc="0" normalizeH="0" baseline="0" noProof="0" dirty="0" smtClean="0">
                          <a:ln>
                            <a:noFill/>
                          </a:ln>
                          <a:solidFill>
                            <a:prstClr val="black"/>
                          </a:solidFill>
                          <a:effectLst/>
                          <a:uLnTx/>
                          <a:uFillTx/>
                          <a:latin typeface="+mn-lt"/>
                        </a:rPr>
                        <a:t> Answer Key</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6193">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Times New Roman"/>
                        </a:rPr>
                        <a:t>Standard </a:t>
                      </a:r>
                      <a:r>
                        <a:rPr lang="en-US" sz="1500" b="1" kern="1200" dirty="0" smtClean="0">
                          <a:solidFill>
                            <a:srgbClr val="000000"/>
                          </a:solidFill>
                          <a:effectLst/>
                          <a:latin typeface="+mn-lt"/>
                          <a:ea typeface="Times New Roman"/>
                          <a:cs typeface="Times New Roman"/>
                        </a:rPr>
                        <a:t>RI.6.3</a:t>
                      </a:r>
                      <a:r>
                        <a:rPr lang="en-US" sz="1500" b="1" kern="1200" dirty="0">
                          <a:solidFill>
                            <a:srgbClr val="000000"/>
                          </a:solidFill>
                          <a:effectLst/>
                          <a:latin typeface="+mn-lt"/>
                          <a:ea typeface="Times New Roman"/>
                          <a:cs typeface="Times New Roman"/>
                        </a:rPr>
                        <a:t>:   3 Point Reading Constructed Response Rubric</a:t>
                      </a:r>
                      <a:endParaRPr lang="en-US" sz="1500" dirty="0">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387">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Helvetica" pitchFamily="34" charset="0"/>
                          <a:ea typeface="Times New Roman"/>
                          <a:cs typeface="Times New Roman"/>
                        </a:rPr>
                        <a:t>Question #16 </a:t>
                      </a:r>
                      <a:r>
                        <a:rPr lang="en-US" sz="1500" b="1" kern="1200" dirty="0">
                          <a:solidFill>
                            <a:srgbClr val="000000"/>
                          </a:solidFill>
                          <a:effectLst/>
                          <a:latin typeface="Helvetica" pitchFamily="34" charset="0"/>
                          <a:ea typeface="Times New Roman"/>
                          <a:cs typeface="Times New Roman"/>
                        </a:rPr>
                        <a:t>(prompt</a:t>
                      </a:r>
                      <a:r>
                        <a:rPr lang="en-US" sz="1500" b="1" kern="1200" dirty="0" smtClean="0">
                          <a:solidFill>
                            <a:srgbClr val="000000"/>
                          </a:solidFill>
                          <a:effectLst/>
                          <a:latin typeface="Helvetica" pitchFamily="34" charset="0"/>
                          <a:ea typeface="Times New Roman"/>
                          <a:cs typeface="Times New Roman"/>
                        </a:rPr>
                        <a:t>):</a:t>
                      </a:r>
                      <a:r>
                        <a:rPr lang="en-US" sz="1500" b="1" kern="1200" baseline="0" dirty="0" smtClean="0">
                          <a:solidFill>
                            <a:srgbClr val="000000"/>
                          </a:solidFill>
                          <a:effectLst/>
                          <a:latin typeface="Helvetica" pitchFamily="34" charset="0"/>
                          <a:ea typeface="Times New Roman"/>
                          <a:cs typeface="Times New Roman"/>
                        </a:rPr>
                        <a:t> </a:t>
                      </a:r>
                      <a:r>
                        <a:rPr lang="en-US" sz="1500" b="0" dirty="0" smtClean="0">
                          <a:solidFill>
                            <a:schemeClr val="tx1"/>
                          </a:solidFill>
                          <a:latin typeface="Helvetica" pitchFamily="34" charset="0"/>
                        </a:rPr>
                        <a:t>Explain why descriptions of the Loch Ness Monster</a:t>
                      </a:r>
                      <a:r>
                        <a:rPr lang="en-US" sz="1500" b="0" baseline="0" dirty="0" smtClean="0">
                          <a:solidFill>
                            <a:schemeClr val="tx1"/>
                          </a:solidFill>
                          <a:latin typeface="Helvetica" pitchFamily="34" charset="0"/>
                        </a:rPr>
                        <a:t> </a:t>
                      </a:r>
                      <a:r>
                        <a:rPr lang="en-US" sz="1500" b="0" dirty="0" smtClean="0">
                          <a:solidFill>
                            <a:schemeClr val="tx1"/>
                          </a:solidFill>
                          <a:latin typeface="Helvetica" pitchFamily="34" charset="0"/>
                        </a:rPr>
                        <a:t>have</a:t>
                      </a:r>
                      <a:r>
                        <a:rPr lang="en-US" sz="1500" b="0" baseline="0" dirty="0" smtClean="0">
                          <a:solidFill>
                            <a:schemeClr val="tx1"/>
                          </a:solidFill>
                          <a:latin typeface="Helvetica" pitchFamily="34" charset="0"/>
                        </a:rPr>
                        <a:t> </a:t>
                      </a:r>
                      <a:r>
                        <a:rPr lang="en-US" sz="1500" b="0" dirty="0" smtClean="0">
                          <a:solidFill>
                            <a:schemeClr val="tx1"/>
                          </a:solidFill>
                          <a:latin typeface="Helvetica" pitchFamily="34" charset="0"/>
                        </a:rPr>
                        <a:t>changed over time.</a:t>
                      </a:r>
                      <a:r>
                        <a:rPr lang="en-US" sz="1500" b="0" baseline="0" dirty="0" smtClean="0">
                          <a:solidFill>
                            <a:schemeClr val="tx1"/>
                          </a:solidFill>
                          <a:latin typeface="Helvetica" pitchFamily="34" charset="0"/>
                        </a:rPr>
                        <a:t> </a:t>
                      </a:r>
                      <a:r>
                        <a:rPr lang="en-US" sz="1500" b="0" dirty="0" smtClean="0">
                          <a:solidFill>
                            <a:schemeClr val="tx1"/>
                          </a:solidFill>
                          <a:latin typeface="Helvetica" pitchFamily="34" charset="0"/>
                        </a:rPr>
                        <a:t>Use details from</a:t>
                      </a:r>
                      <a:r>
                        <a:rPr lang="en-US" sz="1500" b="0" baseline="0" dirty="0" smtClean="0">
                          <a:solidFill>
                            <a:schemeClr val="tx1"/>
                          </a:solidFill>
                          <a:latin typeface="Helvetica" pitchFamily="34" charset="0"/>
                        </a:rPr>
                        <a:t> </a:t>
                      </a:r>
                      <a:r>
                        <a:rPr lang="en-US" sz="1500" b="0" dirty="0" smtClean="0">
                          <a:solidFill>
                            <a:schemeClr val="tx1"/>
                          </a:solidFill>
                          <a:latin typeface="Helvetica" pitchFamily="34" charset="0"/>
                        </a:rPr>
                        <a:t>the text.</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2157">
                <a:tc gridSpan="2">
                  <a:txBody>
                    <a:bodyPr/>
                    <a:lstStyle/>
                    <a:p>
                      <a:pPr marL="0" marR="0" algn="l">
                        <a:lnSpc>
                          <a:spcPct val="100000"/>
                        </a:lnSpc>
                      </a:pPr>
                      <a:r>
                        <a:rPr lang="en-US" sz="1100" b="1" kern="1200" dirty="0" smtClean="0">
                          <a:solidFill>
                            <a:srgbClr val="000000"/>
                          </a:solidFill>
                          <a:effectLst/>
                          <a:latin typeface="+mn-lt"/>
                          <a:ea typeface="Times New Roman"/>
                          <a:cs typeface="Times New Roman"/>
                        </a:rPr>
                        <a:t>Teacher Language and Scoring Notes:</a:t>
                      </a:r>
                    </a:p>
                    <a:p>
                      <a:pPr marL="0" marR="0" algn="l">
                        <a:lnSpc>
                          <a:spcPct val="100000"/>
                        </a:lnSpc>
                      </a:pPr>
                      <a:r>
                        <a:rPr lang="en-US" sz="1100" b="1" kern="1200" dirty="0" smtClean="0">
                          <a:solidFill>
                            <a:srgbClr val="000000"/>
                          </a:solidFill>
                          <a:effectLst/>
                          <a:latin typeface="+mn-lt"/>
                          <a:ea typeface="Times New Roman"/>
                          <a:cs typeface="Times New Roman"/>
                        </a:rPr>
                        <a:t>Sufficient</a:t>
                      </a:r>
                      <a:r>
                        <a:rPr lang="en-US" sz="1100" b="1" kern="1200" baseline="0" dirty="0" smtClean="0">
                          <a:solidFill>
                            <a:srgbClr val="000000"/>
                          </a:solidFill>
                          <a:effectLst/>
                          <a:latin typeface="+mn-lt"/>
                          <a:ea typeface="Times New Roman"/>
                          <a:cs typeface="Times New Roman"/>
                        </a:rPr>
                        <a:t> Evidence </a:t>
                      </a:r>
                      <a:r>
                        <a:rPr lang="en-US" sz="1100" b="0" kern="1200" baseline="0" dirty="0" smtClean="0">
                          <a:solidFill>
                            <a:srgbClr val="000000"/>
                          </a:solidFill>
                          <a:effectLst/>
                          <a:latin typeface="+mn-lt"/>
                          <a:ea typeface="Times New Roman"/>
                          <a:cs typeface="Times New Roman"/>
                        </a:rPr>
                        <a:t>in response to the prompt would include specific details from the text explaining how and why descriptions of the Loch Ness Monster have changed over time.  There should be references to the time (era)  connected with the descriptions of a specific time along with reasons of how and why the monster was described.</a:t>
                      </a:r>
                      <a:endParaRPr lang="en-US" sz="1100" b="1" kern="1200" baseline="0" dirty="0" smtClean="0">
                        <a:solidFill>
                          <a:srgbClr val="000000"/>
                        </a:solidFill>
                        <a:effectLst/>
                        <a:latin typeface="+mn-lt"/>
                        <a:ea typeface="Times New Roman"/>
                        <a:cs typeface="Times New Roman"/>
                      </a:endParaRPr>
                    </a:p>
                    <a:p>
                      <a:pPr marL="0" marR="0" algn="l">
                        <a:lnSpc>
                          <a:spcPct val="100000"/>
                        </a:lnSpc>
                      </a:pPr>
                      <a:r>
                        <a:rPr lang="en-US" sz="1100" b="1" kern="1200" baseline="0" dirty="0" smtClean="0">
                          <a:solidFill>
                            <a:srgbClr val="000000"/>
                          </a:solidFill>
                          <a:effectLst/>
                          <a:latin typeface="+mn-lt"/>
                          <a:ea typeface="Times New Roman"/>
                          <a:cs typeface="Times New Roman"/>
                        </a:rPr>
                        <a:t>Specific Details </a:t>
                      </a:r>
                      <a:r>
                        <a:rPr lang="en-US" sz="1100" b="0" kern="1200" baseline="0" dirty="0" smtClean="0">
                          <a:solidFill>
                            <a:srgbClr val="000000"/>
                          </a:solidFill>
                          <a:effectLst/>
                          <a:latin typeface="+mn-lt"/>
                          <a:ea typeface="Times New Roman"/>
                          <a:cs typeface="Times New Roman"/>
                        </a:rPr>
                        <a:t>of time could include (1) the Vikings (2) the 6</a:t>
                      </a:r>
                      <a:r>
                        <a:rPr lang="en-US" sz="1100" b="0" kern="1200" baseline="30000" dirty="0" smtClean="0">
                          <a:solidFill>
                            <a:srgbClr val="000000"/>
                          </a:solidFill>
                          <a:effectLst/>
                          <a:latin typeface="+mn-lt"/>
                          <a:ea typeface="Times New Roman"/>
                          <a:cs typeface="Times New Roman"/>
                        </a:rPr>
                        <a:t>th</a:t>
                      </a:r>
                      <a:r>
                        <a:rPr lang="en-US" sz="1100" b="0" kern="1200" baseline="0" dirty="0" smtClean="0">
                          <a:solidFill>
                            <a:srgbClr val="000000"/>
                          </a:solidFill>
                          <a:effectLst/>
                          <a:latin typeface="+mn-lt"/>
                          <a:ea typeface="Times New Roman"/>
                          <a:cs typeface="Times New Roman"/>
                        </a:rPr>
                        <a:t> century (3) centuries in general, (4) the 1930’s , (5) and the 1970’s.  Details to support </a:t>
                      </a:r>
                      <a:r>
                        <a:rPr lang="en-US" sz="1100" b="1" u="sng" kern="1200" baseline="0" dirty="0" smtClean="0">
                          <a:solidFill>
                            <a:srgbClr val="000000"/>
                          </a:solidFill>
                          <a:effectLst/>
                          <a:latin typeface="+mn-lt"/>
                          <a:ea typeface="Times New Roman"/>
                          <a:cs typeface="Times New Roman"/>
                        </a:rPr>
                        <a:t>why</a:t>
                      </a:r>
                      <a:r>
                        <a:rPr lang="en-US" sz="1100" b="0" kern="1200" baseline="0" dirty="0" smtClean="0">
                          <a:solidFill>
                            <a:srgbClr val="000000"/>
                          </a:solidFill>
                          <a:effectLst/>
                          <a:latin typeface="+mn-lt"/>
                          <a:ea typeface="Times New Roman"/>
                          <a:cs typeface="Times New Roman"/>
                        </a:rPr>
                        <a:t> descriptions of the Loch Ness have changed were based on (1) mythology,     (2) sightings, (3) hoaxes and eventually (4) technology.  </a:t>
                      </a:r>
                      <a:endParaRPr lang="en-US" sz="1100" b="1" kern="1200" baseline="0" dirty="0" smtClean="0">
                        <a:solidFill>
                          <a:srgbClr val="000000"/>
                        </a:solidFill>
                        <a:effectLst/>
                        <a:latin typeface="+mn-lt"/>
                        <a:ea typeface="Times New Roman"/>
                        <a:cs typeface="Times New Roman"/>
                      </a:endParaRPr>
                    </a:p>
                    <a:p>
                      <a:pPr marL="0" marR="0" algn="l">
                        <a:lnSpc>
                          <a:spcPct val="100000"/>
                        </a:lnSpc>
                      </a:pPr>
                      <a:r>
                        <a:rPr lang="en-US" sz="1100" b="1" kern="1200" baseline="0" dirty="0" smtClean="0">
                          <a:solidFill>
                            <a:srgbClr val="000000"/>
                          </a:solidFill>
                          <a:effectLst/>
                          <a:latin typeface="+mn-lt"/>
                          <a:ea typeface="Times New Roman"/>
                          <a:cs typeface="Times New Roman"/>
                        </a:rPr>
                        <a:t>Full Support </a:t>
                      </a:r>
                      <a:r>
                        <a:rPr lang="en-US" sz="1100" b="0" kern="1200" baseline="0" dirty="0" smtClean="0">
                          <a:solidFill>
                            <a:srgbClr val="000000"/>
                          </a:solidFill>
                          <a:effectLst/>
                          <a:latin typeface="+mn-lt"/>
                          <a:ea typeface="Times New Roman"/>
                          <a:cs typeface="Times New Roman"/>
                        </a:rPr>
                        <a:t>in the response can be any details </a:t>
                      </a:r>
                      <a:r>
                        <a:rPr lang="en-US" sz="1100" b="1" kern="1200" baseline="0" dirty="0" smtClean="0">
                          <a:solidFill>
                            <a:srgbClr val="000000"/>
                          </a:solidFill>
                          <a:effectLst/>
                          <a:latin typeface="+mn-lt"/>
                          <a:ea typeface="Times New Roman"/>
                          <a:cs typeface="Times New Roman"/>
                        </a:rPr>
                        <a:t>explicitly from the text </a:t>
                      </a:r>
                      <a:r>
                        <a:rPr lang="en-US" sz="1100" b="0" kern="1200" baseline="0" dirty="0" smtClean="0">
                          <a:solidFill>
                            <a:srgbClr val="000000"/>
                          </a:solidFill>
                          <a:effectLst/>
                          <a:latin typeface="+mn-lt"/>
                          <a:ea typeface="Times New Roman"/>
                          <a:cs typeface="Times New Roman"/>
                        </a:rPr>
                        <a:t>that support how the Loch Ness Monster has changed over time.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67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The student gives a proficient response by connecting how the monster’s description has changed along with how people during that  time perceived it to be using details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Descriptions of the Loch Ness Monster reflect how people have talked about the monster over time. The Vikings called the monster a water horse and in the 6</a:t>
                      </a:r>
                      <a:r>
                        <a:rPr kumimoji="0" lang="en-US" sz="1200" b="0"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century it was written that a  swimmer was killed by a frightful beast.  This continued century after century, but kept very quiet by the people who lived near the loch. In 1930 a scientist named Gould wrote a book about the Loch Ness and other monsters.  More and more people went to visit the loch and more and more stories started to be told of sightings.   Each story was a little different.  One picture of the monster was a hoax, but its how people began to think the monster looked.  In 1970 scientists found a 20 to 30 foot objects using sonar underwater.  It showed a big flipper with a bulky body.  Based on this most believe and describe it as a descendant of a dinosaur.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05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The student gives a partial response with </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some connections </a:t>
                      </a:r>
                      <a:r>
                        <a:rPr kumimoji="0" lang="en-US" sz="1100" b="0" i="1" u="none" strike="noStrike" kern="1200" cap="none" spc="0" normalizeH="0" baseline="0" noProof="0" dirty="0" smtClean="0">
                          <a:ln>
                            <a:noFill/>
                          </a:ln>
                          <a:solidFill>
                            <a:prstClr val="black"/>
                          </a:solidFill>
                          <a:effectLst/>
                          <a:uLnTx/>
                          <a:uFillTx/>
                          <a:latin typeface="+mn-lt"/>
                          <a:ea typeface="+mn-ea"/>
                          <a:cs typeface="+mn-cs"/>
                        </a:rPr>
                        <a:t>of  how the monster’s description has changed along with how people during that  time perceived it to be </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using  some details </a:t>
                      </a:r>
                      <a:r>
                        <a:rPr kumimoji="0" lang="en-US" sz="1100" b="0" i="1" u="none" strike="noStrike" kern="1200" cap="none" spc="0" normalizeH="0" baseline="0" noProof="0" dirty="0" smtClean="0">
                          <a:ln>
                            <a:noFill/>
                          </a:ln>
                          <a:solidFill>
                            <a:prstClr val="black"/>
                          </a:solidFill>
                          <a:effectLst/>
                          <a:uLnTx/>
                          <a:uFillTx/>
                          <a:latin typeface="+mn-lt"/>
                          <a:ea typeface="+mn-ea"/>
                          <a:cs typeface="+mn-cs"/>
                        </a:rPr>
                        <a:t>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Lock Ness Monster lives in Scotland. People from long ago have called it different names like a water horse and a beast.  Each time they described it differently too.  People took pictures of it.  Some described it with a long neck like a dinosaur.  It depends on what people said.  Scientists found something in the water in 1970 that looked like a dinosaur so now that is how its described.</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45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1" u="none" kern="1200" baseline="0" dirty="0" smtClean="0">
                          <a:solidFill>
                            <a:schemeClr val="tx1"/>
                          </a:solidFill>
                          <a:latin typeface="+mn-lt"/>
                          <a:ea typeface="+mn-ea"/>
                          <a:cs typeface="+mn-cs"/>
                        </a:rPr>
                        <a:t>The student gives a minimal response to connect how the monster’s description has changed over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When someone sees the monster they tell everyone else.  Then that’s how people describe it. Over time its had lots of descriptions.</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3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i="1" dirty="0" smtClean="0">
                          <a:effectLst/>
                          <a:latin typeface="+mn-lt"/>
                          <a:ea typeface="Calibri"/>
                          <a:cs typeface="Times New Roman"/>
                        </a:rPr>
                        <a:t>The student response does not answer the prompt.</a:t>
                      </a:r>
                    </a:p>
                    <a:p>
                      <a:pPr marL="0" marR="0">
                        <a:lnSpc>
                          <a:spcPct val="100000"/>
                        </a:lnSpc>
                        <a:spcBef>
                          <a:spcPts val="0"/>
                        </a:spcBef>
                        <a:spcAft>
                          <a:spcPts val="0"/>
                        </a:spcAft>
                      </a:pPr>
                      <a:r>
                        <a:rPr lang="en-US" sz="1200" i="0" dirty="0" smtClean="0">
                          <a:effectLst/>
                          <a:latin typeface="+mn-lt"/>
                          <a:ea typeface="Calibri"/>
                          <a:cs typeface="Times New Roman"/>
                        </a:rPr>
                        <a:t>I think the monster is real.  It looks like a giant dinosaur and I’d like to see it someday.</a:t>
                      </a:r>
                      <a:endParaRPr lang="en-US" sz="1200" i="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14845213"/>
              </p:ext>
            </p:extLst>
          </p:nvPr>
        </p:nvGraphicFramePr>
        <p:xfrm>
          <a:off x="5397500" y="8763000"/>
          <a:ext cx="1986280" cy="723900"/>
        </p:xfrm>
        <a:graphic>
          <a:graphicData uri="http://schemas.openxmlformats.org/drawingml/2006/table">
            <a:tbl>
              <a:tblPr/>
              <a:tblGrid>
                <a:gridCol w="1986280"/>
              </a:tblGrid>
              <a:tr h="173507">
                <a:tc>
                  <a:txBody>
                    <a:bodyPr/>
                    <a:lstStyle/>
                    <a:p>
                      <a:pPr marL="0" marR="0" algn="l">
                        <a:lnSpc>
                          <a:spcPct val="115000"/>
                        </a:lnSpc>
                        <a:spcBef>
                          <a:spcPts val="0"/>
                        </a:spcBef>
                        <a:spcAft>
                          <a:spcPts val="0"/>
                        </a:spcAft>
                      </a:pPr>
                      <a:r>
                        <a:rPr lang="en-US" sz="1000" b="1" dirty="0" smtClean="0">
                          <a:solidFill>
                            <a:srgbClr val="000000"/>
                          </a:solidFill>
                          <a:latin typeface="+mn-lt"/>
                          <a:ea typeface="Times New Roman"/>
                          <a:cs typeface="Times New Roman"/>
                        </a:rPr>
                        <a:t>Standard RI.6.3</a:t>
                      </a:r>
                      <a:endParaRPr lang="en-US" sz="10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r>
                        <a:rPr lang="en-US" sz="900" dirty="0" smtClean="0"/>
                        <a:t>Analyze in detail how a key individual, event, or idea is introduced, illustrated, and elaborated in a text (e.g., through examples or anecdotes).</a:t>
                      </a:r>
                      <a:endParaRPr lang="en-US" sz="9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205760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84449890"/>
              </p:ext>
            </p:extLst>
          </p:nvPr>
        </p:nvGraphicFramePr>
        <p:xfrm>
          <a:off x="394989" y="1371600"/>
          <a:ext cx="7002780" cy="5738615"/>
        </p:xfrm>
        <a:graphic>
          <a:graphicData uri="http://schemas.openxmlformats.org/drawingml/2006/table">
            <a:tbl>
              <a:tblPr firstRow="1" firstCol="1" bandRow="1"/>
              <a:tblGrid>
                <a:gridCol w="759940"/>
                <a:gridCol w="6242840"/>
              </a:tblGrid>
              <a:tr h="46050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prstClr val="black"/>
                        </a:solidFill>
                        <a:effectLst/>
                        <a:uLnTx/>
                        <a:uFillTx/>
                        <a:latin typeface="+mn-lt"/>
                        <a:ea typeface="Calibri"/>
                        <a:cs typeface="Times New Roman"/>
                      </a:endParaRPr>
                    </a:p>
                  </a:txBody>
                  <a:tcPr marL="68495" marR="68495" marT="923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69812">
                <a:tc gridSpan="2">
                  <a:txBody>
                    <a:bodyPr/>
                    <a:lstStyle/>
                    <a:p>
                      <a:pPr marL="0" marR="0" algn="l">
                        <a:lnSpc>
                          <a:spcPct val="100000"/>
                        </a:lnSpc>
                        <a:spcBef>
                          <a:spcPts val="0"/>
                        </a:spcBef>
                        <a:spcAft>
                          <a:spcPts val="0"/>
                        </a:spcAft>
                      </a:pPr>
                      <a:r>
                        <a:rPr lang="en-US" sz="1500" b="1" dirty="0" smtClean="0">
                          <a:effectLst/>
                          <a:latin typeface="+mn-lt"/>
                          <a:ea typeface="Calibri"/>
                          <a:cs typeface="Times New Roman"/>
                        </a:rPr>
                        <a:t>Question # 17  Item Prompt: </a:t>
                      </a:r>
                      <a:r>
                        <a:rPr lang="en-US" sz="1500" b="0" dirty="0" smtClean="0">
                          <a:effectLst/>
                          <a:latin typeface="+mn-lt"/>
                          <a:ea typeface="Calibri"/>
                          <a:cs typeface="Times New Roman"/>
                        </a:rPr>
                        <a:t> In your opinion,</a:t>
                      </a:r>
                      <a:r>
                        <a:rPr lang="en-US" sz="1500" b="0" baseline="0" dirty="0" smtClean="0">
                          <a:effectLst/>
                          <a:latin typeface="+mn-lt"/>
                          <a:ea typeface="Calibri"/>
                          <a:cs typeface="Times New Roman"/>
                        </a:rPr>
                        <a:t> does the Loch Ness Monster exist</a:t>
                      </a:r>
                      <a:r>
                        <a:rPr lang="en-US" sz="1500" b="0" dirty="0" smtClean="0">
                          <a:effectLst/>
                          <a:latin typeface="+mn-lt"/>
                          <a:ea typeface="Calibri"/>
                          <a:cs typeface="Times New Roman"/>
                        </a:rPr>
                        <a:t>? Use details and examples from the passage to support your  reasons.</a:t>
                      </a:r>
                    </a:p>
                  </a:txBody>
                  <a:tcPr marL="68495" marR="68495" marT="92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27020">
                <a:tc gridSpan="2">
                  <a:txBody>
                    <a:bodyPr/>
                    <a:lstStyle/>
                    <a:p>
                      <a:pPr marL="0" marR="0" algn="l">
                        <a:lnSpc>
                          <a:spcPct val="115000"/>
                        </a:lnSpc>
                        <a:spcBef>
                          <a:spcPts val="0"/>
                        </a:spcBef>
                        <a:spcAft>
                          <a:spcPts val="0"/>
                        </a:spcAft>
                      </a:pPr>
                      <a:r>
                        <a:rPr lang="en-US" sz="1100" b="0" kern="1200" dirty="0" smtClean="0">
                          <a:solidFill>
                            <a:srgbClr val="000000"/>
                          </a:solidFill>
                          <a:effectLst/>
                          <a:latin typeface="Calibri"/>
                          <a:ea typeface="Times New Roman"/>
                          <a:cs typeface="Arial"/>
                        </a:rPr>
                        <a:t>Scoring </a:t>
                      </a:r>
                      <a:r>
                        <a:rPr lang="en-US" sz="1100" b="0" kern="1200" dirty="0">
                          <a:solidFill>
                            <a:srgbClr val="000000"/>
                          </a:solidFill>
                          <a:effectLst/>
                          <a:latin typeface="Calibri"/>
                          <a:ea typeface="Times New Roman"/>
                          <a:cs typeface="Arial"/>
                        </a:rPr>
                        <a:t>Notes:</a:t>
                      </a:r>
                      <a:endParaRPr lang="en-US" sz="1100" b="0" dirty="0">
                        <a:effectLst/>
                        <a:latin typeface="Calibri"/>
                        <a:ea typeface="Calibri"/>
                        <a:cs typeface="Times New Roman"/>
                      </a:endParaRPr>
                    </a:p>
                    <a:p>
                      <a:pPr marL="0" marR="0" algn="l">
                        <a:lnSpc>
                          <a:spcPct val="115000"/>
                        </a:lnSpc>
                        <a:spcBef>
                          <a:spcPts val="0"/>
                        </a:spcBef>
                        <a:spcAft>
                          <a:spcPts val="0"/>
                        </a:spcAft>
                      </a:pPr>
                      <a:r>
                        <a:rPr lang="en-US" sz="1100" b="1" kern="1200" dirty="0" smtClean="0">
                          <a:solidFill>
                            <a:srgbClr val="000000"/>
                          </a:solidFill>
                          <a:effectLst/>
                          <a:latin typeface="Calibri"/>
                          <a:ea typeface="Times New Roman"/>
                          <a:cs typeface="Times New Roman"/>
                        </a:rPr>
                        <a:t>Student gives </a:t>
                      </a:r>
                      <a:r>
                        <a:rPr lang="en-US" sz="1100" b="1" kern="1200" dirty="0">
                          <a:solidFill>
                            <a:srgbClr val="000000"/>
                          </a:solidFill>
                          <a:effectLst/>
                          <a:latin typeface="Calibri"/>
                          <a:ea typeface="Times New Roman"/>
                          <a:cs typeface="Times New Roman"/>
                        </a:rPr>
                        <a:t>essential elements of a complete interpretation of the </a:t>
                      </a:r>
                      <a:r>
                        <a:rPr lang="en-US" sz="1100" b="1" kern="1200" dirty="0" smtClean="0">
                          <a:solidFill>
                            <a:srgbClr val="000000"/>
                          </a:solidFill>
                          <a:effectLst/>
                          <a:latin typeface="Calibri"/>
                          <a:ea typeface="Times New Roman"/>
                          <a:cs typeface="Times New Roman"/>
                        </a:rPr>
                        <a:t>prompt</a:t>
                      </a:r>
                      <a:r>
                        <a:rPr lang="en-US" sz="1100" b="0" kern="1200" dirty="0" smtClean="0">
                          <a:solidFill>
                            <a:srgbClr val="000000"/>
                          </a:solidFill>
                          <a:effectLst/>
                          <a:latin typeface="Calibri"/>
                          <a:ea typeface="Times New Roman"/>
                          <a:cs typeface="Times New Roman"/>
                        </a:rPr>
                        <a:t> that would include a definite stated opinion about</a:t>
                      </a:r>
                      <a:r>
                        <a:rPr lang="en-US" sz="1100" b="0" kern="1200" baseline="0" dirty="0" smtClean="0">
                          <a:solidFill>
                            <a:srgbClr val="000000"/>
                          </a:solidFill>
                          <a:effectLst/>
                          <a:latin typeface="Calibri"/>
                          <a:ea typeface="Times New Roman"/>
                          <a:cs typeface="Times New Roman"/>
                        </a:rPr>
                        <a:t> the existence of the </a:t>
                      </a:r>
                      <a:r>
                        <a:rPr lang="en-US" sz="1100" b="0" kern="1200" dirty="0" smtClean="0">
                          <a:solidFill>
                            <a:srgbClr val="000000"/>
                          </a:solidFill>
                          <a:effectLst/>
                          <a:latin typeface="Calibri"/>
                          <a:ea typeface="Times New Roman"/>
                          <a:cs typeface="Times New Roman"/>
                        </a:rPr>
                        <a:t>Loch Ness Monster</a:t>
                      </a:r>
                      <a:r>
                        <a:rPr lang="en-US" sz="1100" b="0" kern="1200" baseline="0" dirty="0" smtClean="0">
                          <a:solidFill>
                            <a:srgbClr val="000000"/>
                          </a:solidFill>
                          <a:effectLst/>
                          <a:latin typeface="Calibri"/>
                          <a:ea typeface="Times New Roman"/>
                          <a:cs typeface="Times New Roman"/>
                        </a:rPr>
                        <a:t>.  The reasons behind the stated opinion should be supported by details and examples from the passage.</a:t>
                      </a:r>
                      <a:endParaRPr lang="en-US" sz="1100" b="1" dirty="0">
                        <a:effectLst/>
                        <a:latin typeface="Calibri"/>
                        <a:ea typeface="Calibri"/>
                        <a:cs typeface="Times New Roman"/>
                      </a:endParaRPr>
                    </a:p>
                    <a:p>
                      <a:pPr marL="0" marR="0" algn="l">
                        <a:lnSpc>
                          <a:spcPct val="115000"/>
                        </a:lnSpc>
                        <a:spcBef>
                          <a:spcPts val="0"/>
                        </a:spcBef>
                        <a:spcAft>
                          <a:spcPts val="0"/>
                        </a:spcAft>
                      </a:pPr>
                      <a:r>
                        <a:rPr lang="en-US" sz="1100" b="1" kern="1200" dirty="0" smtClean="0">
                          <a:solidFill>
                            <a:srgbClr val="000000"/>
                          </a:solidFill>
                          <a:effectLst/>
                          <a:latin typeface="Calibri"/>
                          <a:ea typeface="Times New Roman"/>
                          <a:cs typeface="Times New Roman"/>
                        </a:rPr>
                        <a:t>Student addresses </a:t>
                      </a:r>
                      <a:r>
                        <a:rPr lang="en-US" sz="1100" b="1" kern="1200" dirty="0">
                          <a:solidFill>
                            <a:srgbClr val="000000"/>
                          </a:solidFill>
                          <a:effectLst/>
                          <a:latin typeface="Calibri"/>
                          <a:ea typeface="Times New Roman"/>
                          <a:cs typeface="Times New Roman"/>
                        </a:rPr>
                        <a:t>many aspects of the task and provides sufficient relevant evidence to support </a:t>
                      </a:r>
                      <a:r>
                        <a:rPr lang="en-US" sz="1100" b="1" kern="1200" dirty="0" smtClean="0">
                          <a:solidFill>
                            <a:srgbClr val="000000"/>
                          </a:solidFill>
                          <a:effectLst/>
                          <a:latin typeface="Calibri"/>
                          <a:ea typeface="Times New Roman"/>
                          <a:cs typeface="Times New Roman"/>
                        </a:rPr>
                        <a:t>development </a:t>
                      </a:r>
                      <a:r>
                        <a:rPr lang="en-US" sz="1100" b="0" kern="1200" dirty="0" smtClean="0">
                          <a:solidFill>
                            <a:srgbClr val="000000"/>
                          </a:solidFill>
                          <a:effectLst/>
                          <a:latin typeface="Calibri"/>
                          <a:ea typeface="Times New Roman"/>
                          <a:cs typeface="Times New Roman"/>
                        </a:rPr>
                        <a:t>of the stated opinion.  Relevant evidence for and against the belief of the existence of the Loch Ness Monster could include (1)</a:t>
                      </a:r>
                      <a:r>
                        <a:rPr lang="en-US" sz="1100" dirty="0" smtClean="0">
                          <a:ea typeface="Times New Roman"/>
                          <a:cs typeface="Book Antiqua"/>
                        </a:rPr>
                        <a:t> mythology tells of “water horses, (2) the first written account, (3) continued rumors century after century, (4) a scientific writer’s book, (5) photos of the monster, (6) hoax</a:t>
                      </a:r>
                      <a:r>
                        <a:rPr lang="en-US" sz="1100" baseline="0" dirty="0" smtClean="0">
                          <a:ea typeface="Times New Roman"/>
                          <a:cs typeface="Book Antiqua"/>
                        </a:rPr>
                        <a:t> photos, (7) photographs by an underwater camera, (8), zoologists’ interpretations, (9), a lack of physical  evidence and (10) the thousands of sightings.</a:t>
                      </a:r>
                      <a:endParaRPr lang="en-US" sz="1100" b="1" dirty="0">
                        <a:effectLst/>
                        <a:latin typeface="Calibri"/>
                        <a:ea typeface="Calibri"/>
                        <a:cs typeface="Times New Roman"/>
                      </a:endParaRPr>
                    </a:p>
                    <a:p>
                      <a:pPr marL="0" marR="0" algn="l">
                        <a:lnSpc>
                          <a:spcPct val="115000"/>
                        </a:lnSpc>
                        <a:spcBef>
                          <a:spcPts val="0"/>
                        </a:spcBef>
                        <a:spcAft>
                          <a:spcPts val="0"/>
                        </a:spcAft>
                      </a:pPr>
                      <a:r>
                        <a:rPr lang="en-US" sz="1100" b="1" kern="1200" dirty="0" smtClean="0">
                          <a:solidFill>
                            <a:srgbClr val="000000"/>
                          </a:solidFill>
                          <a:effectLst/>
                          <a:latin typeface="Calibri"/>
                          <a:ea typeface="Times New Roman"/>
                          <a:cs typeface="Times New Roman"/>
                        </a:rPr>
                        <a:t>Student is </a:t>
                      </a:r>
                      <a:r>
                        <a:rPr lang="en-US" sz="1100" b="1" kern="1200" dirty="0">
                          <a:solidFill>
                            <a:srgbClr val="000000"/>
                          </a:solidFill>
                          <a:effectLst/>
                          <a:latin typeface="Calibri"/>
                          <a:ea typeface="Times New Roman"/>
                          <a:cs typeface="Times New Roman"/>
                        </a:rPr>
                        <a:t>focused and organized, consistently addressing the purpose, audience, and </a:t>
                      </a:r>
                      <a:r>
                        <a:rPr lang="en-US" sz="1100" b="1" kern="1200" dirty="0" smtClean="0">
                          <a:solidFill>
                            <a:srgbClr val="000000"/>
                          </a:solidFill>
                          <a:effectLst/>
                          <a:latin typeface="Calibri"/>
                          <a:ea typeface="Times New Roman"/>
                          <a:cs typeface="Times New Roman"/>
                        </a:rPr>
                        <a:t>task </a:t>
                      </a:r>
                      <a:r>
                        <a:rPr lang="en-US" sz="1100" b="0" kern="1200" baseline="0" dirty="0" smtClean="0">
                          <a:solidFill>
                            <a:srgbClr val="000000"/>
                          </a:solidFill>
                          <a:effectLst/>
                          <a:latin typeface="Calibri"/>
                          <a:ea typeface="Times New Roman"/>
                          <a:cs typeface="Times New Roman"/>
                        </a:rPr>
                        <a:t> without extraneous details.  </a:t>
                      </a:r>
                      <a:r>
                        <a:rPr lang="en-US" sz="1100" b="1" i="1" kern="1200" baseline="0" dirty="0" smtClean="0">
                          <a:solidFill>
                            <a:srgbClr val="000000"/>
                          </a:solidFill>
                          <a:effectLst/>
                          <a:latin typeface="Calibri"/>
                          <a:ea typeface="Times New Roman"/>
                          <a:cs typeface="Times New Roman"/>
                        </a:rPr>
                        <a:t>Any opinion </a:t>
                      </a:r>
                      <a:r>
                        <a:rPr lang="en-US" sz="1100" b="0" kern="1200" baseline="0" dirty="0" smtClean="0">
                          <a:solidFill>
                            <a:srgbClr val="000000"/>
                          </a:solidFill>
                          <a:effectLst/>
                          <a:latin typeface="Calibri"/>
                          <a:ea typeface="Times New Roman"/>
                          <a:cs typeface="Times New Roman"/>
                        </a:rPr>
                        <a:t>is accurate if it is supported by details from the text.</a:t>
                      </a:r>
                      <a:endParaRPr lang="en-US" sz="1100" b="1" dirty="0">
                        <a:effectLst/>
                        <a:latin typeface="Calibri"/>
                        <a:ea typeface="Calibri"/>
                        <a:cs typeface="Times New Roman"/>
                      </a:endParaRPr>
                    </a:p>
                    <a:p>
                      <a:pPr marL="0" marR="0" algn="l">
                        <a:lnSpc>
                          <a:spcPct val="115000"/>
                        </a:lnSpc>
                        <a:spcBef>
                          <a:spcPts val="0"/>
                        </a:spcBef>
                        <a:spcAft>
                          <a:spcPts val="0"/>
                        </a:spcAft>
                      </a:pPr>
                      <a:r>
                        <a:rPr lang="en-US" sz="1100" b="1" kern="1200" dirty="0" smtClean="0">
                          <a:solidFill>
                            <a:srgbClr val="000000"/>
                          </a:solidFill>
                          <a:effectLst/>
                          <a:latin typeface="Calibri"/>
                          <a:ea typeface="Times New Roman"/>
                          <a:cs typeface="Times New Roman"/>
                        </a:rPr>
                        <a:t>Student includes </a:t>
                      </a:r>
                      <a:r>
                        <a:rPr lang="en-US" sz="1100" b="1" kern="1200" dirty="0">
                          <a:solidFill>
                            <a:srgbClr val="000000"/>
                          </a:solidFill>
                          <a:effectLst/>
                          <a:latin typeface="Calibri"/>
                          <a:ea typeface="Times New Roman"/>
                          <a:cs typeface="Times New Roman"/>
                        </a:rPr>
                        <a:t>sentences of varied length and </a:t>
                      </a:r>
                      <a:r>
                        <a:rPr lang="en-US" sz="1100" b="1" kern="1200" dirty="0" smtClean="0">
                          <a:solidFill>
                            <a:srgbClr val="000000"/>
                          </a:solidFill>
                          <a:effectLst/>
                          <a:latin typeface="Calibri"/>
                          <a:ea typeface="Times New Roman"/>
                          <a:cs typeface="Times New Roman"/>
                        </a:rPr>
                        <a:t>structure.</a:t>
                      </a:r>
                    </a:p>
                  </a:txBody>
                  <a:tcPr marL="68495" marR="68495" marT="923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16228">
                <a:tc>
                  <a:txBody>
                    <a:bodyPr/>
                    <a:lstStyle/>
                    <a:p>
                      <a:pPr marL="0" marR="0" algn="ctr">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100" i="1" dirty="0" smtClean="0">
                          <a:effectLst/>
                          <a:latin typeface="Calibri"/>
                          <a:ea typeface="Times New Roman"/>
                          <a:cs typeface="Times New Roman"/>
                        </a:rPr>
                        <a:t>The student</a:t>
                      </a:r>
                      <a:r>
                        <a:rPr lang="en-US" sz="1100" i="1" baseline="0" dirty="0" smtClean="0">
                          <a:effectLst/>
                          <a:latin typeface="Calibri"/>
                          <a:ea typeface="Times New Roman"/>
                          <a:cs typeface="Times New Roman"/>
                        </a:rPr>
                        <a:t> states a definite opinion with sufficient details from the passage supporting reasons.</a:t>
                      </a:r>
                    </a:p>
                    <a:p>
                      <a:pPr marL="0" marR="0" algn="l">
                        <a:spcBef>
                          <a:spcPts val="0"/>
                        </a:spcBef>
                        <a:spcAft>
                          <a:spcPts val="0"/>
                        </a:spcAft>
                      </a:pPr>
                      <a:r>
                        <a:rPr lang="en-US" sz="1200" i="0" dirty="0" smtClean="0">
                          <a:effectLst/>
                          <a:latin typeface="Calibri"/>
                          <a:ea typeface="Times New Roman"/>
                          <a:cs typeface="Times New Roman"/>
                        </a:rPr>
                        <a:t>The</a:t>
                      </a:r>
                      <a:r>
                        <a:rPr lang="en-US" sz="1200" i="0" baseline="0" dirty="0" smtClean="0">
                          <a:effectLst/>
                          <a:latin typeface="Calibri"/>
                          <a:ea typeface="Times New Roman"/>
                          <a:cs typeface="Times New Roman"/>
                        </a:rPr>
                        <a:t> Loch Ness Monster exists.  Over centuries people have reported thousands of sightings of the monster. Even though there have been photographs that weren’t legitimate, there have been underwater photographs that have proven a 20-30 foot creature is in the Loch.  Zoologists believe the monster is a descendent of a prehistoric dinosaur.  </a:t>
                      </a:r>
                      <a:endParaRPr lang="en-US" sz="1200" i="0" dirty="0">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7818">
                <a:tc>
                  <a:txBody>
                    <a:bodyPr/>
                    <a:lstStyle/>
                    <a:p>
                      <a:pPr algn="ctr">
                        <a:lnSpc>
                          <a:spcPct val="115000"/>
                        </a:lnSpc>
                        <a:spcAft>
                          <a:spcPts val="1000"/>
                        </a:spcAft>
                      </a:pPr>
                      <a:r>
                        <a:rPr lang="en-US" sz="2600" b="1" dirty="0" smtClean="0">
                          <a:effectLst/>
                          <a:latin typeface="Calibri"/>
                        </a:rPr>
                        <a:t>2</a:t>
                      </a:r>
                      <a:endParaRPr lang="en-US" sz="2600" b="1" dirty="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100" i="1" dirty="0" smtClean="0">
                          <a:effectLst/>
                          <a:latin typeface="Calibri"/>
                          <a:ea typeface="Times New Roman"/>
                          <a:cs typeface="Times New Roman"/>
                        </a:rPr>
                        <a:t>The student states a definite opinion with partial details from the passage supporting reasons.</a:t>
                      </a:r>
                    </a:p>
                    <a:p>
                      <a:pPr marL="0" marR="0" algn="l">
                        <a:spcBef>
                          <a:spcPts val="0"/>
                        </a:spcBef>
                        <a:spcAft>
                          <a:spcPts val="0"/>
                        </a:spcAft>
                      </a:pPr>
                      <a:r>
                        <a:rPr lang="en-US" sz="1200" i="0" dirty="0" smtClean="0">
                          <a:effectLst/>
                          <a:latin typeface="Calibri"/>
                          <a:ea typeface="Times New Roman"/>
                          <a:cs typeface="Times New Roman"/>
                        </a:rPr>
                        <a:t>The Loch Ness Monster does not exist.  People only say they’ve seen it after a book is written or when someone’s imagination goes wild.  No</a:t>
                      </a:r>
                      <a:r>
                        <a:rPr lang="en-US" sz="1200" i="0" baseline="0" dirty="0" smtClean="0">
                          <a:effectLst/>
                          <a:latin typeface="Calibri"/>
                          <a:ea typeface="Times New Roman"/>
                          <a:cs typeface="Times New Roman"/>
                        </a:rPr>
                        <a:t> one has even found a real one.</a:t>
                      </a:r>
                      <a:endParaRPr lang="en-US" sz="1200" i="0" dirty="0">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2540">
                <a:tc>
                  <a:txBody>
                    <a:bodyPr/>
                    <a:lstStyle/>
                    <a:p>
                      <a:pPr algn="ctr">
                        <a:lnSpc>
                          <a:spcPct val="115000"/>
                        </a:lnSpc>
                        <a:spcAft>
                          <a:spcPts val="1000"/>
                        </a:spcAft>
                      </a:pPr>
                      <a:r>
                        <a:rPr lang="en-US" sz="2600" b="1" dirty="0" smtClean="0">
                          <a:effectLst/>
                          <a:latin typeface="Calibri"/>
                        </a:rPr>
                        <a:t>1</a:t>
                      </a:r>
                      <a:endParaRPr lang="en-US" sz="2600" b="1" dirty="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US" sz="1100" i="1" dirty="0" smtClean="0">
                          <a:effectLst/>
                          <a:latin typeface="Calibri"/>
                          <a:ea typeface="Times New Roman"/>
                          <a:cs typeface="Times New Roman"/>
                        </a:rPr>
                        <a:t>The student states a vague opinion without sufficient</a:t>
                      </a:r>
                      <a:r>
                        <a:rPr lang="en-US" sz="1100" i="1" baseline="0" dirty="0" smtClean="0">
                          <a:effectLst/>
                          <a:latin typeface="Calibri"/>
                          <a:ea typeface="Times New Roman"/>
                          <a:cs typeface="Times New Roman"/>
                        </a:rPr>
                        <a:t> details to support reasons.</a:t>
                      </a:r>
                    </a:p>
                    <a:p>
                      <a:pPr marL="0" marR="0" algn="l">
                        <a:spcBef>
                          <a:spcPts val="0"/>
                        </a:spcBef>
                        <a:spcAft>
                          <a:spcPts val="0"/>
                        </a:spcAft>
                      </a:pPr>
                      <a:r>
                        <a:rPr lang="en-US" sz="1200" i="0" baseline="0" dirty="0" smtClean="0">
                          <a:effectLst/>
                          <a:latin typeface="Calibri"/>
                          <a:ea typeface="Times New Roman"/>
                          <a:cs typeface="Times New Roman"/>
                        </a:rPr>
                        <a:t>There may be a Loch Ness Monster.  Thousands of people have seen it.</a:t>
                      </a:r>
                      <a:endParaRPr lang="en-US" sz="1200" i="0" dirty="0">
                        <a:effectLst/>
                        <a:latin typeface="Calibri"/>
                        <a:ea typeface="Times New Roman"/>
                        <a:cs typeface="Times New Roman"/>
                      </a:endParaRP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1081">
                <a:tc>
                  <a:txBody>
                    <a:bodyPr/>
                    <a:lstStyle/>
                    <a:p>
                      <a:pPr algn="ctr">
                        <a:lnSpc>
                          <a:spcPct val="115000"/>
                        </a:lnSpc>
                        <a:spcAft>
                          <a:spcPts val="1000"/>
                        </a:spcAft>
                      </a:pPr>
                      <a:r>
                        <a:rPr lang="en-US" sz="2600" b="1" dirty="0" smtClean="0">
                          <a:effectLst/>
                          <a:latin typeface="Calibri"/>
                        </a:rPr>
                        <a:t>0</a:t>
                      </a:r>
                      <a:endParaRPr lang="en-US" sz="2600" b="1" dirty="0">
                        <a:effectLst/>
                        <a:latin typeface="Calibri"/>
                      </a:endParaRPr>
                    </a:p>
                  </a:txBody>
                  <a:tcPr marL="77724" marR="77724" marT="104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US" sz="1100" i="1" dirty="0" smtClean="0">
                          <a:effectLst/>
                          <a:latin typeface="Calibri"/>
                        </a:rPr>
                        <a:t>The student does</a:t>
                      </a:r>
                      <a:r>
                        <a:rPr lang="en-US" sz="1100" i="1" baseline="0" dirty="0" smtClean="0">
                          <a:effectLst/>
                          <a:latin typeface="Calibri"/>
                        </a:rPr>
                        <a:t> not respond to the prompt.</a:t>
                      </a:r>
                      <a:endParaRPr lang="en-US" sz="1100" i="1" baseline="0" dirty="0">
                        <a:effectLst/>
                        <a:latin typeface="Calibri"/>
                      </a:endParaRPr>
                    </a:p>
                    <a:p>
                      <a:pPr algn="l">
                        <a:lnSpc>
                          <a:spcPct val="100000"/>
                        </a:lnSpc>
                        <a:spcAft>
                          <a:spcPts val="0"/>
                        </a:spcAft>
                      </a:pPr>
                      <a:r>
                        <a:rPr lang="en-US" sz="1200" i="0" baseline="0" dirty="0" smtClean="0">
                          <a:effectLst/>
                          <a:latin typeface="Calibri"/>
                        </a:rPr>
                        <a:t>The Loch Ness Monster lives in the Loch in Scotland.</a:t>
                      </a:r>
                    </a:p>
                  </a:txBody>
                  <a:tcPr marL="77724" marR="77724" marT="1047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9141368"/>
              </p:ext>
            </p:extLst>
          </p:nvPr>
        </p:nvGraphicFramePr>
        <p:xfrm>
          <a:off x="394989" y="533400"/>
          <a:ext cx="7010400" cy="1296924"/>
        </p:xfrm>
        <a:graphic>
          <a:graphicData uri="http://schemas.openxmlformats.org/drawingml/2006/table">
            <a:tbl>
              <a:tblPr firstRow="1" bandRow="1">
                <a:tableStyleId>{5940675A-B579-460E-94D1-54222C63F5DA}</a:tableStyleId>
              </a:tblPr>
              <a:tblGrid>
                <a:gridCol w="560648"/>
                <a:gridCol w="6449752"/>
              </a:tblGrid>
              <a:tr h="5105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Note: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1"/>
                          </a:solidFill>
                          <a:effectLst/>
                          <a:uLnTx/>
                          <a:uFillTx/>
                          <a:latin typeface="+mn-lt"/>
                          <a:ea typeface="+mn-ea"/>
                          <a:cs typeface="+mn-cs"/>
                        </a:rPr>
                        <a:t>Quarter 1 CFA  </a:t>
                      </a:r>
                      <a:r>
                        <a:rPr kumimoji="0" lang="en-US" sz="15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5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none" dirty="0" smtClean="0">
                          <a:solidFill>
                            <a:schemeClr val="tx1"/>
                          </a:solidFill>
                        </a:rPr>
                        <a:t>Writing Standard W.1b Opinion Writing-</a:t>
                      </a:r>
                      <a:r>
                        <a:rPr lang="en-US" sz="1200" b="1" u="none" baseline="0" dirty="0" smtClean="0">
                          <a:solidFill>
                            <a:schemeClr val="tx1"/>
                          </a:solidFill>
                        </a:rPr>
                        <a:t> Target 6a</a:t>
                      </a:r>
                      <a:endPar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bl>
          </a:graphicData>
        </a:graphic>
      </p:graphicFrame>
    </p:spTree>
    <p:extLst>
      <p:ext uri="{BB962C8B-B14F-4D97-AF65-F5344CB8AC3E}">
        <p14:creationId xmlns:p14="http://schemas.microsoft.com/office/powerpoint/2010/main" val="128727707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1666</TotalTime>
  <Words>7086</Words>
  <Application>Microsoft Office PowerPoint</Application>
  <PresentationFormat>Custom</PresentationFormat>
  <Paragraphs>736</Paragraphs>
  <Slides>28</Slides>
  <Notes>2</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269</cp:revision>
  <cp:lastPrinted>2014-10-03T20:39:53Z</cp:lastPrinted>
  <dcterms:created xsi:type="dcterms:W3CDTF">2014-06-19T22:41:39Z</dcterms:created>
  <dcterms:modified xsi:type="dcterms:W3CDTF">2015-08-31T21:03:28Z</dcterms:modified>
</cp:coreProperties>
</file>