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684" r:id="rId3"/>
  </p:sldMasterIdLst>
  <p:notesMasterIdLst>
    <p:notesMasterId r:id="rId30"/>
  </p:notesMasterIdLst>
  <p:sldIdLst>
    <p:sldId id="330" r:id="rId4"/>
    <p:sldId id="357" r:id="rId5"/>
    <p:sldId id="332" r:id="rId6"/>
    <p:sldId id="358" r:id="rId7"/>
    <p:sldId id="333" r:id="rId8"/>
    <p:sldId id="334" r:id="rId9"/>
    <p:sldId id="324" r:id="rId10"/>
    <p:sldId id="336" r:id="rId11"/>
    <p:sldId id="337" r:id="rId12"/>
    <p:sldId id="338" r:id="rId13"/>
    <p:sldId id="339" r:id="rId14"/>
    <p:sldId id="340" r:id="rId15"/>
    <p:sldId id="355" r:id="rId16"/>
    <p:sldId id="342" r:id="rId17"/>
    <p:sldId id="343" r:id="rId18"/>
    <p:sldId id="344" r:id="rId19"/>
    <p:sldId id="345" r:id="rId20"/>
    <p:sldId id="356" r:id="rId21"/>
    <p:sldId id="347" r:id="rId22"/>
    <p:sldId id="315" r:id="rId23"/>
    <p:sldId id="349" r:id="rId24"/>
    <p:sldId id="350" r:id="rId25"/>
    <p:sldId id="351" r:id="rId26"/>
    <p:sldId id="352" r:id="rId27"/>
    <p:sldId id="353" r:id="rId28"/>
    <p:sldId id="354" r:id="rId29"/>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6D"/>
    <a:srgbClr val="920000"/>
    <a:srgbClr val="FFFFBD"/>
    <a:srgbClr val="FFFF8B"/>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3973" autoAdjust="0"/>
  </p:normalViewPr>
  <p:slideViewPr>
    <p:cSldViewPr>
      <p:cViewPr>
        <p:scale>
          <a:sx n="85" d="100"/>
          <a:sy n="85" d="100"/>
        </p:scale>
        <p:origin x="-828" y="-7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8/10/2015</a:t>
            </a:fld>
            <a:endParaRPr lang="en-US"/>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340203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19</a:t>
            </a:fld>
            <a:endParaRPr lang="en-US"/>
          </a:p>
        </p:txBody>
      </p:sp>
    </p:spTree>
    <p:extLst>
      <p:ext uri="{BB962C8B-B14F-4D97-AF65-F5344CB8AC3E}">
        <p14:creationId xmlns:p14="http://schemas.microsoft.com/office/powerpoint/2010/main" val="1407159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21</a:t>
            </a:fld>
            <a:endParaRPr lang="en-US" dirty="0"/>
          </a:p>
        </p:txBody>
      </p:sp>
    </p:spTree>
    <p:extLst>
      <p:ext uri="{BB962C8B-B14F-4D97-AF65-F5344CB8AC3E}">
        <p14:creationId xmlns:p14="http://schemas.microsoft.com/office/powerpoint/2010/main" val="389476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22</a:t>
            </a:fld>
            <a:endParaRPr lang="en-US"/>
          </a:p>
        </p:txBody>
      </p:sp>
    </p:spTree>
    <p:extLst>
      <p:ext uri="{BB962C8B-B14F-4D97-AF65-F5344CB8AC3E}">
        <p14:creationId xmlns:p14="http://schemas.microsoft.com/office/powerpoint/2010/main" val="170772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
        <p:nvSpPr>
          <p:cNvPr id="7" name="Footer Placeholder 4"/>
          <p:cNvSpPr txBox="1">
            <a:spLocks/>
          </p:cNvSpPr>
          <p:nvPr userDrawn="1"/>
        </p:nvSpPr>
        <p:spPr>
          <a:xfrm>
            <a:off x="2667000" y="9448800"/>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9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07/04/2015 OSP-Susan Richmond</a:t>
            </a:r>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4200"/>
            <a:ext cx="6607175"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225" y="5699125"/>
            <a:ext cx="5441950" cy="25717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272AAC-92DF-4EBF-A4D2-213A6B5D264A}"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3117105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72AAC-92DF-4EBF-A4D2-213A6B5D264A}"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129176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4363" y="4262438"/>
            <a:ext cx="6605587" cy="22002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72AAC-92DF-4EBF-A4D2-213A6B5D264A}"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968428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938" y="2346325"/>
            <a:ext cx="3421062"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346325"/>
            <a:ext cx="3421063"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272AAC-92DF-4EBF-A4D2-213A6B5D264A}"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1949373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938" y="2251075"/>
            <a:ext cx="3433762"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113" y="2251075"/>
            <a:ext cx="34353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72AAC-92DF-4EBF-A4D2-213A6B5D264A}"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423073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272AAC-92DF-4EBF-A4D2-213A6B5D264A}"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4126130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72AAC-92DF-4EBF-A4D2-213A6B5D264A}"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336737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475" y="400050"/>
            <a:ext cx="4344988"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938" y="2105025"/>
            <a:ext cx="2557462"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72AAC-92DF-4EBF-A4D2-213A6B5D264A}"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96660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a:xfrm>
            <a:off x="2667000" y="9448800"/>
            <a:ext cx="2461260" cy="535516"/>
          </a:xfrm>
        </p:spPr>
        <p:txBody>
          <a:bodyPr/>
          <a:lstStyle>
            <a:lvl1pPr>
              <a:defRPr sz="900"/>
            </a:lvl1pPr>
          </a:lstStyle>
          <a:p>
            <a:r>
              <a:rPr lang="en-US" smtClean="0"/>
              <a:t>07/04/2015 OSP-Susan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898525"/>
            <a:ext cx="4662488"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4000" y="7872413"/>
            <a:ext cx="4662488"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72AAC-92DF-4EBF-A4D2-213A6B5D264A}"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78947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72AAC-92DF-4EBF-A4D2-213A6B5D264A}"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1039594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5625" y="403225"/>
            <a:ext cx="1747838" cy="858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03225"/>
            <a:ext cx="5094287"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72AAC-92DF-4EBF-A4D2-213A6B5D264A}"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1473272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
        <p:nvSpPr>
          <p:cNvPr id="7" name="Footer Placeholder 4"/>
          <p:cNvSpPr txBox="1">
            <a:spLocks/>
          </p:cNvSpPr>
          <p:nvPr userDrawn="1"/>
        </p:nvSpPr>
        <p:spPr>
          <a:xfrm>
            <a:off x="2667000" y="9448800"/>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9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07/04/2015 OSP-Susan Richmond</a:t>
            </a:r>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8/10/2015</a:t>
            </a:fld>
            <a:endParaRPr lang="en-US"/>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a:p>
        </p:txBody>
      </p:sp>
      <p:sp>
        <p:nvSpPr>
          <p:cNvPr id="7" name="Footer Placeholder 4"/>
          <p:cNvSpPr txBox="1">
            <a:spLocks/>
          </p:cNvSpPr>
          <p:nvPr userDrawn="1"/>
        </p:nvSpPr>
        <p:spPr>
          <a:xfrm>
            <a:off x="2667000" y="9448800"/>
            <a:ext cx="2461260" cy="535516"/>
          </a:xfrm>
          <a:prstGeom prst="rect">
            <a:avLst/>
          </a:prstGeom>
        </p:spPr>
        <p:txBody>
          <a:bodyPr/>
          <a:lstStyle>
            <a:defPPr>
              <a:defRPr lang="en-US"/>
            </a:defPPr>
            <a:lvl1pPr marL="0" algn="l"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07/04/2015 OSP-Susan Richmond</a:t>
            </a:r>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403225"/>
            <a:ext cx="6994525"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938" y="2346325"/>
            <a:ext cx="6994525" cy="66389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0B272AAC-92DF-4EBF-A4D2-213A6B5D264A}" type="datetimeFigureOut">
              <a:rPr lang="en-US" smtClean="0"/>
              <a:t>8/10/2015</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3CF9CF16-146A-4E04-9695-97A6E8DD846D}" type="slidenum">
              <a:rPr lang="en-US" smtClean="0"/>
              <a:t>‹#›</a:t>
            </a:fld>
            <a:endParaRPr lang="en-US"/>
          </a:p>
        </p:txBody>
      </p:sp>
    </p:spTree>
    <p:extLst>
      <p:ext uri="{BB962C8B-B14F-4D97-AF65-F5344CB8AC3E}">
        <p14:creationId xmlns:p14="http://schemas.microsoft.com/office/powerpoint/2010/main" val="11834152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D9C889DC-0DCB-4B74-8FF1-3277D9B5E9DE}" type="datetimeFigureOut">
              <a:rPr lang="en-US" smtClean="0"/>
              <a:t>8/10/2015</a:t>
            </a:fld>
            <a:endParaRPr lang="en-US"/>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1" Type="http://schemas.openxmlformats.org/officeDocument/2006/relationships/slideLayout" Target="../slideLayouts/slideLayout23.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04380" y="121216"/>
            <a:ext cx="3118243" cy="2348368"/>
            <a:chOff x="3646557" y="428603"/>
            <a:chExt cx="2844389" cy="2376916"/>
          </a:xfrm>
        </p:grpSpPr>
        <p:sp>
          <p:nvSpPr>
            <p:cNvPr id="16" name="Rectangle 15"/>
            <p:cNvSpPr/>
            <p:nvPr/>
          </p:nvSpPr>
          <p:spPr>
            <a:xfrm>
              <a:off x="3646557" y="428603"/>
              <a:ext cx="1298387" cy="102801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rd</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17" name="Group 16"/>
            <p:cNvGrpSpPr/>
            <p:nvPr/>
          </p:nvGrpSpPr>
          <p:grpSpPr>
            <a:xfrm>
              <a:off x="4275685" y="577256"/>
              <a:ext cx="2215261" cy="2228263"/>
              <a:chOff x="1975739" y="882135"/>
              <a:chExt cx="3113063" cy="2922245"/>
            </a:xfrm>
          </p:grpSpPr>
          <p:sp>
            <p:nvSpPr>
              <p:cNvPr id="18" name="Parallelogram 17"/>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9" name="Parallelogram 18"/>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20" name="Group 19"/>
              <p:cNvGrpSpPr/>
              <p:nvPr/>
            </p:nvGrpSpPr>
            <p:grpSpPr>
              <a:xfrm>
                <a:off x="2232022" y="1402448"/>
                <a:ext cx="2328450" cy="1796537"/>
                <a:chOff x="-3190194" y="753938"/>
                <a:chExt cx="3048000" cy="2476027"/>
              </a:xfrm>
            </p:grpSpPr>
            <p:sp>
              <p:nvSpPr>
                <p:cNvPr id="25" name="Rectangle 24"/>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5" descr="http://thumbs.dreamstime.com/x/happy-kids-holding-books-5379901.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21" name="Group 20"/>
              <p:cNvGrpSpPr/>
              <p:nvPr/>
            </p:nvGrpSpPr>
            <p:grpSpPr>
              <a:xfrm>
                <a:off x="2784495" y="2014288"/>
                <a:ext cx="1830705" cy="1790092"/>
                <a:chOff x="4559154" y="1970353"/>
                <a:chExt cx="1830705" cy="1790092"/>
              </a:xfrm>
            </p:grpSpPr>
            <p:pic>
              <p:nvPicPr>
                <p:cNvPr id="22" name="Picture 19" descr="C:\Users\richmons\AppData\Local\Microsoft\Windows\Temporary Internet Files\Content.IE5\ETNPJYOF\MC900439819[1].png"/>
                <p:cNvPicPr>
                  <a:picLocks noChangeAspect="1" noChangeArrowheads="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9" descr="C:\Users\richmons\AppData\Local\Microsoft\Windows\Temporary Internet Files\Content.IE5\ETNPJYOF\MC900439819[1].png"/>
                <p:cNvPicPr>
                  <a:picLocks noChangeAspect="1" noChangeArrowheads="1"/>
                </p:cNvPicPr>
                <p:nvPr/>
              </p:nvPicPr>
              <p:blipFill>
                <a:blip r:embed="rId6" cstate="print">
                  <a:duotone>
                    <a:schemeClr val="accent6">
                      <a:shade val="45000"/>
                      <a:satMod val="135000"/>
                    </a:schemeClr>
                    <a:prstClr val="white"/>
                  </a:duotone>
                  <a:extLst>
                    <a:ext uri="{BEBA8EAE-BF5A-486C-A8C5-ECC9F3942E4B}">
                      <a14:imgProps xmlns:a14="http://schemas.microsoft.com/office/drawing/2010/main">
                        <a14:imgLayer r:embed="rId7">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4559154" y="1970353"/>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graphicFrame>
        <p:nvGraphicFramePr>
          <p:cNvPr id="13" name="Table 12"/>
          <p:cNvGraphicFramePr>
            <a:graphicFrameLocks noGrp="1"/>
          </p:cNvGraphicFramePr>
          <p:nvPr>
            <p:extLst>
              <p:ext uri="{D42A27DB-BD31-4B8C-83A1-F6EECF244321}">
                <p14:modId xmlns:p14="http://schemas.microsoft.com/office/powerpoint/2010/main" val="2399555427"/>
              </p:ext>
            </p:extLst>
          </p:nvPr>
        </p:nvGraphicFramePr>
        <p:xfrm>
          <a:off x="1640840" y="2514600"/>
          <a:ext cx="449072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370435"/>
                <a:gridCol w="2072640"/>
                <a:gridCol w="690880"/>
              </a:tblGrid>
              <a:tr h="268224">
                <a:tc gridSpan="4">
                  <a:txBody>
                    <a:bodyPr/>
                    <a:lstStyle/>
                    <a:p>
                      <a:pPr algn="ctr"/>
                      <a:r>
                        <a:rPr lang="en-US" sz="1100" b="1" dirty="0" smtClean="0"/>
                        <a:t>Reading: Literature</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1</a:t>
                      </a:r>
                      <a:endParaRPr lang="en-US" sz="1100" b="1" dirty="0"/>
                    </a:p>
                  </a:txBody>
                  <a:tcPr marL="103632" marR="103632" marT="50292" marB="50292">
                    <a:solidFill>
                      <a:srgbClr val="FFFFE7"/>
                    </a:solidFill>
                  </a:tcPr>
                </a:tc>
                <a:tc>
                  <a:txBody>
                    <a:bodyPr/>
                    <a:lstStyle/>
                    <a:p>
                      <a:r>
                        <a:rPr lang="en-US" sz="1100" b="1" dirty="0" smtClean="0"/>
                        <a:t>Key Details</a:t>
                      </a:r>
                      <a:endParaRPr lang="en-US" sz="1100" b="1" dirty="0"/>
                    </a:p>
                  </a:txBody>
                  <a:tcPr marL="103632" marR="103632" marT="50292" marB="50292">
                    <a:solidFill>
                      <a:srgbClr val="FFFFE7"/>
                    </a:solidFill>
                  </a:tcPr>
                </a:tc>
                <a:tc>
                  <a:txBody>
                    <a:bodyPr/>
                    <a:lstStyle/>
                    <a:p>
                      <a:r>
                        <a:rPr lang="en-US" sz="1100" b="1" dirty="0" smtClean="0"/>
                        <a:t>RL.1</a:t>
                      </a:r>
                      <a:r>
                        <a:rPr lang="en-US" sz="1100" b="1" baseline="0" dirty="0" smtClean="0"/>
                        <a:t>   </a:t>
                      </a:r>
                      <a:r>
                        <a:rPr lang="en-US" sz="1100" b="1" dirty="0" smtClean="0"/>
                        <a:t>RL.3</a:t>
                      </a:r>
                      <a:r>
                        <a:rPr lang="en-US" sz="900" b="0" i="1" dirty="0" smtClean="0"/>
                        <a:t> (can move to DOK 3)</a:t>
                      </a:r>
                      <a:endParaRPr lang="en-US" sz="1100" b="1" dirty="0"/>
                    </a:p>
                  </a:txBody>
                  <a:tcPr marL="103632" marR="103632" marT="50292" marB="50292">
                    <a:solidFill>
                      <a:srgbClr val="FFFFE7"/>
                    </a:solidFill>
                  </a:tcPr>
                </a:tc>
                <a:tc>
                  <a:txBody>
                    <a:bodyPr/>
                    <a:lstStyle/>
                    <a:p>
                      <a:pPr algn="ctr"/>
                      <a:r>
                        <a:rPr lang="en-US" sz="1100" b="1" dirty="0" smtClean="0"/>
                        <a:t>1-2</a:t>
                      </a:r>
                      <a:endParaRPr lang="en-US" sz="1100" b="1" dirty="0"/>
                    </a:p>
                  </a:txBody>
                  <a:tcPr marL="103632" marR="103632" marT="50292" marB="50292" anchor="ctr">
                    <a:solidFill>
                      <a:srgbClr val="FFFFE7"/>
                    </a:solidFill>
                  </a:tcPr>
                </a:tc>
              </a:tr>
              <a:tr h="268224">
                <a:tc>
                  <a:txBody>
                    <a:bodyPr/>
                    <a:lstStyle/>
                    <a:p>
                      <a:r>
                        <a:rPr lang="en-US" sz="1100" b="1" dirty="0" smtClean="0"/>
                        <a:t>2</a:t>
                      </a:r>
                      <a:endParaRPr lang="en-US" sz="1100" b="1" dirty="0"/>
                    </a:p>
                  </a:txBody>
                  <a:tcPr marL="103632" marR="103632" marT="50292" marB="50292">
                    <a:solidFill>
                      <a:srgbClr val="FFFFE7"/>
                    </a:solidFill>
                  </a:tcPr>
                </a:tc>
                <a:tc>
                  <a:txBody>
                    <a:bodyPr/>
                    <a:lstStyle/>
                    <a:p>
                      <a:r>
                        <a:rPr lang="en-US" sz="1100" b="1" dirty="0" smtClean="0"/>
                        <a:t>Central Ideas</a:t>
                      </a:r>
                      <a:endParaRPr lang="en-US" sz="1100" b="1" dirty="0"/>
                    </a:p>
                  </a:txBody>
                  <a:tcPr marL="103632" marR="103632" marT="50292" marB="50292">
                    <a:solidFill>
                      <a:srgbClr val="FFFFE7"/>
                    </a:solidFill>
                  </a:tcPr>
                </a:tc>
                <a:tc>
                  <a:txBody>
                    <a:bodyPr/>
                    <a:lstStyle/>
                    <a:p>
                      <a:r>
                        <a:rPr lang="en-US" sz="1100" b="1" dirty="0" smtClean="0"/>
                        <a:t>RL.2</a:t>
                      </a:r>
                      <a:endParaRPr lang="en-US" sz="1100" b="1" dirty="0"/>
                    </a:p>
                  </a:txBody>
                  <a:tcPr marL="103632" marR="103632" marT="50292" marB="50292">
                    <a:solidFill>
                      <a:srgbClr val="FFFFE7"/>
                    </a:solidFill>
                  </a:tcPr>
                </a:tc>
                <a:tc>
                  <a:txBody>
                    <a:bodyPr/>
                    <a:lstStyle/>
                    <a:p>
                      <a:pPr algn="ctr"/>
                      <a:r>
                        <a:rPr lang="en-US" sz="1100" b="1" dirty="0" smtClean="0"/>
                        <a:t>2</a:t>
                      </a:r>
                      <a:endParaRPr lang="en-US" sz="1100" b="1" dirty="0"/>
                    </a:p>
                  </a:txBody>
                  <a:tcPr marL="103632" marR="103632" marT="50292" marB="50292" anchor="ctr">
                    <a:solidFill>
                      <a:srgbClr val="FFFFE7"/>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027610400"/>
              </p:ext>
            </p:extLst>
          </p:nvPr>
        </p:nvGraphicFramePr>
        <p:xfrm>
          <a:off x="1640840" y="3855720"/>
          <a:ext cx="449072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209040"/>
                <a:gridCol w="2159000"/>
                <a:gridCol w="604520"/>
              </a:tblGrid>
              <a:tr h="268224">
                <a:tc gridSpan="4">
                  <a:txBody>
                    <a:bodyPr/>
                    <a:lstStyle/>
                    <a:p>
                      <a:pPr algn="ctr"/>
                      <a:r>
                        <a:rPr lang="en-US" sz="1100" b="1" dirty="0" smtClean="0"/>
                        <a:t>Reading: Informational</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8</a:t>
                      </a:r>
                      <a:endParaRPr lang="en-US" sz="1100" b="1" dirty="0"/>
                    </a:p>
                  </a:txBody>
                  <a:tcPr marL="103632" marR="103632" marT="50292" marB="50292">
                    <a:solidFill>
                      <a:srgbClr val="FFFFE7"/>
                    </a:solidFill>
                  </a:tcPr>
                </a:tc>
                <a:tc>
                  <a:txBody>
                    <a:bodyPr/>
                    <a:lstStyle/>
                    <a:p>
                      <a:r>
                        <a:rPr lang="en-US" sz="1100" b="1" dirty="0" smtClean="0"/>
                        <a:t>Key Details</a:t>
                      </a:r>
                      <a:endParaRPr lang="en-US" sz="1100" b="1" dirty="0"/>
                    </a:p>
                  </a:txBody>
                  <a:tcPr marL="103632" marR="103632" marT="50292" marB="50292">
                    <a:solidFill>
                      <a:srgbClr val="FFFFE7"/>
                    </a:solidFill>
                  </a:tcPr>
                </a:tc>
                <a:tc>
                  <a:txBody>
                    <a:bodyPr/>
                    <a:lstStyle/>
                    <a:p>
                      <a:r>
                        <a:rPr lang="en-US" sz="1100" b="1" dirty="0" smtClean="0"/>
                        <a:t>RI.1</a:t>
                      </a:r>
                      <a:r>
                        <a:rPr lang="en-US" sz="1100" b="1" baseline="0" dirty="0" smtClean="0"/>
                        <a:t>   </a:t>
                      </a:r>
                      <a:r>
                        <a:rPr lang="en-US" sz="1100" b="1" dirty="0" smtClean="0"/>
                        <a:t>RI.3 </a:t>
                      </a:r>
                      <a:r>
                        <a:rPr lang="en-US" sz="900" b="0" i="1" dirty="0" smtClean="0"/>
                        <a:t>(can move to DOK 3)</a:t>
                      </a:r>
                      <a:endParaRPr lang="en-US" sz="900" b="0" i="1" dirty="0"/>
                    </a:p>
                  </a:txBody>
                  <a:tcPr marL="103632" marR="103632" marT="50292" marB="50292">
                    <a:solidFill>
                      <a:srgbClr val="FFFFE7"/>
                    </a:solidFill>
                  </a:tcPr>
                </a:tc>
                <a:tc>
                  <a:txBody>
                    <a:bodyPr/>
                    <a:lstStyle/>
                    <a:p>
                      <a:pPr algn="ctr"/>
                      <a:r>
                        <a:rPr lang="en-US" sz="1100" b="1" dirty="0" smtClean="0"/>
                        <a:t>1-2</a:t>
                      </a:r>
                      <a:endParaRPr lang="en-US" sz="1100" b="1" dirty="0"/>
                    </a:p>
                  </a:txBody>
                  <a:tcPr marL="103632" marR="103632" marT="50292" marB="50292" anchor="ctr">
                    <a:solidFill>
                      <a:srgbClr val="FFFFE7"/>
                    </a:solidFill>
                  </a:tcPr>
                </a:tc>
              </a:tr>
              <a:tr h="268224">
                <a:tc>
                  <a:txBody>
                    <a:bodyPr/>
                    <a:lstStyle/>
                    <a:p>
                      <a:r>
                        <a:rPr lang="en-US" sz="1100" b="1" dirty="0" smtClean="0"/>
                        <a:t>9</a:t>
                      </a:r>
                      <a:endParaRPr lang="en-US" sz="1100" b="1" dirty="0"/>
                    </a:p>
                  </a:txBody>
                  <a:tcPr marL="103632" marR="103632" marT="50292" marB="50292">
                    <a:solidFill>
                      <a:srgbClr val="FFFFE7"/>
                    </a:solidFill>
                  </a:tcPr>
                </a:tc>
                <a:tc>
                  <a:txBody>
                    <a:bodyPr/>
                    <a:lstStyle/>
                    <a:p>
                      <a:r>
                        <a:rPr lang="en-US" sz="1100" b="1" dirty="0" smtClean="0"/>
                        <a:t>Central Ideas</a:t>
                      </a:r>
                      <a:endParaRPr lang="en-US" sz="1100" b="1" dirty="0"/>
                    </a:p>
                  </a:txBody>
                  <a:tcPr marL="103632" marR="103632" marT="50292" marB="50292">
                    <a:solidFill>
                      <a:srgbClr val="FFFFE7"/>
                    </a:solidFill>
                  </a:tcPr>
                </a:tc>
                <a:tc>
                  <a:txBody>
                    <a:bodyPr/>
                    <a:lstStyle/>
                    <a:p>
                      <a:r>
                        <a:rPr lang="en-US" sz="1100" b="1" dirty="0" smtClean="0"/>
                        <a:t>RI.2</a:t>
                      </a:r>
                      <a:endParaRPr lang="en-US" sz="1100" b="1" dirty="0"/>
                    </a:p>
                  </a:txBody>
                  <a:tcPr marL="103632" marR="103632" marT="50292" marB="50292">
                    <a:solidFill>
                      <a:srgbClr val="FFFFE7"/>
                    </a:solidFill>
                  </a:tcPr>
                </a:tc>
                <a:tc>
                  <a:txBody>
                    <a:bodyPr/>
                    <a:lstStyle/>
                    <a:p>
                      <a:pPr algn="ctr"/>
                      <a:r>
                        <a:rPr lang="en-US" sz="1100" b="1" dirty="0" smtClean="0"/>
                        <a:t>2</a:t>
                      </a:r>
                      <a:endParaRPr lang="en-US" sz="1100" b="1" dirty="0"/>
                    </a:p>
                  </a:txBody>
                  <a:tcPr marL="103632" marR="103632" marT="50292" marB="50292" anchor="ctr">
                    <a:solidFill>
                      <a:srgbClr val="FFFFE7"/>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3227882"/>
              </p:ext>
            </p:extLst>
          </p:nvPr>
        </p:nvGraphicFramePr>
        <p:xfrm>
          <a:off x="1036320" y="5280660"/>
          <a:ext cx="5705113" cy="211074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1986279"/>
                <a:gridCol w="2677160"/>
                <a:gridCol w="609873"/>
              </a:tblGrid>
              <a:tr h="268224">
                <a:tc gridSpan="4">
                  <a:txBody>
                    <a:bodyPr/>
                    <a:lstStyle/>
                    <a:p>
                      <a:pPr algn="ctr"/>
                      <a:r>
                        <a:rPr lang="en-US" sz="1100" b="1" dirty="0" smtClean="0"/>
                        <a:t>Writing and Language</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435864">
                <a:tc>
                  <a:txBody>
                    <a:bodyPr/>
                    <a:lstStyle/>
                    <a:p>
                      <a:r>
                        <a:rPr lang="en-US" sz="1100" b="1" dirty="0" smtClean="0"/>
                        <a:t>6a</a:t>
                      </a:r>
                      <a:endParaRPr lang="en-US" sz="1100" b="1" dirty="0"/>
                    </a:p>
                  </a:txBody>
                  <a:tcPr marL="103632" marR="103632" marT="50292" marB="50292">
                    <a:solidFill>
                      <a:srgbClr val="FFFFE7"/>
                    </a:solidFill>
                  </a:tcPr>
                </a:tc>
                <a:tc>
                  <a:txBody>
                    <a:bodyPr/>
                    <a:lstStyle/>
                    <a:p>
                      <a:r>
                        <a:rPr lang="en-US" sz="1100" b="1" dirty="0" smtClean="0"/>
                        <a:t>Brief Opinion Write</a:t>
                      </a:r>
                      <a:endParaRPr lang="en-US" sz="1100" b="1" dirty="0"/>
                    </a:p>
                  </a:txBody>
                  <a:tcPr marL="103632" marR="103632" marT="50292" marB="50292">
                    <a:solidFill>
                      <a:srgbClr val="FFFFE7"/>
                    </a:solidFill>
                  </a:tcPr>
                </a:tc>
                <a:tc>
                  <a:txBody>
                    <a:bodyPr/>
                    <a:lstStyle/>
                    <a:p>
                      <a:r>
                        <a:rPr lang="pl-PL" sz="1100" b="1" dirty="0" smtClean="0">
                          <a:solidFill>
                            <a:schemeClr val="tx1"/>
                          </a:solidFill>
                        </a:rPr>
                        <a:t>W-1a</a:t>
                      </a:r>
                      <a:r>
                        <a:rPr lang="pl-PL" sz="1100" b="1" dirty="0" smtClean="0">
                          <a:solidFill>
                            <a:srgbClr val="C00000"/>
                          </a:solidFill>
                        </a:rPr>
                        <a:t>, </a:t>
                      </a:r>
                      <a:r>
                        <a:rPr lang="pl-PL" sz="1100" b="1" dirty="0" smtClean="0"/>
                        <a:t>W-1b, W-1c, W-1d, </a:t>
                      </a:r>
                      <a:r>
                        <a:rPr lang="en-US" sz="1100" b="1" dirty="0" smtClean="0"/>
                        <a:t>W-1e, </a:t>
                      </a:r>
                      <a:r>
                        <a:rPr lang="pl-PL" sz="1100" b="1" dirty="0" smtClean="0"/>
                        <a:t>W-8</a:t>
                      </a:r>
                      <a:endParaRPr lang="en-US" sz="1100" b="1" dirty="0"/>
                    </a:p>
                  </a:txBody>
                  <a:tcPr marL="103632" marR="103632" marT="50292" marB="50292">
                    <a:solidFill>
                      <a:srgbClr val="FFFFE7"/>
                    </a:solidFill>
                  </a:tcPr>
                </a:tc>
                <a:tc>
                  <a:txBody>
                    <a:bodyPr/>
                    <a:lstStyle/>
                    <a:p>
                      <a:pPr algn="ctr"/>
                      <a:r>
                        <a:rPr lang="en-US" sz="1100" b="1" dirty="0" smtClean="0"/>
                        <a:t>3</a:t>
                      </a:r>
                      <a:endParaRPr lang="en-US" sz="1100" b="1" dirty="0"/>
                    </a:p>
                  </a:txBody>
                  <a:tcPr marL="103632" marR="103632" marT="50292" marB="50292" anchor="ctr">
                    <a:solidFill>
                      <a:srgbClr val="FFFFE7"/>
                    </a:solidFill>
                  </a:tcPr>
                </a:tc>
              </a:tr>
              <a:tr h="435864">
                <a:tc>
                  <a:txBody>
                    <a:bodyPr/>
                    <a:lstStyle/>
                    <a:p>
                      <a:r>
                        <a:rPr lang="en-US" sz="1100" b="1" dirty="0" smtClean="0"/>
                        <a:t>6b</a:t>
                      </a:r>
                      <a:endParaRPr lang="en-US" sz="1100" b="1" dirty="0"/>
                    </a:p>
                  </a:txBody>
                  <a:tcPr marL="103632" marR="103632" marT="50292" marB="50292">
                    <a:solidFill>
                      <a:srgbClr val="FFFFE7"/>
                    </a:solidFill>
                  </a:tcPr>
                </a:tc>
                <a:tc>
                  <a:txBody>
                    <a:bodyPr/>
                    <a:lstStyle/>
                    <a:p>
                      <a:r>
                        <a:rPr lang="en-US" sz="1100" b="1" dirty="0" smtClean="0"/>
                        <a:t>Write-Revise Opinion</a:t>
                      </a:r>
                      <a:endParaRPr lang="en-US" sz="1100" b="1" dirty="0"/>
                    </a:p>
                  </a:txBody>
                  <a:tcPr marL="103632" marR="103632" marT="50292" marB="50292">
                    <a:solidFill>
                      <a:srgbClr val="FFFFE7"/>
                    </a:solidFill>
                  </a:tcPr>
                </a:tc>
                <a:tc>
                  <a:txBody>
                    <a:bodyPr/>
                    <a:lstStyle/>
                    <a:p>
                      <a:r>
                        <a:rPr lang="pl-PL" sz="1100" b="1" dirty="0" smtClean="0"/>
                        <a:t>W-1a, W-1b, W-1c, W-1d, </a:t>
                      </a:r>
                      <a:r>
                        <a:rPr lang="en-US" sz="1100" b="1" dirty="0" smtClean="0"/>
                        <a:t>W-1e,</a:t>
                      </a:r>
                      <a:r>
                        <a:rPr lang="en-US" sz="1100" b="1" baseline="0" dirty="0" smtClean="0"/>
                        <a:t> </a:t>
                      </a:r>
                      <a:r>
                        <a:rPr lang="pl-PL" sz="1100" b="1" dirty="0" smtClean="0"/>
                        <a:t>W-8</a:t>
                      </a:r>
                      <a:endParaRPr lang="en-US" sz="1100" b="1" dirty="0"/>
                    </a:p>
                  </a:txBody>
                  <a:tcPr marL="103632" marR="103632" marT="50292" marB="50292">
                    <a:solidFill>
                      <a:srgbClr val="FFFFE7"/>
                    </a:solidFill>
                  </a:tcPr>
                </a:tc>
                <a:tc>
                  <a:txBody>
                    <a:bodyPr/>
                    <a:lstStyle/>
                    <a:p>
                      <a:pPr algn="ctr"/>
                      <a:r>
                        <a:rPr lang="en-US" sz="1100" b="1" dirty="0" smtClean="0"/>
                        <a:t>2</a:t>
                      </a:r>
                      <a:endParaRPr lang="en-US" sz="1100" b="1" dirty="0"/>
                    </a:p>
                  </a:txBody>
                  <a:tcPr marL="103632" marR="103632" marT="50292" marB="50292" anchor="ctr">
                    <a:solidFill>
                      <a:srgbClr val="FFFFE7"/>
                    </a:solidFill>
                  </a:tcPr>
                </a:tc>
              </a:tr>
              <a:tr h="268224">
                <a:tc>
                  <a:txBody>
                    <a:bodyPr/>
                    <a:lstStyle/>
                    <a:p>
                      <a:r>
                        <a:rPr lang="en-US" sz="1100" b="1" dirty="0" smtClean="0"/>
                        <a:t>8</a:t>
                      </a:r>
                      <a:endParaRPr lang="en-US" sz="1100" b="1" dirty="0"/>
                    </a:p>
                  </a:txBody>
                  <a:tcPr marL="103632" marR="103632" marT="50292" marB="50292">
                    <a:solidFill>
                      <a:srgbClr val="FFFFE7"/>
                    </a:solidFill>
                  </a:tcPr>
                </a:tc>
                <a:tc>
                  <a:txBody>
                    <a:bodyPr/>
                    <a:lstStyle/>
                    <a:p>
                      <a:r>
                        <a:rPr lang="en-US" sz="1100" b="1" dirty="0" smtClean="0"/>
                        <a:t>Language-Vocabulary</a:t>
                      </a:r>
                      <a:endParaRPr lang="en-US" sz="1100" b="1" dirty="0"/>
                    </a:p>
                  </a:txBody>
                  <a:tcPr marL="103632" marR="103632" marT="50292" marB="50292">
                    <a:solidFill>
                      <a:srgbClr val="FFFFE7"/>
                    </a:solidFill>
                  </a:tcPr>
                </a:tc>
                <a:tc>
                  <a:txBody>
                    <a:bodyPr/>
                    <a:lstStyle/>
                    <a:p>
                      <a:r>
                        <a:rPr lang="pl-PL" sz="1100" b="1" dirty="0" smtClean="0"/>
                        <a:t>L</a:t>
                      </a:r>
                      <a:r>
                        <a:rPr lang="en-US" sz="1100" b="1" dirty="0" smtClean="0"/>
                        <a:t>.3.3a</a:t>
                      </a:r>
                      <a:endParaRPr lang="en-US" sz="1100" b="1" dirty="0"/>
                    </a:p>
                  </a:txBody>
                  <a:tcPr marL="103632" marR="103632" marT="50292" marB="50292">
                    <a:solidFill>
                      <a:srgbClr val="FFFFE7"/>
                    </a:solidFill>
                  </a:tcPr>
                </a:tc>
                <a:tc>
                  <a:txBody>
                    <a:bodyPr/>
                    <a:lstStyle/>
                    <a:p>
                      <a:pPr algn="ctr"/>
                      <a:r>
                        <a:rPr lang="en-US" sz="1100" b="1" dirty="0" smtClean="0"/>
                        <a:t>1-2</a:t>
                      </a:r>
                      <a:endParaRPr lang="en-US" sz="1100" b="1" dirty="0"/>
                    </a:p>
                  </a:txBody>
                  <a:tcPr marL="103632" marR="103632" marT="50292" marB="50292" anchor="ctr">
                    <a:solidFill>
                      <a:srgbClr val="FFFFE7"/>
                    </a:solidFill>
                  </a:tcPr>
                </a:tc>
              </a:tr>
              <a:tr h="434340">
                <a:tc>
                  <a:txBody>
                    <a:bodyPr/>
                    <a:lstStyle/>
                    <a:p>
                      <a:r>
                        <a:rPr lang="en-US" sz="1100" b="1" dirty="0" smtClean="0"/>
                        <a:t>9</a:t>
                      </a:r>
                      <a:endParaRPr lang="en-US" sz="1100" b="1" dirty="0"/>
                    </a:p>
                  </a:txBody>
                  <a:tcPr marL="103632" marR="103632" marT="50292" marB="50292">
                    <a:solidFill>
                      <a:srgbClr val="FFFFE7"/>
                    </a:solidFill>
                  </a:tcPr>
                </a:tc>
                <a:tc>
                  <a:txBody>
                    <a:bodyPr/>
                    <a:lstStyle/>
                    <a:p>
                      <a:r>
                        <a:rPr lang="en-US" sz="1100" b="1" dirty="0" smtClean="0"/>
                        <a:t>Edit and Clarify</a:t>
                      </a:r>
                      <a:endParaRPr lang="en-US" sz="1100" b="1" dirty="0"/>
                    </a:p>
                  </a:txBody>
                  <a:tcPr marL="103632" marR="103632" marT="50292" marB="50292">
                    <a:solidFill>
                      <a:srgbClr val="FFFFE7"/>
                    </a:solidFill>
                  </a:tcPr>
                </a:tc>
                <a:tc>
                  <a:txBody>
                    <a:bodyPr/>
                    <a:lstStyle/>
                    <a:p>
                      <a:r>
                        <a:rPr lang="en-US" sz="1100" b="1" dirty="0" smtClean="0"/>
                        <a:t>L.3.1i</a:t>
                      </a:r>
                      <a:endParaRPr lang="en-US" sz="1100" b="1" dirty="0"/>
                    </a:p>
                  </a:txBody>
                  <a:tcPr marL="103632" marR="103632" marT="50292" marB="50292">
                    <a:solidFill>
                      <a:srgbClr val="FFFFE7"/>
                    </a:solidFill>
                  </a:tcPr>
                </a:tc>
                <a:tc>
                  <a:txBody>
                    <a:bodyPr/>
                    <a:lstStyle/>
                    <a:p>
                      <a:pPr algn="ctr"/>
                      <a:r>
                        <a:rPr lang="en-US" sz="1100" b="1" dirty="0" smtClean="0"/>
                        <a:t>1-2</a:t>
                      </a:r>
                      <a:endParaRPr lang="en-US" sz="1100" b="1" dirty="0"/>
                    </a:p>
                  </a:txBody>
                  <a:tcPr marL="103632" marR="103632" marT="50292" marB="50292" anchor="ctr">
                    <a:solidFill>
                      <a:srgbClr val="FFFFE7"/>
                    </a:solidFill>
                  </a:tcPr>
                </a:tc>
              </a:tr>
            </a:tbl>
          </a:graphicData>
        </a:graphic>
      </p:graphicFrame>
      <p:sp>
        <p:nvSpPr>
          <p:cNvPr id="7" name="TextBox 6"/>
          <p:cNvSpPr txBox="1"/>
          <p:nvPr/>
        </p:nvSpPr>
        <p:spPr>
          <a:xfrm>
            <a:off x="4293097" y="1295400"/>
            <a:ext cx="4199255" cy="190337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n-US" sz="3600" b="1" dirty="0">
                <a:solidFill>
                  <a:schemeClr val="accent1">
                    <a:lumMod val="75000"/>
                  </a:schemeClr>
                </a:solidFill>
                <a:latin typeface="Bookman Old Style" pitchFamily="18" charset="0"/>
              </a:rPr>
              <a:t>Quarter One </a:t>
            </a:r>
          </a:p>
          <a:p>
            <a:r>
              <a:rPr lang="en-US" sz="3600" b="1" dirty="0" smtClean="0">
                <a:latin typeface="Bookman Old Style" pitchFamily="18" charset="0"/>
              </a:rPr>
              <a:t> CFA</a:t>
            </a:r>
            <a:endParaRPr lang="en-US" sz="3600" b="1" dirty="0">
              <a:latin typeface="Bookman Old Style" pitchFamily="18" charset="0"/>
            </a:endParaRPr>
          </a:p>
          <a:p>
            <a:endParaRPr lang="en-US" sz="2500" b="1" dirty="0">
              <a:latin typeface="Bookman Old Style" pitchFamily="18" charset="0"/>
            </a:endParaRPr>
          </a:p>
          <a:p>
            <a:pPr algn="ctr"/>
            <a:endParaRPr lang="en-US" b="1" dirty="0" smtClean="0">
              <a:latin typeface="Bookman Old Style" pitchFamily="18" charset="0"/>
            </a:endParaRPr>
          </a:p>
        </p:txBody>
      </p:sp>
      <p:sp>
        <p:nvSpPr>
          <p:cNvPr id="3" name="Oval 2"/>
          <p:cNvSpPr/>
          <p:nvPr/>
        </p:nvSpPr>
        <p:spPr>
          <a:xfrm>
            <a:off x="3952150" y="5785693"/>
            <a:ext cx="449217"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11" name="Oval 10"/>
          <p:cNvSpPr/>
          <p:nvPr/>
        </p:nvSpPr>
        <p:spPr>
          <a:xfrm>
            <a:off x="3495703" y="6253701"/>
            <a:ext cx="518160" cy="2514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24" name="TextBox 24"/>
          <p:cNvSpPr txBox="1"/>
          <p:nvPr/>
        </p:nvSpPr>
        <p:spPr>
          <a:xfrm>
            <a:off x="993457" y="4931790"/>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circled.</a:t>
            </a:r>
            <a:endParaRPr lang="en-US" sz="1000" b="1" i="1" dirty="0">
              <a:latin typeface="Calibri" panose="020F0502020204030204" pitchFamily="34" charset="0"/>
            </a:endParaRPr>
          </a:p>
        </p:txBody>
      </p:sp>
    </p:spTree>
    <p:extLst>
      <p:ext uri="{BB962C8B-B14F-4D97-AF65-F5344CB8AC3E}">
        <p14:creationId xmlns:p14="http://schemas.microsoft.com/office/powerpoint/2010/main" val="270689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22892994"/>
              </p:ext>
            </p:extLst>
          </p:nvPr>
        </p:nvGraphicFramePr>
        <p:xfrm>
          <a:off x="381000" y="533400"/>
          <a:ext cx="7043738" cy="5116594"/>
        </p:xfrm>
        <a:graphic>
          <a:graphicData uri="http://schemas.openxmlformats.org/drawingml/2006/table">
            <a:tbl>
              <a:tblPr firstRow="1" bandRow="1">
                <a:tableStyleId>{5940675A-B579-460E-94D1-54222C63F5DA}</a:tableStyleId>
              </a:tblPr>
              <a:tblGrid>
                <a:gridCol w="7043738"/>
              </a:tblGrid>
              <a:tr h="2206342">
                <a:tc>
                  <a:txBody>
                    <a:bodyPr/>
                    <a:lstStyle/>
                    <a:p>
                      <a:pPr marL="0" marR="0" indent="0" algn="ctr">
                        <a:lnSpc>
                          <a:spcPct val="115000"/>
                        </a:lnSpc>
                        <a:spcBef>
                          <a:spcPts val="0"/>
                        </a:spcBef>
                        <a:spcAft>
                          <a:spcPts val="0"/>
                        </a:spcAft>
                        <a:buNone/>
                      </a:pPr>
                      <a:r>
                        <a:rPr lang="en-US" sz="1400" b="1" i="1" u="sng" kern="1200" dirty="0" smtClean="0">
                          <a:solidFill>
                            <a:srgbClr val="000000"/>
                          </a:solidFill>
                          <a:effectLst/>
                          <a:latin typeface="Helvetica" panose="020B0604020202020204" pitchFamily="34" charset="0"/>
                          <a:ea typeface="Times New Roman"/>
                          <a:cs typeface="Helvetica" panose="020B0604020202020204" pitchFamily="34" charset="0"/>
                        </a:rPr>
                        <a:t>Sequential</a:t>
                      </a:r>
                      <a:r>
                        <a:rPr lang="en-US" sz="1400" b="1" i="1" u="sng" kern="1200" baseline="0" dirty="0" smtClean="0">
                          <a:solidFill>
                            <a:srgbClr val="000000"/>
                          </a:solidFill>
                          <a:effectLst/>
                          <a:latin typeface="Helvetica" panose="020B0604020202020204" pitchFamily="34" charset="0"/>
                          <a:ea typeface="Times New Roman"/>
                          <a:cs typeface="Helvetica" panose="020B0604020202020204" pitchFamily="34" charset="0"/>
                        </a:rPr>
                        <a:t> Answer Key</a:t>
                      </a:r>
                    </a:p>
                    <a:p>
                      <a:pPr marL="0" marR="0" indent="0" algn="l">
                        <a:lnSpc>
                          <a:spcPct val="115000"/>
                        </a:lnSpc>
                        <a:spcBef>
                          <a:spcPts val="0"/>
                        </a:spcBef>
                        <a:spcAft>
                          <a:spcPts val="0"/>
                        </a:spcAft>
                        <a:buNone/>
                      </a:pPr>
                      <a:endParaRPr lang="en-US" sz="1800" b="1"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1018824"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18.  Read the paragraph below</a:t>
                      </a:r>
                      <a:r>
                        <a:rPr lang="en-US" sz="1800" kern="1200" dirty="0" smtClean="0">
                          <a:solidFill>
                            <a:srgbClr val="000000"/>
                          </a:solidFill>
                          <a:effectLst/>
                          <a:latin typeface="Helvetica" panose="020B0604020202020204" pitchFamily="34" charset="0"/>
                          <a:ea typeface="Times New Roman"/>
                          <a:cs typeface="Helvetica" panose="020B0604020202020204" pitchFamily="34" charset="0"/>
                        </a:rPr>
                        <a:t>.</a:t>
                      </a:r>
                      <a:r>
                        <a:rPr lang="en-US" sz="1800" dirty="0" smtClean="0"/>
                        <a:t> </a:t>
                      </a:r>
                    </a:p>
                    <a:p>
                      <a:pPr marL="0" marR="0" lvl="0" indent="0" algn="r" defTabSz="1018824" rtl="0" eaLnBrk="1" fontAlgn="auto" latinLnBrk="0" hangingPunct="1">
                        <a:lnSpc>
                          <a:spcPct val="115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W.3.1a  Revise a Text, Support an Opinion, Target 6b</a:t>
                      </a:r>
                    </a:p>
                    <a:p>
                      <a:pPr marL="228600" marR="0" indent="-228600" algn="l">
                        <a:lnSpc>
                          <a:spcPct val="115000"/>
                        </a:lnSpc>
                        <a:spcBef>
                          <a:spcPts val="0"/>
                        </a:spcBef>
                        <a:spcAft>
                          <a:spcPts val="0"/>
                        </a:spcAft>
                        <a:buAutoNum type="arabicPeriod" startAt="18"/>
                      </a:pPr>
                      <a:endParaRPr lang="en-US" sz="9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And of course, it is fun to swim. First, knowing how to swim can save your life. Also, swimming is good exercise. There are several reasons that explain why it is a good idea for all children to learn to swim.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Rewrite the paragraph in an order that makes sense.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920000"/>
                          </a:solidFill>
                          <a:effectLst/>
                          <a:uLnTx/>
                          <a:uFillTx/>
                          <a:latin typeface="Helvetica" panose="020B0604020202020204" pitchFamily="34" charset="0"/>
                          <a:ea typeface="Times New Roman"/>
                          <a:cs typeface="Helvetica" panose="020B0604020202020204" pitchFamily="34" charset="0"/>
                        </a:rPr>
                        <a:t>The student receive </a:t>
                      </a:r>
                      <a:r>
                        <a:rPr kumimoji="0" lang="en-US" sz="1500" b="1" i="0" u="sng" strike="noStrike" kern="1200" cap="none" spc="0" normalizeH="0" baseline="0" noProof="0" dirty="0" smtClean="0">
                          <a:ln>
                            <a:noFill/>
                          </a:ln>
                          <a:solidFill>
                            <a:srgbClr val="920000"/>
                          </a:solidFill>
                          <a:effectLst/>
                          <a:uLnTx/>
                          <a:uFillTx/>
                          <a:latin typeface="Helvetica" panose="020B0604020202020204" pitchFamily="34" charset="0"/>
                          <a:ea typeface="Times New Roman"/>
                          <a:cs typeface="Helvetica" panose="020B0604020202020204" pitchFamily="34" charset="0"/>
                        </a:rPr>
                        <a:t>one point</a:t>
                      </a:r>
                      <a:r>
                        <a:rPr kumimoji="0" lang="en-US" sz="1500" b="1" i="0" u="none" strike="noStrike" kern="1200" cap="none" spc="0" normalizeH="0" baseline="0" noProof="0" dirty="0" smtClean="0">
                          <a:ln>
                            <a:noFill/>
                          </a:ln>
                          <a:solidFill>
                            <a:srgbClr val="920000"/>
                          </a:solidFill>
                          <a:effectLst/>
                          <a:uLnTx/>
                          <a:uFillTx/>
                          <a:latin typeface="Helvetica" panose="020B0604020202020204" pitchFamily="34" charset="0"/>
                          <a:ea typeface="Times New Roman"/>
                          <a:cs typeface="Helvetica" panose="020B0604020202020204" pitchFamily="34" charset="0"/>
                        </a:rPr>
                        <a:t> if all sentences are in the correct order.</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pPr marL="228600" indent="-228600"/>
                      <a:r>
                        <a:rPr lang="en-US" sz="1400" dirty="0" smtClean="0">
                          <a:solidFill>
                            <a:schemeClr val="tx1"/>
                          </a:solidFill>
                        </a:rPr>
                        <a:t> 1.</a:t>
                      </a:r>
                      <a:r>
                        <a:rPr lang="en-US" sz="1400" baseline="0" dirty="0" smtClean="0">
                          <a:solidFill>
                            <a:schemeClr val="tx1"/>
                          </a:solidFill>
                        </a:rPr>
                        <a:t> </a:t>
                      </a:r>
                      <a:r>
                        <a:rPr kumimoji="0" lang="en-US"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There are several reasons that explain why it is a good idea for all children to learn to swim. </a:t>
                      </a:r>
                      <a:endParaRPr lang="en-US"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r>
                        <a:rPr kumimoji="0" lang="en-US"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2.  First, knowing how to swim can save your life. </a:t>
                      </a:r>
                      <a:endParaRPr lang="en-US"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r>
                        <a:rPr kumimoji="0" lang="en-US"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3.  Also, swimming is good exercise. </a:t>
                      </a:r>
                      <a:endParaRPr lang="en-US"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r>
                        <a:rPr kumimoji="0" lang="en-US"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4.  And of course, it is fun to swim</a:t>
                      </a:r>
                      <a:endParaRPr lang="en-US"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16557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65384728"/>
              </p:ext>
            </p:extLst>
          </p:nvPr>
        </p:nvGraphicFramePr>
        <p:xfrm>
          <a:off x="323851" y="762000"/>
          <a:ext cx="7043738" cy="7796576"/>
        </p:xfrm>
        <a:graphic>
          <a:graphicData uri="http://schemas.openxmlformats.org/drawingml/2006/table">
            <a:tbl>
              <a:tblPr firstRow="1" bandRow="1">
                <a:effectLst>
                  <a:innerShdw blurRad="114300">
                    <a:prstClr val="black"/>
                  </a:innerShdw>
                </a:effectLst>
                <a:tableStyleId>{5C22544A-7EE6-4342-B048-85BDC9FD1C3A}</a:tableStyleId>
              </a:tblPr>
              <a:tblGrid>
                <a:gridCol w="5600110"/>
                <a:gridCol w="721814"/>
                <a:gridCol w="721814"/>
              </a:tblGrid>
              <a:tr h="364019">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effectLst>
                            <a:outerShdw blurRad="38100" dist="38100" dir="2700000" algn="tl">
                              <a:srgbClr val="000000">
                                <a:alpha val="43137"/>
                              </a:srgbClr>
                            </a:outerShdw>
                          </a:effectLst>
                        </a:rPr>
                        <a:t>Grade 3 Quarter 1 CFA Selected Response Answer/Point</a:t>
                      </a:r>
                      <a:r>
                        <a:rPr lang="en-US" sz="1800" b="1" baseline="0" dirty="0" smtClean="0">
                          <a:solidFill>
                            <a:schemeClr val="tx1"/>
                          </a:solidFill>
                          <a:effectLst>
                            <a:outerShdw blurRad="38100" dist="38100" dir="2700000" algn="tl">
                              <a:srgbClr val="000000">
                                <a:alpha val="43137"/>
                              </a:srgbClr>
                            </a:outerShdw>
                          </a:effectLst>
                        </a:rPr>
                        <a:t> </a:t>
                      </a:r>
                      <a:r>
                        <a:rPr lang="en-US" sz="1800" b="1" dirty="0" smtClean="0">
                          <a:solidFill>
                            <a:schemeClr val="tx1"/>
                          </a:solidFill>
                          <a:effectLst>
                            <a:outerShdw blurRad="38100" dist="38100" dir="2700000" algn="tl">
                              <a:srgbClr val="000000">
                                <a:alpha val="43137"/>
                              </a:srgbClr>
                            </a:outerShdw>
                          </a:effectLst>
                        </a:rPr>
                        <a:t>Key</a:t>
                      </a:r>
                    </a:p>
                  </a:txBody>
                  <a:tcPr marL="97155" marR="97155" marT="47897" marB="47897" anchor="ctr">
                    <a:solidFill>
                      <a:schemeClr val="bg1"/>
                    </a:solidFill>
                  </a:tcPr>
                </a:tc>
                <a:tc hMerge="1">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a:t>
                      </a:r>
                      <a:r>
                        <a:rPr lang="en-US" sz="1100" b="0" u="none" dirty="0" smtClean="0">
                          <a:solidFill>
                            <a:schemeClr val="tx1"/>
                          </a:solidFill>
                          <a:effectLst/>
                        </a:rPr>
                        <a:t>  Where were the two brothers in the story playing? RL.3.1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2</a:t>
                      </a:r>
                      <a:r>
                        <a:rPr lang="en-US" sz="1100" b="0" u="none" dirty="0" smtClean="0">
                          <a:solidFill>
                            <a:schemeClr val="tx1"/>
                          </a:solidFill>
                          <a:effectLst/>
                        </a:rPr>
                        <a:t> Who pulled Chang out of the well when he</a:t>
                      </a:r>
                      <a:r>
                        <a:rPr lang="en-US" sz="1100" b="0" u="none" baseline="0" dirty="0" smtClean="0">
                          <a:solidFill>
                            <a:schemeClr val="tx1"/>
                          </a:solidFill>
                          <a:effectLst/>
                        </a:rPr>
                        <a:t> </a:t>
                      </a:r>
                      <a:r>
                        <a:rPr lang="en-US" sz="1100" b="0" u="none" dirty="0" smtClean="0">
                          <a:solidFill>
                            <a:schemeClr val="tx1"/>
                          </a:solidFill>
                          <a:effectLst/>
                        </a:rPr>
                        <a:t>fell in? RL.3.1</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3</a:t>
                      </a:r>
                      <a:r>
                        <a:rPr lang="en-US" sz="1100" b="0" u="none" dirty="0" smtClean="0">
                          <a:solidFill>
                            <a:schemeClr val="tx1"/>
                          </a:solidFill>
                          <a:effectLst/>
                        </a:rPr>
                        <a:t>  Which key detail best explains the central message of </a:t>
                      </a:r>
                      <a:r>
                        <a:rPr lang="en-US" sz="1100" b="1" i="1" u="sng" dirty="0" smtClean="0">
                          <a:solidFill>
                            <a:schemeClr val="tx1"/>
                          </a:solidFill>
                          <a:effectLst/>
                        </a:rPr>
                        <a:t>Tikki Tikki Tembo</a:t>
                      </a:r>
                      <a:r>
                        <a:rPr lang="en-US" sz="1100" b="0" u="none" dirty="0" smtClean="0">
                          <a:solidFill>
                            <a:schemeClr val="tx1"/>
                          </a:solidFill>
                          <a:effectLst/>
                        </a:rPr>
                        <a:t>?  RL.3.2</a:t>
                      </a:r>
                      <a:endParaRPr lang="en-US" sz="1100" b="0"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4</a:t>
                      </a:r>
                      <a:r>
                        <a:rPr lang="en-US" sz="1100" b="0" u="none" dirty="0" smtClean="0">
                          <a:solidFill>
                            <a:schemeClr val="tx1"/>
                          </a:solidFill>
                          <a:effectLst/>
                        </a:rPr>
                        <a:t>  What response best summarizes why Tikki Tikki Tembo was in the water so long?</a:t>
                      </a:r>
                      <a:r>
                        <a:rPr lang="en-US" sz="1100" b="0" u="none" baseline="0" dirty="0" smtClean="0">
                          <a:solidFill>
                            <a:schemeClr val="tx1"/>
                          </a:solidFill>
                          <a:effectLst/>
                        </a:rPr>
                        <a:t> </a:t>
                      </a:r>
                      <a:r>
                        <a:rPr lang="en-US" sz="1100" b="0" u="none" dirty="0" smtClean="0">
                          <a:solidFill>
                            <a:schemeClr val="tx1"/>
                          </a:solidFill>
                          <a:effectLst/>
                        </a:rPr>
                        <a:t>RL.3.2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5</a:t>
                      </a:r>
                      <a:r>
                        <a:rPr lang="en-US" sz="1100" b="0" u="none" dirty="0" smtClean="0">
                          <a:solidFill>
                            <a:schemeClr val="tx1"/>
                          </a:solidFill>
                          <a:effectLst/>
                        </a:rPr>
                        <a:t>  How did the gardener’s actions help Chang after he fell in the well? RL.3.3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6</a:t>
                      </a:r>
                      <a:r>
                        <a:rPr lang="en-US" sz="1100" b="0" u="none" dirty="0" smtClean="0">
                          <a:solidFill>
                            <a:schemeClr val="tx1"/>
                          </a:solidFill>
                          <a:effectLst/>
                        </a:rPr>
                        <a:t> Explain how father’s actions helped save Chang.  RL.3.3</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7</a:t>
                      </a:r>
                      <a:r>
                        <a:rPr lang="en-US" sz="1100" b="1" u="none" dirty="0" smtClean="0">
                          <a:solidFill>
                            <a:schemeClr val="tx1"/>
                          </a:solidFill>
                          <a:effectLst>
                            <a:outerShdw blurRad="38100" dist="38100" dir="2700000" algn="tl">
                              <a:srgbClr val="000000">
                                <a:alpha val="43137"/>
                              </a:srgbClr>
                            </a:outerShdw>
                          </a:effectLst>
                        </a:rPr>
                        <a:t>                                            </a:t>
                      </a:r>
                      <a:r>
                        <a:rPr lang="en-US" sz="1100" b="1" u="sng" dirty="0" smtClean="0">
                          <a:solidFill>
                            <a:schemeClr val="tx1"/>
                          </a:solidFill>
                          <a:effectLst>
                            <a:outerShdw blurRad="38100" dist="38100" dir="2700000" algn="tl">
                              <a:srgbClr val="000000">
                                <a:alpha val="43137"/>
                              </a:srgbClr>
                            </a:outerShdw>
                          </a:effectLst>
                        </a:rPr>
                        <a:t>Literary Constructed Response</a:t>
                      </a:r>
                      <a:endParaRPr lang="en-US" sz="11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RL.3.2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100" b="1" u="sng" dirty="0" smtClean="0">
                          <a:solidFill>
                            <a:schemeClr val="tx1"/>
                          </a:solidFill>
                          <a:effectLst>
                            <a:outerShdw blurRad="38100" dist="38100" dir="2700000" algn="tl">
                              <a:srgbClr val="000000">
                                <a:alpha val="43137"/>
                              </a:srgbClr>
                            </a:outerShdw>
                          </a:effectLst>
                        </a:rPr>
                        <a:t>Question 8</a:t>
                      </a:r>
                      <a:r>
                        <a:rPr lang="en-US" sz="1100" b="1" u="none" dirty="0" smtClean="0">
                          <a:solidFill>
                            <a:schemeClr val="tx1"/>
                          </a:solidFill>
                          <a:effectLst>
                            <a:outerShdw blurRad="38100" dist="38100" dir="2700000" algn="tl">
                              <a:srgbClr val="000000">
                                <a:alpha val="43137"/>
                              </a:srgbClr>
                            </a:outerShdw>
                          </a:effectLst>
                        </a:rPr>
                        <a:t>                                            </a:t>
                      </a:r>
                      <a:r>
                        <a:rPr lang="en-US" sz="1100" b="1" u="sng" dirty="0" smtClean="0">
                          <a:solidFill>
                            <a:schemeClr val="tx1"/>
                          </a:solidFill>
                          <a:effectLst>
                            <a:outerShdw blurRad="38100" dist="38100" dir="2700000" algn="tl">
                              <a:srgbClr val="000000">
                                <a:alpha val="43137"/>
                              </a:srgbClr>
                            </a:outerShdw>
                          </a:effectLst>
                        </a:rPr>
                        <a:t>Literary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RL.3.3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9</a:t>
                      </a:r>
                      <a:r>
                        <a:rPr lang="en-US" sz="1100" b="0" u="none" baseline="0" dirty="0" smtClean="0">
                          <a:solidFill>
                            <a:schemeClr val="tx1"/>
                          </a:solidFill>
                          <a:effectLst/>
                        </a:rPr>
                        <a:t>  According to the passage, </a:t>
                      </a:r>
                      <a:r>
                        <a:rPr lang="en-US" sz="1100" b="1" i="1" u="sng" baseline="0" dirty="0" smtClean="0">
                          <a:solidFill>
                            <a:schemeClr val="tx1"/>
                          </a:solidFill>
                          <a:effectLst/>
                        </a:rPr>
                        <a:t>Chinese Culture</a:t>
                      </a:r>
                      <a:r>
                        <a:rPr lang="en-US" sz="1100" b="0" u="none" baseline="0" dirty="0" smtClean="0">
                          <a:solidFill>
                            <a:schemeClr val="tx1"/>
                          </a:solidFill>
                          <a:effectLst/>
                        </a:rPr>
                        <a:t>, what things that we use today were invented in China?  RI.3.1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10</a:t>
                      </a:r>
                      <a:r>
                        <a:rPr lang="en-US" sz="1100" b="0" u="none" baseline="0" dirty="0" smtClean="0">
                          <a:solidFill>
                            <a:schemeClr val="tx1"/>
                          </a:solidFill>
                          <a:effectLst/>
                        </a:rPr>
                        <a:t>  What information in the passage, </a:t>
                      </a:r>
                      <a:r>
                        <a:rPr lang="en-US" sz="1100" b="1" i="1" u="sng" baseline="0" dirty="0" smtClean="0">
                          <a:solidFill>
                            <a:schemeClr val="tx1"/>
                          </a:solidFill>
                          <a:effectLst/>
                        </a:rPr>
                        <a:t>Chinese Culture</a:t>
                      </a:r>
                      <a:r>
                        <a:rPr lang="en-US" sz="1100" b="0" u="none" baseline="0" dirty="0" smtClean="0">
                          <a:solidFill>
                            <a:schemeClr val="tx1"/>
                          </a:solidFill>
                          <a:effectLst/>
                        </a:rPr>
                        <a:t>, best supports the fact that Chinese woodblock printing is a process that has been used for a very long time? RI.3.1</a:t>
                      </a:r>
                      <a:endParaRPr lang="en-US" sz="11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11</a:t>
                      </a:r>
                      <a:r>
                        <a:rPr lang="en-US" sz="1100" b="0" u="none" dirty="0" smtClean="0">
                          <a:solidFill>
                            <a:schemeClr val="tx1"/>
                          </a:solidFill>
                          <a:effectLst/>
                        </a:rPr>
                        <a:t>  What detail best summarizes why Chinese writing symbols can be called an art form? RI.3.2</a:t>
                      </a: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80199">
                <a:tc>
                  <a:txBody>
                    <a:bodyPr/>
                    <a:lstStyle/>
                    <a:p>
                      <a:pPr marL="342900" indent="-342900">
                        <a:buNone/>
                      </a:pPr>
                      <a:r>
                        <a:rPr lang="en-US" sz="1100" b="1" u="sng" dirty="0" smtClean="0">
                          <a:solidFill>
                            <a:schemeClr val="tx1"/>
                          </a:solidFill>
                          <a:effectLst>
                            <a:outerShdw blurRad="38100" dist="38100" dir="2700000" algn="tl">
                              <a:srgbClr val="000000">
                                <a:alpha val="43137"/>
                              </a:srgbClr>
                            </a:outerShdw>
                          </a:effectLst>
                        </a:rPr>
                        <a:t>Question 12</a:t>
                      </a:r>
                      <a:r>
                        <a:rPr lang="en-US" sz="1100" b="0" u="none" baseline="0" dirty="0" smtClean="0">
                          <a:solidFill>
                            <a:schemeClr val="tx1"/>
                          </a:solidFill>
                          <a:effectLst/>
                        </a:rPr>
                        <a:t>  What could be another title for the passage? RI.3.2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13</a:t>
                      </a:r>
                      <a:r>
                        <a:rPr lang="en-US" sz="1100" b="0" u="none" dirty="0" smtClean="0">
                          <a:solidFill>
                            <a:schemeClr val="tx1"/>
                          </a:solidFill>
                          <a:effectLst/>
                        </a:rPr>
                        <a:t>  Which statement best explains the relationship between English writing and Chinese writing?  RI.3.3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14</a:t>
                      </a:r>
                      <a:r>
                        <a:rPr lang="en-US" sz="1100" b="0" u="none" dirty="0" smtClean="0">
                          <a:solidFill>
                            <a:schemeClr val="tx1"/>
                          </a:solidFill>
                          <a:effectLst/>
                        </a:rPr>
                        <a:t>  Which statement  best explains why families in</a:t>
                      </a:r>
                      <a:r>
                        <a:rPr lang="en-US" sz="1100" b="0" u="none" baseline="0" dirty="0" smtClean="0">
                          <a:solidFill>
                            <a:schemeClr val="tx1"/>
                          </a:solidFill>
                          <a:effectLst/>
                        </a:rPr>
                        <a:t> </a:t>
                      </a:r>
                      <a:r>
                        <a:rPr lang="en-US" sz="1100" b="0" u="none" dirty="0" smtClean="0">
                          <a:solidFill>
                            <a:schemeClr val="tx1"/>
                          </a:solidFill>
                          <a:effectLst/>
                        </a:rPr>
                        <a:t>China leave all their windows and doors open on New Year’s Eve. RI.3.3</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15</a:t>
                      </a:r>
                      <a:r>
                        <a:rPr lang="en-US" sz="1100" b="1" u="none" dirty="0" smtClean="0">
                          <a:solidFill>
                            <a:schemeClr val="tx1"/>
                          </a:solidFill>
                          <a:effectLst>
                            <a:outerShdw blurRad="38100" dist="38100" dir="2700000" algn="tl">
                              <a:srgbClr val="000000">
                                <a:alpha val="43137"/>
                              </a:srgbClr>
                            </a:outerShdw>
                          </a:effectLst>
                        </a:rPr>
                        <a:t>                                </a:t>
                      </a:r>
                      <a:r>
                        <a:rPr lang="en-US" sz="1100" b="1" u="none" dirty="0" smtClean="0">
                          <a:solidFill>
                            <a:schemeClr val="tx1"/>
                          </a:solidFill>
                          <a:effectLst/>
                        </a:rPr>
                        <a:t>  </a:t>
                      </a:r>
                      <a:r>
                        <a:rPr lang="en-US" sz="1100" b="1" u="sng" dirty="0" smtClean="0">
                          <a:solidFill>
                            <a:schemeClr val="tx1"/>
                          </a:solidFill>
                          <a:effectLst>
                            <a:outerShdw blurRad="38100" dist="38100" dir="2700000" algn="tl">
                              <a:srgbClr val="000000">
                                <a:alpha val="43137"/>
                              </a:srgbClr>
                            </a:outerShdw>
                          </a:effectLst>
                        </a:rPr>
                        <a:t>Informational Text Constructed</a:t>
                      </a:r>
                      <a:r>
                        <a:rPr lang="en-US" sz="1100" b="1" u="sng" baseline="0" dirty="0" smtClean="0">
                          <a:solidFill>
                            <a:schemeClr val="tx1"/>
                          </a:solidFill>
                          <a:effectLst>
                            <a:outerShdw blurRad="38100" dist="38100" dir="2700000" algn="tl">
                              <a:srgbClr val="000000">
                                <a:alpha val="43137"/>
                              </a:srgbClr>
                            </a:outerShdw>
                          </a:effectLst>
                        </a:rPr>
                        <a:t> Response</a:t>
                      </a:r>
                      <a:r>
                        <a:rPr lang="en-US" sz="1100" b="0" i="1" u="none" baseline="0" dirty="0" smtClean="0">
                          <a:solidFill>
                            <a:schemeClr val="tx1"/>
                          </a:solidFill>
                          <a:effectLst/>
                        </a:rPr>
                        <a:t>          </a:t>
                      </a:r>
                      <a:endParaRPr lang="en-US" sz="11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RI.3.2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16</a:t>
                      </a:r>
                      <a:r>
                        <a:rPr lang="en-US" sz="1100" b="1" u="none" dirty="0" smtClean="0">
                          <a:solidFill>
                            <a:schemeClr val="tx1"/>
                          </a:solidFill>
                          <a:effectLst>
                            <a:outerShdw blurRad="38100" dist="38100" dir="2700000" algn="tl">
                              <a:srgbClr val="000000">
                                <a:alpha val="43137"/>
                              </a:srgbClr>
                            </a:outerShdw>
                          </a:effectLst>
                        </a:rPr>
                        <a:t>                                  </a:t>
                      </a:r>
                      <a:r>
                        <a:rPr lang="en-US" sz="11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RI.3.3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Write</a:t>
                      </a:r>
                      <a:r>
                        <a:rPr lang="en-US" sz="1100" b="1" u="sng" baseline="0" dirty="0" smtClean="0">
                          <a:solidFill>
                            <a:schemeClr val="tx1"/>
                          </a:solidFill>
                          <a:effectLst>
                            <a:outerShdw blurRad="38100" dist="38100" dir="2700000" algn="tl">
                              <a:srgbClr val="000000">
                                <a:alpha val="43137"/>
                              </a:srgbClr>
                            </a:outerShdw>
                          </a:effectLst>
                        </a:rPr>
                        <a:t> and Revise</a:t>
                      </a:r>
                      <a:endParaRPr lang="en-US" sz="11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17</a:t>
                      </a:r>
                      <a:r>
                        <a:rPr lang="en-US" sz="1100" b="1" u="none" dirty="0" smtClean="0">
                          <a:solidFill>
                            <a:schemeClr val="tx1"/>
                          </a:solidFill>
                          <a:effectLst>
                            <a:outerShdw blurRad="38100" dist="38100" dir="2700000" algn="tl">
                              <a:srgbClr val="000000">
                                <a:alpha val="43137"/>
                              </a:srgbClr>
                            </a:outerShdw>
                          </a:effectLst>
                        </a:rPr>
                        <a:t>                                                          </a:t>
                      </a:r>
                      <a:r>
                        <a:rPr lang="en-US" sz="1100" b="1" u="none" baseline="0" dirty="0" smtClean="0">
                          <a:solidFill>
                            <a:schemeClr val="tx1"/>
                          </a:solidFill>
                          <a:effectLst>
                            <a:outerShdw blurRad="38100" dist="38100" dir="2700000" algn="tl">
                              <a:srgbClr val="000000">
                                <a:alpha val="43137"/>
                              </a:srgbClr>
                            </a:outerShdw>
                          </a:effectLst>
                        </a:rPr>
                        <a:t> </a:t>
                      </a:r>
                      <a:r>
                        <a:rPr lang="en-US" sz="1100" b="1" u="sng" baseline="0" dirty="0" smtClean="0">
                          <a:solidFill>
                            <a:schemeClr val="tx1"/>
                          </a:solidFill>
                          <a:effectLst>
                            <a:outerShdw blurRad="38100" dist="38100" dir="2700000" algn="tl">
                              <a:srgbClr val="000000">
                                <a:alpha val="43137"/>
                              </a:srgbClr>
                            </a:outerShdw>
                          </a:effectLst>
                        </a:rPr>
                        <a:t>Brief Write</a:t>
                      </a:r>
                      <a:endParaRPr lang="en-US" sz="11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W.3.1b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18</a:t>
                      </a:r>
                      <a:r>
                        <a:rPr lang="en-US" sz="1100" b="1" u="none" baseline="0" dirty="0" smtClean="0">
                          <a:solidFill>
                            <a:schemeClr val="tx1"/>
                          </a:solidFill>
                          <a:effectLst>
                            <a:outerShdw blurRad="38100" dist="38100" dir="2700000" algn="tl">
                              <a:srgbClr val="000000">
                                <a:alpha val="43137"/>
                              </a:srgbClr>
                            </a:outerShdw>
                          </a:effectLst>
                        </a:rPr>
                        <a:t>                                                         </a:t>
                      </a:r>
                      <a:r>
                        <a:rPr lang="en-US" sz="1100" b="1" u="sng" baseline="0" dirty="0" smtClean="0">
                          <a:solidFill>
                            <a:schemeClr val="tx1"/>
                          </a:solidFill>
                          <a:effectLst>
                            <a:outerShdw blurRad="38100" dist="38100" dir="2700000" algn="tl">
                              <a:srgbClr val="000000">
                                <a:alpha val="43137"/>
                              </a:srgbClr>
                            </a:outerShdw>
                          </a:effectLst>
                        </a:rPr>
                        <a:t>Write to Revise</a:t>
                      </a:r>
                      <a:endParaRPr lang="en-US" sz="11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w.3.1a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19</a:t>
                      </a:r>
                      <a:r>
                        <a:rPr lang="en-US" sz="1100" b="0" u="none" dirty="0" smtClean="0">
                          <a:solidFill>
                            <a:schemeClr val="tx1"/>
                          </a:solidFill>
                          <a:effectLst/>
                        </a:rPr>
                        <a:t>  Which word or phase means about the same as fetched?</a:t>
                      </a:r>
                      <a:r>
                        <a:rPr lang="en-US" sz="1100" b="0" u="none" baseline="0" dirty="0" smtClean="0">
                          <a:solidFill>
                            <a:schemeClr val="tx1"/>
                          </a:solidFill>
                          <a:effectLst/>
                        </a:rPr>
                        <a:t>  </a:t>
                      </a:r>
                      <a:r>
                        <a:rPr lang="en-US" sz="1100" b="0" u="none" dirty="0" smtClean="0">
                          <a:solidFill>
                            <a:schemeClr val="tx1"/>
                          </a:solidFill>
                          <a:effectLst/>
                        </a:rPr>
                        <a:t>L.3.3a</a:t>
                      </a:r>
                      <a:endParaRPr lang="en-US" sz="11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rPr>
                        <a:t>Question 20</a:t>
                      </a:r>
                      <a:r>
                        <a:rPr lang="en-US" sz="1100" b="0" u="none" dirty="0" smtClean="0">
                          <a:solidFill>
                            <a:schemeClr val="tx1"/>
                          </a:solidFill>
                          <a:effectLst/>
                        </a:rPr>
                        <a:t>  Which response is an example of a compound sentence? L.3.1i</a:t>
                      </a:r>
                      <a:endParaRPr lang="en-US" sz="1100" b="0" u="none" dirty="0" smtClean="0">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270223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3" y="733060"/>
            <a:ext cx="8146930" cy="8780510"/>
            <a:chOff x="-127134" y="171118"/>
            <a:chExt cx="7188468" cy="7982282"/>
          </a:xfrm>
        </p:grpSpPr>
        <p:sp>
          <p:nvSpPr>
            <p:cNvPr id="6" name="Rectangle 5"/>
            <p:cNvSpPr/>
            <p:nvPr/>
          </p:nvSpPr>
          <p:spPr>
            <a:xfrm>
              <a:off x="381000" y="228600"/>
              <a:ext cx="6172200" cy="79248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89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384995"/>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One </a:t>
                </a:r>
                <a:endParaRPr lang="en-US" sz="4500" b="1" strike="sngStrike" dirty="0">
                  <a:effectLst>
                    <a:outerShdw blurRad="38100" dist="38100" dir="2700000" algn="tl">
                      <a:srgbClr val="000000">
                        <a:alpha val="43137"/>
                      </a:srgbClr>
                    </a:outerShdw>
                  </a:effectLst>
                </a:endParaRPr>
              </a:p>
              <a:p>
                <a:pPr algn="ctr"/>
                <a:r>
                  <a:rPr lang="en-US" sz="2300" b="1" dirty="0">
                    <a:effectLst>
                      <a:outerShdw blurRad="38100" dist="38100" dir="2700000" algn="tl">
                        <a:srgbClr val="000000">
                          <a:alpha val="43137"/>
                        </a:srgbClr>
                      </a:outerShdw>
                    </a:effectLst>
                  </a:rPr>
                  <a:t>ELA CFAssessment</a:t>
                </a:r>
              </a:p>
              <a:p>
                <a:pPr algn="ctr"/>
                <a:r>
                  <a:rPr lang="en-US" sz="2500" b="1" dirty="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19" name="Group 18"/>
          <p:cNvGrpSpPr/>
          <p:nvPr/>
        </p:nvGrpSpPr>
        <p:grpSpPr>
          <a:xfrm>
            <a:off x="3815419" y="1153956"/>
            <a:ext cx="3022600" cy="2493143"/>
            <a:chOff x="3733800" y="524470"/>
            <a:chExt cx="2757146" cy="2523451"/>
          </a:xfrm>
        </p:grpSpPr>
        <p:sp>
          <p:nvSpPr>
            <p:cNvPr id="20" name="Rectangle 19"/>
            <p:cNvSpPr/>
            <p:nvPr/>
          </p:nvSpPr>
          <p:spPr>
            <a:xfrm>
              <a:off x="3733800" y="524470"/>
              <a:ext cx="1298387" cy="1028010"/>
            </a:xfrm>
            <a:prstGeom prst="rect">
              <a:avLst/>
            </a:prstGeom>
            <a:solidFill>
              <a:schemeClr val="accent6">
                <a:lumMod val="20000"/>
                <a:lumOff val="80000"/>
              </a:schemeClr>
            </a:solidFill>
            <a:ln>
              <a:solidFill>
                <a:schemeClr val="accent6">
                  <a:lumMod val="5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rd</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21" name="Group 20"/>
            <p:cNvGrpSpPr/>
            <p:nvPr/>
          </p:nvGrpSpPr>
          <p:grpSpPr>
            <a:xfrm>
              <a:off x="4275685" y="577256"/>
              <a:ext cx="2215261" cy="2470665"/>
              <a:chOff x="1975739" y="882135"/>
              <a:chExt cx="3113063" cy="3240142"/>
            </a:xfrm>
          </p:grpSpPr>
          <p:sp>
            <p:nvSpPr>
              <p:cNvPr id="22" name="Parallelogram 21"/>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23" name="Parallelogram 22"/>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24" name="Group 23"/>
              <p:cNvGrpSpPr/>
              <p:nvPr/>
            </p:nvGrpSpPr>
            <p:grpSpPr>
              <a:xfrm>
                <a:off x="2232022" y="1402448"/>
                <a:ext cx="2328450" cy="1796537"/>
                <a:chOff x="-3190194" y="753938"/>
                <a:chExt cx="3048000" cy="2476027"/>
              </a:xfrm>
            </p:grpSpPr>
            <p:sp>
              <p:nvSpPr>
                <p:cNvPr id="28" name="Rectangle 27"/>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5" descr="http://thumbs.dreamstime.com/x/happy-kids-holding-books-5379901.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25" name="Group 24"/>
              <p:cNvGrpSpPr/>
              <p:nvPr/>
            </p:nvGrpSpPr>
            <p:grpSpPr>
              <a:xfrm>
                <a:off x="3265452" y="2454632"/>
                <a:ext cx="1775149" cy="1667645"/>
                <a:chOff x="5040111" y="2410697"/>
                <a:chExt cx="1775149" cy="1667645"/>
              </a:xfrm>
            </p:grpSpPr>
            <p:pic>
              <p:nvPicPr>
                <p:cNvPr id="26" name="Picture 19" descr="C:\Users\richmons\AppData\Local\Microsoft\Windows\Temporary Internet Files\Content.IE5\ETNPJYOF\MC900439819[1].png"/>
                <p:cNvPicPr>
                  <a:picLocks noChangeAspect="1" noChangeArrowheads="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9" descr="C:\Users\richmons\AppData\Local\Microsoft\Windows\Temporary Internet Files\Content.IE5\ETNPJYOF\MC900439819[1].png"/>
                <p:cNvPicPr>
                  <a:picLocks noChangeAspect="1" noChangeArrowheads="1"/>
                </p:cNvPicPr>
                <p:nvPr/>
              </p:nvPicPr>
              <p:blipFill>
                <a:blip r:embed="rId6" cstate="print">
                  <a:duotone>
                    <a:schemeClr val="accent6">
                      <a:shade val="45000"/>
                      <a:satMod val="135000"/>
                    </a:schemeClr>
                    <a:prstClr val="white"/>
                  </a:duotone>
                  <a:extLst>
                    <a:ext uri="{BEBA8EAE-BF5A-486C-A8C5-ECC9F3942E4B}">
                      <a14:imgProps xmlns:a14="http://schemas.microsoft.com/office/drawing/2010/main">
                        <a14:imgLayer r:embed="rId7">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Tree>
    <p:extLst>
      <p:ext uri="{BB962C8B-B14F-4D97-AF65-F5344CB8AC3E}">
        <p14:creationId xmlns:p14="http://schemas.microsoft.com/office/powerpoint/2010/main" val="324351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6" name="Rectangle 5"/>
          <p:cNvSpPr/>
          <p:nvPr/>
        </p:nvSpPr>
        <p:spPr>
          <a:xfrm>
            <a:off x="404813" y="9579428"/>
            <a:ext cx="1430540" cy="251201"/>
          </a:xfrm>
          <a:prstGeom prst="rect">
            <a:avLst/>
          </a:prstGeom>
        </p:spPr>
        <p:txBody>
          <a:bodyPr wrap="none" lIns="96371" tIns="48186" rIns="96371" bIns="48186">
            <a:spAutoFit/>
          </a:bodyPr>
          <a:lstStyle/>
          <a:p>
            <a:r>
              <a:rPr lang="en-US" sz="1000" dirty="0"/>
              <a:t>EnglishforEveryone.org </a:t>
            </a:r>
          </a:p>
        </p:txBody>
      </p:sp>
      <p:sp>
        <p:nvSpPr>
          <p:cNvPr id="3" name="Rectangle 2"/>
          <p:cNvSpPr/>
          <p:nvPr/>
        </p:nvSpPr>
        <p:spPr>
          <a:xfrm>
            <a:off x="101145" y="114658"/>
            <a:ext cx="7686040" cy="9059175"/>
          </a:xfrm>
          <a:prstGeom prst="rect">
            <a:avLst/>
          </a:prstGeom>
        </p:spPr>
        <p:txBody>
          <a:bodyPr wrap="square" lIns="101882" tIns="50941" rIns="101882" bIns="50941">
            <a:spAutoFit/>
          </a:bodyPr>
          <a:lstStyle/>
          <a:p>
            <a:endParaRPr lang="en-US" sz="1200" dirty="0" smtClean="0"/>
          </a:p>
          <a:p>
            <a:pPr algn="ctr"/>
            <a:r>
              <a:rPr lang="en-US" sz="1800" b="1" u="sng" dirty="0" err="1" smtClean="0"/>
              <a:t>Tikki</a:t>
            </a:r>
            <a:r>
              <a:rPr lang="en-US" sz="1800" b="1" u="sng" dirty="0" smtClean="0"/>
              <a:t> </a:t>
            </a:r>
            <a:r>
              <a:rPr lang="en-US" sz="1800" b="1" u="sng" dirty="0"/>
              <a:t>Tikki Tembo</a:t>
            </a:r>
            <a:endParaRPr lang="en-US" sz="1200" dirty="0"/>
          </a:p>
          <a:p>
            <a:pPr algn="ctr"/>
            <a:r>
              <a:rPr lang="en-US" sz="1200" dirty="0"/>
              <a:t>a </a:t>
            </a:r>
            <a:r>
              <a:rPr lang="en-US" sz="1200" dirty="0" smtClean="0"/>
              <a:t>Chain </a:t>
            </a:r>
            <a:r>
              <a:rPr lang="en-US" sz="1200" dirty="0"/>
              <a:t>T</a:t>
            </a:r>
            <a:r>
              <a:rPr lang="en-US" sz="1200" dirty="0" smtClean="0"/>
              <a:t>ale </a:t>
            </a:r>
            <a:r>
              <a:rPr lang="en-US" sz="1200" dirty="0"/>
              <a:t>from China</a:t>
            </a:r>
          </a:p>
          <a:p>
            <a:pPr algn="ctr"/>
            <a:r>
              <a:rPr lang="en-US" sz="1200" dirty="0"/>
              <a:t> </a:t>
            </a:r>
            <a:r>
              <a:rPr lang="en-US" sz="1000" i="1" dirty="0"/>
              <a:t>recalled by D. L. Ashliman </a:t>
            </a:r>
          </a:p>
          <a:p>
            <a:endParaRPr lang="en-US" sz="1200" dirty="0"/>
          </a:p>
          <a:p>
            <a:endParaRPr lang="en-US" sz="1200" dirty="0" smtClean="0"/>
          </a:p>
          <a:p>
            <a:endParaRPr lang="en-US" sz="1200" dirty="0"/>
          </a:p>
          <a:p>
            <a:r>
              <a:rPr lang="en-US" sz="1200" dirty="0" smtClean="0"/>
              <a:t>Once </a:t>
            </a:r>
            <a:r>
              <a:rPr lang="en-US" sz="1200" dirty="0"/>
              <a:t>upon a time in faraway China there lived two brothers, one named Chang, and one named Tikki Tikki Tembo No Sarimbo Hari Kari Bushkie Perry Pem Do Hai Kai Pom Pom Nikki No Meeno Dom Barako.</a:t>
            </a:r>
          </a:p>
          <a:p>
            <a:endParaRPr lang="en-US" sz="1200" dirty="0"/>
          </a:p>
          <a:p>
            <a:r>
              <a:rPr lang="en-US" sz="1200" dirty="0"/>
              <a:t>Now one day the two brothers were playing near the well in their garden when Chang fell into the well, and Tikki Tikki Tembo No Sarimbo Hari Kari Bushkie Perry Pem Do Hai Kai Pom Pom Nikki No Meeno Dom Barako ran to his mother, shouting, "Quick, </a:t>
            </a:r>
            <a:r>
              <a:rPr lang="en-US" sz="1200" dirty="0" smtClean="0"/>
              <a:t>Chang</a:t>
            </a:r>
            <a:r>
              <a:rPr lang="en-US" sz="1200" dirty="0" smtClean="0">
                <a:solidFill>
                  <a:srgbClr val="FF0000"/>
                </a:solidFill>
              </a:rPr>
              <a:t> </a:t>
            </a:r>
            <a:r>
              <a:rPr lang="en-US" sz="1200" dirty="0" smtClean="0"/>
              <a:t>has </a:t>
            </a:r>
            <a:r>
              <a:rPr lang="en-US" sz="1200" dirty="0"/>
              <a:t>fallen into the well. What shall we do?"</a:t>
            </a:r>
          </a:p>
          <a:p>
            <a:endParaRPr lang="en-US" sz="1200" dirty="0"/>
          </a:p>
          <a:p>
            <a:r>
              <a:rPr lang="en-US" sz="1200" dirty="0"/>
              <a:t>"What?" cried the mother, “Chang has fallen into the well? Run and tell father!"</a:t>
            </a:r>
          </a:p>
          <a:p>
            <a:endParaRPr lang="en-US" sz="1200" dirty="0"/>
          </a:p>
          <a:p>
            <a:r>
              <a:rPr lang="en-US" sz="1200" dirty="0"/>
              <a:t>Together they ran to the father and cried, "Quick, Chang has fallen into the well. What shall we do?"</a:t>
            </a:r>
          </a:p>
          <a:p>
            <a:endParaRPr lang="en-US" sz="1200" dirty="0"/>
          </a:p>
          <a:p>
            <a:r>
              <a:rPr lang="en-US" sz="1200" dirty="0"/>
              <a:t>“Chang has fallen into the well?" cried the father. "Run and tell the gardener!"</a:t>
            </a:r>
          </a:p>
          <a:p>
            <a:endParaRPr lang="en-US" sz="1200" dirty="0"/>
          </a:p>
          <a:p>
            <a:r>
              <a:rPr lang="en-US" sz="1200" dirty="0"/>
              <a:t>Then they all ran to the </a:t>
            </a:r>
            <a:r>
              <a:rPr lang="en-US" sz="1200" dirty="0" smtClean="0"/>
              <a:t>gardener </a:t>
            </a:r>
            <a:r>
              <a:rPr lang="en-US" sz="1200" dirty="0"/>
              <a:t>and shouted, "Quick, Chang has fallen into the well. What shall we do?"</a:t>
            </a:r>
          </a:p>
          <a:p>
            <a:endParaRPr lang="en-US" sz="1200" dirty="0"/>
          </a:p>
          <a:p>
            <a:r>
              <a:rPr lang="en-US" sz="1200" dirty="0"/>
              <a:t>“</a:t>
            </a:r>
            <a:r>
              <a:rPr lang="en-US" sz="1200" dirty="0" smtClean="0"/>
              <a:t>Chang has </a:t>
            </a:r>
            <a:r>
              <a:rPr lang="en-US" sz="1200" dirty="0"/>
              <a:t>fallen into the well?" cried the gardener, and then he quickly fetched a ladder and pulled the poor boy from the well, who was wet and cold and frightened, and ever so happy to still be alive.</a:t>
            </a:r>
          </a:p>
          <a:p>
            <a:endParaRPr lang="en-US" sz="1200" dirty="0"/>
          </a:p>
          <a:p>
            <a:r>
              <a:rPr lang="en-US" sz="1200" dirty="0"/>
              <a:t>Some time afterward the two brothers were again playing near the well, and this time Tikki Tikki Tembo No Sarimbo Hari Kari Bushkie Perry Pem Do Hai Kai Pom Pom Nikki No Meeno Dom Barako fell into the well, and Chang ran to his mother, shouting, "Quick, Tikki Tikki Tembo No Sarimbo Hari Kari Bushkie Perry Pem Do Hai Kai Pom Pom Nikki No Meeno Dom Barako has fallen into the well. What shall we do?"</a:t>
            </a:r>
          </a:p>
          <a:p>
            <a:endParaRPr lang="en-US" sz="1200" dirty="0"/>
          </a:p>
          <a:p>
            <a:r>
              <a:rPr lang="en-US" sz="1200" dirty="0"/>
              <a:t>"What?" cried the mother, "Tikki Tikki Tembo No Sarimbo Hari Kari Bushkie Perry Pem Do Hai Kai Pom Pom Nikki No Meeno Dom Barako has fallen into the well? Run and tell father!"</a:t>
            </a:r>
          </a:p>
          <a:p>
            <a:endParaRPr lang="en-US" sz="1200" dirty="0"/>
          </a:p>
          <a:p>
            <a:r>
              <a:rPr lang="en-US" sz="1200" dirty="0"/>
              <a:t>Together they ran to the father and cried, "Quick, Tikki Tikki Tembo No Sarimbo Hari Kari Bushkie Perry Pem Do Hai Kai Pom Pom Nikki No Meeno Dom Barako has fallen into the well. What shall we do?"</a:t>
            </a:r>
          </a:p>
          <a:p>
            <a:endParaRPr lang="en-US" sz="1200" dirty="0"/>
          </a:p>
          <a:p>
            <a:r>
              <a:rPr lang="en-US" sz="1200" dirty="0"/>
              <a:t>"Tikki Tikki Tembo No Sarimbo Hari Kari Bushkie Perry Pem Do Hai Kai Pom Pom Nikki No Meeno Dom Barako has fallen into the well?" cried the father. "Run and tell the gardener!"</a:t>
            </a:r>
          </a:p>
          <a:p>
            <a:endParaRPr lang="en-US" sz="1200" dirty="0"/>
          </a:p>
          <a:p>
            <a:r>
              <a:rPr lang="en-US" sz="1200" dirty="0"/>
              <a:t>Then they all ran to the gardener and shouted, "Quick, Tikki Tikki Tembo No Sarimbo Hari Kari Bushkie Perry Pem Do Hai Kai Pom Pom Nikki No Meeno Dom Barako has fallen into the well. What shall we do?"</a:t>
            </a:r>
          </a:p>
          <a:p>
            <a:endParaRPr lang="en-US" sz="1200" dirty="0"/>
          </a:p>
          <a:p>
            <a:r>
              <a:rPr lang="en-US" sz="1200" dirty="0"/>
              <a:t>"Tikki Tikki Tembo No Sarimbo Hari Kari Bushkie Perry Pem Do Hai Kai Pom Pom Nikki No Meeno Dom Barako has fallen into the well?" cried the </a:t>
            </a:r>
            <a:r>
              <a:rPr lang="en-US" sz="1200" dirty="0" smtClean="0"/>
              <a:t>gardener</a:t>
            </a:r>
            <a:r>
              <a:rPr lang="en-US" sz="1200" dirty="0"/>
              <a:t>, and then he quickly fetched a ladder and pulled Tikki Tikki Tembo No Sarimbo Hari Kari Bushkie Perry Pem Do Hai Kai Pom Pom Nikki No Meeno Dom Barako from the well, but the poor boy had been in the water so long that he had </a:t>
            </a:r>
            <a:r>
              <a:rPr lang="en-US" sz="1200" dirty="0" smtClean="0"/>
              <a:t>drowned.</a:t>
            </a:r>
            <a:endParaRPr lang="en-US" sz="1200" dirty="0"/>
          </a:p>
          <a:p>
            <a:endParaRPr lang="en-US" sz="1200" dirty="0"/>
          </a:p>
          <a:p>
            <a:r>
              <a:rPr lang="en-US" sz="1200" dirty="0"/>
              <a:t>And from that time forth, the Chinese have given their children short names.</a:t>
            </a:r>
          </a:p>
        </p:txBody>
      </p:sp>
      <p:sp>
        <p:nvSpPr>
          <p:cNvPr id="5" name="TextBox 4"/>
          <p:cNvSpPr txBox="1"/>
          <p:nvPr/>
        </p:nvSpPr>
        <p:spPr>
          <a:xfrm rot="10800000" flipV="1">
            <a:off x="5818166" y="122195"/>
            <a:ext cx="1565614" cy="707886"/>
          </a:xfrm>
          <a:prstGeom prst="rect">
            <a:avLst/>
          </a:prstGeom>
          <a:noFill/>
        </p:spPr>
        <p:txBody>
          <a:bodyPr wrap="square" rtlCol="0">
            <a:spAutoFit/>
          </a:bodyPr>
          <a:lstStyle/>
          <a:p>
            <a:r>
              <a:rPr lang="en-US" sz="800" dirty="0" smtClean="0"/>
              <a:t>*Grade </a:t>
            </a:r>
            <a:r>
              <a:rPr lang="en-US" sz="800" dirty="0"/>
              <a:t>level equivalent: 4.3</a:t>
            </a:r>
          </a:p>
          <a:p>
            <a:r>
              <a:rPr lang="en-US" sz="800" dirty="0"/>
              <a:t>Lexile Measure:790L</a:t>
            </a:r>
          </a:p>
          <a:p>
            <a:r>
              <a:rPr lang="en-US" sz="800" dirty="0"/>
              <a:t>Mean Sentence Length: 21.54</a:t>
            </a:r>
          </a:p>
          <a:p>
            <a:r>
              <a:rPr lang="en-US" sz="800" dirty="0"/>
              <a:t>Mean Log Word Frequency:3.5</a:t>
            </a:r>
          </a:p>
          <a:p>
            <a:r>
              <a:rPr lang="en-US" sz="800" dirty="0"/>
              <a:t>Word </a:t>
            </a:r>
            <a:r>
              <a:rPr lang="en-US" sz="800" dirty="0" smtClean="0"/>
              <a:t>Count:517</a:t>
            </a:r>
            <a:endParaRPr lang="en-US" sz="800" dirty="0"/>
          </a:p>
        </p:txBody>
      </p:sp>
      <p:sp>
        <p:nvSpPr>
          <p:cNvPr id="2" name="TextBox 1"/>
          <p:cNvSpPr txBox="1"/>
          <p:nvPr/>
        </p:nvSpPr>
        <p:spPr>
          <a:xfrm>
            <a:off x="2411682" y="1041916"/>
            <a:ext cx="3168063" cy="369332"/>
          </a:xfrm>
          <a:prstGeom prst="rect">
            <a:avLst/>
          </a:prstGeom>
          <a:noFill/>
        </p:spPr>
        <p:txBody>
          <a:bodyPr wrap="square" rtlCol="0">
            <a:spAutoFit/>
          </a:bodyPr>
          <a:lstStyle/>
          <a:p>
            <a:r>
              <a:rPr lang="en-US" sz="900" dirty="0" smtClean="0"/>
              <a:t>Teachers: Please read the long name to the students.  Without this name the grade equivalent of this text is grade 3.</a:t>
            </a:r>
            <a:endParaRPr lang="en-US" sz="800" dirty="0"/>
          </a:p>
        </p:txBody>
      </p:sp>
    </p:spTree>
    <p:extLst>
      <p:ext uri="{BB962C8B-B14F-4D97-AF65-F5344CB8AC3E}">
        <p14:creationId xmlns:p14="http://schemas.microsoft.com/office/powerpoint/2010/main" val="1364074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sp>
        <p:nvSpPr>
          <p:cNvPr id="5" name="Rectangle 4"/>
          <p:cNvSpPr/>
          <p:nvPr/>
        </p:nvSpPr>
        <p:spPr>
          <a:xfrm>
            <a:off x="321017" y="1037771"/>
            <a:ext cx="5589246" cy="2811303"/>
          </a:xfrm>
          <a:prstGeom prst="rect">
            <a:avLst/>
          </a:prstGeom>
        </p:spPr>
        <p:txBody>
          <a:bodyPr wrap="square" lIns="101874" tIns="50937" rIns="101874" bIns="50937">
            <a:spAutoFit/>
          </a:bodyPr>
          <a:lstStyle/>
          <a:p>
            <a:pPr marL="361390" indent="-361390">
              <a:buFont typeface="+mj-lt"/>
              <a:buAutoNum type="arabicPeriod"/>
            </a:pPr>
            <a:r>
              <a:rPr lang="en-US" sz="1900" b="1" dirty="0">
                <a:latin typeface="Helvetica" pitchFamily="34" charset="0"/>
                <a:cs typeface="Helvetica" pitchFamily="34" charset="0"/>
              </a:rPr>
              <a:t>Where were the two brothers in the story playing?   </a:t>
            </a:r>
            <a:endParaRPr lang="en-US" sz="1900" b="1" dirty="0" smtClean="0">
              <a:latin typeface="Helvetica" pitchFamily="34" charset="0"/>
              <a:cs typeface="Helvetica" pitchFamily="34" charset="0"/>
            </a:endParaRPr>
          </a:p>
          <a:p>
            <a:pPr marL="361390" indent="-361390">
              <a:buFont typeface="+mj-lt"/>
              <a:buAutoNum type="arabicPeriod"/>
            </a:pPr>
            <a:endParaRPr lang="en-US" sz="19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Near the ladder</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By the </a:t>
            </a:r>
            <a:r>
              <a:rPr lang="en-US" sz="1700" dirty="0" smtClean="0">
                <a:latin typeface="Helvetica" pitchFamily="34" charset="0"/>
                <a:cs typeface="Helvetica" pitchFamily="34" charset="0"/>
              </a:rPr>
              <a:t>gardener</a:t>
            </a:r>
            <a:endParaRPr lang="en-US" sz="1700" dirty="0">
              <a:latin typeface="Helvetica" pitchFamily="34" charset="0"/>
              <a:cs typeface="Helvetica" pitchFamily="34" charset="0"/>
            </a:endParaRP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With their father</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Near the well, in the garden</a:t>
            </a: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7701" y="197263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55544" y="24534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55544" y="29759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55544" y="34870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Rectangle 7"/>
          <p:cNvSpPr/>
          <p:nvPr/>
        </p:nvSpPr>
        <p:spPr>
          <a:xfrm>
            <a:off x="566738" y="5939613"/>
            <a:ext cx="5823904" cy="2817186"/>
          </a:xfrm>
          <a:prstGeom prst="rect">
            <a:avLst/>
          </a:prstGeom>
        </p:spPr>
        <p:txBody>
          <a:bodyPr wrap="square" lIns="107700" tIns="53850" rIns="107700" bIns="53850">
            <a:spAutoFit/>
          </a:bodyPr>
          <a:lstStyle/>
          <a:p>
            <a:pPr marL="361390" indent="-361390"/>
            <a:r>
              <a:rPr lang="en-US" sz="1900" b="1" dirty="0">
                <a:latin typeface="Helvetica" pitchFamily="34" charset="0"/>
                <a:cs typeface="Helvetica" pitchFamily="34" charset="0"/>
              </a:rPr>
              <a:t>2. Who pulled Chang out of the well when he</a:t>
            </a:r>
          </a:p>
          <a:p>
            <a:pPr marL="361390" indent="-361390"/>
            <a:r>
              <a:rPr lang="en-US" sz="1900" b="1" dirty="0">
                <a:latin typeface="Helvetica" pitchFamily="34" charset="0"/>
                <a:cs typeface="Helvetica" pitchFamily="34" charset="0"/>
              </a:rPr>
              <a:t>    fell in? </a:t>
            </a:r>
            <a:endParaRPr lang="en-US" sz="1900" b="1" dirty="0" smtClean="0">
              <a:latin typeface="Helvetica" pitchFamily="34" charset="0"/>
              <a:cs typeface="Helvetica" pitchFamily="34" charset="0"/>
            </a:endParaRPr>
          </a:p>
          <a:p>
            <a:pPr marL="361390" indent="-361390"/>
            <a:endParaRPr lang="en-US" sz="1900" b="1" dirty="0">
              <a:latin typeface="Helvetica" pitchFamily="34" charset="0"/>
              <a:cs typeface="Helvetica" pitchFamily="34" charset="0"/>
            </a:endParaRPr>
          </a:p>
          <a:p>
            <a:pPr marL="605662" indent="-361390">
              <a:buFont typeface="+mj-lt"/>
              <a:buAutoNum type="alphaUcPeriod"/>
            </a:pPr>
            <a:r>
              <a:rPr lang="en-US" sz="1700" dirty="0" smtClean="0">
                <a:latin typeface="Helvetica" pitchFamily="34" charset="0"/>
                <a:cs typeface="Helvetica" pitchFamily="34" charset="0"/>
              </a:rPr>
              <a:t> Mother</a:t>
            </a:r>
            <a:endParaRPr lang="en-US" sz="1700" dirty="0">
              <a:latin typeface="Helvetica" pitchFamily="34" charset="0"/>
              <a:cs typeface="Helvetica" pitchFamily="34" charset="0"/>
            </a:endParaRP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Father</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the gardener</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Tikki Tikki Tembo</a:t>
            </a:r>
          </a:p>
        </p:txBody>
      </p:sp>
      <p:sp>
        <p:nvSpPr>
          <p:cNvPr id="18" name="Oval 17"/>
          <p:cNvSpPr/>
          <p:nvPr/>
        </p:nvSpPr>
        <p:spPr>
          <a:xfrm>
            <a:off x="501885" y="6868221"/>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9" name="Oval 18"/>
          <p:cNvSpPr/>
          <p:nvPr/>
        </p:nvSpPr>
        <p:spPr>
          <a:xfrm>
            <a:off x="510148" y="7334335"/>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0" name="Oval 19"/>
          <p:cNvSpPr/>
          <p:nvPr/>
        </p:nvSpPr>
        <p:spPr>
          <a:xfrm>
            <a:off x="509092" y="838200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1" name="Oval 20"/>
          <p:cNvSpPr/>
          <p:nvPr/>
        </p:nvSpPr>
        <p:spPr>
          <a:xfrm>
            <a:off x="509092" y="791588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3188653687"/>
              </p:ext>
            </p:extLst>
          </p:nvPr>
        </p:nvGraphicFramePr>
        <p:xfrm>
          <a:off x="5359717" y="4574468"/>
          <a:ext cx="2024063" cy="749808"/>
        </p:xfrm>
        <a:graphic>
          <a:graphicData uri="http://schemas.openxmlformats.org/drawingml/2006/table">
            <a:tbl>
              <a:tblPr/>
              <a:tblGrid>
                <a:gridCol w="2024063"/>
              </a:tblGrid>
              <a:tr h="201168">
                <a:tc>
                  <a:txBody>
                    <a:bodyPr/>
                    <a:lstStyle/>
                    <a:p>
                      <a:r>
                        <a:rPr lang="en-US" sz="900" dirty="0" smtClean="0"/>
                        <a:t>Standard RL.3.1</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Ask and answer questions to demonstrate understanding of a text, referring explicitly to the text as the basis for the answers.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96161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20"/>
          <p:cNvGrpSpPr/>
          <p:nvPr/>
        </p:nvGrpSpPr>
        <p:grpSpPr>
          <a:xfrm>
            <a:off x="323850" y="5120423"/>
            <a:ext cx="6066790" cy="3852480"/>
            <a:chOff x="212595" y="4887675"/>
            <a:chExt cx="4932924" cy="3677368"/>
          </a:xfrm>
          <a:solidFill>
            <a:schemeClr val="bg1"/>
          </a:solidFill>
        </p:grpSpPr>
        <p:sp>
          <p:nvSpPr>
            <p:cNvPr id="7" name="Rectangle 6"/>
            <p:cNvSpPr/>
            <p:nvPr/>
          </p:nvSpPr>
          <p:spPr>
            <a:xfrm>
              <a:off x="212595" y="4887675"/>
              <a:ext cx="4932924" cy="3677368"/>
            </a:xfrm>
            <a:prstGeom prst="rect">
              <a:avLst/>
            </a:prstGeom>
            <a:grpFill/>
          </p:spPr>
          <p:txBody>
            <a:bodyPr wrap="square" lIns="96661" tIns="48331" rIns="96661" bIns="48331">
              <a:spAutoFit/>
            </a:bodyPr>
            <a:lstStyle/>
            <a:p>
              <a:pPr marL="361390" indent="-361390">
                <a:buFont typeface="+mj-lt"/>
                <a:buAutoNum type="arabicPeriod" startAt="4"/>
              </a:pPr>
              <a:r>
                <a:rPr lang="en-US" sz="1900" b="1" dirty="0">
                  <a:latin typeface="Helvetica" pitchFamily="34" charset="0"/>
                  <a:cs typeface="Helvetica" pitchFamily="34" charset="0"/>
                </a:rPr>
                <a:t>What response best summarizes why Tikki Tikki Tembo was in the water so long?  </a:t>
              </a:r>
            </a:p>
            <a:p>
              <a:pPr marL="361390" indent="-361390">
                <a:buFont typeface="+mj-lt"/>
                <a:buAutoNum type="arabicPeriod" startAt="4"/>
              </a:pPr>
              <a:endParaRPr lang="en-US" sz="1900" dirty="0">
                <a:latin typeface="Helvetica" pitchFamily="34" charset="0"/>
                <a:cs typeface="Helvetica" pitchFamily="34" charset="0"/>
              </a:endParaRPr>
            </a:p>
            <a:p>
              <a:pPr marL="839896" indent="-361390">
                <a:buFont typeface="+mj-lt"/>
                <a:buAutoNum type="alphaUcPeriod"/>
              </a:pPr>
              <a:r>
                <a:rPr lang="en-US" sz="1700" dirty="0" smtClean="0">
                  <a:latin typeface="Helvetica" pitchFamily="34" charset="0"/>
                  <a:cs typeface="Helvetica" pitchFamily="34" charset="0"/>
                </a:rPr>
                <a:t>Chang </a:t>
              </a:r>
              <a:r>
                <a:rPr lang="en-US" sz="1700" dirty="0">
                  <a:latin typeface="Helvetica" pitchFamily="34" charset="0"/>
                  <a:cs typeface="Helvetica" pitchFamily="34" charset="0"/>
                </a:rPr>
                <a:t>fell into the well and Tikki Tikki Tembo had to get help.</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Chang told his mother, father and the gardener that his brother had fallen into the well.</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The gardener quickly fetched a ladder and pulled him from the well.</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Tikki Tikki Tembo would not have drowned if his name was shorter</a:t>
              </a:r>
            </a:p>
          </p:txBody>
        </p:sp>
        <p:sp>
          <p:nvSpPr>
            <p:cNvPr id="11" name="Oval 10"/>
            <p:cNvSpPr/>
            <p:nvPr/>
          </p:nvSpPr>
          <p:spPr>
            <a:xfrm>
              <a:off x="344042" y="5727774"/>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rot="315473">
              <a:off x="363559" y="8049543"/>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367192" y="7267743"/>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367193" y="6497759"/>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Rectangle 2"/>
          <p:cNvSpPr/>
          <p:nvPr/>
        </p:nvSpPr>
        <p:spPr>
          <a:xfrm>
            <a:off x="323850" y="574356"/>
            <a:ext cx="6325870" cy="2811303"/>
          </a:xfrm>
          <a:prstGeom prst="rect">
            <a:avLst/>
          </a:prstGeom>
        </p:spPr>
        <p:txBody>
          <a:bodyPr wrap="square" lIns="101874" tIns="50937" rIns="101874" bIns="50937">
            <a:spAutoFit/>
          </a:bodyPr>
          <a:lstStyle/>
          <a:p>
            <a:pPr marL="361390" indent="-361390">
              <a:buFont typeface="+mj-lt"/>
              <a:buAutoNum type="arabicPeriod" startAt="3"/>
            </a:pPr>
            <a:r>
              <a:rPr lang="en-US" sz="1900" b="1" dirty="0">
                <a:latin typeface="Helvetica" pitchFamily="34" charset="0"/>
                <a:cs typeface="Helvetica" pitchFamily="34" charset="0"/>
              </a:rPr>
              <a:t>Which key detail best explains the central message of Tikki Tikki Tembo?  </a:t>
            </a:r>
            <a:endParaRPr lang="en-US" sz="1900" b="1" dirty="0" smtClean="0">
              <a:latin typeface="Helvetica" pitchFamily="34" charset="0"/>
              <a:cs typeface="Helvetica" pitchFamily="34" charset="0"/>
            </a:endParaRPr>
          </a:p>
          <a:p>
            <a:pPr marL="361390" indent="-361390">
              <a:buFont typeface="+mj-lt"/>
              <a:buAutoNum type="arabicPeriod" startAt="3"/>
            </a:pPr>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You should be happy.</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It’s a good idea to give your children long names.</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Gardeners use ladders.</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It is a good idea to give your children short names.</a:t>
            </a:r>
          </a:p>
        </p:txBody>
      </p:sp>
      <p:sp>
        <p:nvSpPr>
          <p:cNvPr id="15" name="Oval 14"/>
          <p:cNvSpPr/>
          <p:nvPr/>
        </p:nvSpPr>
        <p:spPr>
          <a:xfrm>
            <a:off x="552240" y="2514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6228" y="19891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52240" y="30844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03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2496236005"/>
              </p:ext>
            </p:extLst>
          </p:nvPr>
        </p:nvGraphicFramePr>
        <p:xfrm>
          <a:off x="5257800" y="4038600"/>
          <a:ext cx="2024063" cy="886968"/>
        </p:xfrm>
        <a:graphic>
          <a:graphicData uri="http://schemas.openxmlformats.org/drawingml/2006/table">
            <a:tbl>
              <a:tblPr/>
              <a:tblGrid>
                <a:gridCol w="2024063"/>
              </a:tblGrid>
              <a:tr h="201168">
                <a:tc>
                  <a:txBody>
                    <a:bodyPr/>
                    <a:lstStyle/>
                    <a:p>
                      <a:r>
                        <a:rPr lang="en-US" sz="900" dirty="0" smtClean="0"/>
                        <a:t>Standard  RL.3.2</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Recount stories, including fables, folktales, and myths from diverse cultures; determine the central message, lesson, or moral and explain how it is conveyed through key details in the text.</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536911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46378" y="5087623"/>
            <a:ext cx="6325870" cy="3078796"/>
          </a:xfrm>
          <a:prstGeom prst="rect">
            <a:avLst/>
          </a:prstGeom>
          <a:noFill/>
        </p:spPr>
        <p:txBody>
          <a:bodyPr wrap="square" lIns="107700" tIns="53850" rIns="107700" bIns="53850">
            <a:spAutoFit/>
          </a:bodyPr>
          <a:lstStyle/>
          <a:p>
            <a:r>
              <a:rPr lang="en-US" sz="1900" b="1" dirty="0">
                <a:latin typeface="Helvetica" pitchFamily="34" charset="0"/>
                <a:cs typeface="Helvetica" pitchFamily="34" charset="0"/>
              </a:rPr>
              <a:t>6. Explain how father’s actions helped save Chang.    </a:t>
            </a:r>
          </a:p>
          <a:p>
            <a:r>
              <a:rPr lang="en-US" sz="1900" b="1" dirty="0">
                <a:latin typeface="Helvetica" pitchFamily="34" charset="0"/>
                <a:cs typeface="Helvetica" pitchFamily="34" charset="0"/>
              </a:rPr>
              <a:t>    </a:t>
            </a:r>
            <a:endParaRPr lang="en-US" sz="19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Father cried, “Run and tell your mother!”</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Father cried, ”Run and tell the gardener!”</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Father quickly fetched a ladder and pulled Chang from the well.</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Father was playing near the well in the garden.</a:t>
            </a:r>
          </a:p>
        </p:txBody>
      </p:sp>
      <p:sp>
        <p:nvSpPr>
          <p:cNvPr id="3" name="Rectangle 2"/>
          <p:cNvSpPr/>
          <p:nvPr/>
        </p:nvSpPr>
        <p:spPr>
          <a:xfrm>
            <a:off x="323850" y="574356"/>
            <a:ext cx="6239510" cy="2811303"/>
          </a:xfrm>
          <a:prstGeom prst="rect">
            <a:avLst/>
          </a:prstGeom>
        </p:spPr>
        <p:txBody>
          <a:bodyPr wrap="square" lIns="101874" tIns="50937" rIns="101874" bIns="50937">
            <a:spAutoFit/>
          </a:bodyPr>
          <a:lstStyle/>
          <a:p>
            <a:pPr marL="387366" indent="-320152"/>
            <a:r>
              <a:rPr lang="en-US" sz="1900" b="1" dirty="0">
                <a:latin typeface="Helvetica" pitchFamily="34" charset="0"/>
                <a:cs typeface="Helvetica" pitchFamily="34" charset="0"/>
              </a:rPr>
              <a:t>5. How did the gardener’s actions help Chang </a:t>
            </a:r>
            <a:r>
              <a:rPr lang="en-US" sz="1900" b="1" dirty="0" smtClean="0">
                <a:latin typeface="Helvetica" pitchFamily="34" charset="0"/>
                <a:cs typeface="Helvetica" pitchFamily="34" charset="0"/>
              </a:rPr>
              <a:t>after </a:t>
            </a:r>
            <a:r>
              <a:rPr lang="en-US" sz="1900" b="1" dirty="0">
                <a:latin typeface="Helvetica" pitchFamily="34" charset="0"/>
                <a:cs typeface="Helvetica" pitchFamily="34" charset="0"/>
              </a:rPr>
              <a:t>he fell in the well?  </a:t>
            </a:r>
            <a:endParaRPr lang="en-US" sz="1900" b="1" dirty="0" smtClean="0">
              <a:latin typeface="Helvetica" pitchFamily="34" charset="0"/>
              <a:cs typeface="Helvetica" pitchFamily="34" charset="0"/>
            </a:endParaRPr>
          </a:p>
          <a:p>
            <a:pPr marL="387366" indent="-320152"/>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 gardener ran and told the father.</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 gardener asked, “Chang has fallen into the well?”</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 gardener quickly fetched a ladder.</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 gardener said, “What shall we do?”</a:t>
            </a:r>
          </a:p>
        </p:txBody>
      </p:sp>
      <p:sp>
        <p:nvSpPr>
          <p:cNvPr id="15" name="Oval 14"/>
          <p:cNvSpPr/>
          <p:nvPr/>
        </p:nvSpPr>
        <p:spPr>
          <a:xfrm>
            <a:off x="589675" y="25133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6228" y="1995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6228" y="30507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03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576228" y="600588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576228" y="65457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576228" y="70831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576228" y="782759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val="1686248463"/>
              </p:ext>
            </p:extLst>
          </p:nvPr>
        </p:nvGraphicFramePr>
        <p:xfrm>
          <a:off x="5359717" y="4287773"/>
          <a:ext cx="2024063" cy="749808"/>
        </p:xfrm>
        <a:graphic>
          <a:graphicData uri="http://schemas.openxmlformats.org/drawingml/2006/table">
            <a:tbl>
              <a:tblPr/>
              <a:tblGrid>
                <a:gridCol w="2024063"/>
              </a:tblGrid>
              <a:tr h="201168">
                <a:tc>
                  <a:txBody>
                    <a:bodyPr/>
                    <a:lstStyle/>
                    <a:p>
                      <a:r>
                        <a:rPr lang="en-US" sz="900" dirty="0" smtClean="0"/>
                        <a:t>Standard RL.3.3</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Describe characters in a story (e.g., their traits, motivations, or feelings) and explain how their actions contribute to the sequence of events.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46307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784130058"/>
              </p:ext>
            </p:extLst>
          </p:nvPr>
        </p:nvGraphicFramePr>
        <p:xfrm>
          <a:off x="323851" y="175036"/>
          <a:ext cx="7043738" cy="3711164"/>
        </p:xfrm>
        <a:graphic>
          <a:graphicData uri="http://schemas.openxmlformats.org/drawingml/2006/table">
            <a:tbl>
              <a:tblPr firstRow="1" bandRow="1">
                <a:tableStyleId>{5940675A-B579-460E-94D1-54222C63F5DA}</a:tableStyleId>
              </a:tblPr>
              <a:tblGrid>
                <a:gridCol w="7043738"/>
              </a:tblGrid>
              <a:tr h="804989">
                <a:tc>
                  <a:txBody>
                    <a:bodyPr/>
                    <a:lstStyle/>
                    <a:p>
                      <a:pPr marL="287338" marR="0" indent="-287338" algn="l">
                        <a:lnSpc>
                          <a:spcPct val="115000"/>
                        </a:lnSpc>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7.</a:t>
                      </a:r>
                      <a:r>
                        <a:rPr lang="en-US" sz="1400" b="1" baseline="0" dirty="0" smtClean="0">
                          <a:solidFill>
                            <a:schemeClr val="tx1"/>
                          </a:solidFill>
                          <a:latin typeface="Helvetica" panose="020B0604020202020204" pitchFamily="34" charset="0"/>
                          <a:cs typeface="Helvetica" panose="020B0604020202020204" pitchFamily="34" charset="0"/>
                        </a:rPr>
                        <a:t> </a:t>
                      </a: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Recount the events in the story, in order, that caused </a:t>
                      </a:r>
                      <a:r>
                        <a:rPr lang="en-US" sz="1400" b="1" kern="1200" baseline="0" dirty="0" err="1" smtClean="0">
                          <a:solidFill>
                            <a:srgbClr val="000000"/>
                          </a:solidFill>
                          <a:effectLst/>
                          <a:latin typeface="Helvetica" panose="020B0604020202020204" pitchFamily="34" charset="0"/>
                          <a:ea typeface="Times New Roman"/>
                          <a:cs typeface="Helvetica" panose="020B0604020202020204" pitchFamily="34" charset="0"/>
                        </a:rPr>
                        <a:t>Tikki</a:t>
                      </a:r>
                      <a:r>
                        <a:rPr lang="en-U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400" b="1" kern="1200" baseline="0" dirty="0" err="1" smtClean="0">
                          <a:solidFill>
                            <a:srgbClr val="000000"/>
                          </a:solidFill>
                          <a:effectLst/>
                          <a:latin typeface="Helvetica" panose="020B0604020202020204" pitchFamily="34" charset="0"/>
                          <a:ea typeface="Times New Roman"/>
                          <a:cs typeface="Helvetica" panose="020B0604020202020204" pitchFamily="34" charset="0"/>
                        </a:rPr>
                        <a:t>Tikki</a:t>
                      </a:r>
                      <a:r>
                        <a:rPr lang="en-U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400" b="1" kern="1200" baseline="0" dirty="0" err="1" smtClean="0">
                          <a:solidFill>
                            <a:srgbClr val="000000"/>
                          </a:solidFill>
                          <a:effectLst/>
                          <a:latin typeface="Helvetica" panose="020B0604020202020204" pitchFamily="34" charset="0"/>
                          <a:ea typeface="Times New Roman"/>
                          <a:cs typeface="Helvetica" panose="020B0604020202020204" pitchFamily="34" charset="0"/>
                        </a:rPr>
                        <a:t>Tembo</a:t>
                      </a:r>
                      <a:r>
                        <a:rPr lang="en-U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 to drown.  Support your answer with details from the text.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951">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9">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467">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725">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983">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641">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641">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641">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31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46059567"/>
              </p:ext>
            </p:extLst>
          </p:nvPr>
        </p:nvGraphicFramePr>
        <p:xfrm>
          <a:off x="345441" y="4897519"/>
          <a:ext cx="7043738" cy="3973907"/>
        </p:xfrm>
        <a:graphic>
          <a:graphicData uri="http://schemas.openxmlformats.org/drawingml/2006/table">
            <a:tbl>
              <a:tblPr firstRow="1" bandRow="1">
                <a:tableStyleId>{5940675A-B579-460E-94D1-54222C63F5DA}</a:tableStyleId>
              </a:tblPr>
              <a:tblGrid>
                <a:gridCol w="7043738"/>
              </a:tblGrid>
              <a:tr h="763771">
                <a:tc>
                  <a:txBody>
                    <a:bodyPr/>
                    <a:lstStyle/>
                    <a:p>
                      <a:pPr marL="228600" marR="0" indent="-168275" algn="l">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8.</a:t>
                      </a:r>
                      <a:r>
                        <a:rPr lang="en-US" sz="1400" b="1" baseline="0" dirty="0" smtClean="0">
                          <a:solidFill>
                            <a:schemeClr val="tx1"/>
                          </a:solidFill>
                          <a:latin typeface="Helvetica" panose="020B0604020202020204" pitchFamily="34" charset="0"/>
                          <a:cs typeface="Helvetica" panose="020B0604020202020204" pitchFamily="34" charset="0"/>
                        </a:rPr>
                        <a:t> How did the mother and father’s actions contribute to Tikki Tikki Tembo drowning? Use details from the text to support your answer. </a:t>
                      </a:r>
                      <a:endParaRPr lang="en-US" sz="1400" b="1" dirty="0" smtClean="0">
                        <a:solidFill>
                          <a:schemeClr val="tx1"/>
                        </a:solidFill>
                        <a:latin typeface="Helvetica" panose="020B0604020202020204" pitchFamily="34" charset="0"/>
                        <a:cs typeface="Helvetica" panose="020B0604020202020204" pitchFamily="34" charset="0"/>
                      </a:endParaRPr>
                    </a:p>
                    <a:p>
                      <a:pPr marL="457200" indent="-457200" algn="r">
                        <a:buNone/>
                      </a:pPr>
                      <a:r>
                        <a:rPr lang="en-US" sz="1400" b="1" baseline="0" dirty="0" smtClean="0">
                          <a:solidFill>
                            <a:schemeClr val="tx1"/>
                          </a:solidFill>
                        </a:rPr>
                        <a:t>                                                                           </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5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5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74">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32">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79976815"/>
              </p:ext>
            </p:extLst>
          </p:nvPr>
        </p:nvGraphicFramePr>
        <p:xfrm>
          <a:off x="381000" y="4130701"/>
          <a:ext cx="3200400" cy="612648"/>
        </p:xfrm>
        <a:graphic>
          <a:graphicData uri="http://schemas.openxmlformats.org/drawingml/2006/table">
            <a:tbl>
              <a:tblPr/>
              <a:tblGrid>
                <a:gridCol w="3200400"/>
              </a:tblGrid>
              <a:tr h="201168">
                <a:tc>
                  <a:txBody>
                    <a:bodyPr/>
                    <a:lstStyle/>
                    <a:p>
                      <a:r>
                        <a:rPr lang="en-US" sz="900" dirty="0" smtClean="0"/>
                        <a:t>Standard  RL.3.2</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Recount stories, including fables, folktales, and myths from diverse cultures; determine the central message, lesson, or moral and explain how it is conveyed through key details in the text.</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71518372"/>
              </p:ext>
            </p:extLst>
          </p:nvPr>
        </p:nvGraphicFramePr>
        <p:xfrm>
          <a:off x="381000" y="8557653"/>
          <a:ext cx="2819400" cy="612648"/>
        </p:xfrm>
        <a:graphic>
          <a:graphicData uri="http://schemas.openxmlformats.org/drawingml/2006/table">
            <a:tbl>
              <a:tblPr/>
              <a:tblGrid>
                <a:gridCol w="2819400"/>
              </a:tblGrid>
              <a:tr h="201168">
                <a:tc>
                  <a:txBody>
                    <a:bodyPr/>
                    <a:lstStyle/>
                    <a:p>
                      <a:r>
                        <a:rPr lang="en-US" sz="900" dirty="0" smtClean="0"/>
                        <a:t>Standard  RL.3.3</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Describe characters in a story (e.g., their traits, motivations, or feelings) and explain how their actions contribute to the sequence of events.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Rectangle 1"/>
          <p:cNvSpPr/>
          <p:nvPr/>
        </p:nvSpPr>
        <p:spPr>
          <a:xfrm>
            <a:off x="3990975" y="4267200"/>
            <a:ext cx="2486025" cy="304699"/>
          </a:xfrm>
          <a:prstGeom prst="rect">
            <a:avLst/>
          </a:prstGeom>
        </p:spPr>
        <p:txBody>
          <a:bodyPr wrap="square">
            <a:spAutoFit/>
          </a:bodyPr>
          <a:lstStyle/>
          <a:p>
            <a:pPr marL="287338" indent="-287338">
              <a:lnSpc>
                <a:spcPct val="115000"/>
              </a:lnSpc>
            </a:pPr>
            <a:r>
              <a:rPr lang="en-US" sz="1200" i="1" dirty="0">
                <a:latin typeface="Helvetica" panose="020B0604020202020204" pitchFamily="34" charset="0"/>
                <a:cs typeface="Helvetica" panose="020B0604020202020204" pitchFamily="34" charset="0"/>
              </a:rPr>
              <a:t>(Teacher Only) Final Score____/2</a:t>
            </a:r>
          </a:p>
        </p:txBody>
      </p:sp>
      <p:sp>
        <p:nvSpPr>
          <p:cNvPr id="3" name="Rectangle 2"/>
          <p:cNvSpPr/>
          <p:nvPr/>
        </p:nvSpPr>
        <p:spPr>
          <a:xfrm>
            <a:off x="4114800" y="9170301"/>
            <a:ext cx="2482090" cy="304699"/>
          </a:xfrm>
          <a:prstGeom prst="rect">
            <a:avLst/>
          </a:prstGeom>
        </p:spPr>
        <p:txBody>
          <a:bodyPr wrap="none">
            <a:spAutoFit/>
          </a:bodyPr>
          <a:lstStyle/>
          <a:p>
            <a:pPr marL="287338" indent="-287338">
              <a:lnSpc>
                <a:spcPct val="115000"/>
              </a:lnSpc>
            </a:pPr>
            <a:r>
              <a:rPr lang="en-US" sz="1200" i="1" dirty="0">
                <a:latin typeface="Helvetica" panose="020B0604020202020204" pitchFamily="34" charset="0"/>
                <a:cs typeface="Helvetica" panose="020B0604020202020204" pitchFamily="34" charset="0"/>
              </a:rPr>
              <a:t>(Teacher Only) Final Score</a:t>
            </a:r>
            <a:r>
              <a:rPr lang="en-US" sz="1200" i="1" dirty="0" smtClean="0">
                <a:latin typeface="Helvetica" panose="020B0604020202020204" pitchFamily="34" charset="0"/>
                <a:cs typeface="Helvetica" panose="020B0604020202020204" pitchFamily="34" charset="0"/>
              </a:rPr>
              <a:t>____/3</a:t>
            </a:r>
            <a:endParaRPr lang="en-US" sz="12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0215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2" name="Rectangle 1"/>
          <p:cNvSpPr/>
          <p:nvPr/>
        </p:nvSpPr>
        <p:spPr>
          <a:xfrm>
            <a:off x="431800" y="838200"/>
            <a:ext cx="7167880" cy="6904739"/>
          </a:xfrm>
          <a:prstGeom prst="rect">
            <a:avLst/>
          </a:prstGeom>
        </p:spPr>
        <p:txBody>
          <a:bodyPr wrap="square" lIns="101882" tIns="50941" rIns="101882" bIns="50941">
            <a:spAutoFit/>
          </a:bodyPr>
          <a:lstStyle/>
          <a:p>
            <a:pPr algn="ctr"/>
            <a:r>
              <a:rPr lang="en-US" sz="1600" b="1" u="sng" dirty="0"/>
              <a:t>Chinese Culture</a:t>
            </a:r>
          </a:p>
          <a:p>
            <a:pPr algn="ctr"/>
            <a:r>
              <a:rPr lang="en-US" sz="1200" i="1" dirty="0" smtClean="0"/>
              <a:t>By Elizabeth Yeo</a:t>
            </a:r>
          </a:p>
          <a:p>
            <a:pPr algn="ctr"/>
            <a:endParaRPr lang="en-US" sz="1200" i="1" dirty="0"/>
          </a:p>
          <a:p>
            <a:pPr algn="ctr"/>
            <a:endParaRPr lang="en-US" sz="1200" i="1" dirty="0"/>
          </a:p>
          <a:p>
            <a:r>
              <a:rPr lang="en-US" sz="1300" dirty="0"/>
              <a:t>Ancient China was once the world’s most advanced civilization. China’s art, food, and government influenced all the nearby cultures. Many things that we use today were invented in China. Some of these inventions are paper, silk, gunpowder, and the compass.</a:t>
            </a:r>
          </a:p>
          <a:p>
            <a:endParaRPr lang="en-US" sz="1300" dirty="0"/>
          </a:p>
          <a:p>
            <a:r>
              <a:rPr lang="en-US" sz="1300" b="1" dirty="0"/>
              <a:t>Writing</a:t>
            </a:r>
          </a:p>
          <a:p>
            <a:r>
              <a:rPr lang="en-US" sz="1300" dirty="0"/>
              <a:t>The oldest dated book using woodblock printing was made in China in 868 A.D. Chinese writing is a very important part of Chinese culture. Chinese writing uses symbols instead of letters. There are thousands and thousands of Chinese symbols. Just to read the newspaper in China, you would need to know about 3,000 symbols!</a:t>
            </a:r>
          </a:p>
          <a:p>
            <a:endParaRPr lang="en-US" sz="1300" dirty="0"/>
          </a:p>
          <a:p>
            <a:r>
              <a:rPr lang="en-US" sz="1300" dirty="0"/>
              <a:t>In China, writing these symbols can be an art form. For about 2,000 years, artists have used a paintbrush to draw Chinese characters. Artists paint the characters on silk or paper. This is called calligraphy. It is one of China’s most famous art forms.</a:t>
            </a:r>
          </a:p>
          <a:p>
            <a:endParaRPr lang="en-US" sz="1300" dirty="0"/>
          </a:p>
          <a:p>
            <a:r>
              <a:rPr lang="en-US" sz="1300" b="1" dirty="0"/>
              <a:t>Festivals</a:t>
            </a:r>
          </a:p>
          <a:p>
            <a:r>
              <a:rPr lang="en-US" sz="1300" dirty="0"/>
              <a:t>China’s most celebrated annual holiday is the Chinese New Year. This holiday is also called the Spring Festival. The Chinese calendar is different from the calendar used in the United States. China’s calendar is based on the movements of the sun and the moon. The Chinese New Year happens sometime in either January or February on our calendar. An animal, like a tiger, a dragon, or a dog, represents each New Year.</a:t>
            </a:r>
          </a:p>
          <a:p>
            <a:endParaRPr lang="en-US" sz="1300" dirty="0"/>
          </a:p>
          <a:p>
            <a:r>
              <a:rPr lang="en-US" sz="1300" dirty="0"/>
              <a:t>People celebrate the New Year with parades, decorations, and gifts. Everyone visits family and friends. On New Year’s Eve, the whole family </a:t>
            </a:r>
            <a:r>
              <a:rPr lang="en-US" sz="1300" dirty="0" smtClean="0"/>
              <a:t>gathers.</a:t>
            </a:r>
            <a:endParaRPr lang="en-US" sz="1300" dirty="0"/>
          </a:p>
          <a:p>
            <a:endParaRPr lang="en-US" sz="1300" dirty="0"/>
          </a:p>
          <a:p>
            <a:r>
              <a:rPr lang="en-US" sz="1300" dirty="0"/>
              <a:t>After dinner, the family stays up playing games. They leave the lights on in the house all night.</a:t>
            </a:r>
          </a:p>
          <a:p>
            <a:r>
              <a:rPr lang="en-US" sz="1300" dirty="0"/>
              <a:t>At midnight, firecrackers light up the sky. Then everyone knows that the New Year has come. The family opens all the windows and doors of the house. This tradition is a way to let out the old year and welcome in the new one. Everyone forgives old grudges.</a:t>
            </a:r>
          </a:p>
          <a:p>
            <a:endParaRPr lang="en-US" sz="1300" dirty="0"/>
          </a:p>
          <a:p>
            <a:r>
              <a:rPr lang="en-US" sz="1300" dirty="0"/>
              <a:t>They wish for peace and happiness.</a:t>
            </a:r>
          </a:p>
        </p:txBody>
      </p:sp>
      <p:sp>
        <p:nvSpPr>
          <p:cNvPr id="5" name="TextBox 4"/>
          <p:cNvSpPr txBox="1"/>
          <p:nvPr/>
        </p:nvSpPr>
        <p:spPr>
          <a:xfrm>
            <a:off x="5570220" y="228600"/>
            <a:ext cx="1600200" cy="830997"/>
          </a:xfrm>
          <a:prstGeom prst="rect">
            <a:avLst/>
          </a:prstGeom>
          <a:noFill/>
        </p:spPr>
        <p:txBody>
          <a:bodyPr wrap="square" rtlCol="0">
            <a:spAutoFit/>
          </a:bodyPr>
          <a:lstStyle/>
          <a:p>
            <a:r>
              <a:rPr lang="en-US" sz="800" b="1" u="sng" dirty="0"/>
              <a:t>Chinese Culture</a:t>
            </a:r>
            <a:endParaRPr lang="en-US" sz="800" dirty="0"/>
          </a:p>
          <a:p>
            <a:r>
              <a:rPr lang="en-US" sz="800" dirty="0"/>
              <a:t>Grade level equivalent: 6.5</a:t>
            </a:r>
          </a:p>
          <a:p>
            <a:r>
              <a:rPr lang="en-US" sz="800" dirty="0"/>
              <a:t>Lexile Measure: 740L</a:t>
            </a:r>
          </a:p>
          <a:p>
            <a:r>
              <a:rPr lang="en-US" sz="800" dirty="0"/>
              <a:t>Mean Sentence Length: 10.30</a:t>
            </a:r>
          </a:p>
          <a:p>
            <a:r>
              <a:rPr lang="en-US" sz="800" dirty="0"/>
              <a:t>Mean Log Word Frequency: 3.42</a:t>
            </a:r>
          </a:p>
          <a:p>
            <a:r>
              <a:rPr lang="en-US" sz="800" dirty="0"/>
              <a:t>Word Count: 309</a:t>
            </a:r>
          </a:p>
        </p:txBody>
      </p:sp>
    </p:spTree>
    <p:extLst>
      <p:ext uri="{BB962C8B-B14F-4D97-AF65-F5344CB8AC3E}">
        <p14:creationId xmlns:p14="http://schemas.microsoft.com/office/powerpoint/2010/main" val="2988155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5" name="Rectangle 4"/>
          <p:cNvSpPr/>
          <p:nvPr/>
        </p:nvSpPr>
        <p:spPr>
          <a:xfrm>
            <a:off x="480613" y="670560"/>
            <a:ext cx="6415063" cy="3303745"/>
          </a:xfrm>
          <a:prstGeom prst="rect">
            <a:avLst/>
          </a:prstGeom>
        </p:spPr>
        <p:txBody>
          <a:bodyPr wrap="square" lIns="101874" tIns="50937" rIns="101874" bIns="50937">
            <a:spAutoFit/>
          </a:bodyPr>
          <a:lstStyle/>
          <a:p>
            <a:pPr marL="320152" indent="-252938"/>
            <a:r>
              <a:rPr lang="en-US" sz="1900" b="1" dirty="0">
                <a:latin typeface="Helvetica" pitchFamily="34" charset="0"/>
                <a:cs typeface="Helvetica" pitchFamily="34" charset="0"/>
              </a:rPr>
              <a:t>9. </a:t>
            </a:r>
            <a:r>
              <a:rPr lang="en-US" b="1" dirty="0" smtClean="0">
                <a:latin typeface="Helvetica" pitchFamily="34" charset="0"/>
                <a:cs typeface="Helvetica" pitchFamily="34" charset="0"/>
              </a:rPr>
              <a:t>According to the passage, </a:t>
            </a:r>
            <a:r>
              <a:rPr lang="en-US" b="1" i="1" dirty="0" smtClean="0">
                <a:latin typeface="Helvetica" pitchFamily="34" charset="0"/>
                <a:cs typeface="Helvetica" pitchFamily="34" charset="0"/>
              </a:rPr>
              <a:t>Chinese Culture</a:t>
            </a:r>
            <a:r>
              <a:rPr lang="en-US" b="1" dirty="0" smtClean="0">
                <a:latin typeface="Helvetica" pitchFamily="34" charset="0"/>
                <a:cs typeface="Helvetica" pitchFamily="34" charset="0"/>
              </a:rPr>
              <a:t>, what things that we use today were invented in China?   </a:t>
            </a:r>
            <a:endParaRPr lang="en-US" sz="1900" dirty="0">
              <a:latin typeface="Helvetica" pitchFamily="34" charset="0"/>
              <a:cs typeface="Helvetica" pitchFamily="34" charset="0"/>
            </a:endParaRPr>
          </a:p>
          <a:p>
            <a:pPr marL="361390" indent="-361390">
              <a:buFont typeface="+mj-lt"/>
              <a:buAutoNum type="arabicPeriod"/>
            </a:pPr>
            <a:endParaRPr lang="en-US" sz="1900" dirty="0">
              <a:latin typeface="Helvetica" pitchFamily="34" charset="0"/>
              <a:cs typeface="Helvetica" pitchFamily="34" charset="0"/>
            </a:endParaRPr>
          </a:p>
          <a:p>
            <a:pPr marL="891471" lvl="1" indent="-382059">
              <a:buAutoNum type="alphaUcPeriod"/>
            </a:pPr>
            <a:r>
              <a:rPr lang="en-US" sz="1900" dirty="0">
                <a:latin typeface="Helvetica" pitchFamily="34" charset="0"/>
                <a:cs typeface="Helvetica" pitchFamily="34" charset="0"/>
              </a:rPr>
              <a:t>bricks</a:t>
            </a:r>
          </a:p>
          <a:p>
            <a:pPr marL="891471" lvl="1" indent="-382059">
              <a:buAutoNum type="alphaUcPeriod"/>
            </a:pPr>
            <a:endParaRPr lang="en-US" sz="1900" dirty="0">
              <a:latin typeface="Helvetica" pitchFamily="34" charset="0"/>
              <a:cs typeface="Helvetica" pitchFamily="34" charset="0"/>
            </a:endParaRPr>
          </a:p>
          <a:p>
            <a:pPr marL="891471" lvl="1" indent="-382059">
              <a:buAutoNum type="alphaUcPeriod"/>
            </a:pPr>
            <a:r>
              <a:rPr lang="en-US" sz="1900" dirty="0">
                <a:latin typeface="Helvetica" pitchFamily="34" charset="0"/>
                <a:cs typeface="Helvetica" pitchFamily="34" charset="0"/>
              </a:rPr>
              <a:t>paper and silk</a:t>
            </a:r>
          </a:p>
          <a:p>
            <a:pPr marL="891471" lvl="1" indent="-382059">
              <a:buAutoNum type="alphaUcPeriod"/>
            </a:pPr>
            <a:endParaRPr lang="en-US" sz="1900" dirty="0">
              <a:latin typeface="Helvetica" pitchFamily="34" charset="0"/>
              <a:cs typeface="Helvetica" pitchFamily="34" charset="0"/>
            </a:endParaRPr>
          </a:p>
          <a:p>
            <a:pPr marL="891471" lvl="1" indent="-382059">
              <a:buAutoNum type="alphaUcPeriod"/>
            </a:pPr>
            <a:r>
              <a:rPr lang="en-US" sz="1900" dirty="0">
                <a:latin typeface="Helvetica" pitchFamily="34" charset="0"/>
                <a:cs typeface="Helvetica" pitchFamily="34" charset="0"/>
              </a:rPr>
              <a:t>cameras and telephones</a:t>
            </a:r>
          </a:p>
          <a:p>
            <a:endParaRPr lang="en-US" sz="1700" b="1" dirty="0">
              <a:latin typeface="Helvetica" pitchFamily="34" charset="0"/>
              <a:cs typeface="Helvetica" pitchFamily="34" charset="0"/>
            </a:endParaRPr>
          </a:p>
          <a:p>
            <a:r>
              <a:rPr lang="en-US" sz="1700" b="1" dirty="0">
                <a:latin typeface="Helvetica" pitchFamily="34" charset="0"/>
                <a:cs typeface="Helvetica" pitchFamily="34" charset="0"/>
              </a:rPr>
              <a:t> </a:t>
            </a:r>
            <a:r>
              <a:rPr lang="en-US" sz="1700" b="1" dirty="0" smtClean="0">
                <a:latin typeface="Helvetica" pitchFamily="34" charset="0"/>
                <a:cs typeface="Helvetica" pitchFamily="34" charset="0"/>
              </a:rPr>
              <a:t>        </a:t>
            </a:r>
            <a:r>
              <a:rPr lang="en-US" sz="1900" dirty="0" smtClean="0">
                <a:latin typeface="Helvetica" pitchFamily="34" charset="0"/>
                <a:cs typeface="Helvetica" pitchFamily="34" charset="0"/>
              </a:rPr>
              <a:t>D</a:t>
            </a:r>
            <a:r>
              <a:rPr lang="en-US" sz="1700" dirty="0" smtClean="0">
                <a:latin typeface="Helvetica" pitchFamily="34" charset="0"/>
                <a:cs typeface="Helvetica" pitchFamily="34" charset="0"/>
              </a:rPr>
              <a:t>. </a:t>
            </a:r>
            <a:r>
              <a:rPr lang="en-US" sz="1700" dirty="0">
                <a:latin typeface="Helvetica" pitchFamily="34" charset="0"/>
                <a:cs typeface="Helvetica" pitchFamily="34" charset="0"/>
              </a:rPr>
              <a:t> </a:t>
            </a:r>
            <a:r>
              <a:rPr lang="en-US" sz="1700" dirty="0" smtClean="0">
                <a:latin typeface="Helvetica" pitchFamily="34" charset="0"/>
                <a:cs typeface="Helvetica" pitchFamily="34" charset="0"/>
              </a:rPr>
              <a:t> tigers</a:t>
            </a:r>
            <a:endParaRPr lang="en-US" sz="1900" dirty="0">
              <a:latin typeface="Helvetica" pitchFamily="34" charset="0"/>
              <a:cs typeface="Helvetica" pitchFamily="34" charset="0"/>
            </a:endParaRP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6043" y="1979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46043" y="254434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46043" y="312220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46043" y="36631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Rectangle 7"/>
          <p:cNvSpPr/>
          <p:nvPr/>
        </p:nvSpPr>
        <p:spPr>
          <a:xfrm>
            <a:off x="410117" y="5029200"/>
            <a:ext cx="6714584" cy="3909792"/>
          </a:xfrm>
          <a:prstGeom prst="rect">
            <a:avLst/>
          </a:prstGeom>
          <a:noFill/>
        </p:spPr>
        <p:txBody>
          <a:bodyPr wrap="square" lIns="107700" tIns="53850" rIns="107700" bIns="53850">
            <a:spAutoFit/>
          </a:bodyPr>
          <a:lstStyle/>
          <a:p>
            <a:pPr marL="361390" indent="-361390"/>
            <a:r>
              <a:rPr lang="en-US" sz="1900" b="1" dirty="0">
                <a:latin typeface="Helvetica" pitchFamily="34" charset="0"/>
                <a:cs typeface="Helvetica" pitchFamily="34" charset="0"/>
              </a:rPr>
              <a:t>10. What information in the </a:t>
            </a:r>
            <a:r>
              <a:rPr lang="en-US" sz="1900" b="1" dirty="0" smtClean="0">
                <a:latin typeface="Helvetica" pitchFamily="34" charset="0"/>
                <a:cs typeface="Helvetica" pitchFamily="34" charset="0"/>
              </a:rPr>
              <a:t>passage, </a:t>
            </a:r>
            <a:r>
              <a:rPr lang="en-US" sz="1900" b="1" i="1" dirty="0">
                <a:latin typeface="Helvetica" pitchFamily="34" charset="0"/>
                <a:cs typeface="Helvetica" pitchFamily="34" charset="0"/>
              </a:rPr>
              <a:t>Chinese Culture</a:t>
            </a:r>
            <a:r>
              <a:rPr lang="en-US" sz="1900" b="1" dirty="0">
                <a:latin typeface="Helvetica" pitchFamily="34" charset="0"/>
                <a:cs typeface="Helvetica" pitchFamily="34" charset="0"/>
              </a:rPr>
              <a:t>, best supports the fact that Chinese woodblock printing is a process that has been used for a very long time? </a:t>
            </a:r>
            <a:endParaRPr lang="en-US" sz="1900" b="1" dirty="0" smtClean="0">
              <a:latin typeface="Helvetica" pitchFamily="34" charset="0"/>
              <a:cs typeface="Helvetica" pitchFamily="34" charset="0"/>
            </a:endParaRPr>
          </a:p>
          <a:p>
            <a:pPr marL="361390" indent="-361390"/>
            <a:endParaRPr lang="en-US" sz="1900" b="1" dirty="0">
              <a:solidFill>
                <a:srgbClr val="C00000"/>
              </a:solidFill>
              <a:latin typeface="Helvetica" pitchFamily="34" charset="0"/>
              <a:cs typeface="Helvetica" pitchFamily="34" charset="0"/>
            </a:endParaRPr>
          </a:p>
          <a:p>
            <a:pPr marL="702211" indent="-360834"/>
            <a:r>
              <a:rPr lang="en-US" sz="1900" dirty="0">
                <a:latin typeface="Helvetica" pitchFamily="34" charset="0"/>
                <a:cs typeface="Helvetica" pitchFamily="34" charset="0"/>
              </a:rPr>
              <a:t>A. The oldest dated book using woodblock printing was  made in China in 868 A.D.</a:t>
            </a:r>
          </a:p>
          <a:p>
            <a:pPr marL="361390" indent="-361390"/>
            <a:endParaRPr lang="en-US" sz="1900" dirty="0">
              <a:latin typeface="Helvetica" pitchFamily="34" charset="0"/>
              <a:cs typeface="Helvetica" pitchFamily="34" charset="0"/>
            </a:endParaRPr>
          </a:p>
          <a:p>
            <a:pPr marL="361390" indent="-361390"/>
            <a:r>
              <a:rPr lang="en-US" sz="1900" dirty="0" smtClean="0">
                <a:latin typeface="Helvetica" pitchFamily="34" charset="0"/>
                <a:cs typeface="Helvetica" pitchFamily="34" charset="0"/>
              </a:rPr>
              <a:t>	B</a:t>
            </a:r>
            <a:r>
              <a:rPr lang="en-US" sz="1900" dirty="0">
                <a:latin typeface="Helvetica" pitchFamily="34" charset="0"/>
                <a:cs typeface="Helvetica" pitchFamily="34" charset="0"/>
              </a:rPr>
              <a:t>. Writing Chinese symbols can be an art form.</a:t>
            </a:r>
          </a:p>
          <a:p>
            <a:pPr marL="361390" indent="-361390"/>
            <a:endParaRPr lang="en-US" sz="1900" dirty="0">
              <a:latin typeface="Helvetica" pitchFamily="34" charset="0"/>
              <a:cs typeface="Helvetica" pitchFamily="34" charset="0"/>
            </a:endParaRPr>
          </a:p>
          <a:p>
            <a:pPr marL="696904" indent="-696904"/>
            <a:r>
              <a:rPr lang="en-US" sz="1900" dirty="0">
                <a:latin typeface="Helvetica" pitchFamily="34" charset="0"/>
                <a:cs typeface="Helvetica" pitchFamily="34" charset="0"/>
              </a:rPr>
              <a:t>     </a:t>
            </a:r>
            <a:r>
              <a:rPr lang="en-US" sz="1900" dirty="0" smtClean="0">
                <a:latin typeface="Helvetica" pitchFamily="34" charset="0"/>
                <a:cs typeface="Helvetica" pitchFamily="34" charset="0"/>
              </a:rPr>
              <a:t>C</a:t>
            </a:r>
            <a:r>
              <a:rPr lang="en-US" sz="1900" dirty="0">
                <a:latin typeface="Helvetica" pitchFamily="34" charset="0"/>
                <a:cs typeface="Helvetica" pitchFamily="34" charset="0"/>
              </a:rPr>
              <a:t>. China’s most celebrated holiday is Chinese New Year.</a:t>
            </a:r>
          </a:p>
          <a:p>
            <a:pPr marL="361390" indent="-361390"/>
            <a:r>
              <a:rPr lang="en-US" sz="1900" dirty="0">
                <a:latin typeface="Helvetica" pitchFamily="34" charset="0"/>
                <a:cs typeface="Helvetica" pitchFamily="34" charset="0"/>
              </a:rPr>
              <a:t>		</a:t>
            </a:r>
          </a:p>
          <a:p>
            <a:pPr marL="361390" indent="-361390"/>
            <a:r>
              <a:rPr lang="en-US" sz="1900" dirty="0">
                <a:latin typeface="Helvetica" pitchFamily="34" charset="0"/>
                <a:cs typeface="Helvetica" pitchFamily="34" charset="0"/>
              </a:rPr>
              <a:t>	</a:t>
            </a:r>
            <a:r>
              <a:rPr lang="en-US" sz="1900" dirty="0" smtClean="0">
                <a:latin typeface="Helvetica" pitchFamily="34" charset="0"/>
                <a:cs typeface="Helvetica" pitchFamily="34" charset="0"/>
              </a:rPr>
              <a:t>D</a:t>
            </a:r>
            <a:r>
              <a:rPr lang="en-US" sz="1900" dirty="0">
                <a:latin typeface="Helvetica" pitchFamily="34" charset="0"/>
                <a:cs typeface="Helvetica" pitchFamily="34" charset="0"/>
              </a:rPr>
              <a:t>. Everyone visits family and friends on New </a:t>
            </a:r>
            <a:r>
              <a:rPr lang="en-US" sz="1900" dirty="0" smtClean="0">
                <a:latin typeface="Helvetica" pitchFamily="34" charset="0"/>
                <a:cs typeface="Helvetica" pitchFamily="34" charset="0"/>
              </a:rPr>
              <a:t>Year’s </a:t>
            </a:r>
            <a:r>
              <a:rPr lang="en-US" sz="1900" dirty="0">
                <a:latin typeface="Helvetica" pitchFamily="34" charset="0"/>
                <a:cs typeface="Helvetica" pitchFamily="34" charset="0"/>
              </a:rPr>
              <a:t>Eve.</a:t>
            </a:r>
          </a:p>
        </p:txBody>
      </p:sp>
      <p:sp>
        <p:nvSpPr>
          <p:cNvPr id="18" name="Oval 17"/>
          <p:cNvSpPr/>
          <p:nvPr/>
        </p:nvSpPr>
        <p:spPr>
          <a:xfrm>
            <a:off x="480613" y="6542315"/>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9" name="Oval 18"/>
          <p:cNvSpPr/>
          <p:nvPr/>
        </p:nvSpPr>
        <p:spPr>
          <a:xfrm>
            <a:off x="480613" y="7423155"/>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0" name="Oval 19"/>
          <p:cNvSpPr/>
          <p:nvPr/>
        </p:nvSpPr>
        <p:spPr>
          <a:xfrm>
            <a:off x="492383" y="853440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1" name="Oval 20"/>
          <p:cNvSpPr/>
          <p:nvPr/>
        </p:nvSpPr>
        <p:spPr>
          <a:xfrm>
            <a:off x="480613" y="8001843"/>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446657189"/>
              </p:ext>
            </p:extLst>
          </p:nvPr>
        </p:nvGraphicFramePr>
        <p:xfrm>
          <a:off x="5359717" y="4419600"/>
          <a:ext cx="2024063" cy="68884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RI.3.1</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Ask and answer questions to demonstrate understanding of a text, referring explicitly to the text as the basis for the answers.</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051614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518160" y="1257300"/>
            <a:ext cx="7101840" cy="4498502"/>
          </a:xfrm>
          <a:prstGeom prst="rect">
            <a:avLst/>
          </a:prstGeom>
          <a:solidFill>
            <a:schemeClr val="bg1"/>
          </a:solidFill>
        </p:spPr>
        <p:txBody>
          <a:bodyPr wrap="square" lIns="96356" tIns="48178" rIns="96356" bIns="48178" rtlCol="0">
            <a:spAutoFit/>
          </a:bodyPr>
          <a:lstStyle/>
          <a:p>
            <a:pPr algn="ctr"/>
            <a:endParaRPr lang="en-US" b="1" u="sng" dirty="0" smtClean="0"/>
          </a:p>
          <a:p>
            <a:pPr algn="ctr"/>
            <a:r>
              <a:rPr lang="en-US" sz="1400" b="1" u="sng" dirty="0"/>
              <a:t>Quarter One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r>
              <a:rPr lang="en-US" sz="1300" b="1" i="1" dirty="0"/>
              <a:t>Thank you to all of those who reviewed and edited and a special appreciation to Vicki </a:t>
            </a:r>
            <a:r>
              <a:rPr lang="en-US" sz="1300" b="1" i="1" dirty="0" smtClean="0"/>
              <a:t>Daniels and </a:t>
            </a:r>
            <a:r>
              <a:rPr lang="en-US" sz="1300" b="1" i="1" dirty="0"/>
              <a:t>her amazing editing skills.</a:t>
            </a:r>
          </a:p>
        </p:txBody>
      </p:sp>
      <p:graphicFrame>
        <p:nvGraphicFramePr>
          <p:cNvPr id="8" name="Table 7"/>
          <p:cNvGraphicFramePr>
            <a:graphicFrameLocks noGrp="1"/>
          </p:cNvGraphicFramePr>
          <p:nvPr>
            <p:extLst>
              <p:ext uri="{D42A27DB-BD31-4B8C-83A1-F6EECF244321}">
                <p14:modId xmlns:p14="http://schemas.microsoft.com/office/powerpoint/2010/main" val="712305787"/>
              </p:ext>
            </p:extLst>
          </p:nvPr>
        </p:nvGraphicFramePr>
        <p:xfrm>
          <a:off x="773191" y="2819402"/>
          <a:ext cx="6563360" cy="2322071"/>
        </p:xfrm>
        <a:graphic>
          <a:graphicData uri="http://schemas.openxmlformats.org/drawingml/2006/table">
            <a:tbl>
              <a:tblPr firstRow="1" bandRow="1">
                <a:tableStyleId>{5940675A-B579-460E-94D1-54222C63F5DA}</a:tableStyleId>
              </a:tblPr>
              <a:tblGrid>
                <a:gridCol w="1617025"/>
                <a:gridCol w="1837375"/>
                <a:gridCol w="1640840"/>
                <a:gridCol w="1468120"/>
              </a:tblGrid>
              <a:tr h="502691">
                <a:tc>
                  <a:txBody>
                    <a:bodyPr/>
                    <a:lstStyle/>
                    <a:p>
                      <a:r>
                        <a:rPr lang="en-US" sz="1300" b="1" dirty="0" smtClean="0">
                          <a:solidFill>
                            <a:schemeClr val="tx1"/>
                          </a:solidFill>
                        </a:rPr>
                        <a:t>Shannon Berkey</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3227" marR="103227" marT="50178" marB="50178">
                    <a:solidFill>
                      <a:schemeClr val="bg1"/>
                    </a:solidFill>
                  </a:tcPr>
                </a:tc>
              </a:tr>
              <a:tr h="502691">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3227" marR="103227"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3227" marR="103227" marT="50178" marB="50178">
                    <a:solidFill>
                      <a:schemeClr val="bg1"/>
                    </a:solidFill>
                  </a:tcPr>
                </a:tc>
              </a:tr>
              <a:tr h="502691">
                <a:tc>
                  <a:txBody>
                    <a:bodyPr/>
                    <a:lstStyle/>
                    <a:p>
                      <a:r>
                        <a:rPr lang="en-US" sz="1300" b="1" dirty="0" smtClean="0">
                          <a:solidFill>
                            <a:schemeClr val="tx1"/>
                          </a:solidFill>
                        </a:rPr>
                        <a:t>Jami Rider</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3227" marR="103227"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3227" marR="103227" marT="50178" marB="50178">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482992144"/>
              </p:ext>
            </p:extLst>
          </p:nvPr>
        </p:nvGraphicFramePr>
        <p:xfrm>
          <a:off x="518160" y="5986271"/>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264296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1800" y="5196840"/>
            <a:ext cx="6304280" cy="3355794"/>
          </a:xfrm>
          <a:prstGeom prst="rect">
            <a:avLst/>
          </a:prstGeom>
          <a:noFill/>
        </p:spPr>
        <p:txBody>
          <a:bodyPr wrap="square" lIns="107700" tIns="53850" rIns="107700" bIns="53850">
            <a:spAutoFit/>
          </a:bodyPr>
          <a:lstStyle/>
          <a:p>
            <a:pPr marL="387366" indent="-320152"/>
            <a:r>
              <a:rPr lang="en-US" sz="1900" b="1" dirty="0" smtClean="0">
                <a:latin typeface="Helvetica" pitchFamily="34" charset="0"/>
                <a:cs typeface="Helvetica" pitchFamily="34" charset="0"/>
              </a:rPr>
              <a:t>12</a:t>
            </a:r>
            <a:r>
              <a:rPr lang="en-US" sz="1900" b="1" dirty="0">
                <a:latin typeface="Helvetica" pitchFamily="34" charset="0"/>
                <a:cs typeface="Helvetica" pitchFamily="34" charset="0"/>
              </a:rPr>
              <a:t>. What could be another title for the passage        </a:t>
            </a:r>
            <a:r>
              <a:rPr lang="en-US" sz="1900" b="1" i="1" dirty="0">
                <a:latin typeface="Helvetica" pitchFamily="34" charset="0"/>
                <a:cs typeface="Helvetica" pitchFamily="34" charset="0"/>
              </a:rPr>
              <a:t>Chinese Culture</a:t>
            </a:r>
            <a:r>
              <a:rPr lang="en-US" sz="1900" b="1" dirty="0">
                <a:latin typeface="Helvetica" pitchFamily="34" charset="0"/>
                <a:cs typeface="Helvetica" pitchFamily="34" charset="0"/>
              </a:rPr>
              <a:t>?  </a:t>
            </a:r>
            <a:endParaRPr lang="en-US" sz="1900" b="1" dirty="0" smtClean="0">
              <a:latin typeface="Helvetica" pitchFamily="34" charset="0"/>
              <a:cs typeface="Helvetica" pitchFamily="34" charset="0"/>
            </a:endParaRPr>
          </a:p>
          <a:p>
            <a:pPr marL="387366" indent="-320152"/>
            <a:endParaRPr lang="en-US" sz="1400" b="1" dirty="0" smtClean="0">
              <a:latin typeface="Helvetica" pitchFamily="34" charset="0"/>
              <a:cs typeface="Helvetica" pitchFamily="34" charset="0"/>
            </a:endParaRPr>
          </a:p>
          <a:p>
            <a:pPr marL="361390" indent="-361390">
              <a:buFont typeface="+mj-lt"/>
              <a:buAutoNum type="arabicPeriod" startAt="4"/>
            </a:pPr>
            <a:endParaRPr lang="en-US" sz="1900" dirty="0">
              <a:latin typeface="Helvetica" pitchFamily="34" charset="0"/>
              <a:cs typeface="Helvetica" pitchFamily="34" charset="0"/>
            </a:endParaRPr>
          </a:p>
          <a:p>
            <a:pPr marL="1349308" lvl="1" indent="-361390">
              <a:buFont typeface="+mj-lt"/>
              <a:buAutoNum type="alphaUcPeriod"/>
            </a:pPr>
            <a:r>
              <a:rPr lang="en-US" dirty="0" smtClean="0">
                <a:latin typeface="Helvetica" pitchFamily="34" charset="0"/>
                <a:cs typeface="Helvetica" pitchFamily="34" charset="0"/>
              </a:rPr>
              <a:t>New Year’s Eve</a:t>
            </a:r>
          </a:p>
          <a:p>
            <a:pPr marL="839896" indent="-361390">
              <a:buFont typeface="+mj-lt"/>
              <a:buAutoNum type="alphaUcPeriod"/>
            </a:pPr>
            <a:endParaRPr lang="en-US" dirty="0">
              <a:latin typeface="Helvetica" pitchFamily="34" charset="0"/>
              <a:cs typeface="Helvetica" pitchFamily="34" charset="0"/>
            </a:endParaRPr>
          </a:p>
          <a:p>
            <a:pPr marL="1369978" lvl="1" indent="-382059">
              <a:buFont typeface="+mj-lt"/>
              <a:buAutoNum type="alphaUcPeriod" startAt="2"/>
            </a:pPr>
            <a:r>
              <a:rPr lang="en-US" dirty="0" smtClean="0">
                <a:latin typeface="Helvetica" pitchFamily="34" charset="0"/>
                <a:cs typeface="Helvetica" pitchFamily="34" charset="0"/>
              </a:rPr>
              <a:t>Chinese Traditions</a:t>
            </a:r>
          </a:p>
          <a:p>
            <a:pPr marL="839896" indent="-361390">
              <a:buFont typeface="+mj-lt"/>
              <a:buAutoNum type="alphaUcPeriod"/>
            </a:pPr>
            <a:endParaRPr lang="en-US" dirty="0">
              <a:latin typeface="Helvetica" pitchFamily="34" charset="0"/>
              <a:cs typeface="Helvetica" pitchFamily="34" charset="0"/>
            </a:endParaRPr>
          </a:p>
          <a:p>
            <a:pPr marL="1369978" lvl="1" indent="-382059">
              <a:buFont typeface="+mj-lt"/>
              <a:buAutoNum type="alphaUcPeriod" startAt="3"/>
            </a:pPr>
            <a:r>
              <a:rPr lang="en-US" dirty="0" smtClean="0">
                <a:latin typeface="Helvetica" pitchFamily="34" charset="0"/>
                <a:cs typeface="Helvetica" pitchFamily="34" charset="0"/>
              </a:rPr>
              <a:t>All About Writing</a:t>
            </a:r>
          </a:p>
          <a:p>
            <a:pPr marL="839896" indent="-361390">
              <a:buFont typeface="+mj-lt"/>
              <a:buAutoNum type="alphaUcPeriod"/>
            </a:pPr>
            <a:endParaRPr lang="en-US" dirty="0">
              <a:latin typeface="Helvetica" pitchFamily="34" charset="0"/>
              <a:cs typeface="Helvetica" pitchFamily="34" charset="0"/>
            </a:endParaRPr>
          </a:p>
          <a:p>
            <a:pPr marL="1369978" lvl="1" indent="-382059">
              <a:buFont typeface="+mj-lt"/>
              <a:buAutoNum type="alphaUcPeriod" startAt="4"/>
            </a:pPr>
            <a:r>
              <a:rPr lang="en-US" dirty="0" smtClean="0">
                <a:latin typeface="Helvetica" pitchFamily="34" charset="0"/>
                <a:cs typeface="Helvetica" pitchFamily="34" charset="0"/>
              </a:rPr>
              <a:t> Country Festivals</a:t>
            </a:r>
            <a:endParaRPr lang="en-US" dirty="0">
              <a:latin typeface="Helvetica" pitchFamily="34" charset="0"/>
              <a:cs typeface="Helvetica" pitchFamily="34" charset="0"/>
            </a:endParaRPr>
          </a:p>
        </p:txBody>
      </p:sp>
      <p:sp>
        <p:nvSpPr>
          <p:cNvPr id="11" name="Oval 10"/>
          <p:cNvSpPr/>
          <p:nvPr/>
        </p:nvSpPr>
        <p:spPr>
          <a:xfrm>
            <a:off x="1084421" y="6404845"/>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2" name="Oval 11"/>
          <p:cNvSpPr/>
          <p:nvPr/>
        </p:nvSpPr>
        <p:spPr>
          <a:xfrm>
            <a:off x="1084421" y="8139555"/>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3" name="Oval 12"/>
          <p:cNvSpPr/>
          <p:nvPr/>
        </p:nvSpPr>
        <p:spPr>
          <a:xfrm>
            <a:off x="1084424" y="7547445"/>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4" name="Oval 13"/>
          <p:cNvSpPr/>
          <p:nvPr/>
        </p:nvSpPr>
        <p:spPr>
          <a:xfrm>
            <a:off x="1084424" y="6931550"/>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3" name="Rectangle 2"/>
          <p:cNvSpPr/>
          <p:nvPr/>
        </p:nvSpPr>
        <p:spPr>
          <a:xfrm>
            <a:off x="323850" y="602060"/>
            <a:ext cx="6584950" cy="3826965"/>
          </a:xfrm>
          <a:prstGeom prst="rect">
            <a:avLst/>
          </a:prstGeom>
        </p:spPr>
        <p:txBody>
          <a:bodyPr wrap="square" lIns="101874" tIns="50937" rIns="101874" bIns="50937">
            <a:spAutoFit/>
          </a:bodyPr>
          <a:lstStyle/>
          <a:p>
            <a:pPr marL="382059" indent="-382059">
              <a:buAutoNum type="arabicPeriod" startAt="11"/>
            </a:pPr>
            <a:r>
              <a:rPr lang="en-US" sz="1900" b="1" dirty="0">
                <a:latin typeface="Helvetica" pitchFamily="34" charset="0"/>
                <a:cs typeface="Helvetica" pitchFamily="34" charset="0"/>
              </a:rPr>
              <a:t>What detail best summarizes why Chinese writing symbols can be called an art form?   </a:t>
            </a:r>
            <a:endParaRPr lang="en-US" sz="1900" b="1" dirty="0" smtClean="0">
              <a:latin typeface="Helvetica" pitchFamily="34" charset="0"/>
              <a:cs typeface="Helvetica" pitchFamily="34" charset="0"/>
            </a:endParaRPr>
          </a:p>
          <a:p>
            <a:endParaRPr lang="en-US" sz="1400" b="1" dirty="0">
              <a:latin typeface="Helvetica" pitchFamily="34" charset="0"/>
              <a:cs typeface="Helvetica" pitchFamily="34" charset="0"/>
            </a:endParaRPr>
          </a:p>
          <a:p>
            <a:r>
              <a:rPr lang="en-US" sz="1900" dirty="0">
                <a:latin typeface="Helvetica" pitchFamily="34" charset="0"/>
                <a:cs typeface="Helvetica" pitchFamily="34" charset="0"/>
              </a:rPr>
              <a:t>	A. There are many Chinese writing symbols.</a:t>
            </a:r>
          </a:p>
          <a:p>
            <a:pPr marL="1340745"/>
            <a:endParaRPr lang="en-US" sz="1900" dirty="0">
              <a:latin typeface="Helvetica" pitchFamily="34" charset="0"/>
              <a:cs typeface="Helvetica" pitchFamily="34" charset="0"/>
            </a:endParaRPr>
          </a:p>
          <a:p>
            <a:pPr marL="1340745" indent="-321920"/>
            <a:r>
              <a:rPr lang="en-US" sz="1900" dirty="0">
                <a:latin typeface="Helvetica" pitchFamily="34" charset="0"/>
                <a:cs typeface="Helvetica" pitchFamily="34" charset="0"/>
              </a:rPr>
              <a:t>B. Artists paint the Chinese writing symbols on  silk or paper.</a:t>
            </a:r>
          </a:p>
          <a:p>
            <a:endParaRPr lang="en-US" sz="1900" dirty="0">
              <a:latin typeface="Helvetica" pitchFamily="34" charset="0"/>
              <a:cs typeface="Helvetica" pitchFamily="34" charset="0"/>
            </a:endParaRPr>
          </a:p>
          <a:p>
            <a:pPr marL="1340745" indent="-321920"/>
            <a:r>
              <a:rPr lang="en-US" sz="1900" dirty="0">
                <a:latin typeface="Helvetica" pitchFamily="34" charset="0"/>
                <a:cs typeface="Helvetica" pitchFamily="34" charset="0"/>
              </a:rPr>
              <a:t>C. People decorate their houses for New 	    </a:t>
            </a:r>
            <a:r>
              <a:rPr lang="en-US" sz="1900" dirty="0" smtClean="0">
                <a:latin typeface="Helvetica" pitchFamily="34" charset="0"/>
                <a:cs typeface="Helvetica" pitchFamily="34" charset="0"/>
              </a:rPr>
              <a:t>Year’s </a:t>
            </a:r>
            <a:r>
              <a:rPr lang="en-US" sz="1900" dirty="0">
                <a:latin typeface="Helvetica" pitchFamily="34" charset="0"/>
                <a:cs typeface="Helvetica" pitchFamily="34" charset="0"/>
              </a:rPr>
              <a:t>Eve.</a:t>
            </a:r>
          </a:p>
          <a:p>
            <a:endParaRPr lang="en-US" sz="1900" dirty="0">
              <a:latin typeface="Helvetica" pitchFamily="34" charset="0"/>
              <a:cs typeface="Helvetica" pitchFamily="34" charset="0"/>
            </a:endParaRPr>
          </a:p>
          <a:p>
            <a:pPr marL="1406191" indent="-387366"/>
            <a:r>
              <a:rPr lang="en-US" sz="1900" dirty="0">
                <a:latin typeface="Helvetica" pitchFamily="34" charset="0"/>
                <a:cs typeface="Helvetica" pitchFamily="34" charset="0"/>
              </a:rPr>
              <a:t>D. The oldest book was made in China 	 using woodblock printing.</a:t>
            </a:r>
          </a:p>
        </p:txBody>
      </p:sp>
      <p:sp>
        <p:nvSpPr>
          <p:cNvPr id="15" name="Oval 14"/>
          <p:cNvSpPr/>
          <p:nvPr/>
        </p:nvSpPr>
        <p:spPr>
          <a:xfrm>
            <a:off x="1122678" y="291806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1122681" y="20116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1122678" y="378021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1122681" y="14973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753615835"/>
              </p:ext>
            </p:extLst>
          </p:nvPr>
        </p:nvGraphicFramePr>
        <p:xfrm>
          <a:off x="5440680" y="4475771"/>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recount the key details and explain how they support the main idea.</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206707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77240" y="4861560"/>
            <a:ext cx="6131560" cy="4150127"/>
          </a:xfrm>
          <a:prstGeom prst="rect">
            <a:avLst/>
          </a:prstGeom>
        </p:spPr>
        <p:txBody>
          <a:bodyPr wrap="square" lIns="101869" tIns="50935" rIns="101869" bIns="50935">
            <a:spAutoFit/>
          </a:bodyPr>
          <a:lstStyle/>
          <a:p>
            <a:pPr lvl="0"/>
            <a:r>
              <a:rPr lang="en-US" sz="1900" dirty="0">
                <a:latin typeface="Helvetica" pitchFamily="34" charset="0"/>
              </a:rPr>
              <a:t> </a:t>
            </a:r>
            <a:endParaRPr lang="en-US" sz="1800" dirty="0">
              <a:latin typeface="Helvetica" pitchFamily="34" charset="0"/>
            </a:endParaRPr>
          </a:p>
          <a:p>
            <a:pPr marL="442198" indent="-374984"/>
            <a:r>
              <a:rPr lang="en-US" sz="1800" b="1" dirty="0">
                <a:latin typeface="Helvetica" pitchFamily="34" charset="0"/>
              </a:rPr>
              <a:t>14. Which statement  best explains why families in   China leave all their windows and doors open on  New </a:t>
            </a:r>
            <a:r>
              <a:rPr lang="en-US" sz="1800" b="1" dirty="0" smtClean="0">
                <a:latin typeface="Helvetica" pitchFamily="34" charset="0"/>
              </a:rPr>
              <a:t>Year’s </a:t>
            </a:r>
            <a:r>
              <a:rPr lang="en-US" sz="1800" b="1" dirty="0">
                <a:latin typeface="Helvetica" pitchFamily="34" charset="0"/>
              </a:rPr>
              <a:t>Eve?   </a:t>
            </a:r>
            <a:endParaRPr lang="en-US" sz="1800" b="1" dirty="0" smtClean="0">
              <a:latin typeface="Helvetica" pitchFamily="34" charset="0"/>
            </a:endParaRPr>
          </a:p>
          <a:p>
            <a:pPr marL="442198" indent="-374984"/>
            <a:endParaRPr lang="en-US" sz="1900" dirty="0">
              <a:latin typeface="Helvetica" pitchFamily="34" charset="0"/>
            </a:endParaRPr>
          </a:p>
          <a:p>
            <a:pPr marL="870787" lvl="1" indent="-361375">
              <a:buFont typeface="+mj-lt"/>
              <a:buAutoNum type="alphaUcPeriod"/>
            </a:pPr>
            <a:r>
              <a:rPr lang="en-US" sz="1900" dirty="0">
                <a:latin typeface="Helvetica" pitchFamily="34" charset="0"/>
              </a:rPr>
              <a:t>They want to feel a cool breeze.</a:t>
            </a:r>
          </a:p>
          <a:p>
            <a:pPr marL="870787" lvl="1" indent="-361375">
              <a:buFont typeface="+mj-lt"/>
              <a:buAutoNum type="alphaUcPeriod"/>
            </a:pPr>
            <a:endParaRPr lang="en-US" sz="1900" dirty="0">
              <a:latin typeface="Helvetica" pitchFamily="34" charset="0"/>
            </a:endParaRPr>
          </a:p>
          <a:p>
            <a:pPr marL="870787" lvl="1" indent="-361375">
              <a:buFont typeface="+mj-lt"/>
              <a:buAutoNum type="alphaUcPeriod"/>
            </a:pPr>
            <a:r>
              <a:rPr lang="en-US" sz="1900" dirty="0">
                <a:latin typeface="Helvetica" pitchFamily="34" charset="0"/>
              </a:rPr>
              <a:t> It is a way to celebrate Thanksgiving.</a:t>
            </a:r>
          </a:p>
          <a:p>
            <a:pPr marL="870787" lvl="1" indent="-361375">
              <a:buFont typeface="+mj-lt"/>
              <a:buAutoNum type="alphaUcPeriod"/>
            </a:pPr>
            <a:endParaRPr lang="en-US" sz="1900" dirty="0">
              <a:latin typeface="Helvetica" pitchFamily="34" charset="0"/>
            </a:endParaRPr>
          </a:p>
          <a:p>
            <a:pPr marL="870787" lvl="1" indent="-361375">
              <a:buFont typeface="+mj-lt"/>
              <a:buAutoNum type="alphaUcPeriod"/>
            </a:pPr>
            <a:r>
              <a:rPr lang="en-US" sz="1900" dirty="0">
                <a:latin typeface="Helvetica" pitchFamily="34" charset="0"/>
              </a:rPr>
              <a:t>It is a way to let people know they are awake.</a:t>
            </a:r>
          </a:p>
          <a:p>
            <a:pPr marL="870787" lvl="1" indent="-361375">
              <a:buFont typeface="+mj-lt"/>
              <a:buAutoNum type="alphaUcPeriod"/>
            </a:pPr>
            <a:endParaRPr lang="en-US" sz="1900" dirty="0">
              <a:latin typeface="Helvetica" pitchFamily="34" charset="0"/>
            </a:endParaRPr>
          </a:p>
          <a:p>
            <a:pPr marL="870787" lvl="1" indent="-361375">
              <a:buFont typeface="+mj-lt"/>
              <a:buAutoNum type="alphaUcPeriod"/>
            </a:pPr>
            <a:r>
              <a:rPr lang="en-US" sz="1900" dirty="0">
                <a:latin typeface="Helvetica" pitchFamily="34" charset="0"/>
              </a:rPr>
              <a:t>It is a way to let out the old year and welcome in a new one.</a:t>
            </a:r>
          </a:p>
          <a:p>
            <a:pPr marL="361375" indent="-361375">
              <a:buFont typeface="+mj-lt"/>
              <a:buAutoNum type="alphaUcPeriod"/>
            </a:pPr>
            <a:endParaRPr lang="en-US" sz="19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cxnSp>
        <p:nvCxnSpPr>
          <p:cNvPr id="10" name="Straight Connector 9"/>
          <p:cNvCxnSpPr/>
          <p:nvPr/>
        </p:nvCxnSpPr>
        <p:spPr>
          <a:xfrm>
            <a:off x="485775"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949961" y="3520440"/>
            <a:ext cx="242888" cy="239487"/>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4" name="Oval 23"/>
          <p:cNvSpPr/>
          <p:nvPr/>
        </p:nvSpPr>
        <p:spPr>
          <a:xfrm>
            <a:off x="949961" y="1257300"/>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5" name="Oval 24"/>
          <p:cNvSpPr/>
          <p:nvPr/>
        </p:nvSpPr>
        <p:spPr>
          <a:xfrm>
            <a:off x="949961" y="2011680"/>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6" name="Oval 25"/>
          <p:cNvSpPr/>
          <p:nvPr/>
        </p:nvSpPr>
        <p:spPr>
          <a:xfrm>
            <a:off x="949961" y="2766060"/>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7" name="Oval 26"/>
          <p:cNvSpPr/>
          <p:nvPr/>
        </p:nvSpPr>
        <p:spPr>
          <a:xfrm>
            <a:off x="980760" y="8039415"/>
            <a:ext cx="242888" cy="239487"/>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8" name="Oval 27"/>
          <p:cNvSpPr/>
          <p:nvPr/>
        </p:nvSpPr>
        <p:spPr>
          <a:xfrm>
            <a:off x="980760" y="6330744"/>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9" name="Oval 28"/>
          <p:cNvSpPr/>
          <p:nvPr/>
        </p:nvSpPr>
        <p:spPr>
          <a:xfrm>
            <a:off x="980760" y="6903254"/>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30" name="Oval 29"/>
          <p:cNvSpPr/>
          <p:nvPr/>
        </p:nvSpPr>
        <p:spPr>
          <a:xfrm>
            <a:off x="980760" y="7475764"/>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744309105"/>
              </p:ext>
            </p:extLst>
          </p:nvPr>
        </p:nvGraphicFramePr>
        <p:xfrm>
          <a:off x="5527040" y="4107180"/>
          <a:ext cx="2024063" cy="963168"/>
        </p:xfrm>
        <a:graphic>
          <a:graphicData uri="http://schemas.openxmlformats.org/drawingml/2006/table">
            <a:tbl>
              <a:tblPr/>
              <a:tblGrid>
                <a:gridCol w="2024063"/>
              </a:tblGrid>
              <a:tr h="13495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80467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Describe the relationship between a series of historical events, scientific ideas or concepts, or steps in technical procedures in a text, using language that pertains to time, sequence, and cause/effect.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8" name="Rectangle 17"/>
          <p:cNvSpPr/>
          <p:nvPr/>
        </p:nvSpPr>
        <p:spPr>
          <a:xfrm>
            <a:off x="771378" y="94832"/>
            <a:ext cx="6311965" cy="4073182"/>
          </a:xfrm>
          <a:prstGeom prst="rect">
            <a:avLst/>
          </a:prstGeom>
        </p:spPr>
        <p:txBody>
          <a:bodyPr wrap="square" lIns="101869" tIns="50935" rIns="101869" bIns="50935">
            <a:spAutoFit/>
          </a:bodyPr>
          <a:lstStyle/>
          <a:p>
            <a:pPr marL="361375" indent="-361375"/>
            <a:endParaRPr lang="en-US" sz="1800" dirty="0" smtClean="0">
              <a:latin typeface="Helvetica" pitchFamily="34" charset="0"/>
              <a:cs typeface="Helvetica" pitchFamily="34" charset="0"/>
            </a:endParaRPr>
          </a:p>
          <a:p>
            <a:pPr marL="321920" indent="-321920"/>
            <a:r>
              <a:rPr lang="en-US" sz="1800" b="1" dirty="0">
                <a:latin typeface="Helvetica" pitchFamily="34" charset="0"/>
              </a:rPr>
              <a:t>13</a:t>
            </a:r>
            <a:r>
              <a:rPr lang="en-US" sz="1800" b="1" dirty="0" smtClean="0">
                <a:latin typeface="Helvetica" pitchFamily="34" charset="0"/>
              </a:rPr>
              <a:t>.  Which </a:t>
            </a:r>
            <a:r>
              <a:rPr lang="en-US" sz="1800" b="1" dirty="0">
                <a:latin typeface="Helvetica" pitchFamily="34" charset="0"/>
              </a:rPr>
              <a:t>statement best explains the relationship   </a:t>
            </a:r>
            <a:r>
              <a:rPr lang="en-US" sz="1800" b="1" dirty="0" smtClean="0">
                <a:latin typeface="Helvetica" pitchFamily="34" charset="0"/>
              </a:rPr>
              <a:t>between </a:t>
            </a:r>
            <a:r>
              <a:rPr lang="en-US" sz="1800" b="1" dirty="0">
                <a:latin typeface="Helvetica" pitchFamily="34" charset="0"/>
              </a:rPr>
              <a:t>English writing and Chinese writing. </a:t>
            </a:r>
            <a:r>
              <a:rPr lang="en-US" sz="1300" b="1" dirty="0">
                <a:latin typeface="Helvetica" pitchFamily="34" charset="0"/>
              </a:rPr>
              <a:t>RI.3.3</a:t>
            </a:r>
          </a:p>
          <a:p>
            <a:pPr marL="361375" indent="-361375">
              <a:buFont typeface="+mj-lt"/>
              <a:buAutoNum type="alphaUcPeriod"/>
            </a:pPr>
            <a:endParaRPr lang="en-US" sz="1700" dirty="0">
              <a:latin typeface="Helvetica" pitchFamily="34" charset="0"/>
            </a:endParaRPr>
          </a:p>
          <a:p>
            <a:pPr marL="870787" lvl="1" indent="-361375">
              <a:buFont typeface="+mj-lt"/>
              <a:buAutoNum type="alphaUcPeriod"/>
            </a:pPr>
            <a:r>
              <a:rPr lang="en-US" sz="1700" dirty="0">
                <a:latin typeface="Helvetica" pitchFamily="34" charset="0"/>
              </a:rPr>
              <a:t>English writing is written up and down and Chinese writing is also written up and down.</a:t>
            </a:r>
          </a:p>
          <a:p>
            <a:pPr marL="870787" lvl="1" indent="-361375">
              <a:buFont typeface="+mj-lt"/>
              <a:buAutoNum type="alphaUcPeriod"/>
            </a:pPr>
            <a:endParaRPr lang="en-US" sz="1700" dirty="0">
              <a:latin typeface="Helvetica" pitchFamily="34" charset="0"/>
            </a:endParaRPr>
          </a:p>
          <a:p>
            <a:pPr marL="870787" lvl="1" indent="-361375">
              <a:buFont typeface="+mj-lt"/>
              <a:buAutoNum type="alphaUcPeriod"/>
            </a:pPr>
            <a:r>
              <a:rPr lang="en-US" sz="1700" dirty="0">
                <a:latin typeface="Helvetica" pitchFamily="34" charset="0"/>
              </a:rPr>
              <a:t>English writing is letters and Chinese writing is symbols instead of letters.</a:t>
            </a:r>
          </a:p>
          <a:p>
            <a:pPr marL="870787" lvl="1" indent="-361375">
              <a:buFont typeface="+mj-lt"/>
              <a:buAutoNum type="alphaUcPeriod"/>
            </a:pPr>
            <a:endParaRPr lang="en-US" sz="1700" dirty="0">
              <a:latin typeface="Helvetica" pitchFamily="34" charset="0"/>
            </a:endParaRPr>
          </a:p>
          <a:p>
            <a:pPr marL="870787" lvl="1" indent="-361375">
              <a:buFont typeface="+mj-lt"/>
              <a:buAutoNum type="alphaUcPeriod"/>
            </a:pPr>
            <a:r>
              <a:rPr lang="en-US" sz="1700" dirty="0">
                <a:latin typeface="Helvetica" pitchFamily="34" charset="0"/>
              </a:rPr>
              <a:t>English </a:t>
            </a:r>
            <a:r>
              <a:rPr lang="en-US" sz="1700" dirty="0" smtClean="0">
                <a:latin typeface="Helvetica" pitchFamily="34" charset="0"/>
              </a:rPr>
              <a:t>writing </a:t>
            </a:r>
            <a:r>
              <a:rPr lang="en-US" sz="1700" dirty="0">
                <a:latin typeface="Helvetica" pitchFamily="34" charset="0"/>
              </a:rPr>
              <a:t>is written only in pencil and Chinese writing is only in pen.</a:t>
            </a:r>
          </a:p>
          <a:p>
            <a:pPr marL="870787" lvl="1" indent="-361375">
              <a:buFont typeface="+mj-lt"/>
              <a:buAutoNum type="alphaUcPeriod"/>
            </a:pPr>
            <a:endParaRPr lang="en-US" sz="1700" dirty="0">
              <a:latin typeface="Helvetica" pitchFamily="34" charset="0"/>
            </a:endParaRPr>
          </a:p>
          <a:p>
            <a:pPr marL="870787" lvl="1" indent="-361375">
              <a:buFont typeface="+mj-lt"/>
              <a:buAutoNum type="alphaUcPeriod"/>
            </a:pPr>
            <a:r>
              <a:rPr lang="en-US" sz="1700" dirty="0">
                <a:latin typeface="Helvetica" pitchFamily="34" charset="0"/>
              </a:rPr>
              <a:t>English writing was only written on paper and Chinese writing was only written on </a:t>
            </a:r>
            <a:r>
              <a:rPr lang="en-US" sz="1700" dirty="0" smtClean="0">
                <a:latin typeface="Helvetica" pitchFamily="34" charset="0"/>
              </a:rPr>
              <a:t>woodblocks. </a:t>
            </a:r>
            <a:endParaRPr lang="en-US" sz="1700" dirty="0">
              <a:latin typeface="Helvetica" pitchFamily="34" charset="0"/>
            </a:endParaRPr>
          </a:p>
        </p:txBody>
      </p:sp>
    </p:spTree>
    <p:extLst>
      <p:ext uri="{BB962C8B-B14F-4D97-AF65-F5344CB8AC3E}">
        <p14:creationId xmlns:p14="http://schemas.microsoft.com/office/powerpoint/2010/main" val="1016899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891906823"/>
              </p:ext>
            </p:extLst>
          </p:nvPr>
        </p:nvGraphicFramePr>
        <p:xfrm>
          <a:off x="323851" y="230983"/>
          <a:ext cx="7043738" cy="3751895"/>
        </p:xfrm>
        <a:graphic>
          <a:graphicData uri="http://schemas.openxmlformats.org/drawingml/2006/table">
            <a:tbl>
              <a:tblPr firstRow="1" bandRow="1">
                <a:tableStyleId>{5940675A-B579-460E-94D1-54222C63F5DA}</a:tableStyleId>
              </a:tblPr>
              <a:tblGrid>
                <a:gridCol w="7043738"/>
              </a:tblGrid>
              <a:tr h="912017">
                <a:tc>
                  <a:txBody>
                    <a:bodyPr/>
                    <a:lstStyle/>
                    <a:p>
                      <a:pPr marL="347663" marR="0" indent="-347663" algn="l">
                        <a:lnSpc>
                          <a:spcPct val="100000"/>
                        </a:lnSpc>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15.</a:t>
                      </a:r>
                      <a:r>
                        <a:rPr lang="en-US" sz="1400" b="1" baseline="0" dirty="0" smtClean="0">
                          <a:solidFill>
                            <a:schemeClr val="tx1"/>
                          </a:solidFill>
                          <a:latin typeface="Helvetica" panose="020B0604020202020204" pitchFamily="34" charset="0"/>
                          <a:cs typeface="Helvetica" panose="020B0604020202020204" pitchFamily="34" charset="0"/>
                        </a:rPr>
                        <a:t> What is the main idea of the passage </a:t>
                      </a:r>
                      <a:r>
                        <a:rPr lang="en-US" sz="1400" b="1" i="1" u="sng" baseline="0" dirty="0" smtClean="0">
                          <a:solidFill>
                            <a:schemeClr val="tx1"/>
                          </a:solidFill>
                          <a:latin typeface="Helvetica" panose="020B0604020202020204" pitchFamily="34" charset="0"/>
                          <a:cs typeface="Helvetica" panose="020B0604020202020204" pitchFamily="34" charset="0"/>
                        </a:rPr>
                        <a:t>Chinese Culture</a:t>
                      </a:r>
                      <a:r>
                        <a:rPr lang="en-US" sz="1400" b="1" i="1" u="none" baseline="0" dirty="0" smtClean="0">
                          <a:solidFill>
                            <a:schemeClr val="tx1"/>
                          </a:solidFill>
                          <a:latin typeface="Helvetica" panose="020B0604020202020204" pitchFamily="34" charset="0"/>
                          <a:cs typeface="Helvetica" panose="020B0604020202020204" pitchFamily="34" charset="0"/>
                        </a:rPr>
                        <a:t>?  </a:t>
                      </a:r>
                      <a:r>
                        <a:rPr lang="en-US" sz="1400" b="1" baseline="0" dirty="0" smtClean="0">
                          <a:solidFill>
                            <a:schemeClr val="tx1"/>
                          </a:solidFill>
                          <a:latin typeface="Helvetica" panose="020B0604020202020204" pitchFamily="34" charset="0"/>
                          <a:cs typeface="Helvetica" panose="020B0604020202020204" pitchFamily="34" charset="0"/>
                        </a:rPr>
                        <a:t>Include key details from the passage to support your idea.</a:t>
                      </a: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 </a:t>
                      </a:r>
                      <a:endParaRPr lang="en-US" sz="1400" b="1" dirty="0" smtClean="0">
                        <a:solidFill>
                          <a:schemeClr val="tx1"/>
                        </a:solidFill>
                        <a:latin typeface="Helvetica" panose="020B0604020202020204" pitchFamily="34" charset="0"/>
                        <a:cs typeface="Helvetica" panose="020B0604020202020204" pitchFamily="34" charset="0"/>
                      </a:endParaRPr>
                    </a:p>
                    <a:p>
                      <a:pPr marL="457200" indent="-457200">
                        <a:lnSpc>
                          <a:spcPct val="100000"/>
                        </a:lnSpc>
                        <a:spcBef>
                          <a:spcPts val="0"/>
                        </a:spcBef>
                        <a:spcAft>
                          <a:spcPts val="0"/>
                        </a:spcAft>
                        <a:buNone/>
                      </a:pPr>
                      <a:r>
                        <a:rPr lang="en-US" sz="1400" b="1" baseline="0" dirty="0" smtClean="0">
                          <a:solidFill>
                            <a:schemeClr val="tx1"/>
                          </a:solidFill>
                        </a:rPr>
                        <a:t>                                                                                               </a:t>
                      </a:r>
                      <a:r>
                        <a:rPr lang="en-US" sz="1200" b="1" baseline="0" dirty="0" smtClean="0">
                          <a:solidFill>
                            <a:schemeClr val="tx1"/>
                          </a:solidFill>
                        </a:rPr>
                        <a:t>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nSpc>
                          <a:spcPct val="100000"/>
                        </a:lnSpc>
                        <a:spcBef>
                          <a:spcPts val="0"/>
                        </a:spcBef>
                        <a:spcAft>
                          <a:spcPts val="0"/>
                        </a:spcAft>
                      </a:pPr>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58">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74">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32">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90">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90">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90">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064">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75320229"/>
              </p:ext>
            </p:extLst>
          </p:nvPr>
        </p:nvGraphicFramePr>
        <p:xfrm>
          <a:off x="345441" y="4930751"/>
          <a:ext cx="7043738" cy="3832249"/>
        </p:xfrm>
        <a:graphic>
          <a:graphicData uri="http://schemas.openxmlformats.org/drawingml/2006/table">
            <a:tbl>
              <a:tblPr firstRow="1" bandRow="1">
                <a:tableStyleId>{5940675A-B579-460E-94D1-54222C63F5DA}</a:tableStyleId>
              </a:tblPr>
              <a:tblGrid>
                <a:gridCol w="7043738"/>
              </a:tblGrid>
              <a:tr h="992371">
                <a:tc>
                  <a:txBody>
                    <a:bodyPr/>
                    <a:lstStyle/>
                    <a:p>
                      <a:pPr marL="285750" marR="0" indent="-285750" algn="l">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16.</a:t>
                      </a:r>
                      <a:r>
                        <a:rPr lang="en-US" sz="1400" b="1" baseline="0" dirty="0" smtClean="0">
                          <a:solidFill>
                            <a:schemeClr val="tx1"/>
                          </a:solidFill>
                          <a:latin typeface="Helvetica" panose="020B0604020202020204" pitchFamily="34" charset="0"/>
                          <a:cs typeface="Helvetica" panose="020B0604020202020204" pitchFamily="34" charset="0"/>
                        </a:rPr>
                        <a:t> What events tell the Chinese that a new year has begun?  What is the purpose of these events?  Give examples from the passage to support your answer. </a:t>
                      </a:r>
                      <a:endParaRPr lang="en-US" sz="1400" b="1"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85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374">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32">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064">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82407004"/>
              </p:ext>
            </p:extLst>
          </p:nvPr>
        </p:nvGraphicFramePr>
        <p:xfrm>
          <a:off x="228600" y="4114800"/>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recount the key details and explain how they support the main idea.</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38534649"/>
              </p:ext>
            </p:extLst>
          </p:nvPr>
        </p:nvGraphicFramePr>
        <p:xfrm>
          <a:off x="228600" y="8894999"/>
          <a:ext cx="2024063" cy="963168"/>
        </p:xfrm>
        <a:graphic>
          <a:graphicData uri="http://schemas.openxmlformats.org/drawingml/2006/table">
            <a:tbl>
              <a:tblPr/>
              <a:tblGrid>
                <a:gridCol w="2024063"/>
              </a:tblGrid>
              <a:tr h="13495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80467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Describe the relationship between a series of historical events, scientific ideas or concepts, or steps in technical procedures in a text, using language that pertains to time, sequence, and cause/effect.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8" name="Rectangle 7"/>
          <p:cNvSpPr/>
          <p:nvPr/>
        </p:nvSpPr>
        <p:spPr>
          <a:xfrm>
            <a:off x="3990975" y="4267200"/>
            <a:ext cx="2486025" cy="304699"/>
          </a:xfrm>
          <a:prstGeom prst="rect">
            <a:avLst/>
          </a:prstGeom>
        </p:spPr>
        <p:txBody>
          <a:bodyPr wrap="square">
            <a:spAutoFit/>
          </a:bodyPr>
          <a:lstStyle/>
          <a:p>
            <a:pPr marL="287338" indent="-287338">
              <a:lnSpc>
                <a:spcPct val="115000"/>
              </a:lnSpc>
            </a:pPr>
            <a:r>
              <a:rPr lang="en-US" sz="1200" i="1" dirty="0">
                <a:latin typeface="Helvetica" panose="020B0604020202020204" pitchFamily="34" charset="0"/>
                <a:cs typeface="Helvetica" panose="020B0604020202020204" pitchFamily="34" charset="0"/>
              </a:rPr>
              <a:t>(Teacher Only) Final Score____/2</a:t>
            </a:r>
          </a:p>
        </p:txBody>
      </p:sp>
      <p:sp>
        <p:nvSpPr>
          <p:cNvPr id="9" name="Rectangle 8"/>
          <p:cNvSpPr/>
          <p:nvPr/>
        </p:nvSpPr>
        <p:spPr>
          <a:xfrm>
            <a:off x="3990975" y="9220200"/>
            <a:ext cx="2486025" cy="304699"/>
          </a:xfrm>
          <a:prstGeom prst="rect">
            <a:avLst/>
          </a:prstGeom>
        </p:spPr>
        <p:txBody>
          <a:bodyPr wrap="square">
            <a:spAutoFit/>
          </a:bodyPr>
          <a:lstStyle/>
          <a:p>
            <a:pPr marL="287338" indent="-287338">
              <a:lnSpc>
                <a:spcPct val="115000"/>
              </a:lnSpc>
            </a:pPr>
            <a:r>
              <a:rPr lang="en-US" sz="1200" i="1" dirty="0">
                <a:latin typeface="Helvetica" panose="020B0604020202020204" pitchFamily="34" charset="0"/>
                <a:cs typeface="Helvetica" panose="020B0604020202020204" pitchFamily="34" charset="0"/>
              </a:rPr>
              <a:t>(Teacher Only) Final Score</a:t>
            </a:r>
            <a:r>
              <a:rPr lang="en-US" sz="1200" i="1" dirty="0" smtClean="0">
                <a:latin typeface="Helvetica" panose="020B0604020202020204" pitchFamily="34" charset="0"/>
                <a:cs typeface="Helvetica" panose="020B0604020202020204" pitchFamily="34" charset="0"/>
              </a:rPr>
              <a:t>____/3</a:t>
            </a:r>
            <a:endParaRPr lang="en-US" sz="12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18006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07652964"/>
              </p:ext>
            </p:extLst>
          </p:nvPr>
        </p:nvGraphicFramePr>
        <p:xfrm>
          <a:off x="431801" y="335281"/>
          <a:ext cx="7043738" cy="4245500"/>
        </p:xfrm>
        <a:graphic>
          <a:graphicData uri="http://schemas.openxmlformats.org/drawingml/2006/table">
            <a:tbl>
              <a:tblPr firstRow="1" bandRow="1">
                <a:tableStyleId>{5940675A-B579-460E-94D1-54222C63F5DA}</a:tableStyleId>
              </a:tblPr>
              <a:tblGrid>
                <a:gridCol w="7043738"/>
              </a:tblGrid>
              <a:tr h="2126434">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17.  Read the paragraph below</a:t>
                      </a:r>
                      <a:r>
                        <a:rPr lang="en-US" sz="1800" kern="1200" dirty="0" smtClean="0">
                          <a:solidFill>
                            <a:schemeClr val="tx1"/>
                          </a:solidFill>
                          <a:effectLst/>
                          <a:latin typeface="Helvetica" panose="020B0604020202020204" pitchFamily="34" charset="0"/>
                          <a:ea typeface="Times New Roman"/>
                          <a:cs typeface="Helvetica" panose="020B0604020202020204" pitchFamily="34" charset="0"/>
                        </a:rPr>
                        <a:t>.</a:t>
                      </a:r>
                      <a:r>
                        <a:rPr lang="en-US" sz="1800" dirty="0" smtClean="0">
                          <a:solidFill>
                            <a:schemeClr val="tx1"/>
                          </a:solidFill>
                        </a:rPr>
                        <a:t> </a:t>
                      </a:r>
                      <a:endParaRPr lang="en-US" sz="900" dirty="0" smtClean="0">
                        <a:solidFill>
                          <a:schemeClr val="tx1"/>
                        </a:solidFill>
                      </a:endParaRPr>
                    </a:p>
                    <a:p>
                      <a:pPr marL="0" marR="0" lvl="0" indent="0" algn="r" defTabSz="1018824"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srgbClr val="000000"/>
                          </a:solidFill>
                          <a:effectLst/>
                          <a:uLnTx/>
                          <a:uFillTx/>
                          <a:latin typeface="+mn-lt"/>
                          <a:ea typeface="Times New Roman"/>
                          <a:cs typeface="Times New Roman"/>
                        </a:rPr>
                        <a:t>Writing Standard W.3.1b Opinion Writing – state an opinion, Target 6a</a:t>
                      </a:r>
                    </a:p>
                    <a:p>
                      <a:pPr marL="342900" marR="0" indent="-342900" algn="l">
                        <a:lnSpc>
                          <a:spcPct val="115000"/>
                        </a:lnSpc>
                        <a:spcBef>
                          <a:spcPts val="0"/>
                        </a:spcBef>
                        <a:spcAft>
                          <a:spcPts val="0"/>
                        </a:spcAft>
                        <a:buAutoNum type="arabicPeriod" startAt="17"/>
                      </a:pPr>
                      <a:endParaRPr lang="en-US" sz="900" i="1"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All children should have a dog.  A dog can be a good friend.  They</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are always happy to play with you.  Dogs are very loyal.</a:t>
                      </a:r>
                    </a:p>
                    <a:p>
                      <a:pPr marL="228600" marR="0" lvl="0" indent="0" algn="l" defTabSz="914400" rtl="0" eaLnBrk="1" fontAlgn="auto" latinLnBrk="0" hangingPunct="1">
                        <a:lnSpc>
                          <a:spcPct val="115000"/>
                        </a:lnSpc>
                        <a:spcBef>
                          <a:spcPts val="0"/>
                        </a:spcBef>
                        <a:spcAft>
                          <a:spcPts val="0"/>
                        </a:spcAft>
                        <a:buClrTx/>
                        <a:buSzTx/>
                        <a:buFontTx/>
                        <a:buNone/>
                        <a:tabLst/>
                        <a:defRPr/>
                      </a:pPr>
                      <a:endPar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228600" marR="0" lvl="0" indent="0" algn="l" defTabSz="914400" rtl="0" eaLnBrk="1" fontAlgn="auto" latinLnBrk="0" hangingPunct="1">
                        <a:lnSpc>
                          <a:spcPct val="115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Add 2 or 3 more sentences of your own to support the opinion of this paragraph.                                             </a:t>
                      </a:r>
                      <a:r>
                        <a:rPr lang="en-US" sz="1100" b="0" dirty="0" smtClean="0">
                          <a:solidFill>
                            <a:schemeClr val="tx1"/>
                          </a:solidFill>
                          <a:latin typeface="Helvetica" panose="020B0604020202020204" pitchFamily="34" charset="0"/>
                          <a:cs typeface="Helvetica" panose="020B0604020202020204" pitchFamily="34" charset="0"/>
                        </a:rPr>
                        <a:t> </a:t>
                      </a:r>
                      <a:r>
                        <a:rPr lang="en-US" sz="1000" b="0" dirty="0" smtClean="0">
                          <a:solidFill>
                            <a:schemeClr val="tx1"/>
                          </a:solidFill>
                          <a:latin typeface="Helvetica" panose="020B0604020202020204" pitchFamily="34" charset="0"/>
                          <a:cs typeface="Helvetica" panose="020B0604020202020204" pitchFamily="34" charset="0"/>
                        </a:rPr>
                        <a:t>(Teacher Only) Final</a:t>
                      </a:r>
                      <a:r>
                        <a:rPr lang="en-US" sz="1000" b="0" baseline="0" dirty="0" smtClean="0">
                          <a:solidFill>
                            <a:schemeClr val="tx1"/>
                          </a:solidFill>
                          <a:latin typeface="Helvetica" panose="020B0604020202020204" pitchFamily="34" charset="0"/>
                          <a:cs typeface="Helvetica" panose="020B0604020202020204" pitchFamily="34" charset="0"/>
                        </a:rPr>
                        <a:t> </a:t>
                      </a:r>
                      <a:r>
                        <a:rPr lang="en-US" sz="1000" b="0" dirty="0" smtClean="0">
                          <a:solidFill>
                            <a:schemeClr val="tx1"/>
                          </a:solidFill>
                          <a:latin typeface="Helvetica" panose="020B0604020202020204" pitchFamily="34" charset="0"/>
                          <a:cs typeface="Helvetica" panose="020B0604020202020204" pitchFamily="34" charset="0"/>
                        </a:rPr>
                        <a:t>Score_____</a:t>
                      </a:r>
                    </a:p>
                    <a:p>
                      <a:pPr marL="0" marR="834390" algn="l">
                        <a:lnSpc>
                          <a:spcPct val="115000"/>
                        </a:lnSpc>
                        <a:spcBef>
                          <a:spcPts val="0"/>
                        </a:spcBef>
                        <a:spcAft>
                          <a:spcPts val="0"/>
                        </a:spcAft>
                      </a:pPr>
                      <a:endParaRPr lang="en-US" sz="1200" b="1" dirty="0" smtClean="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437953" y="914400"/>
            <a:ext cx="6995160" cy="594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03669156"/>
              </p:ext>
            </p:extLst>
          </p:nvPr>
        </p:nvGraphicFramePr>
        <p:xfrm>
          <a:off x="454329" y="5002179"/>
          <a:ext cx="7043738" cy="4721622"/>
        </p:xfrm>
        <a:graphic>
          <a:graphicData uri="http://schemas.openxmlformats.org/drawingml/2006/table">
            <a:tbl>
              <a:tblPr firstRow="1" bandRow="1">
                <a:tableStyleId>{5940675A-B579-460E-94D1-54222C63F5DA}</a:tableStyleId>
              </a:tblPr>
              <a:tblGrid>
                <a:gridCol w="7043738"/>
              </a:tblGrid>
              <a:tr h="2206342">
                <a:tc>
                  <a:txBody>
                    <a:bodyPr/>
                    <a:lstStyle/>
                    <a:p>
                      <a:pPr marL="342900" marR="0" indent="-342900" algn="l">
                        <a:lnSpc>
                          <a:spcPct val="115000"/>
                        </a:lnSpc>
                        <a:spcBef>
                          <a:spcPts val="0"/>
                        </a:spcBef>
                        <a:spcAft>
                          <a:spcPts val="0"/>
                        </a:spcAft>
                        <a:buAutoNum type="arabicPeriod" startAt="18"/>
                      </a:pP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Read the paragraph below</a:t>
                      </a:r>
                      <a:r>
                        <a:rPr lang="en-US" sz="1800" kern="1200" dirty="0" smtClean="0">
                          <a:solidFill>
                            <a:srgbClr val="000000"/>
                          </a:solidFill>
                          <a:effectLst/>
                          <a:latin typeface="Helvetica" panose="020B0604020202020204" pitchFamily="34" charset="0"/>
                          <a:ea typeface="Times New Roman"/>
                          <a:cs typeface="Helvetica" panose="020B0604020202020204" pitchFamily="34" charset="0"/>
                        </a:rPr>
                        <a:t>.</a:t>
                      </a:r>
                      <a:r>
                        <a:rPr lang="en-US" sz="1800" dirty="0" smtClean="0"/>
                        <a:t>  </a:t>
                      </a:r>
                    </a:p>
                    <a:p>
                      <a:pPr marL="0" marR="0" indent="0" algn="r">
                        <a:lnSpc>
                          <a:spcPct val="115000"/>
                        </a:lnSpc>
                        <a:spcBef>
                          <a:spcPts val="0"/>
                        </a:spcBef>
                        <a:spcAft>
                          <a:spcPts val="0"/>
                        </a:spcAft>
                        <a:buNone/>
                      </a:pPr>
                      <a:r>
                        <a:rPr lang="en-US" sz="900" i="1" dirty="0" smtClean="0">
                          <a:solidFill>
                            <a:schemeClr val="tx1"/>
                          </a:solidFill>
                        </a:rPr>
                        <a:t>W.3.1a</a:t>
                      </a:r>
                      <a:r>
                        <a:rPr lang="en-US" sz="900" i="1" baseline="0" dirty="0" smtClean="0">
                          <a:solidFill>
                            <a:schemeClr val="tx1"/>
                          </a:solidFill>
                        </a:rPr>
                        <a:t> </a:t>
                      </a:r>
                      <a:r>
                        <a:rPr lang="en-US" sz="900" i="1" baseline="0" dirty="0" smtClean="0"/>
                        <a:t> Revise a Text, Support an Opinion, Target 6b</a:t>
                      </a:r>
                    </a:p>
                    <a:p>
                      <a:pPr marL="228600" marR="0" indent="-228600" algn="l">
                        <a:lnSpc>
                          <a:spcPct val="115000"/>
                        </a:lnSpc>
                        <a:spcBef>
                          <a:spcPts val="0"/>
                        </a:spcBef>
                        <a:spcAft>
                          <a:spcPts val="0"/>
                        </a:spcAft>
                        <a:buAutoNum type="arabicPeriod" startAt="18"/>
                      </a:pPr>
                      <a:endParaRPr lang="en-US" sz="9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And of course, it is fun to swim. First, knowing how to swim can save your life. Also, swimming is good exercise. There are several reasons that explain why it is a good idea for all children to learn to swim.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Rewrite the paragraph in an order that makes sense. </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                                                                                    </a:t>
                      </a:r>
                      <a:endParaRPr lang="en-US" sz="1000" b="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485578" y="5638800"/>
            <a:ext cx="6995160" cy="853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Tree>
    <p:extLst>
      <p:ext uri="{BB962C8B-B14F-4D97-AF65-F5344CB8AC3E}">
        <p14:creationId xmlns:p14="http://schemas.microsoft.com/office/powerpoint/2010/main" val="1896200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9032" y="4526281"/>
            <a:ext cx="7016750" cy="5217843"/>
          </a:xfrm>
          <a:prstGeom prst="rect">
            <a:avLst/>
          </a:prstGeom>
          <a:noFill/>
        </p:spPr>
        <p:txBody>
          <a:bodyPr wrap="square" lIns="107700" tIns="53850" rIns="107700" bIns="53850">
            <a:spAutoFit/>
          </a:bodyPr>
          <a:lstStyle/>
          <a:p>
            <a:r>
              <a:rPr lang="en-US" sz="1800" b="1" dirty="0">
                <a:latin typeface="Helvetica" panose="020B0604020202020204" pitchFamily="34" charset="0"/>
                <a:cs typeface="Helvetica" pitchFamily="34" charset="0"/>
              </a:rPr>
              <a:t>20. Read the paragraph below.       </a:t>
            </a:r>
            <a:r>
              <a:rPr lang="en-US" sz="1000" i="1" dirty="0" smtClean="0">
                <a:latin typeface="Helvetica" pitchFamily="34" charset="0"/>
                <a:cs typeface="Helvetica" pitchFamily="34" charset="0"/>
              </a:rPr>
              <a:t>L.3.1i, Compound Sentences, Target 9 Edit and Clarify</a:t>
            </a:r>
            <a:endParaRPr lang="en-US" sz="1000" i="1" dirty="0">
              <a:latin typeface="Helvetica" pitchFamily="34" charset="0"/>
              <a:cs typeface="Helvetica" pitchFamily="34" charset="0"/>
            </a:endParaRPr>
          </a:p>
          <a:p>
            <a:endParaRPr lang="en-US" sz="1800" b="1" dirty="0">
              <a:latin typeface="Helvetica" pitchFamily="34" charset="0"/>
              <a:cs typeface="Helvetica" pitchFamily="34" charset="0"/>
            </a:endParaRPr>
          </a:p>
          <a:p>
            <a:pPr marL="442198"/>
            <a:r>
              <a:rPr lang="en-US" sz="1800" dirty="0">
                <a:latin typeface="Helvetica" pitchFamily="34" charset="0"/>
                <a:cs typeface="Helvetica" pitchFamily="34" charset="0"/>
              </a:rPr>
              <a:t>One day two brothers were playing near the well.  They  were in the garden.  </a:t>
            </a:r>
            <a:r>
              <a:rPr lang="en-US" sz="1800" dirty="0" smtClean="0">
                <a:latin typeface="Helvetica" pitchFamily="34" charset="0"/>
                <a:cs typeface="Helvetica" pitchFamily="34" charset="0"/>
              </a:rPr>
              <a:t>Chang </a:t>
            </a:r>
            <a:r>
              <a:rPr lang="en-US" sz="1800" dirty="0">
                <a:latin typeface="Helvetica" pitchFamily="34" charset="0"/>
                <a:cs typeface="Helvetica" pitchFamily="34" charset="0"/>
              </a:rPr>
              <a:t>fell in the well. Tikki Tikki Tembo ran to tell his mother.  </a:t>
            </a:r>
          </a:p>
          <a:p>
            <a:endParaRPr lang="en-US" sz="1800" b="1" dirty="0">
              <a:latin typeface="Helvetica" pitchFamily="34" charset="0"/>
              <a:cs typeface="Helvetica" pitchFamily="34" charset="0"/>
            </a:endParaRPr>
          </a:p>
          <a:p>
            <a:r>
              <a:rPr lang="en-US" sz="1800" b="1" dirty="0">
                <a:latin typeface="Helvetica" pitchFamily="34" charset="0"/>
                <a:cs typeface="Helvetica" pitchFamily="34" charset="0"/>
              </a:rPr>
              <a:t>      Which response is an example of a compound sentence? </a:t>
            </a:r>
          </a:p>
          <a:p>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One day two brothers were playing near the well in the garden, and </a:t>
            </a:r>
            <a:r>
              <a:rPr lang="en-US" sz="1700" dirty="0" smtClean="0">
                <a:latin typeface="Helvetica" pitchFamily="34" charset="0"/>
                <a:cs typeface="Helvetica" pitchFamily="34" charset="0"/>
              </a:rPr>
              <a:t>Chang fell </a:t>
            </a:r>
            <a:r>
              <a:rPr lang="en-US" sz="1700" dirty="0">
                <a:latin typeface="Helvetica" pitchFamily="34" charset="0"/>
                <a:cs typeface="Helvetica" pitchFamily="34" charset="0"/>
              </a:rPr>
              <a:t>in.</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One day two brothers were playing near the well in the garden. </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One day two brothers were playing near the well. In the garden </a:t>
            </a:r>
            <a:r>
              <a:rPr lang="en-US" sz="1700" dirty="0" smtClean="0">
                <a:latin typeface="Helvetica" pitchFamily="34" charset="0"/>
                <a:cs typeface="Helvetica" pitchFamily="34" charset="0"/>
              </a:rPr>
              <a:t>Chang </a:t>
            </a:r>
            <a:r>
              <a:rPr lang="en-US" sz="1700" dirty="0">
                <a:latin typeface="Helvetica" pitchFamily="34" charset="0"/>
                <a:cs typeface="Helvetica" pitchFamily="34" charset="0"/>
              </a:rPr>
              <a:t>fell in the well. </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One day two brothers were playing near the well.  They were in the garden.  </a:t>
            </a:r>
            <a:r>
              <a:rPr lang="en-US" sz="1700" dirty="0" smtClean="0">
                <a:latin typeface="Helvetica" pitchFamily="34" charset="0"/>
                <a:cs typeface="Helvetica" pitchFamily="34" charset="0"/>
              </a:rPr>
              <a:t>Chang </a:t>
            </a:r>
            <a:r>
              <a:rPr lang="en-US" sz="1700" dirty="0">
                <a:latin typeface="Helvetica" pitchFamily="34" charset="0"/>
                <a:cs typeface="Helvetica" pitchFamily="34" charset="0"/>
              </a:rPr>
              <a:t>fell in the well. </a:t>
            </a: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410117" y="43586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574356"/>
            <a:ext cx="7103110" cy="3703855"/>
          </a:xfrm>
          <a:prstGeom prst="rect">
            <a:avLst/>
          </a:prstGeom>
        </p:spPr>
        <p:txBody>
          <a:bodyPr wrap="square" lIns="101874" tIns="50937" rIns="101874" bIns="50937">
            <a:spAutoFit/>
          </a:bodyPr>
          <a:lstStyle/>
          <a:p>
            <a:pPr lvl="0"/>
            <a:r>
              <a:rPr lang="en-US" sz="1800" b="1" dirty="0">
                <a:latin typeface="Helvetica" panose="020B0604020202020204" pitchFamily="34" charset="0"/>
                <a:cs typeface="Helvetica" pitchFamily="34" charset="0"/>
              </a:rPr>
              <a:t>19. Read the sentence below. </a:t>
            </a:r>
            <a:endParaRPr lang="en-US" sz="1800" b="1" dirty="0" smtClean="0">
              <a:latin typeface="Helvetica" panose="020B0604020202020204" pitchFamily="34" charset="0"/>
              <a:cs typeface="Helvetica" pitchFamily="34" charset="0"/>
            </a:endParaRPr>
          </a:p>
          <a:p>
            <a:pPr lvl="0" algn="r"/>
            <a:r>
              <a:rPr lang="en-US" sz="1000" i="1" dirty="0" smtClean="0">
                <a:solidFill>
                  <a:prstClr val="black"/>
                </a:solidFill>
                <a:latin typeface="Helvetica" pitchFamily="34" charset="0"/>
                <a:cs typeface="Helvetica" pitchFamily="34" charset="0"/>
              </a:rPr>
              <a:t>L.3.3a, Accurate Word Usage, </a:t>
            </a:r>
            <a:r>
              <a:rPr lang="en-US" sz="1000" i="1" dirty="0">
                <a:solidFill>
                  <a:prstClr val="black"/>
                </a:solidFill>
                <a:latin typeface="Helvetica" pitchFamily="34" charset="0"/>
                <a:cs typeface="Helvetica" pitchFamily="34" charset="0"/>
              </a:rPr>
              <a:t>Language Use, Target 8</a:t>
            </a:r>
            <a:r>
              <a:rPr lang="en-US" sz="1000" b="1" i="1" dirty="0">
                <a:solidFill>
                  <a:prstClr val="black"/>
                </a:solidFill>
                <a:latin typeface="Helvetica" pitchFamily="34" charset="0"/>
                <a:cs typeface="Helvetica" pitchFamily="34" charset="0"/>
              </a:rPr>
              <a:t>  </a:t>
            </a:r>
            <a:r>
              <a:rPr lang="en-US" sz="1800" b="1" dirty="0">
                <a:solidFill>
                  <a:prstClr val="black"/>
                </a:solidFill>
                <a:latin typeface="Helvetica" pitchFamily="34" charset="0"/>
                <a:cs typeface="Helvetica" pitchFamily="34" charset="0"/>
              </a:rPr>
              <a:t>   </a:t>
            </a:r>
          </a:p>
          <a:p>
            <a:r>
              <a:rPr lang="en-US" sz="1800" b="1" dirty="0">
                <a:latin typeface="Helvetica" panose="020B0604020202020204" pitchFamily="34" charset="0"/>
                <a:cs typeface="Helvetica" pitchFamily="34" charset="0"/>
              </a:rPr>
              <a:t> </a:t>
            </a:r>
            <a:r>
              <a:rPr lang="en-US" sz="1800" b="1" dirty="0" smtClean="0">
                <a:latin typeface="Helvetica" panose="020B0604020202020204" pitchFamily="34" charset="0"/>
                <a:cs typeface="Helvetica" pitchFamily="34" charset="0"/>
              </a:rPr>
              <a:t>      </a:t>
            </a:r>
            <a:r>
              <a:rPr lang="en-US" sz="1800" dirty="0" smtClean="0">
                <a:latin typeface="Helvetica" pitchFamily="34" charset="0"/>
                <a:cs typeface="Helvetica" pitchFamily="34" charset="0"/>
              </a:rPr>
              <a:t>The </a:t>
            </a:r>
            <a:r>
              <a:rPr lang="en-US" sz="1800" dirty="0">
                <a:latin typeface="Helvetica" pitchFamily="34" charset="0"/>
                <a:cs typeface="Helvetica" pitchFamily="34" charset="0"/>
              </a:rPr>
              <a:t>gardener quickly </a:t>
            </a:r>
            <a:r>
              <a:rPr lang="en-US" sz="1800" b="1" u="sng" dirty="0">
                <a:latin typeface="Helvetica" pitchFamily="34" charset="0"/>
                <a:cs typeface="Helvetica" pitchFamily="34" charset="0"/>
              </a:rPr>
              <a:t>fetched</a:t>
            </a:r>
            <a:r>
              <a:rPr lang="en-US" sz="1800" dirty="0">
                <a:latin typeface="Helvetica" pitchFamily="34" charset="0"/>
                <a:cs typeface="Helvetica" pitchFamily="34" charset="0"/>
              </a:rPr>
              <a:t> the ladder.</a:t>
            </a:r>
          </a:p>
          <a:p>
            <a:endParaRPr lang="en-US" sz="1800" b="1" dirty="0">
              <a:latin typeface="Helvetica" pitchFamily="34" charset="0"/>
              <a:cs typeface="Helvetica" pitchFamily="34" charset="0"/>
            </a:endParaRPr>
          </a:p>
          <a:p>
            <a:r>
              <a:rPr lang="en-US" sz="1800" dirty="0">
                <a:latin typeface="Helvetica" pitchFamily="34" charset="0"/>
                <a:cs typeface="Helvetica" pitchFamily="34" charset="0"/>
              </a:rPr>
              <a:t>       Which word or phase means about the same as </a:t>
            </a:r>
            <a:r>
              <a:rPr lang="en-US" sz="1800" b="1" u="sng" dirty="0">
                <a:latin typeface="Helvetica" pitchFamily="34" charset="0"/>
                <a:cs typeface="Helvetica" pitchFamily="34" charset="0"/>
              </a:rPr>
              <a:t>fetched</a:t>
            </a:r>
            <a:r>
              <a:rPr lang="en-US" sz="1800" dirty="0">
                <a:latin typeface="Helvetica" pitchFamily="34" charset="0"/>
                <a:cs typeface="Helvetica" pitchFamily="34" charset="0"/>
              </a:rPr>
              <a:t>?</a:t>
            </a:r>
            <a:endParaRPr lang="en-US" sz="1600" dirty="0">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a:latin typeface="Helvetica" pitchFamily="34" charset="0"/>
                <a:cs typeface="Helvetica" pitchFamily="34" charset="0"/>
              </a:rPr>
              <a:t>fixed it</a:t>
            </a: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a:latin typeface="Helvetica" pitchFamily="34" charset="0"/>
                <a:cs typeface="Helvetica" pitchFamily="34" charset="0"/>
              </a:rPr>
              <a:t>fast</a:t>
            </a: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a:latin typeface="Helvetica" pitchFamily="34" charset="0"/>
                <a:cs typeface="Helvetica" pitchFamily="34" charset="0"/>
              </a:rPr>
              <a:t>got</a:t>
            </a: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a:latin typeface="Helvetica" pitchFamily="34" charset="0"/>
                <a:cs typeface="Helvetica" pitchFamily="34" charset="0"/>
              </a:rPr>
              <a:t>built</a:t>
            </a:r>
          </a:p>
        </p:txBody>
      </p:sp>
      <p:sp>
        <p:nvSpPr>
          <p:cNvPr id="15" name="Oval 14"/>
          <p:cNvSpPr/>
          <p:nvPr/>
        </p:nvSpPr>
        <p:spPr>
          <a:xfrm>
            <a:off x="544720" y="283115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41790" y="23065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31291" y="336443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44492" y="38941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31291" y="68043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41790" y="753286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24466" y="83427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22703" y="915272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2176084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2" name="TextBox 1"/>
          <p:cNvSpPr txBox="1"/>
          <p:nvPr/>
        </p:nvSpPr>
        <p:spPr>
          <a:xfrm>
            <a:off x="658576" y="6545944"/>
            <a:ext cx="6396038" cy="983420"/>
          </a:xfrm>
          <a:prstGeom prst="rect">
            <a:avLst/>
          </a:prstGeom>
          <a:noFill/>
        </p:spPr>
        <p:txBody>
          <a:bodyPr wrap="square" lIns="96371" tIns="48186" rIns="96371" bIns="48186"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9258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646171"/>
              </p:ext>
            </p:extLst>
          </p:nvPr>
        </p:nvGraphicFramePr>
        <p:xfrm>
          <a:off x="1045029" y="7935951"/>
          <a:ext cx="5291348" cy="1803330"/>
        </p:xfrm>
        <a:graphic>
          <a:graphicData uri="http://schemas.openxmlformats.org/drawingml/2006/table">
            <a:tbl>
              <a:tblPr firstRow="1" bandRow="1">
                <a:tableStyleId>{5940675A-B579-460E-94D1-54222C63F5DA}</a:tableStyleId>
              </a:tblPr>
              <a:tblGrid>
                <a:gridCol w="566738"/>
                <a:gridCol w="2884033"/>
                <a:gridCol w="419237"/>
                <a:gridCol w="557742"/>
                <a:gridCol w="431800"/>
                <a:gridCol w="431798"/>
              </a:tblGrid>
              <a:tr h="0">
                <a:tc gridSpan="6">
                  <a:txBody>
                    <a:bodyPr/>
                    <a:lstStyle/>
                    <a:p>
                      <a:pPr algn="ctr">
                        <a:lnSpc>
                          <a:spcPct val="100000"/>
                        </a:lnSpc>
                        <a:spcAft>
                          <a:spcPts val="0"/>
                        </a:spcAft>
                      </a:pPr>
                      <a:r>
                        <a:rPr lang="en-US" sz="1100" b="1" dirty="0" smtClean="0"/>
                        <a:t>Writing</a:t>
                      </a:r>
                      <a:endParaRPr lang="en-US" sz="1100" b="1"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598715">
                <a:tc>
                  <a:txBody>
                    <a:bodyPr/>
                    <a:lstStyle/>
                    <a:p>
                      <a:pPr algn="ctr">
                        <a:lnSpc>
                          <a:spcPct val="100000"/>
                        </a:lnSpc>
                        <a:spcAft>
                          <a:spcPts val="0"/>
                        </a:spcAft>
                      </a:pPr>
                      <a:r>
                        <a:rPr lang="en-US" sz="1400" b="1" dirty="0" smtClean="0"/>
                        <a:t>17</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Add 1 or 2 more sentences of your own to support the opinion of this paragraph.  </a:t>
                      </a:r>
                      <a:r>
                        <a:rPr lang="en-US" sz="1100" b="0" dirty="0" smtClean="0">
                          <a:solidFill>
                            <a:schemeClr val="tx1"/>
                          </a:solidFill>
                          <a:latin typeface="+mn-lt"/>
                          <a:ea typeface="Calibri"/>
                          <a:cs typeface="Times New Roman"/>
                        </a:rPr>
                        <a:t>W.3.1b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effectLst>
                            <a:outerShdw blurRad="38100" dist="38100" dir="2700000" algn="tl">
                              <a:srgbClr val="000000">
                                <a:alpha val="43137"/>
                              </a:srgbClr>
                            </a:outerShdw>
                          </a:effectLst>
                        </a:rPr>
                        <a:t>2</a:t>
                      </a:r>
                      <a:endParaRPr lang="en-US" sz="15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t>18</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Rewrite the paragraph in an order that makes sense. </a:t>
                      </a:r>
                      <a:r>
                        <a:rPr lang="en-US" sz="1100" b="0" dirty="0" smtClean="0">
                          <a:solidFill>
                            <a:schemeClr val="tx1"/>
                          </a:solidFill>
                          <a:latin typeface="+mn-lt"/>
                          <a:ea typeface="Calibri"/>
                          <a:cs typeface="Times New Roman"/>
                        </a:rPr>
                        <a:t>W.3.1a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19</a:t>
                      </a:r>
                      <a:endParaRPr lang="en-US" sz="1400" b="1" dirty="0"/>
                    </a:p>
                  </a:txBody>
                  <a:tcPr marL="97155" marR="97155" marT="47897" marB="47897" anchor="ctr">
                    <a:solidFill>
                      <a:schemeClr val="bg1"/>
                    </a:solidFill>
                  </a:tcPr>
                </a:tc>
                <a:tc gridSpan="3">
                  <a:txBody>
                    <a:bodyPr/>
                    <a:lstStyle/>
                    <a:p>
                      <a:r>
                        <a:rPr lang="en-US" sz="1100" b="0" dirty="0" smtClean="0"/>
                        <a:t>Which word would means the same as </a:t>
                      </a:r>
                      <a:r>
                        <a:rPr lang="en-US" sz="1100" b="0" i="1" u="sng" dirty="0" smtClean="0"/>
                        <a:t>fetched</a:t>
                      </a:r>
                      <a:r>
                        <a:rPr lang="en-US" sz="1100" b="0" i="1" u="none" dirty="0" smtClean="0"/>
                        <a:t>? </a:t>
                      </a:r>
                      <a:r>
                        <a:rPr lang="en-US" sz="1100" b="0" i="0" u="none" dirty="0" smtClean="0"/>
                        <a:t>L.3.3a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20</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t>Which response is an example of a compound sentence? </a:t>
                      </a:r>
                      <a:r>
                        <a:rPr lang="en-US" sz="1100" b="0" dirty="0" smtClean="0">
                          <a:latin typeface="+mn-lt"/>
                          <a:ea typeface="Calibri"/>
                          <a:cs typeface="Times New Roman"/>
                        </a:rPr>
                        <a:t>L.3.1i</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07978118"/>
              </p:ext>
            </p:extLst>
          </p:nvPr>
        </p:nvGraphicFramePr>
        <p:xfrm>
          <a:off x="1066800" y="4038369"/>
          <a:ext cx="5251768" cy="3955867"/>
        </p:xfrm>
        <a:graphic>
          <a:graphicData uri="http://schemas.openxmlformats.org/drawingml/2006/table">
            <a:tbl>
              <a:tblPr firstRow="1" bandRow="1">
                <a:tableStyleId>{5940675A-B579-460E-94D1-54222C63F5DA}</a:tableStyleId>
              </a:tblPr>
              <a:tblGrid>
                <a:gridCol w="566738"/>
                <a:gridCol w="2862262"/>
                <a:gridCol w="527370"/>
                <a:gridCol w="629917"/>
                <a:gridCol w="233683"/>
                <a:gridCol w="431798"/>
              </a:tblGrid>
              <a:tr h="0">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9 </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baseline="0" dirty="0" smtClean="0">
                          <a:solidFill>
                            <a:schemeClr val="tx1"/>
                          </a:solidFill>
                          <a:effectLst/>
                        </a:rPr>
                        <a:t>According to the passage, </a:t>
                      </a:r>
                      <a:r>
                        <a:rPr lang="en-US" sz="1100" b="1" i="1" u="sng" baseline="0" dirty="0" smtClean="0">
                          <a:solidFill>
                            <a:schemeClr val="tx1"/>
                          </a:solidFill>
                          <a:effectLst/>
                        </a:rPr>
                        <a:t>Chinese Culture</a:t>
                      </a:r>
                      <a:r>
                        <a:rPr lang="en-US" sz="1100" b="0" u="none" baseline="0" dirty="0" smtClean="0">
                          <a:solidFill>
                            <a:schemeClr val="tx1"/>
                          </a:solidFill>
                          <a:effectLst/>
                        </a:rPr>
                        <a:t>, what things that we use today were invented in China?  RI.3.1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10</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baseline="0" dirty="0" smtClean="0">
                          <a:solidFill>
                            <a:schemeClr val="tx1"/>
                          </a:solidFill>
                          <a:effectLst/>
                        </a:rPr>
                        <a:t>What information in the passage, </a:t>
                      </a:r>
                      <a:r>
                        <a:rPr lang="en-US" sz="1100" b="1" i="1" u="sng" baseline="0" dirty="0" smtClean="0">
                          <a:solidFill>
                            <a:schemeClr val="tx1"/>
                          </a:solidFill>
                          <a:effectLst/>
                        </a:rPr>
                        <a:t>Chinese Culture</a:t>
                      </a:r>
                      <a:r>
                        <a:rPr lang="en-US" sz="1100" b="0" u="none" baseline="0" dirty="0" smtClean="0">
                          <a:solidFill>
                            <a:schemeClr val="tx1"/>
                          </a:solidFill>
                          <a:effectLst/>
                        </a:rPr>
                        <a:t>, best supports the fact that Chinese woodblock printing is a process that has been used for a very long time? RI.3.1</a:t>
                      </a:r>
                      <a:endParaRPr lang="en-US" sz="1100" b="0" u="none" dirty="0" smtClean="0">
                        <a:solidFill>
                          <a:schemeClr val="tx1"/>
                        </a:solidFill>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11</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What detail best summarizes why Chinese writing symbols can be called an art form? RI.3.2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70543">
                <a:tc>
                  <a:txBody>
                    <a:bodyPr/>
                    <a:lstStyle/>
                    <a:p>
                      <a:pPr algn="ctr">
                        <a:lnSpc>
                          <a:spcPct val="100000"/>
                        </a:lnSpc>
                        <a:spcAft>
                          <a:spcPts val="0"/>
                        </a:spcAft>
                      </a:pPr>
                      <a:r>
                        <a:rPr lang="en-US" sz="1400" b="1" dirty="0" smtClean="0"/>
                        <a:t>12</a:t>
                      </a:r>
                      <a:endParaRPr lang="en-US" sz="1400" b="1" dirty="0"/>
                    </a:p>
                  </a:txBody>
                  <a:tcPr marL="97155" marR="97155" marT="47897" marB="47897" anchor="ctr">
                    <a:solidFill>
                      <a:schemeClr val="bg1"/>
                    </a:solidFill>
                  </a:tcPr>
                </a:tc>
                <a:tc gridSpan="3">
                  <a:txBody>
                    <a:bodyPr/>
                    <a:lstStyle/>
                    <a:p>
                      <a:pPr marL="342900" marR="0" lvl="0" indent="-342900" algn="l" defTabSz="101882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What could be another title for the passage? RI.3.2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13</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Which statement best explains the relationship between English writing and Chinese writing?  RI.3.3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14</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Which statement  best explains why families in China leave all their windows and doors open on  New Year’s Eve. RI.3.3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15</a:t>
                      </a:r>
                      <a:endParaRPr lang="en-US" sz="14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b="0" dirty="0" smtClean="0">
                          <a:latin typeface="+mn-lt"/>
                          <a:ea typeface="Calibri"/>
                          <a:cs typeface="Times New Roman"/>
                        </a:rPr>
                        <a:t>What is the main idea of the passage </a:t>
                      </a:r>
                      <a:r>
                        <a:rPr lang="en-US" sz="900" b="1" i="1" u="sng" dirty="0" smtClean="0">
                          <a:latin typeface="+mn-lt"/>
                          <a:ea typeface="Calibri"/>
                          <a:cs typeface="Times New Roman"/>
                        </a:rPr>
                        <a:t>Chinese Culture</a:t>
                      </a:r>
                      <a:r>
                        <a:rPr lang="en-US" sz="900" b="1" i="1" u="none" dirty="0" smtClean="0">
                          <a:latin typeface="+mn-lt"/>
                          <a:ea typeface="Calibri"/>
                          <a:cs typeface="Times New Roman"/>
                        </a:rPr>
                        <a:t>?  </a:t>
                      </a:r>
                      <a:r>
                        <a:rPr lang="en-US" sz="900" b="0" dirty="0" smtClean="0">
                          <a:latin typeface="+mn-lt"/>
                          <a:ea typeface="Calibri"/>
                          <a:cs typeface="Times New Roman"/>
                        </a:rPr>
                        <a:t>Include key details from the passage to support your idea. </a:t>
                      </a:r>
                      <a:r>
                        <a:rPr lang="en-US" sz="900" b="0" dirty="0" smtClean="0">
                          <a:solidFill>
                            <a:schemeClr val="tx1"/>
                          </a:solidFill>
                          <a:latin typeface="+mn-lt"/>
                          <a:ea typeface="Calibri"/>
                          <a:cs typeface="Times New Roman"/>
                        </a:rPr>
                        <a:t>RI.3.2</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431075">
                <a:tc>
                  <a:txBody>
                    <a:bodyPr/>
                    <a:lstStyle/>
                    <a:p>
                      <a:pPr algn="ctr">
                        <a:lnSpc>
                          <a:spcPct val="100000"/>
                        </a:lnSpc>
                        <a:spcAft>
                          <a:spcPts val="0"/>
                        </a:spcAft>
                      </a:pPr>
                      <a:r>
                        <a:rPr lang="en-US" sz="1400" b="1" dirty="0" smtClean="0"/>
                        <a:t>16</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b="0" dirty="0" smtClean="0">
                          <a:latin typeface="+mn-lt"/>
                          <a:ea typeface="Calibri"/>
                          <a:cs typeface="Times New Roman"/>
                        </a:rPr>
                        <a:t>What events tell the Chinese that a </a:t>
                      </a:r>
                      <a:r>
                        <a:rPr lang="en-US" sz="900" b="0" dirty="0" smtClean="0">
                          <a:solidFill>
                            <a:schemeClr val="tx1"/>
                          </a:solidFill>
                          <a:latin typeface="+mn-lt"/>
                          <a:ea typeface="Calibri"/>
                          <a:cs typeface="Times New Roman"/>
                        </a:rPr>
                        <a:t>new year </a:t>
                      </a:r>
                      <a:r>
                        <a:rPr lang="en-US" sz="900" b="0" dirty="0" smtClean="0">
                          <a:latin typeface="+mn-lt"/>
                          <a:ea typeface="Calibri"/>
                          <a:cs typeface="Times New Roman"/>
                        </a:rPr>
                        <a:t>has begun?  What is the purpose of these events?  </a:t>
                      </a:r>
                      <a:r>
                        <a:rPr lang="en-US" sz="900" b="0" dirty="0" smtClean="0">
                          <a:solidFill>
                            <a:schemeClr val="tx1"/>
                          </a:solidFill>
                          <a:latin typeface="+mn-lt"/>
                          <a:ea typeface="Calibri"/>
                          <a:cs typeface="Times New Roman"/>
                        </a:rPr>
                        <a:t>Give examples from the passage</a:t>
                      </a:r>
                      <a:r>
                        <a:rPr lang="en-US" sz="900" b="0" baseline="0" dirty="0" smtClean="0">
                          <a:solidFill>
                            <a:schemeClr val="tx1"/>
                          </a:solidFill>
                          <a:latin typeface="+mn-lt"/>
                          <a:ea typeface="Calibri"/>
                          <a:cs typeface="Times New Roman"/>
                        </a:rPr>
                        <a:t> </a:t>
                      </a:r>
                      <a:r>
                        <a:rPr lang="en-US" sz="900" b="0" dirty="0" smtClean="0">
                          <a:solidFill>
                            <a:schemeClr val="tx1"/>
                          </a:solidFill>
                          <a:latin typeface="+mn-lt"/>
                          <a:ea typeface="Calibri"/>
                          <a:cs typeface="Times New Roman"/>
                        </a:rPr>
                        <a:t>to support your answer</a:t>
                      </a:r>
                      <a:r>
                        <a:rPr lang="en-US" sz="1000" b="0" dirty="0" smtClean="0">
                          <a:solidFill>
                            <a:schemeClr val="tx1"/>
                          </a:solidFill>
                          <a:latin typeface="+mn-lt"/>
                          <a:ea typeface="Calibri"/>
                          <a:cs typeface="Times New Roman"/>
                        </a:rPr>
                        <a:t>. RI.3.3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effectLst>
                            <a:outerShdw blurRad="38100" dist="38100" dir="2700000" algn="tl">
                              <a:srgbClr val="000000">
                                <a:alpha val="43137"/>
                              </a:srgbClr>
                            </a:outerShdw>
                          </a:effectLst>
                        </a:rPr>
                        <a:t>2</a:t>
                      </a:r>
                      <a:endParaRPr lang="en-US" sz="15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155726"/>
              </p:ext>
            </p:extLst>
          </p:nvPr>
        </p:nvGraphicFramePr>
        <p:xfrm>
          <a:off x="1052513" y="94299"/>
          <a:ext cx="5280556" cy="3988905"/>
        </p:xfrm>
        <a:graphic>
          <a:graphicData uri="http://schemas.openxmlformats.org/drawingml/2006/table">
            <a:tbl>
              <a:tblPr firstRow="1" bandRow="1">
                <a:tableStyleId>{5940675A-B579-460E-94D1-54222C63F5DA}</a:tableStyleId>
              </a:tblPr>
              <a:tblGrid>
                <a:gridCol w="566737"/>
                <a:gridCol w="2785110"/>
                <a:gridCol w="604520"/>
                <a:gridCol w="431800"/>
                <a:gridCol w="431800"/>
                <a:gridCol w="460589"/>
              </a:tblGrid>
              <a:tr h="407274">
                <a:tc gridSpan="6">
                  <a:txBody>
                    <a:bodyPr/>
                    <a:lstStyle/>
                    <a:p>
                      <a:r>
                        <a:rPr lang="en-US" sz="1000" u="sng" dirty="0" smtClean="0"/>
                        <a:t>Student Comprehension Scoring</a:t>
                      </a:r>
                      <a:r>
                        <a:rPr lang="en-US" sz="1000" u="sng" dirty="0" smtClean="0">
                          <a:solidFill>
                            <a:srgbClr val="FF0000"/>
                          </a:solidFill>
                        </a:rPr>
                        <a:t> </a:t>
                      </a:r>
                    </a:p>
                    <a:p>
                      <a:r>
                        <a:rPr lang="en-US" sz="1000" dirty="0" smtClean="0"/>
                        <a:t>Color the box green if your answer was correct.</a:t>
                      </a:r>
                      <a:r>
                        <a:rPr lang="en-US" sz="1000" baseline="0" dirty="0" smtClean="0"/>
                        <a:t> </a:t>
                      </a:r>
                      <a:r>
                        <a:rPr lang="en-US" sz="1000" dirty="0" smtClean="0"/>
                        <a:t>Color the box red if your answer was not correct</a:t>
                      </a:r>
                      <a:endParaRPr lang="en-US" sz="1000" b="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00">
                <a:tc gridSpan="6">
                  <a:txBody>
                    <a:bodyPr/>
                    <a:lstStyle/>
                    <a:p>
                      <a:pPr algn="ctr">
                        <a:lnSpc>
                          <a:spcPct val="100000"/>
                        </a:lnSpc>
                        <a:spcAft>
                          <a:spcPts val="0"/>
                        </a:spcAft>
                      </a:pPr>
                      <a:r>
                        <a:rPr lang="en-US" sz="1200" b="1" dirty="0" smtClean="0"/>
                        <a:t>Literary Text</a:t>
                      </a:r>
                      <a:endParaRPr lang="en-US" sz="12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52768">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Where were the two brothers in the story playing? RL.3.1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126494">
                <a:tc>
                  <a:txBody>
                    <a:bodyPr/>
                    <a:lstStyle/>
                    <a:p>
                      <a:pPr algn="ctr">
                        <a:lnSpc>
                          <a:spcPct val="100000"/>
                        </a:lnSpc>
                        <a:spcAft>
                          <a:spcPts val="0"/>
                        </a:spcAft>
                      </a:pPr>
                      <a:r>
                        <a:rPr lang="en-US" sz="1400" b="1" dirty="0" smtClean="0"/>
                        <a:t>2</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Who pulled Chang out of the well when he fell in? RL.3.1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3</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Which key detail best explains the central message of Tikki Tikki Tembo? RL.3.2</a:t>
                      </a:r>
                      <a:endParaRPr lang="en-US" sz="1100" b="0" dirty="0" smtClean="0">
                        <a:solidFill>
                          <a:schemeClr val="tx1"/>
                        </a:solidFill>
                        <a:latin typeface="+mn-lt"/>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4</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What response best summarizes why Tikki Tikki Tembo was in the water so long? RL.3.2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5</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solidFill>
                            <a:schemeClr val="tx1"/>
                          </a:solidFill>
                          <a:effectLst/>
                        </a:rPr>
                        <a:t>How did the gardener’s actions help Chang after he fell in the well?  RL.3.3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171993">
                <a:tc>
                  <a:txBody>
                    <a:bodyPr/>
                    <a:lstStyle/>
                    <a:p>
                      <a:pPr algn="ctr">
                        <a:lnSpc>
                          <a:spcPct val="100000"/>
                        </a:lnSpc>
                        <a:spcAft>
                          <a:spcPts val="0"/>
                        </a:spcAft>
                      </a:pPr>
                      <a:r>
                        <a:rPr lang="en-US" sz="1400" b="1" dirty="0" smtClean="0"/>
                        <a:t>6</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solidFill>
                            <a:schemeClr val="tx1"/>
                          </a:solidFill>
                          <a:effectLst/>
                        </a:rPr>
                        <a:t>Explain how father’s actions helped save Chang.  RL.3.3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396239">
                <a:tc>
                  <a:txBody>
                    <a:bodyPr/>
                    <a:lstStyle/>
                    <a:p>
                      <a:pPr algn="ctr">
                        <a:lnSpc>
                          <a:spcPct val="100000"/>
                        </a:lnSpc>
                        <a:spcAft>
                          <a:spcPts val="0"/>
                        </a:spcAft>
                      </a:pPr>
                      <a:r>
                        <a:rPr lang="en-US" sz="1400" b="1" dirty="0" smtClean="0"/>
                        <a:t>7</a:t>
                      </a:r>
                      <a:endParaRPr lang="en-US" sz="14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0" dirty="0" smtClean="0">
                          <a:effectLst/>
                          <a:latin typeface="+mn-lt"/>
                          <a:ea typeface="Calibri"/>
                          <a:cs typeface="Times New Roman"/>
                        </a:rPr>
                        <a:t>Recount the events in the story, in order, that caused Tikki Tikki  Tembo to drown.  Support your answer with details from the text. </a:t>
                      </a:r>
                      <a:r>
                        <a:rPr lang="en-US" sz="1000" b="0" i="0" dirty="0" smtClean="0">
                          <a:solidFill>
                            <a:schemeClr val="tx1"/>
                          </a:solidFill>
                          <a:effectLst/>
                          <a:latin typeface="+mn-lt"/>
                          <a:ea typeface="Calibri"/>
                          <a:cs typeface="Times New Roman"/>
                        </a:rPr>
                        <a:t>RL.3.2</a:t>
                      </a: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29276">
                <a:tc>
                  <a:txBody>
                    <a:bodyPr/>
                    <a:lstStyle/>
                    <a:p>
                      <a:pPr algn="ctr">
                        <a:lnSpc>
                          <a:spcPct val="100000"/>
                        </a:lnSpc>
                        <a:spcAft>
                          <a:spcPts val="0"/>
                        </a:spcAft>
                      </a:pPr>
                      <a:r>
                        <a:rPr lang="en-US" sz="1400" b="1" dirty="0" smtClean="0"/>
                        <a:t>8</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b="0" i="0" dirty="0" smtClean="0">
                          <a:latin typeface="+mn-lt"/>
                          <a:ea typeface="Calibri"/>
                          <a:cs typeface="Times New Roman"/>
                        </a:rPr>
                        <a:t>How did the mother and father’s actions contribute to Tikki Tikki Tembo drowning? Use details from the text to support your answer. </a:t>
                      </a:r>
                      <a:r>
                        <a:rPr lang="en-US" sz="900" b="0" i="0" dirty="0" smtClean="0">
                          <a:solidFill>
                            <a:schemeClr val="tx1"/>
                          </a:solidFill>
                          <a:latin typeface="+mn-lt"/>
                          <a:ea typeface="Calibri"/>
                          <a:cs typeface="Times New Roman"/>
                        </a:rPr>
                        <a:t>RL.3.3</a:t>
                      </a:r>
                      <a:endParaRPr lang="en-US" sz="900" b="0" i="0"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9" name="Curved Down Arrow 8"/>
          <p:cNvSpPr/>
          <p:nvPr/>
        </p:nvSpPr>
        <p:spPr>
          <a:xfrm rot="1521726">
            <a:off x="5385647" y="527992"/>
            <a:ext cx="869186" cy="2626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tx1"/>
              </a:solidFill>
            </a:endParaRPr>
          </a:p>
        </p:txBody>
      </p:sp>
      <p:sp>
        <p:nvSpPr>
          <p:cNvPr id="11" name="Curved Down Arrow 10"/>
          <p:cNvSpPr/>
          <p:nvPr/>
        </p:nvSpPr>
        <p:spPr>
          <a:xfrm rot="1011104">
            <a:off x="5431169" y="4120965"/>
            <a:ext cx="818029" cy="28685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Tree>
    <p:extLst>
      <p:ext uri="{BB962C8B-B14F-4D97-AF65-F5344CB8AC3E}">
        <p14:creationId xmlns:p14="http://schemas.microsoft.com/office/powerpoint/2010/main" val="2700361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0"/>
            <a:ext cx="6822440" cy="7058627"/>
          </a:xfrm>
          <a:prstGeom prst="rect">
            <a:avLst/>
          </a:prstGeom>
        </p:spPr>
        <p:txBody>
          <a:bodyPr wrap="square" lIns="101882" tIns="50941" rIns="101882" bIns="50941">
            <a:spAutoFit/>
          </a:bodyPr>
          <a:lstStyle/>
          <a:p>
            <a:pPr algn="ctr"/>
            <a:r>
              <a:rPr lang="en-US" b="1" dirty="0" smtClean="0"/>
              <a:t>About this Assessment</a:t>
            </a:r>
          </a:p>
          <a:p>
            <a:endParaRPr lang="en-US" sz="1200" b="1" dirty="0"/>
          </a:p>
          <a:p>
            <a:r>
              <a:rPr lang="en-US" sz="1200" b="1" dirty="0"/>
              <a:t>SBAC assessments </a:t>
            </a:r>
            <a:r>
              <a:rPr lang="en-US" sz="1200" dirty="0"/>
              <a:t>are made up of </a:t>
            </a:r>
            <a:r>
              <a:rPr lang="en-US" sz="1200" b="1" dirty="0"/>
              <a:t>four item types</a:t>
            </a:r>
            <a:r>
              <a:rPr lang="en-US" sz="1200" dirty="0"/>
              <a:t>: Selected-Response, Constructed-Response,</a:t>
            </a:r>
          </a:p>
          <a:p>
            <a:r>
              <a:rPr lang="en-US" sz="1200" dirty="0"/>
              <a:t>Technology-Enhanced, and Performance Task.  HSD Quarter One Assessments consist of 20 questions </a:t>
            </a:r>
          </a:p>
          <a:p>
            <a:r>
              <a:rPr lang="en-US" sz="1200" dirty="0"/>
              <a:t>with </a:t>
            </a:r>
            <a:r>
              <a:rPr lang="en-US" sz="1200" b="1" i="1" dirty="0"/>
              <a:t>Writing </a:t>
            </a:r>
            <a:r>
              <a:rPr lang="en-US" sz="1200" dirty="0"/>
              <a:t>items </a:t>
            </a:r>
            <a:r>
              <a:rPr lang="en-US" sz="1200" b="1" i="1" dirty="0"/>
              <a:t>now included </a:t>
            </a:r>
            <a:r>
              <a:rPr lang="en-US" sz="1200" dirty="0"/>
              <a:t>in the assessment scores.</a:t>
            </a:r>
          </a:p>
          <a:p>
            <a:endParaRPr lang="en-US" sz="1200" b="1" dirty="0"/>
          </a:p>
          <a:p>
            <a:r>
              <a:rPr lang="en-US" sz="1200" b="1" dirty="0"/>
              <a:t>There are no  Performance Tasks (PT) in quarter 1 assessments.</a:t>
            </a:r>
          </a:p>
          <a:p>
            <a:r>
              <a:rPr lang="en-US" sz="1200" i="1" dirty="0"/>
              <a:t>The ELA Performance Tasks focus on reading, writing, speaking and listening, and research claims. They measure capacities such as depth of understanding, interpretive and analytical ability, basic recall, synthesis, and research. </a:t>
            </a:r>
          </a:p>
          <a:p>
            <a:endParaRPr lang="en-US" sz="1200" i="1" dirty="0"/>
          </a:p>
          <a:p>
            <a:r>
              <a:rPr lang="en-US" sz="1200" b="1" dirty="0"/>
              <a:t>There are  NO Technology-enhanced </a:t>
            </a:r>
            <a:r>
              <a:rPr lang="en-US" sz="1200" b="1" dirty="0" smtClean="0"/>
              <a:t>Items/Tasks (TE</a:t>
            </a:r>
            <a:r>
              <a:rPr lang="en-US" sz="1200" b="1" dirty="0"/>
              <a:t>) Note:  It is </a:t>
            </a:r>
            <a:r>
              <a:rPr lang="en-US" sz="1200" b="1" i="1" u="sng" dirty="0"/>
              <a:t>highly recommended</a:t>
            </a:r>
            <a:r>
              <a:rPr lang="en-US" sz="1200" b="1" i="1" dirty="0"/>
              <a:t> </a:t>
            </a:r>
            <a:r>
              <a:rPr lang="en-US" sz="1200" b="1" dirty="0"/>
              <a:t>that students have experiences with the following types of tasks from various on-line instructional practice sites, as they are not on the HSD Elementary Assessments: </a:t>
            </a:r>
            <a:r>
              <a:rPr lang="en-US" sz="1200" i="1" dirty="0"/>
              <a:t>reordering text, selecting and changing text, selecting text, and selecting from drop-down menus.</a:t>
            </a:r>
          </a:p>
          <a:p>
            <a:endParaRPr lang="en-US" sz="1200" i="1" dirty="0"/>
          </a:p>
          <a:p>
            <a:r>
              <a:rPr lang="en-US" sz="1200" b="1" u="sng" dirty="0"/>
              <a:t>An Important Note:</a:t>
            </a:r>
          </a:p>
          <a:p>
            <a:endParaRPr lang="en-US" sz="1200" u="sng" dirty="0"/>
          </a:p>
          <a:p>
            <a:r>
              <a:rPr lang="en-US" sz="1200" dirty="0"/>
              <a:t>If students </a:t>
            </a:r>
            <a:r>
              <a:rPr lang="en-US" sz="1200" b="1" dirty="0"/>
              <a:t>are not </a:t>
            </a:r>
            <a:r>
              <a:rPr lang="en-US" sz="1200" dirty="0"/>
              <a:t>reading at grade level and can’t read the text, </a:t>
            </a:r>
            <a:r>
              <a:rPr lang="en-US" sz="1200" b="1" dirty="0"/>
              <a:t>please read the stories </a:t>
            </a:r>
            <a:r>
              <a:rPr lang="en-US" sz="1200" dirty="0"/>
              <a:t>to the students and ask the questions. Please note somewhere the level of  differentiation </a:t>
            </a:r>
            <a:r>
              <a:rPr lang="en-US" sz="1200" dirty="0" smtClean="0"/>
              <a:t>students needed</a:t>
            </a:r>
            <a:r>
              <a:rPr lang="en-US" sz="1200" dirty="0"/>
              <a:t>. Scaffold over the year  until students are reading and doing more of the assessment independently as they are able.</a:t>
            </a:r>
            <a:endParaRPr lang="en-US" sz="1200" i="1" dirty="0"/>
          </a:p>
          <a:p>
            <a:endParaRPr lang="en-US" sz="1200" b="1" u="sng" dirty="0">
              <a:cs typeface="Helvetica" pitchFamily="34" charset="0"/>
            </a:endParaRPr>
          </a:p>
          <a:p>
            <a:r>
              <a:rPr lang="en-US" sz="1200" b="1" u="sng" dirty="0">
                <a:effectLst>
                  <a:outerShdw blurRad="38100" dist="38100" dir="2700000" algn="tl">
                    <a:srgbClr val="000000">
                      <a:alpha val="43137"/>
                    </a:srgbClr>
                  </a:outerShdw>
                </a:effectLst>
                <a:cs typeface="Helvetica" pitchFamily="34" charset="0"/>
              </a:rPr>
              <a:t>Note:</a:t>
            </a:r>
            <a:r>
              <a:rPr lang="en-US" sz="1200" dirty="0">
                <a:cs typeface="Helvetica" pitchFamily="34" charset="0"/>
              </a:rPr>
              <a:t>  The reading constructed response questions do </a:t>
            </a:r>
            <a:r>
              <a:rPr lang="en-US" sz="1200" b="1" dirty="0">
                <a:cs typeface="Helvetica" pitchFamily="34" charset="0"/>
              </a:rPr>
              <a:t>NOT</a:t>
            </a:r>
            <a:r>
              <a:rPr lang="en-US" sz="1200" dirty="0">
                <a:cs typeface="Helvetica" pitchFamily="34" charset="0"/>
              </a:rPr>
              <a:t> assess writing proficiency and should not be scored as such.  These c</a:t>
            </a:r>
            <a:r>
              <a:rPr lang="en-US" sz="1200" dirty="0" smtClean="0">
                <a:cs typeface="Helvetica" pitchFamily="34" charset="0"/>
              </a:rPr>
              <a:t>onstructed </a:t>
            </a:r>
            <a:r>
              <a:rPr lang="en-US" sz="1200" dirty="0">
                <a:cs typeface="Helvetica" pitchFamily="34" charset="0"/>
              </a:rPr>
              <a:t>r</a:t>
            </a:r>
            <a:r>
              <a:rPr lang="en-US" sz="1200" dirty="0" smtClean="0">
                <a:cs typeface="Helvetica" pitchFamily="34" charset="0"/>
              </a:rPr>
              <a:t>esponses </a:t>
            </a:r>
            <a:r>
              <a:rPr lang="en-US" sz="1200" dirty="0">
                <a:cs typeface="Helvetica" pitchFamily="34" charset="0"/>
              </a:rPr>
              <a:t>are evidence of reading comprehension.</a:t>
            </a:r>
          </a:p>
          <a:p>
            <a:endParaRPr lang="en-US" sz="1200" dirty="0">
              <a:cs typeface="Helvetica" pitchFamily="34" charset="0"/>
            </a:endParaRPr>
          </a:p>
          <a:p>
            <a:r>
              <a:rPr lang="en-US" sz="1200" b="1" u="sng" dirty="0">
                <a:cs typeface="Helvetica" pitchFamily="34" charset="0"/>
              </a:rPr>
              <a:t>OPTIONAL SCORING SHEET AVAILABLE</a:t>
            </a:r>
            <a:r>
              <a:rPr lang="en-US" sz="1200" b="1" dirty="0">
                <a:cs typeface="Helvetica" pitchFamily="34" charset="0"/>
              </a:rPr>
              <a:t> </a:t>
            </a:r>
            <a:r>
              <a:rPr lang="en-US" sz="1200" b="1" dirty="0" smtClean="0">
                <a:cs typeface="Helvetica" pitchFamily="34" charset="0"/>
              </a:rPr>
              <a:t>(</a:t>
            </a:r>
            <a:r>
              <a:rPr lang="en-US" sz="1200" b="1" dirty="0">
                <a:cs typeface="Helvetica" pitchFamily="34" charset="0"/>
              </a:rPr>
              <a:t>Assessment Class Summary Sheet)</a:t>
            </a:r>
          </a:p>
          <a:p>
            <a:endParaRPr lang="en-US" sz="1200" b="1" dirty="0">
              <a:cs typeface="Helvetica" pitchFamily="34" charset="0"/>
            </a:endParaRPr>
          </a:p>
          <a:p>
            <a:pPr marL="383829" indent="-191030">
              <a:buFont typeface="Arial" pitchFamily="34" charset="0"/>
              <a:buChar char="•"/>
            </a:pPr>
            <a:r>
              <a:rPr lang="en-US" sz="1200" dirty="0">
                <a:cs typeface="Helvetica" pitchFamily="34" charset="0"/>
              </a:rPr>
              <a:t>When students have finished the  assessment  you may enter the total number of correct s</a:t>
            </a:r>
            <a:r>
              <a:rPr lang="en-US" sz="1200" dirty="0" smtClean="0">
                <a:cs typeface="Helvetica" pitchFamily="34" charset="0"/>
              </a:rPr>
              <a:t>elected </a:t>
            </a:r>
            <a:r>
              <a:rPr lang="en-US" sz="1200" dirty="0">
                <a:cs typeface="Helvetica" pitchFamily="34" charset="0"/>
              </a:rPr>
              <a:t>and constructed responses on the Assessment Class Summary Sheet if desired.</a:t>
            </a:r>
          </a:p>
          <a:p>
            <a:pPr marL="383829" indent="-191030">
              <a:buFont typeface="Arial" pitchFamily="34" charset="0"/>
              <a:buChar char="•"/>
            </a:pPr>
            <a:endParaRPr lang="en-US" sz="1200" dirty="0">
              <a:cs typeface="Helvetica" pitchFamily="34" charset="0"/>
            </a:endParaRPr>
          </a:p>
          <a:p>
            <a:pPr marL="383829" indent="-191030">
              <a:buFont typeface="Arial" pitchFamily="34" charset="0"/>
              <a:buChar char="•"/>
            </a:pPr>
            <a:r>
              <a:rPr lang="en-US" sz="1200" dirty="0">
                <a:cs typeface="Helvetica" pitchFamily="34" charset="0"/>
              </a:rPr>
              <a:t>Return the scored test booklets to the students.  Students record their responses as correct or incorrect.</a:t>
            </a:r>
          </a:p>
          <a:p>
            <a:pPr marL="383829" indent="-191030">
              <a:buFont typeface="Arial" pitchFamily="34" charset="0"/>
              <a:buChar char="•"/>
            </a:pPr>
            <a:endParaRPr lang="en-US" sz="1200" dirty="0">
              <a:cs typeface="Helvetica" pitchFamily="34" charset="0"/>
            </a:endParaRPr>
          </a:p>
          <a:p>
            <a:pPr marL="383829" indent="-191030">
              <a:buFont typeface="Arial" pitchFamily="34" charset="0"/>
              <a:buChar char="•"/>
            </a:pPr>
            <a:r>
              <a:rPr lang="en-US" sz="1200" dirty="0">
                <a:cs typeface="Helvetica" pitchFamily="34" charset="0"/>
              </a:rPr>
              <a:t>The last page in the student booklet is a student reflection page.  This last page activity is invaluable for understanding how to differentiate student instructional needs.</a:t>
            </a:r>
          </a:p>
          <a:p>
            <a:pPr marL="383829" indent="-191030">
              <a:buFont typeface="Arial" pitchFamily="34" charset="0"/>
              <a:buChar char="•"/>
            </a:pPr>
            <a:endParaRPr lang="en-US" sz="1200" dirty="0">
              <a:solidFill>
                <a:srgbClr val="C00000"/>
              </a:solidFill>
              <a:cs typeface="Helvetica" pitchFamily="34" charset="0"/>
            </a:endParaRPr>
          </a:p>
          <a:p>
            <a:endParaRPr lang="en-US" sz="1200" i="1" dirty="0">
              <a:solidFill>
                <a:srgbClr val="C00000"/>
              </a:solidFill>
            </a:endParaRPr>
          </a:p>
        </p:txBody>
      </p:sp>
      <p:sp>
        <p:nvSpPr>
          <p:cNvPr id="6" name="Rectangle 5"/>
          <p:cNvSpPr/>
          <p:nvPr/>
        </p:nvSpPr>
        <p:spPr>
          <a:xfrm>
            <a:off x="5029200" y="228600"/>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84" tIns="53692" rIns="107384" bIns="53692"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Tree>
    <p:extLst>
      <p:ext uri="{BB962C8B-B14F-4D97-AF65-F5344CB8AC3E}">
        <p14:creationId xmlns:p14="http://schemas.microsoft.com/office/powerpoint/2010/main" val="280317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4050720248"/>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3817969001"/>
              </p:ext>
            </p:extLst>
          </p:nvPr>
        </p:nvGraphicFramePr>
        <p:xfrm>
          <a:off x="280670" y="5389136"/>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425097"/>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9040" y="9199932"/>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112195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8973408"/>
              </p:ext>
            </p:extLst>
          </p:nvPr>
        </p:nvGraphicFramePr>
        <p:xfrm>
          <a:off x="614765" y="922020"/>
          <a:ext cx="6553115" cy="5973981"/>
        </p:xfrm>
        <a:graphic>
          <a:graphicData uri="http://schemas.openxmlformats.org/drawingml/2006/table">
            <a:tbl>
              <a:tblPr firstRow="1" firstCol="1" bandRow="1"/>
              <a:tblGrid>
                <a:gridCol w="680634"/>
                <a:gridCol w="5872481"/>
              </a:tblGrid>
              <a:tr h="847311">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9012">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effectLst/>
                        </a:rPr>
                        <a:t>Quarter 1 CFA </a:t>
                      </a:r>
                      <a:r>
                        <a:rPr lang="en-US" sz="1600" b="1" u="sng" dirty="0" smtClean="0">
                          <a:effectLst/>
                        </a:rPr>
                        <a:t>Constructed Reading Response</a:t>
                      </a:r>
                      <a:r>
                        <a:rPr lang="en-US" sz="1600" b="1" dirty="0" smtClean="0">
                          <a:effectLst/>
                        </a:rPr>
                        <a:t> Answer Key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15000"/>
                        </a:lnSpc>
                        <a:spcBef>
                          <a:spcPts val="0"/>
                        </a:spcBef>
                        <a:spcAft>
                          <a:spcPts val="0"/>
                        </a:spcAft>
                      </a:pPr>
                      <a:r>
                        <a:rPr lang="en-US" sz="1400" b="1" kern="1200" dirty="0">
                          <a:solidFill>
                            <a:srgbClr val="000000"/>
                          </a:solidFill>
                          <a:effectLst/>
                          <a:latin typeface="Calibri"/>
                          <a:ea typeface="Times New Roman"/>
                          <a:cs typeface="Arial"/>
                        </a:rPr>
                        <a:t>Standard </a:t>
                      </a:r>
                      <a:r>
                        <a:rPr lang="en-US" sz="1400" b="1" kern="1200" dirty="0" smtClean="0">
                          <a:solidFill>
                            <a:srgbClr val="000000"/>
                          </a:solidFill>
                          <a:effectLst/>
                          <a:latin typeface="Calibri"/>
                          <a:ea typeface="Times New Roman"/>
                          <a:cs typeface="Arial"/>
                        </a:rPr>
                        <a:t>RL.3.2   2 </a:t>
                      </a:r>
                      <a:r>
                        <a:rPr lang="en-US" sz="1400" b="1" kern="1200" dirty="0">
                          <a:solidFill>
                            <a:srgbClr val="000000"/>
                          </a:solidFill>
                          <a:effectLst/>
                          <a:latin typeface="Calibri"/>
                          <a:ea typeface="Times New Roman"/>
                          <a:cs typeface="Arial"/>
                        </a:rPr>
                        <a:t>Point Short Reading Constructed Response Rubric</a:t>
                      </a:r>
                      <a:endParaRPr lang="en-US" sz="1400" b="1" dirty="0">
                        <a:effectLst/>
                        <a:latin typeface="Calibri"/>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0" marR="0" algn="l">
                        <a:spcBef>
                          <a:spcPts val="0"/>
                        </a:spcBef>
                        <a:spcAft>
                          <a:spcPts val="0"/>
                        </a:spcAft>
                      </a:pPr>
                      <a:r>
                        <a:rPr lang="en-US" sz="1400" b="1" kern="1200" dirty="0" smtClean="0">
                          <a:solidFill>
                            <a:srgbClr val="000000"/>
                          </a:solidFill>
                          <a:effectLst/>
                          <a:latin typeface="+mn-lt"/>
                          <a:ea typeface="Times New Roman"/>
                          <a:cs typeface="Arial"/>
                        </a:rPr>
                        <a:t>Question #7</a:t>
                      </a:r>
                      <a:r>
                        <a:rPr lang="en-US" sz="1400" b="1" kern="1200" baseline="0" dirty="0" smtClean="0">
                          <a:solidFill>
                            <a:srgbClr val="000000"/>
                          </a:solidFill>
                          <a:effectLst/>
                          <a:latin typeface="+mn-lt"/>
                          <a:ea typeface="Times New Roman"/>
                          <a:cs typeface="Arial"/>
                        </a:rPr>
                        <a:t> </a:t>
                      </a:r>
                      <a:r>
                        <a:rPr lang="en-US" sz="1400" b="1" kern="1200" dirty="0" smtClean="0">
                          <a:solidFill>
                            <a:srgbClr val="000000"/>
                          </a:solidFill>
                          <a:effectLst/>
                          <a:latin typeface="+mn-lt"/>
                          <a:ea typeface="Times New Roman"/>
                          <a:cs typeface="Arial"/>
                        </a:rPr>
                        <a:t>(prompt): Recount the events in the story, in order, that caused Tikki </a:t>
                      </a:r>
                      <a:r>
                        <a:rPr lang="en-US" sz="1400" b="1" kern="1200" dirty="0" err="1" smtClean="0">
                          <a:solidFill>
                            <a:srgbClr val="000000"/>
                          </a:solidFill>
                          <a:effectLst/>
                          <a:latin typeface="+mn-lt"/>
                          <a:ea typeface="Times New Roman"/>
                          <a:cs typeface="Arial"/>
                        </a:rPr>
                        <a:t>Tikki</a:t>
                      </a:r>
                      <a:r>
                        <a:rPr lang="en-US" sz="1400" b="1" kern="1200" dirty="0" smtClean="0">
                          <a:solidFill>
                            <a:srgbClr val="000000"/>
                          </a:solidFill>
                          <a:effectLst/>
                          <a:latin typeface="+mn-lt"/>
                          <a:ea typeface="Times New Roman"/>
                          <a:cs typeface="Arial"/>
                        </a:rPr>
                        <a:t> Tembo to drown.</a:t>
                      </a:r>
                      <a:r>
                        <a:rPr lang="en-US" sz="1400" b="1" kern="1200" baseline="0" dirty="0" smtClean="0">
                          <a:solidFill>
                            <a:srgbClr val="000000"/>
                          </a:solidFill>
                          <a:effectLst/>
                          <a:latin typeface="+mn-lt"/>
                          <a:ea typeface="Times New Roman"/>
                          <a:cs typeface="Arial"/>
                        </a:rPr>
                        <a:t> </a:t>
                      </a:r>
                      <a:r>
                        <a:rPr lang="en-US" sz="1400" b="1" kern="1200" dirty="0" smtClean="0">
                          <a:solidFill>
                            <a:srgbClr val="000000"/>
                          </a:solidFill>
                          <a:effectLst/>
                          <a:latin typeface="+mn-lt"/>
                          <a:ea typeface="Times New Roman"/>
                          <a:cs typeface="Arial"/>
                        </a:rPr>
                        <a:t> Support your answer with details from the text.</a:t>
                      </a:r>
                      <a:endParaRPr lang="en-US" sz="1400" b="1" dirty="0">
                        <a:effectLst/>
                        <a:latin typeface="+mn-lt"/>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80164">
                <a:tc gridSpan="2">
                  <a:txBody>
                    <a:bodyPr/>
                    <a:lstStyle/>
                    <a:p>
                      <a:pPr marL="0" marR="0" algn="l">
                        <a:spcBef>
                          <a:spcPts val="0"/>
                        </a:spcBef>
                        <a:spcAft>
                          <a:spcPts val="0"/>
                        </a:spcAft>
                      </a:pPr>
                      <a:r>
                        <a:rPr lang="en-US" sz="1000" b="1" u="sng" kern="1200" dirty="0" smtClean="0">
                          <a:solidFill>
                            <a:srgbClr val="000000"/>
                          </a:solidFill>
                          <a:effectLst/>
                          <a:latin typeface="+mn-lt"/>
                          <a:ea typeface="Times New Roman"/>
                          <a:cs typeface="Arial"/>
                        </a:rPr>
                        <a:t>Sufficient Evidence</a:t>
                      </a:r>
                      <a:r>
                        <a:rPr lang="en-US" sz="1000" b="0" u="none" kern="1200" dirty="0" smtClean="0">
                          <a:solidFill>
                            <a:srgbClr val="000000"/>
                          </a:solidFill>
                          <a:effectLst/>
                          <a:latin typeface="+mn-lt"/>
                          <a:ea typeface="Times New Roman"/>
                          <a:cs typeface="Arial"/>
                        </a:rPr>
                        <a:t>:</a:t>
                      </a:r>
                      <a:r>
                        <a:rPr lang="en-US" sz="1000" b="0" u="none" kern="1200" baseline="0" dirty="0" smtClean="0">
                          <a:solidFill>
                            <a:srgbClr val="000000"/>
                          </a:solidFill>
                          <a:effectLst/>
                          <a:latin typeface="+mn-lt"/>
                          <a:ea typeface="Times New Roman"/>
                          <a:cs typeface="Arial"/>
                        </a:rPr>
                        <a:t>  </a:t>
                      </a:r>
                      <a:r>
                        <a:rPr lang="en-US" sz="1000" u="none" kern="1200" dirty="0" smtClean="0">
                          <a:solidFill>
                            <a:srgbClr val="000000"/>
                          </a:solidFill>
                          <a:effectLst/>
                          <a:latin typeface="+mn-lt"/>
                          <a:ea typeface="Times New Roman"/>
                          <a:cs typeface="Arial"/>
                        </a:rPr>
                        <a:t>The</a:t>
                      </a:r>
                      <a:r>
                        <a:rPr lang="en-US" sz="1000" kern="1200" dirty="0" smtClean="0">
                          <a:solidFill>
                            <a:srgbClr val="000000"/>
                          </a:solidFill>
                          <a:effectLst/>
                          <a:latin typeface="+mn-lt"/>
                          <a:ea typeface="Times New Roman"/>
                          <a:cs typeface="Arial"/>
                        </a:rPr>
                        <a:t> student will name the people that Chang had to tell, in sequence, and they will give evidence that Tikki Tikki Tembo’s name was too long.  </a:t>
                      </a:r>
                    </a:p>
                    <a:p>
                      <a:pPr marL="0" marR="0" algn="l">
                        <a:spcBef>
                          <a:spcPts val="0"/>
                        </a:spcBef>
                        <a:spcAft>
                          <a:spcPts val="0"/>
                        </a:spcAft>
                      </a:pPr>
                      <a:r>
                        <a:rPr lang="en-US" sz="1000" b="1" u="sng" kern="1200" dirty="0" smtClean="0">
                          <a:solidFill>
                            <a:srgbClr val="000000"/>
                          </a:solidFill>
                          <a:effectLst/>
                          <a:latin typeface="+mn-lt"/>
                          <a:ea typeface="Times New Roman"/>
                          <a:cs typeface="Arial"/>
                        </a:rPr>
                        <a:t>Specific Identifications</a:t>
                      </a:r>
                      <a:r>
                        <a:rPr lang="en-US" sz="1000" b="1" u="sng" kern="1200" baseline="0" dirty="0" smtClean="0">
                          <a:solidFill>
                            <a:srgbClr val="000000"/>
                          </a:solidFill>
                          <a:effectLst/>
                          <a:latin typeface="+mn-lt"/>
                          <a:ea typeface="Times New Roman"/>
                          <a:cs typeface="Arial"/>
                        </a:rPr>
                        <a:t> (details):</a:t>
                      </a:r>
                      <a:r>
                        <a:rPr lang="en-US" sz="1000" kern="1200" dirty="0" smtClean="0">
                          <a:solidFill>
                            <a:srgbClr val="000000"/>
                          </a:solidFill>
                          <a:effectLst/>
                          <a:latin typeface="+mn-lt"/>
                          <a:ea typeface="Times New Roman"/>
                          <a:cs typeface="Arial"/>
                        </a:rPr>
                        <a:t>of the ability to recount a fable, folktale or myth.  Includes specific key details that make clear reference to the text</a:t>
                      </a:r>
                      <a:endParaRPr lang="en-US" sz="1000" dirty="0" smtClean="0">
                        <a:effectLst/>
                        <a:latin typeface="+mn-lt"/>
                        <a:ea typeface="Times New Roman"/>
                        <a:cs typeface="Times New Roman"/>
                      </a:endParaRPr>
                    </a:p>
                    <a:p>
                      <a:pPr marL="0" marR="0" algn="l">
                        <a:spcBef>
                          <a:spcPts val="0"/>
                        </a:spcBef>
                        <a:spcAft>
                          <a:spcPts val="0"/>
                        </a:spcAft>
                      </a:pPr>
                      <a:r>
                        <a:rPr lang="en-US" sz="1000" b="1" u="sng" kern="1200" dirty="0" smtClean="0">
                          <a:solidFill>
                            <a:srgbClr val="000000"/>
                          </a:solidFill>
                          <a:effectLst/>
                          <a:latin typeface="+mn-lt"/>
                          <a:ea typeface="Times New Roman"/>
                          <a:cs typeface="Arial"/>
                        </a:rPr>
                        <a:t>Specific  Details:</a:t>
                      </a:r>
                      <a:r>
                        <a:rPr lang="en-US" sz="1000" b="1" u="none" kern="1200" baseline="0" dirty="0" smtClean="0">
                          <a:solidFill>
                            <a:srgbClr val="000000"/>
                          </a:solidFill>
                          <a:effectLst/>
                          <a:latin typeface="+mn-lt"/>
                          <a:ea typeface="Times New Roman"/>
                          <a:cs typeface="Arial"/>
                        </a:rPr>
                        <a:t> </a:t>
                      </a:r>
                      <a:r>
                        <a:rPr lang="en-US" sz="1000" kern="1200" dirty="0" smtClean="0">
                          <a:solidFill>
                            <a:srgbClr val="000000"/>
                          </a:solidFill>
                          <a:effectLst/>
                          <a:latin typeface="+mn-lt"/>
                          <a:ea typeface="Times New Roman"/>
                          <a:cs typeface="Arial"/>
                        </a:rPr>
                        <a:t>should include the following:</a:t>
                      </a:r>
                      <a:endParaRPr lang="en-US" sz="100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n-US" sz="1000" kern="1200" dirty="0" smtClean="0">
                          <a:solidFill>
                            <a:srgbClr val="000000"/>
                          </a:solidFill>
                          <a:effectLst/>
                          <a:latin typeface="+mn-lt"/>
                          <a:ea typeface="Times New Roman"/>
                          <a:cs typeface="Arial"/>
                        </a:rPr>
                        <a:t>Chang told the mother</a:t>
                      </a:r>
                      <a:endParaRPr lang="en-US" sz="100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n-US" sz="1000" kern="1200" dirty="0" smtClean="0">
                          <a:solidFill>
                            <a:srgbClr val="000000"/>
                          </a:solidFill>
                          <a:effectLst/>
                          <a:latin typeface="+mn-lt"/>
                          <a:ea typeface="Times New Roman"/>
                          <a:cs typeface="Arial"/>
                        </a:rPr>
                        <a:t>Tells the father </a:t>
                      </a:r>
                      <a:endParaRPr lang="en-US" sz="100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n-US" sz="1000" kern="1200" dirty="0" smtClean="0">
                          <a:solidFill>
                            <a:srgbClr val="000000"/>
                          </a:solidFill>
                          <a:effectLst/>
                          <a:latin typeface="+mn-lt"/>
                          <a:ea typeface="Times New Roman"/>
                          <a:cs typeface="Arial"/>
                        </a:rPr>
                        <a:t>Tells the gardener</a:t>
                      </a:r>
                      <a:endParaRPr lang="en-US" sz="100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n-US" sz="1000" kern="1200" dirty="0" smtClean="0">
                          <a:solidFill>
                            <a:srgbClr val="000000"/>
                          </a:solidFill>
                          <a:effectLst/>
                          <a:latin typeface="+mn-lt"/>
                          <a:ea typeface="Times New Roman"/>
                          <a:cs typeface="Arial"/>
                        </a:rPr>
                        <a:t>Tikki Tikki Tembo’s name was so long </a:t>
                      </a:r>
                      <a:endParaRPr lang="en-US" sz="100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n-US" sz="1000" kern="1200" dirty="0" smtClean="0">
                          <a:solidFill>
                            <a:srgbClr val="000000"/>
                          </a:solidFill>
                          <a:effectLst/>
                          <a:latin typeface="+mn-lt"/>
                          <a:ea typeface="Times New Roman"/>
                          <a:cs typeface="Arial"/>
                        </a:rPr>
                        <a:t>By the time they got to Tikki Tikki Tembo in the well he had already drowned</a:t>
                      </a:r>
                    </a:p>
                    <a:p>
                      <a:pPr marL="0" marR="0" lvl="0" indent="0" algn="l">
                        <a:spcBef>
                          <a:spcPts val="0"/>
                        </a:spcBef>
                        <a:spcAft>
                          <a:spcPts val="0"/>
                        </a:spcAft>
                        <a:buClr>
                          <a:srgbClr val="000000"/>
                        </a:buClr>
                        <a:buSzPts val="1400"/>
                        <a:buFont typeface="Arial"/>
                        <a:buNone/>
                      </a:pPr>
                      <a:r>
                        <a:rPr lang="en-US" sz="1000" b="1" u="sng" kern="1200" dirty="0" smtClean="0">
                          <a:solidFill>
                            <a:srgbClr val="000000"/>
                          </a:solidFill>
                          <a:effectLst/>
                          <a:latin typeface="+mn-lt"/>
                          <a:ea typeface="Times New Roman"/>
                          <a:cs typeface="Arial"/>
                        </a:rPr>
                        <a:t>Full</a:t>
                      </a:r>
                      <a:r>
                        <a:rPr lang="en-US" sz="1000" b="1" u="sng" kern="1200" baseline="0" dirty="0" smtClean="0">
                          <a:solidFill>
                            <a:srgbClr val="000000"/>
                          </a:solidFill>
                          <a:effectLst/>
                          <a:latin typeface="+mn-lt"/>
                          <a:ea typeface="Times New Roman"/>
                          <a:cs typeface="Arial"/>
                        </a:rPr>
                        <a:t> Support</a:t>
                      </a:r>
                      <a:r>
                        <a:rPr lang="en-US" sz="1000" b="1" kern="1200" baseline="0" dirty="0" smtClean="0">
                          <a:solidFill>
                            <a:srgbClr val="000000"/>
                          </a:solidFill>
                          <a:effectLst/>
                          <a:latin typeface="+mn-lt"/>
                          <a:ea typeface="Times New Roman"/>
                          <a:cs typeface="Arial"/>
                        </a:rPr>
                        <a:t>: </a:t>
                      </a:r>
                      <a:r>
                        <a:rPr lang="en-US" sz="1000" b="0" kern="1200" baseline="0" dirty="0" smtClean="0">
                          <a:solidFill>
                            <a:srgbClr val="000000"/>
                          </a:solidFill>
                          <a:effectLst/>
                          <a:latin typeface="+mn-lt"/>
                          <a:ea typeface="Times New Roman"/>
                          <a:cs typeface="Arial"/>
                        </a:rPr>
                        <a:t>Any other information the student gives that supports the prompt and is explicitly from the text is acceptable.</a:t>
                      </a:r>
                      <a:endParaRPr lang="en-US" sz="1000" b="1" dirty="0">
                        <a:effectLst/>
                        <a:latin typeface="+mn-lt"/>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82007">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The student gives a proficient response by providing a sequential order of the events that caused Tikki Tikki Tembo to drown, using sufficient details from the text.</a:t>
                      </a:r>
                      <a:endParaRPr lang="en-US" sz="1100" dirty="0">
                        <a:effectLst/>
                        <a:latin typeface="Calibri"/>
                        <a:ea typeface="Times New Roman"/>
                        <a:cs typeface="Times New Roman"/>
                      </a:endParaRPr>
                    </a:p>
                    <a:p>
                      <a:pPr marL="0" marR="0" indent="0" algn="l">
                        <a:spcBef>
                          <a:spcPts val="0"/>
                        </a:spcBef>
                        <a:spcAft>
                          <a:spcPts val="0"/>
                        </a:spcAft>
                      </a:pPr>
                      <a:r>
                        <a:rPr lang="en-US" sz="1200" kern="1200" dirty="0">
                          <a:solidFill>
                            <a:srgbClr val="000000"/>
                          </a:solidFill>
                          <a:effectLst/>
                          <a:latin typeface="Calibri"/>
                          <a:ea typeface="Times New Roman"/>
                          <a:cs typeface="Arial"/>
                        </a:rPr>
                        <a:t>First Chang told the mother.  Then Chang told the father.  Last Chang told the gardener.  The gardener fetched the ladder.  It took Chang a long time to explain what happened to the mother, father and the gardener because Tikki Tikki Tembo’s name was too long. They couldn’t get him out in time so he died.</a:t>
                      </a:r>
                      <a:endParaRPr lang="en-US" sz="1200" dirty="0">
                        <a:effectLst/>
                        <a:latin typeface="Calibri"/>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3199">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The student gives a partial response by providing few sequentially ordered details of the events that caused Tikki Tikki Tembo to drown.</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 </a:t>
                      </a:r>
                      <a:r>
                        <a:rPr lang="en-US" sz="1200" kern="1200" dirty="0" smtClean="0">
                          <a:solidFill>
                            <a:srgbClr val="000000"/>
                          </a:solidFill>
                          <a:effectLst/>
                          <a:latin typeface="Calibri"/>
                          <a:ea typeface="Times New Roman"/>
                          <a:cs typeface="Arial"/>
                        </a:rPr>
                        <a:t>Chang </a:t>
                      </a:r>
                      <a:r>
                        <a:rPr lang="en-US" sz="1200" kern="1200" dirty="0">
                          <a:solidFill>
                            <a:srgbClr val="000000"/>
                          </a:solidFill>
                          <a:effectLst/>
                          <a:latin typeface="Calibri"/>
                          <a:ea typeface="Times New Roman"/>
                          <a:cs typeface="Arial"/>
                        </a:rPr>
                        <a:t>told the gardener that Tikki Tikki Tembo was in the </a:t>
                      </a:r>
                      <a:r>
                        <a:rPr lang="en-US" sz="1200" kern="1200" dirty="0" smtClean="0">
                          <a:solidFill>
                            <a:srgbClr val="000000"/>
                          </a:solidFill>
                          <a:effectLst/>
                          <a:latin typeface="Calibri"/>
                          <a:ea typeface="Times New Roman"/>
                          <a:cs typeface="Arial"/>
                        </a:rPr>
                        <a:t>well.</a:t>
                      </a:r>
                      <a:r>
                        <a:rPr lang="en-US" sz="1200" kern="1200" baseline="0" dirty="0" smtClean="0">
                          <a:solidFill>
                            <a:srgbClr val="000000"/>
                          </a:solidFill>
                          <a:effectLst/>
                          <a:latin typeface="Calibri"/>
                          <a:ea typeface="Times New Roman"/>
                          <a:cs typeface="Arial"/>
                        </a:rPr>
                        <a:t>  </a:t>
                      </a:r>
                      <a:r>
                        <a:rPr lang="en-US" sz="1200" kern="1200" dirty="0" err="1" smtClean="0">
                          <a:solidFill>
                            <a:srgbClr val="000000"/>
                          </a:solidFill>
                          <a:effectLst/>
                          <a:latin typeface="Calibri"/>
                          <a:ea typeface="Times New Roman"/>
                          <a:cs typeface="Arial"/>
                        </a:rPr>
                        <a:t>Tikki</a:t>
                      </a:r>
                      <a:r>
                        <a:rPr lang="en-US" sz="1200" kern="1200" dirty="0" smtClean="0">
                          <a:solidFill>
                            <a:srgbClr val="000000"/>
                          </a:solidFill>
                          <a:effectLst/>
                          <a:latin typeface="Calibri"/>
                          <a:ea typeface="Times New Roman"/>
                          <a:cs typeface="Arial"/>
                        </a:rPr>
                        <a:t> </a:t>
                      </a:r>
                      <a:r>
                        <a:rPr lang="en-US" sz="1200" kern="1200" dirty="0">
                          <a:solidFill>
                            <a:srgbClr val="000000"/>
                          </a:solidFill>
                          <a:effectLst/>
                          <a:latin typeface="Calibri"/>
                          <a:ea typeface="Times New Roman"/>
                          <a:cs typeface="Arial"/>
                        </a:rPr>
                        <a:t>Tikki Tembo’s name is too long.</a:t>
                      </a:r>
                      <a:endParaRPr lang="en-US" sz="1200" dirty="0">
                        <a:effectLst/>
                        <a:latin typeface="Calibri"/>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8795">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The student gives no response of a sequential order of the events that caused Tikki Tikki Tembo to drown.</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200" kern="1200" dirty="0" smtClean="0">
                          <a:solidFill>
                            <a:srgbClr val="000000"/>
                          </a:solidFill>
                          <a:effectLst/>
                          <a:latin typeface="Calibri"/>
                          <a:ea typeface="Times New Roman"/>
                          <a:cs typeface="Arial"/>
                        </a:rPr>
                        <a:t>He </a:t>
                      </a:r>
                      <a:r>
                        <a:rPr lang="en-US" sz="1200" kern="1200" dirty="0">
                          <a:solidFill>
                            <a:srgbClr val="000000"/>
                          </a:solidFill>
                          <a:effectLst/>
                          <a:latin typeface="Calibri"/>
                          <a:ea typeface="Times New Roman"/>
                          <a:cs typeface="Arial"/>
                        </a:rPr>
                        <a:t>died and I was </a:t>
                      </a:r>
                      <a:r>
                        <a:rPr lang="en-US" sz="1200" kern="1200" dirty="0" smtClean="0">
                          <a:solidFill>
                            <a:srgbClr val="000000"/>
                          </a:solidFill>
                          <a:effectLst/>
                          <a:latin typeface="Calibri"/>
                          <a:ea typeface="Times New Roman"/>
                          <a:cs typeface="Arial"/>
                        </a:rPr>
                        <a:t>sad</a:t>
                      </a:r>
                      <a:r>
                        <a:rPr lang="en-US" sz="1200" kern="1200" dirty="0">
                          <a:solidFill>
                            <a:srgbClr val="000000"/>
                          </a:solidFill>
                          <a:effectLst/>
                          <a:latin typeface="Calibri"/>
                          <a:ea typeface="Times New Roman"/>
                          <a:cs typeface="Arial"/>
                        </a:rPr>
                        <a:t>.</a:t>
                      </a:r>
                      <a:endParaRPr lang="en-US" sz="1200" dirty="0">
                        <a:effectLst/>
                        <a:latin typeface="Calibri"/>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41426365"/>
              </p:ext>
            </p:extLst>
          </p:nvPr>
        </p:nvGraphicFramePr>
        <p:xfrm>
          <a:off x="3962400" y="7239000"/>
          <a:ext cx="3200400" cy="612648"/>
        </p:xfrm>
        <a:graphic>
          <a:graphicData uri="http://schemas.openxmlformats.org/drawingml/2006/table">
            <a:tbl>
              <a:tblPr/>
              <a:tblGrid>
                <a:gridCol w="3200400"/>
              </a:tblGrid>
              <a:tr h="201168">
                <a:tc>
                  <a:txBody>
                    <a:bodyPr/>
                    <a:lstStyle/>
                    <a:p>
                      <a:r>
                        <a:rPr lang="en-US" sz="900" b="1" dirty="0" smtClean="0"/>
                        <a:t>Standard</a:t>
                      </a:r>
                      <a:r>
                        <a:rPr lang="en-US" sz="900" b="1" baseline="0" dirty="0" smtClean="0"/>
                        <a:t> </a:t>
                      </a:r>
                      <a:r>
                        <a:rPr lang="en-US" sz="900" b="1" dirty="0" smtClean="0"/>
                        <a:t>RL.3.2</a:t>
                      </a:r>
                      <a:endParaRPr lang="en-US" sz="900" b="1"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Recount stories, including fables, folktales, and myths from diverse cultures; determine the central message, lesson, or moral and explain how it is conveyed through key details in the text.</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13702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72509895"/>
              </p:ext>
            </p:extLst>
          </p:nvPr>
        </p:nvGraphicFramePr>
        <p:xfrm>
          <a:off x="431800" y="733680"/>
          <a:ext cx="6995160" cy="5705855"/>
        </p:xfrm>
        <a:graphic>
          <a:graphicData uri="http://schemas.openxmlformats.org/drawingml/2006/table">
            <a:tbl>
              <a:tblPr firstRow="1" firstCol="1" bandRow="1"/>
              <a:tblGrid>
                <a:gridCol w="967413"/>
                <a:gridCol w="6027747"/>
              </a:tblGrid>
              <a:tr h="6379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latin typeface="+mn-lt"/>
                        </a:rPr>
                        <a:t>A Note about constructed responses:  Constructed </a:t>
                      </a:r>
                      <a:r>
                        <a:rPr lang="en-US" sz="1000" b="0" i="1" baseline="0" dirty="0" smtClean="0">
                          <a:effectLst/>
                          <a:latin typeface="+mn-l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effectLst/>
                          <a:latin typeface="+mn-lt"/>
                        </a:rPr>
                        <a:t>Quarter 1 CFA </a:t>
                      </a:r>
                      <a:r>
                        <a:rPr lang="en-US" sz="1600" b="1" u="sng" dirty="0" smtClean="0">
                          <a:effectLst/>
                          <a:latin typeface="+mn-lt"/>
                        </a:rPr>
                        <a:t>Constructed Reading Response</a:t>
                      </a:r>
                      <a:r>
                        <a:rPr lang="en-US" sz="1600" b="1" dirty="0" smtClean="0">
                          <a:effectLst/>
                          <a:latin typeface="+mn-lt"/>
                        </a:rPr>
                        <a:t> Answer Key</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spcBef>
                          <a:spcPts val="0"/>
                        </a:spcBef>
                        <a:spcAft>
                          <a:spcPts val="0"/>
                        </a:spcAft>
                      </a:pPr>
                      <a:r>
                        <a:rPr lang="en-US" sz="1400" b="1" kern="1200" dirty="0">
                          <a:solidFill>
                            <a:srgbClr val="000000"/>
                          </a:solidFill>
                          <a:effectLst/>
                          <a:latin typeface="+mn-lt"/>
                          <a:ea typeface="Times New Roman"/>
                          <a:cs typeface="Times New Roman"/>
                        </a:rPr>
                        <a:t>Standard </a:t>
                      </a:r>
                      <a:r>
                        <a:rPr lang="en-US" sz="1400" b="1" kern="1200" dirty="0" smtClean="0">
                          <a:solidFill>
                            <a:srgbClr val="000000"/>
                          </a:solidFill>
                          <a:effectLst/>
                          <a:latin typeface="+mn-lt"/>
                          <a:ea typeface="Times New Roman"/>
                          <a:cs typeface="Times New Roman"/>
                        </a:rPr>
                        <a:t>RL.3.3</a:t>
                      </a:r>
                      <a:r>
                        <a:rPr lang="en-US" sz="1400" b="1" kern="1200" baseline="0" dirty="0" smtClean="0">
                          <a:solidFill>
                            <a:srgbClr val="000000"/>
                          </a:solidFill>
                          <a:effectLst/>
                          <a:latin typeface="+mn-lt"/>
                          <a:ea typeface="Times New Roman"/>
                          <a:cs typeface="Times New Roman"/>
                        </a:rPr>
                        <a:t>     </a:t>
                      </a:r>
                      <a:r>
                        <a:rPr lang="en-US" sz="1400" b="1" kern="1200" dirty="0" smtClean="0">
                          <a:solidFill>
                            <a:srgbClr val="000000"/>
                          </a:solidFill>
                          <a:effectLst/>
                          <a:latin typeface="+mn-lt"/>
                          <a:ea typeface="Times New Roman"/>
                          <a:cs typeface="Times New Roman"/>
                        </a:rPr>
                        <a:t>3 </a:t>
                      </a:r>
                      <a:r>
                        <a:rPr lang="en-US" sz="1400" b="1" kern="1200" dirty="0">
                          <a:solidFill>
                            <a:srgbClr val="000000"/>
                          </a:solidFill>
                          <a:effectLst/>
                          <a:latin typeface="+mn-lt"/>
                          <a:ea typeface="Times New Roman"/>
                          <a:cs typeface="Times New Roman"/>
                        </a:rPr>
                        <a:t>Point Reading Constructed Response Rubric</a:t>
                      </a:r>
                      <a:endParaRPr lang="en-US" sz="1100"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2">
                <a:tc gridSpan="2">
                  <a:txBody>
                    <a:bodyPr/>
                    <a:lstStyle/>
                    <a:p>
                      <a:pPr marL="0" marR="0" algn="l">
                        <a:spcBef>
                          <a:spcPts val="0"/>
                        </a:spcBef>
                        <a:spcAft>
                          <a:spcPts val="0"/>
                        </a:spcAft>
                      </a:pPr>
                      <a:r>
                        <a:rPr lang="en-US" sz="1400" b="1" kern="1200" dirty="0" smtClean="0">
                          <a:solidFill>
                            <a:schemeClr val="tx1"/>
                          </a:solidFill>
                          <a:effectLst/>
                          <a:latin typeface="+mn-lt"/>
                          <a:ea typeface="+mn-ea"/>
                          <a:cs typeface="+mn-cs"/>
                        </a:rPr>
                        <a:t>Question #8 (prompt): </a:t>
                      </a:r>
                      <a:r>
                        <a:rPr lang="en-US" sz="1400" b="1" u="none" kern="1200" dirty="0" smtClean="0">
                          <a:solidFill>
                            <a:schemeClr val="tx1"/>
                          </a:solidFill>
                          <a:effectLst/>
                          <a:latin typeface="+mn-lt"/>
                          <a:ea typeface="+mn-ea"/>
                          <a:cs typeface="+mn-cs"/>
                        </a:rPr>
                        <a:t>How did the mother and father’s actions contribute to Tikki Tikki Tembo drowning? Use details from the text to support your answer</a:t>
                      </a:r>
                      <a:endParaRPr lang="en-US" sz="1400" b="1" u="none"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2">
                <a:tc gridSpan="2">
                  <a:txBody>
                    <a:bodyPr/>
                    <a:lstStyle/>
                    <a:p>
                      <a:pPr marL="0" marR="0" algn="l"/>
                      <a:r>
                        <a:rPr lang="en-US" sz="1000" b="1" i="0" u="sng" kern="1200" dirty="0" smtClean="0">
                          <a:solidFill>
                            <a:srgbClr val="000000"/>
                          </a:solidFill>
                          <a:effectLst/>
                          <a:latin typeface="+mn-lt"/>
                          <a:ea typeface="Times New Roman"/>
                          <a:cs typeface="Times New Roman"/>
                        </a:rPr>
                        <a:t>Sufficient Evidence:</a:t>
                      </a:r>
                      <a:r>
                        <a:rPr lang="en-US" sz="1000" b="1" i="0" u="none" kern="1200" dirty="0" smtClean="0">
                          <a:solidFill>
                            <a:srgbClr val="000000"/>
                          </a:solidFill>
                          <a:effectLst/>
                          <a:latin typeface="+mn-lt"/>
                          <a:ea typeface="Times New Roman"/>
                          <a:cs typeface="Times New Roman"/>
                        </a:rPr>
                        <a:t> </a:t>
                      </a:r>
                      <a:r>
                        <a:rPr lang="en-US" sz="1000" b="0" i="0" kern="1200" dirty="0" smtClean="0">
                          <a:solidFill>
                            <a:srgbClr val="000000"/>
                          </a:solidFill>
                          <a:effectLst/>
                          <a:latin typeface="+mn-lt"/>
                          <a:ea typeface="Times New Roman"/>
                          <a:cs typeface="Times New Roman"/>
                        </a:rPr>
                        <a:t>The student response  </a:t>
                      </a:r>
                      <a:r>
                        <a:rPr lang="en-US" sz="1000" kern="1200" dirty="0" smtClean="0">
                          <a:solidFill>
                            <a:srgbClr val="000000"/>
                          </a:solidFill>
                          <a:effectLst/>
                          <a:latin typeface="+mn-lt"/>
                          <a:ea typeface="Times New Roman"/>
                          <a:cs typeface="Times New Roman"/>
                        </a:rPr>
                        <a:t>gives sufficient evidence of the ability to describe characters in a story and explain how their actions contribute to the sequence of events.</a:t>
                      </a:r>
                    </a:p>
                    <a:p>
                      <a:pPr marL="0" marR="0" algn="l"/>
                      <a:r>
                        <a:rPr lang="en-US" sz="1000" b="1" u="sng" kern="1200" dirty="0" smtClean="0">
                          <a:solidFill>
                            <a:srgbClr val="000000"/>
                          </a:solidFill>
                          <a:effectLst/>
                          <a:latin typeface="+mn-lt"/>
                          <a:ea typeface="Times New Roman"/>
                          <a:cs typeface="Times New Roman"/>
                        </a:rPr>
                        <a:t>Specific Identifications (details):</a:t>
                      </a:r>
                      <a:r>
                        <a:rPr lang="en-US" sz="1000" b="1" u="none"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Students will tell that the parents gave Tikki Tikki Tembo a name that was too long by following Chinese tradition and that having a long name cause him to drown in the well. Specific  Details- Must include three specific details  from the following list:</a:t>
                      </a:r>
                    </a:p>
                    <a:p>
                      <a:pPr marL="0" marR="0" algn="l" defTabSz="285750"/>
                      <a:r>
                        <a:rPr lang="en-US" sz="1000" kern="1200" dirty="0" smtClean="0">
                          <a:solidFill>
                            <a:srgbClr val="000000"/>
                          </a:solidFill>
                          <a:effectLst/>
                          <a:latin typeface="+mn-lt"/>
                          <a:ea typeface="Times New Roman"/>
                          <a:cs typeface="Times New Roman"/>
                        </a:rPr>
                        <a:t>•	Two children</a:t>
                      </a:r>
                    </a:p>
                    <a:p>
                      <a:pPr marL="0" marR="0" algn="l" defTabSz="285750"/>
                      <a:r>
                        <a:rPr lang="en-US" sz="1000" kern="1200" dirty="0" smtClean="0">
                          <a:solidFill>
                            <a:srgbClr val="000000"/>
                          </a:solidFill>
                          <a:effectLst/>
                          <a:latin typeface="+mn-lt"/>
                          <a:ea typeface="Times New Roman"/>
                          <a:cs typeface="Times New Roman"/>
                        </a:rPr>
                        <a:t>•	First born- long name</a:t>
                      </a:r>
                    </a:p>
                    <a:p>
                      <a:pPr marL="0" marR="0" algn="l" defTabSz="285750"/>
                      <a:r>
                        <a:rPr lang="en-US" sz="1000" kern="1200" dirty="0" smtClean="0">
                          <a:solidFill>
                            <a:srgbClr val="000000"/>
                          </a:solidFill>
                          <a:effectLst/>
                          <a:latin typeface="+mn-lt"/>
                          <a:ea typeface="Times New Roman"/>
                          <a:cs typeface="Times New Roman"/>
                        </a:rPr>
                        <a:t>•	Name too long to say</a:t>
                      </a:r>
                    </a:p>
                    <a:p>
                      <a:pPr marL="0" marR="0" algn="l" defTabSz="285750"/>
                      <a:r>
                        <a:rPr lang="en-US" sz="1000" kern="1200" dirty="0" smtClean="0">
                          <a:solidFill>
                            <a:srgbClr val="000000"/>
                          </a:solidFill>
                          <a:effectLst/>
                          <a:latin typeface="+mn-lt"/>
                          <a:ea typeface="Times New Roman"/>
                          <a:cs typeface="Times New Roman"/>
                        </a:rPr>
                        <a:t>•	Couldn’t get him out fast enough</a:t>
                      </a:r>
                    </a:p>
                    <a:p>
                      <a:pPr marL="0" marR="0" algn="l" defTabSz="285750"/>
                      <a:r>
                        <a:rPr lang="en-US" sz="1000" kern="1200" dirty="0" smtClean="0">
                          <a:solidFill>
                            <a:srgbClr val="000000"/>
                          </a:solidFill>
                          <a:effectLst/>
                          <a:latin typeface="+mn-lt"/>
                          <a:ea typeface="Times New Roman"/>
                          <a:cs typeface="Times New Roman"/>
                        </a:rPr>
                        <a:t>•	He drowned</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1000" b="1" u="sng" kern="1200" dirty="0" smtClean="0">
                          <a:solidFill>
                            <a:srgbClr val="000000"/>
                          </a:solidFill>
                          <a:effectLst/>
                          <a:latin typeface="+mn-lt"/>
                          <a:ea typeface="Times New Roman"/>
                          <a:cs typeface="Times New Roman"/>
                        </a:rPr>
                        <a:t>Full</a:t>
                      </a:r>
                      <a:r>
                        <a:rPr lang="en-US" sz="1000" b="1" u="sng" kern="1200" baseline="0" dirty="0" smtClean="0">
                          <a:solidFill>
                            <a:srgbClr val="000000"/>
                          </a:solidFill>
                          <a:effectLst/>
                          <a:latin typeface="+mn-lt"/>
                          <a:ea typeface="Times New Roman"/>
                          <a:cs typeface="Times New Roman"/>
                        </a:rPr>
                        <a:t> </a:t>
                      </a:r>
                      <a:r>
                        <a:rPr lang="en-US" sz="1000" b="1" u="sng" kern="1200" dirty="0" smtClean="0">
                          <a:solidFill>
                            <a:srgbClr val="000000"/>
                          </a:solidFill>
                          <a:effectLst/>
                          <a:latin typeface="+mn-lt"/>
                          <a:ea typeface="Times New Roman"/>
                          <a:cs typeface="Times New Roman"/>
                        </a:rPr>
                        <a:t>Support</a:t>
                      </a:r>
                      <a:r>
                        <a:rPr lang="en-US" sz="1000" b="1" kern="1200" dirty="0" smtClean="0">
                          <a:solidFill>
                            <a:srgbClr val="000000"/>
                          </a:solidFill>
                          <a:effectLst/>
                          <a:latin typeface="+mn-lt"/>
                          <a:ea typeface="Times New Roman"/>
                          <a:cs typeface="Times New Roman"/>
                        </a:rPr>
                        <a:t>: </a:t>
                      </a:r>
                      <a:r>
                        <a:rPr lang="en-US" sz="1000" b="0" kern="1200" baseline="0" dirty="0" smtClean="0">
                          <a:solidFill>
                            <a:srgbClr val="000000"/>
                          </a:solidFill>
                          <a:effectLst/>
                          <a:latin typeface="+mn-lt"/>
                          <a:ea typeface="Times New Roman"/>
                          <a:cs typeface="Arial"/>
                        </a:rPr>
                        <a:t>Any other information the student gives that supports the prompt and is explicitly from the text is acceptable.</a:t>
                      </a:r>
                      <a:endParaRPr lang="en-US" sz="1000" b="1" dirty="0" smtClean="0">
                        <a:effectLst/>
                        <a:latin typeface="+mn-lt"/>
                        <a:ea typeface="Times New Roman"/>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ctr">
                        <a:lnSpc>
                          <a:spcPct val="115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rPr>
                        <a:t>The student gives a proficient response by stating how the parent’s actions contributed to Tikki Tikki Tembo’s drowning with sufficient details from the text.</a:t>
                      </a:r>
                    </a:p>
                    <a:p>
                      <a:pPr marL="0" marR="0" algn="l">
                        <a:spcBef>
                          <a:spcPts val="0"/>
                        </a:spcBef>
                        <a:spcAft>
                          <a:spcPts val="0"/>
                        </a:spcAft>
                      </a:pPr>
                      <a:r>
                        <a:rPr lang="en-US" sz="1100" dirty="0" smtClean="0">
                          <a:effectLst/>
                          <a:latin typeface="+mn-lt"/>
                          <a:ea typeface="Times New Roman"/>
                          <a:cs typeface="SymbolMT"/>
                        </a:rPr>
                        <a:t> </a:t>
                      </a:r>
                      <a:r>
                        <a:rPr lang="en-US" sz="1100" dirty="0" smtClean="0">
                          <a:effectLst/>
                          <a:latin typeface="+mn-lt"/>
                          <a:ea typeface="Times New Roman"/>
                          <a:cs typeface="Verdana"/>
                        </a:rPr>
                        <a:t>Mother </a:t>
                      </a:r>
                      <a:r>
                        <a:rPr lang="en-US" sz="1100" dirty="0">
                          <a:effectLst/>
                          <a:latin typeface="+mn-lt"/>
                          <a:ea typeface="Times New Roman"/>
                          <a:cs typeface="Verdana"/>
                        </a:rPr>
                        <a:t>and </a:t>
                      </a:r>
                      <a:r>
                        <a:rPr lang="en-US" sz="1100" dirty="0" smtClean="0">
                          <a:effectLst/>
                          <a:latin typeface="+mn-lt"/>
                          <a:ea typeface="Times New Roman"/>
                          <a:cs typeface="Verdana"/>
                        </a:rPr>
                        <a:t>Father </a:t>
                      </a:r>
                      <a:r>
                        <a:rPr lang="en-US" sz="1100" dirty="0">
                          <a:effectLst/>
                          <a:latin typeface="+mn-lt"/>
                          <a:ea typeface="Times New Roman"/>
                          <a:cs typeface="Verdana"/>
                        </a:rPr>
                        <a:t>had two children named Sam and Tikki Tikki Tembo.  Tikki Tikki Tembo was the first born so his name was really long.  His name was so long that it took Chang a long time to tell his parents that Tikki Tikki Tembo had fallen into the well. Tikki Tikki Tembo drowned</a:t>
                      </a:r>
                      <a:r>
                        <a:rPr lang="en-US" sz="1100" dirty="0" smtClean="0">
                          <a:effectLst/>
                          <a:latin typeface="+mn-lt"/>
                          <a:ea typeface="Times New Roman"/>
                          <a:cs typeface="Verdana"/>
                        </a:rPr>
                        <a:t>.</a:t>
                      </a:r>
                      <a:endParaRPr lang="en-US" sz="11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15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rPr>
                        <a:t>The student gives a partial response by stating how the parents’ actions contributed to Tikki Tikki Tembo’s drowning with partial details from the text.</a:t>
                      </a:r>
                    </a:p>
                    <a:p>
                      <a:pPr marL="0" marR="0" algn="l">
                        <a:spcBef>
                          <a:spcPts val="0"/>
                        </a:spcBef>
                        <a:spcAft>
                          <a:spcPts val="0"/>
                        </a:spcAft>
                      </a:pPr>
                      <a:r>
                        <a:rPr lang="en-US" sz="1100" dirty="0" smtClean="0">
                          <a:effectLst/>
                          <a:latin typeface="+mn-lt"/>
                          <a:ea typeface="Times New Roman"/>
                          <a:cs typeface="Verdana"/>
                        </a:rPr>
                        <a:t>Mother </a:t>
                      </a:r>
                      <a:r>
                        <a:rPr lang="en-US" sz="1100" dirty="0">
                          <a:effectLst/>
                          <a:latin typeface="+mn-lt"/>
                          <a:ea typeface="Times New Roman"/>
                          <a:cs typeface="Verdana"/>
                        </a:rPr>
                        <a:t>and </a:t>
                      </a:r>
                      <a:r>
                        <a:rPr lang="en-US" sz="1100" dirty="0" smtClean="0">
                          <a:effectLst/>
                          <a:latin typeface="+mn-lt"/>
                          <a:ea typeface="Times New Roman"/>
                          <a:cs typeface="Verdana"/>
                        </a:rPr>
                        <a:t>Father </a:t>
                      </a:r>
                      <a:r>
                        <a:rPr lang="en-US" sz="1100" dirty="0">
                          <a:effectLst/>
                          <a:latin typeface="+mn-lt"/>
                          <a:ea typeface="Times New Roman"/>
                          <a:cs typeface="Verdana"/>
                        </a:rPr>
                        <a:t>had two children named Chang and Tikki Tikki Tembo.  Tikki Tikki Tembo’s name was too long.</a:t>
                      </a:r>
                      <a:endParaRPr lang="en-US" sz="13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357">
                <a:tc>
                  <a:txBody>
                    <a:bodyPr/>
                    <a:lstStyle/>
                    <a:p>
                      <a:pPr marL="0" marR="0" algn="ctr">
                        <a:lnSpc>
                          <a:spcPct val="115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rPr>
                        <a:t>The student gives a minimal response by stating vague details from the text.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dirty="0" smtClean="0">
                          <a:effectLst/>
                          <a:latin typeface="+mn-lt"/>
                          <a:ea typeface="Times New Roman"/>
                          <a:cs typeface="Verdana"/>
                        </a:rPr>
                        <a:t>Mother </a:t>
                      </a:r>
                      <a:r>
                        <a:rPr lang="en-US" sz="1100" dirty="0">
                          <a:effectLst/>
                          <a:latin typeface="+mn-lt"/>
                          <a:ea typeface="Times New Roman"/>
                          <a:cs typeface="Verdana"/>
                        </a:rPr>
                        <a:t>and </a:t>
                      </a:r>
                      <a:r>
                        <a:rPr lang="en-US" sz="1100" dirty="0" smtClean="0">
                          <a:effectLst/>
                          <a:latin typeface="+mn-lt"/>
                          <a:ea typeface="Times New Roman"/>
                          <a:cs typeface="Verdana"/>
                        </a:rPr>
                        <a:t>Father </a:t>
                      </a:r>
                      <a:r>
                        <a:rPr lang="en-US" sz="1100" dirty="0">
                          <a:effectLst/>
                          <a:latin typeface="+mn-lt"/>
                          <a:ea typeface="Times New Roman"/>
                          <a:cs typeface="Verdana"/>
                        </a:rPr>
                        <a:t>had two children named Chang and Tikki Tikki Tembo. </a:t>
                      </a:r>
                      <a:endParaRPr lang="en-US" sz="13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979">
                <a:tc>
                  <a:txBody>
                    <a:bodyPr/>
                    <a:lstStyle/>
                    <a:p>
                      <a:pPr marL="0" marR="0" algn="ctr">
                        <a:lnSpc>
                          <a:spcPct val="115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rPr>
                        <a:t>The student gives no response of how the parent’s actions contributed to Tikki Tikki Tembo’s drowning.</a:t>
                      </a:r>
                      <a:endParaRPr lang="en-US" sz="1300" dirty="0">
                        <a:effectLst/>
                        <a:latin typeface="+mn-lt"/>
                        <a:ea typeface="Times New Roman"/>
                        <a:cs typeface="Times New Roman"/>
                      </a:endParaRPr>
                    </a:p>
                    <a:p>
                      <a:pPr marL="0" marR="0" algn="l">
                        <a:spcBef>
                          <a:spcPts val="0"/>
                        </a:spcBef>
                        <a:spcAft>
                          <a:spcPts val="0"/>
                        </a:spcAft>
                      </a:pPr>
                      <a:r>
                        <a:rPr lang="en-US" sz="1100" dirty="0">
                          <a:effectLst/>
                          <a:latin typeface="+mn-lt"/>
                          <a:ea typeface="Times New Roman"/>
                          <a:cs typeface="Verdana"/>
                        </a:rPr>
                        <a:t>Tikki Tikki Tembo has a mom and a dad.</a:t>
                      </a:r>
                      <a:endParaRPr lang="en-US" sz="13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47047131"/>
              </p:ext>
            </p:extLst>
          </p:nvPr>
        </p:nvGraphicFramePr>
        <p:xfrm>
          <a:off x="4648200" y="7010400"/>
          <a:ext cx="2819400" cy="612648"/>
        </p:xfrm>
        <a:graphic>
          <a:graphicData uri="http://schemas.openxmlformats.org/drawingml/2006/table">
            <a:tbl>
              <a:tblPr/>
              <a:tblGrid>
                <a:gridCol w="2819400"/>
              </a:tblGrid>
              <a:tr h="201168">
                <a:tc>
                  <a:txBody>
                    <a:bodyPr/>
                    <a:lstStyle/>
                    <a:p>
                      <a:r>
                        <a:rPr lang="en-US" sz="900" dirty="0" smtClean="0"/>
                        <a:t>Standard RL.3.3</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Describe characters in a story (e.g., their traits, motivations, or feelings) and explain how their actions contribute to the sequence of events.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07615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43757252"/>
              </p:ext>
            </p:extLst>
          </p:nvPr>
        </p:nvGraphicFramePr>
        <p:xfrm>
          <a:off x="609685" y="685800"/>
          <a:ext cx="6553115" cy="5269893"/>
        </p:xfrm>
        <a:graphic>
          <a:graphicData uri="http://schemas.openxmlformats.org/drawingml/2006/table">
            <a:tbl>
              <a:tblPr firstRow="1" firstCol="1" bandRow="1"/>
              <a:tblGrid>
                <a:gridCol w="680634"/>
                <a:gridCol w="5872481"/>
              </a:tblGrid>
              <a:tr h="847311">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effectLst/>
                        </a:rPr>
                        <a:t>Quarter 1 CFA </a:t>
                      </a:r>
                      <a:r>
                        <a:rPr lang="en-US" sz="1600" b="1" u="sng" dirty="0" smtClean="0">
                          <a:effectLst/>
                        </a:rPr>
                        <a:t>Constructed </a:t>
                      </a:r>
                      <a:r>
                        <a:rPr lang="en-US" sz="1600" b="1" i="1" u="sng" dirty="0" smtClean="0">
                          <a:effectLst>
                            <a:outerShdw blurRad="38100" dist="38100" dir="2700000" algn="tl">
                              <a:srgbClr val="000000">
                                <a:alpha val="43137"/>
                              </a:srgbClr>
                            </a:outerShdw>
                          </a:effectLst>
                        </a:rPr>
                        <a:t>Reading</a:t>
                      </a:r>
                      <a:r>
                        <a:rPr lang="en-US" sz="1600" b="1" u="sng" dirty="0" smtClean="0">
                          <a:effectLst/>
                        </a:rPr>
                        <a:t> Response</a:t>
                      </a:r>
                      <a:r>
                        <a:rPr lang="en-US" sz="1600" b="1" dirty="0" smtClean="0">
                          <a:effectLst/>
                        </a:rPr>
                        <a:t> Answer Key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n-US" sz="1400" b="1" kern="1200" dirty="0">
                          <a:solidFill>
                            <a:srgbClr val="000000"/>
                          </a:solidFill>
                          <a:effectLst/>
                          <a:latin typeface="+mn-lt"/>
                          <a:ea typeface="Times New Roman"/>
                          <a:cs typeface="Arial"/>
                        </a:rPr>
                        <a:t>Standard </a:t>
                      </a:r>
                      <a:r>
                        <a:rPr lang="en-US" sz="1400" b="1" kern="1200" dirty="0" smtClean="0">
                          <a:solidFill>
                            <a:srgbClr val="000000"/>
                          </a:solidFill>
                          <a:effectLst/>
                          <a:latin typeface="+mn-lt"/>
                          <a:ea typeface="Times New Roman"/>
                          <a:cs typeface="Arial"/>
                        </a:rPr>
                        <a:t>RI.3.2       2 </a:t>
                      </a:r>
                      <a:r>
                        <a:rPr lang="en-US" sz="1400" b="1" kern="1200" dirty="0">
                          <a:solidFill>
                            <a:srgbClr val="000000"/>
                          </a:solidFill>
                          <a:effectLst/>
                          <a:latin typeface="+mn-lt"/>
                          <a:ea typeface="Times New Roman"/>
                          <a:cs typeface="Arial"/>
                        </a:rPr>
                        <a:t>Point Short Reading Constructed Response Rubric</a:t>
                      </a:r>
                      <a:endParaRPr lang="en-US" sz="1400" b="1"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9575">
                <a:tc gridSpan="2">
                  <a:txBody>
                    <a:bodyPr/>
                    <a:lstStyle/>
                    <a:p>
                      <a:pPr marL="0" marR="0" algn="l">
                        <a:lnSpc>
                          <a:spcPct val="100000"/>
                        </a:lnSpc>
                        <a:spcBef>
                          <a:spcPts val="0"/>
                        </a:spcBef>
                        <a:spcAft>
                          <a:spcPts val="0"/>
                        </a:spcAft>
                      </a:pPr>
                      <a:r>
                        <a:rPr lang="en-US" sz="1400" b="1" kern="1200" dirty="0">
                          <a:solidFill>
                            <a:srgbClr val="000000"/>
                          </a:solidFill>
                          <a:effectLst/>
                          <a:latin typeface="+mn-lt"/>
                          <a:ea typeface="Times New Roman"/>
                          <a:cs typeface="Arial"/>
                        </a:rPr>
                        <a:t>Question </a:t>
                      </a:r>
                      <a:r>
                        <a:rPr lang="en-US" sz="1400" b="1" kern="1200" dirty="0" smtClean="0">
                          <a:solidFill>
                            <a:srgbClr val="000000"/>
                          </a:solidFill>
                          <a:effectLst/>
                          <a:latin typeface="+mn-lt"/>
                          <a:ea typeface="Times New Roman"/>
                          <a:cs typeface="Arial"/>
                        </a:rPr>
                        <a:t>#15 (prompt</a:t>
                      </a:r>
                      <a:r>
                        <a:rPr lang="en-US" sz="1400" b="1" kern="1200" dirty="0">
                          <a:solidFill>
                            <a:srgbClr val="000000"/>
                          </a:solidFill>
                          <a:effectLst/>
                          <a:latin typeface="+mn-lt"/>
                          <a:ea typeface="Times New Roman"/>
                          <a:cs typeface="Arial"/>
                        </a:rPr>
                        <a:t>)</a:t>
                      </a:r>
                      <a:r>
                        <a:rPr lang="en-US" sz="1400" b="1" kern="1200" dirty="0" smtClean="0">
                          <a:solidFill>
                            <a:srgbClr val="000000"/>
                          </a:solidFill>
                          <a:effectLst/>
                          <a:latin typeface="+mn-lt"/>
                          <a:ea typeface="Times New Roman"/>
                          <a:cs typeface="Arial"/>
                        </a:rPr>
                        <a:t>: What is the main</a:t>
                      </a:r>
                      <a:r>
                        <a:rPr lang="en-US" sz="1400" b="1" kern="1200" baseline="0" dirty="0" smtClean="0">
                          <a:solidFill>
                            <a:srgbClr val="000000"/>
                          </a:solidFill>
                          <a:effectLst/>
                          <a:latin typeface="+mn-lt"/>
                          <a:ea typeface="Times New Roman"/>
                          <a:cs typeface="Arial"/>
                        </a:rPr>
                        <a:t> idea of the passage Chinese Culture?  Use key details from  the passage to support your idea.</a:t>
                      </a:r>
                      <a:endParaRPr lang="en-US" sz="1400" b="1"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15700">
                <a:tc gridSpan="2">
                  <a:txBody>
                    <a:bodyPr/>
                    <a:lstStyle/>
                    <a:p>
                      <a:pPr marL="0" marR="0" algn="l">
                        <a:lnSpc>
                          <a:spcPct val="100000"/>
                        </a:lnSpc>
                        <a:spcBef>
                          <a:spcPts val="0"/>
                        </a:spcBef>
                        <a:spcAft>
                          <a:spcPts val="0"/>
                        </a:spcAft>
                      </a:pPr>
                      <a:r>
                        <a:rPr lang="en-US" sz="1000" b="1" u="sng" strike="noStrike" kern="1200" dirty="0" smtClean="0">
                          <a:solidFill>
                            <a:srgbClr val="000000"/>
                          </a:solidFill>
                          <a:effectLst/>
                          <a:latin typeface="+mn-lt"/>
                          <a:ea typeface="Times New Roman"/>
                          <a:cs typeface="Arial"/>
                        </a:rPr>
                        <a:t>Sufficient Evidence:</a:t>
                      </a:r>
                      <a:r>
                        <a:rPr lang="en-US" sz="1000" b="1" u="none" strike="noStrike" kern="1200" baseline="0" dirty="0" smtClean="0">
                          <a:solidFill>
                            <a:srgbClr val="000000"/>
                          </a:solidFill>
                          <a:effectLst/>
                          <a:latin typeface="+mn-lt"/>
                          <a:ea typeface="Times New Roman"/>
                          <a:cs typeface="Arial"/>
                        </a:rPr>
                        <a:t> </a:t>
                      </a:r>
                      <a:r>
                        <a:rPr lang="en-US" sz="1000" b="0" u="none" kern="1200" dirty="0" smtClean="0">
                          <a:solidFill>
                            <a:srgbClr val="000000"/>
                          </a:solidFill>
                          <a:effectLst/>
                          <a:latin typeface="+mn-lt"/>
                          <a:ea typeface="Times New Roman"/>
                          <a:cs typeface="Arial"/>
                        </a:rPr>
                        <a:t>Would</a:t>
                      </a:r>
                      <a:r>
                        <a:rPr lang="en-US" sz="1000" b="0" kern="1200" dirty="0" smtClean="0">
                          <a:solidFill>
                            <a:srgbClr val="000000"/>
                          </a:solidFill>
                          <a:effectLst/>
                          <a:latin typeface="+mn-lt"/>
                          <a:ea typeface="Times New Roman"/>
                          <a:cs typeface="Arial"/>
                        </a:rPr>
                        <a:t> include a specific statement in</a:t>
                      </a:r>
                      <a:r>
                        <a:rPr lang="en-US" sz="1000" b="0" kern="1200" baseline="0" dirty="0" smtClean="0">
                          <a:solidFill>
                            <a:srgbClr val="000000"/>
                          </a:solidFill>
                          <a:effectLst/>
                          <a:latin typeface="+mn-lt"/>
                          <a:ea typeface="Times New Roman"/>
                          <a:cs typeface="Arial"/>
                        </a:rPr>
                        <a:t> someway that the main idea of </a:t>
                      </a:r>
                      <a:r>
                        <a:rPr lang="en-US" sz="1000" b="1" i="1" u="sng" kern="1200" baseline="0" dirty="0" smtClean="0">
                          <a:solidFill>
                            <a:srgbClr val="000000"/>
                          </a:solidFill>
                          <a:effectLst/>
                          <a:latin typeface="+mn-lt"/>
                          <a:ea typeface="Times New Roman"/>
                          <a:cs typeface="Arial"/>
                        </a:rPr>
                        <a:t>Chinese Culture </a:t>
                      </a:r>
                      <a:r>
                        <a:rPr lang="en-US" sz="1000" b="0" kern="1200" baseline="0" dirty="0" smtClean="0">
                          <a:solidFill>
                            <a:srgbClr val="000000"/>
                          </a:solidFill>
                          <a:effectLst/>
                          <a:latin typeface="+mn-lt"/>
                          <a:ea typeface="Times New Roman"/>
                          <a:cs typeface="Arial"/>
                        </a:rPr>
                        <a:t>is understanding or learning a few important facts about the Chinese Culture.</a:t>
                      </a:r>
                      <a:endParaRPr lang="en-US" sz="1000" b="0" kern="1200" baseline="0" dirty="0" smtClean="0">
                        <a:solidFill>
                          <a:srgbClr val="000000"/>
                        </a:solidFill>
                        <a:effectLst/>
                        <a:latin typeface="+mn-lt"/>
                        <a:ea typeface="Calibri"/>
                        <a:cs typeface="Arial"/>
                      </a:endParaRPr>
                    </a:p>
                    <a:p>
                      <a:pPr marL="0" marR="0" algn="l">
                        <a:lnSpc>
                          <a:spcPct val="100000"/>
                        </a:lnSpc>
                        <a:spcBef>
                          <a:spcPts val="0"/>
                        </a:spcBef>
                        <a:spcAft>
                          <a:spcPts val="0"/>
                        </a:spcAft>
                      </a:pPr>
                      <a:r>
                        <a:rPr lang="en-US" sz="1000" b="1" u="sng" kern="1200" dirty="0" smtClean="0">
                          <a:solidFill>
                            <a:srgbClr val="000000"/>
                          </a:solidFill>
                          <a:effectLst/>
                          <a:latin typeface="+mn-lt"/>
                          <a:ea typeface="Calibri"/>
                          <a:cs typeface="Arial"/>
                        </a:rPr>
                        <a:t>Specific identifications (details):</a:t>
                      </a:r>
                      <a:r>
                        <a:rPr lang="en-US" sz="1000" b="1" u="none" kern="1200" baseline="0" dirty="0" smtClean="0">
                          <a:solidFill>
                            <a:srgbClr val="000000"/>
                          </a:solidFill>
                          <a:effectLst/>
                          <a:latin typeface="+mn-lt"/>
                          <a:ea typeface="Calibri"/>
                          <a:cs typeface="Arial"/>
                        </a:rPr>
                        <a:t> </a:t>
                      </a:r>
                      <a:r>
                        <a:rPr lang="en-US" sz="1000" b="0" kern="1200" dirty="0" smtClean="0">
                          <a:solidFill>
                            <a:srgbClr val="000000"/>
                          </a:solidFill>
                          <a:effectLst/>
                          <a:latin typeface="+mn-lt"/>
                          <a:ea typeface="Calibri"/>
                          <a:cs typeface="Arial"/>
                        </a:rPr>
                        <a:t>Some</a:t>
                      </a:r>
                      <a:r>
                        <a:rPr lang="en-US" sz="1000" b="0" kern="1200" baseline="0" dirty="0" smtClean="0">
                          <a:solidFill>
                            <a:srgbClr val="000000"/>
                          </a:solidFill>
                          <a:effectLst/>
                          <a:latin typeface="+mn-lt"/>
                          <a:ea typeface="Calibri"/>
                          <a:cs typeface="Arial"/>
                        </a:rPr>
                        <a:t> of these facts could include </a:t>
                      </a:r>
                      <a:r>
                        <a:rPr lang="en-US" sz="1000" b="0" kern="1200" dirty="0" smtClean="0">
                          <a:solidFill>
                            <a:srgbClr val="000000"/>
                          </a:solidFill>
                          <a:effectLst/>
                          <a:latin typeface="+mn-lt"/>
                          <a:ea typeface="Calibri"/>
                          <a:cs typeface="Arial"/>
                        </a:rPr>
                        <a:t>(1) Chinese writing hasn’t changed in 2000 years, (2) it is still an art form, (3) it is an ancient culture, (4) many things invented by the Chinese we use today</a:t>
                      </a:r>
                      <a:r>
                        <a:rPr lang="en-US" sz="1000" b="0" kern="1200" baseline="0" dirty="0" smtClean="0">
                          <a:solidFill>
                            <a:srgbClr val="000000"/>
                          </a:solidFill>
                          <a:effectLst/>
                          <a:latin typeface="+mn-lt"/>
                          <a:ea typeface="Calibri"/>
                          <a:cs typeface="Arial"/>
                        </a:rPr>
                        <a:t> and </a:t>
                      </a:r>
                      <a:r>
                        <a:rPr lang="en-US" sz="1000" b="0" kern="1200" dirty="0" smtClean="0">
                          <a:solidFill>
                            <a:srgbClr val="000000"/>
                          </a:solidFill>
                          <a:effectLst/>
                          <a:latin typeface="+mn-lt"/>
                          <a:ea typeface="Calibri"/>
                          <a:cs typeface="Arial"/>
                        </a:rPr>
                        <a:t> (5) the traditions of Chinese New Year.</a:t>
                      </a:r>
                      <a:endParaRPr lang="en-US" sz="1000" b="1" kern="1200" dirty="0" smtClean="0">
                        <a:solidFill>
                          <a:srgbClr val="000000"/>
                        </a:solidFill>
                        <a:effectLst/>
                        <a:latin typeface="+mn-lt"/>
                        <a:ea typeface="Calibri"/>
                        <a:cs typeface="Arial"/>
                      </a:endParaRPr>
                    </a:p>
                    <a:p>
                      <a:pPr marL="0" marR="0" indent="0" algn="l" defTabSz="1018824" rtl="0" eaLnBrk="1" fontAlgn="auto" latinLnBrk="0" hangingPunct="1">
                        <a:lnSpc>
                          <a:spcPct val="100000"/>
                        </a:lnSpc>
                        <a:spcBef>
                          <a:spcPts val="0"/>
                        </a:spcBef>
                        <a:spcAft>
                          <a:spcPts val="0"/>
                        </a:spcAft>
                        <a:buClrTx/>
                        <a:buSzTx/>
                        <a:buFontTx/>
                        <a:buNone/>
                        <a:tabLst/>
                        <a:defRPr/>
                      </a:pPr>
                      <a:r>
                        <a:rPr lang="en-US" sz="1000" b="1" u="sng" kern="1200" dirty="0" smtClean="0">
                          <a:solidFill>
                            <a:srgbClr val="000000"/>
                          </a:solidFill>
                          <a:effectLst/>
                          <a:latin typeface="+mn-lt"/>
                          <a:ea typeface="Calibri"/>
                          <a:cs typeface="Arial"/>
                        </a:rPr>
                        <a:t>Full</a:t>
                      </a:r>
                      <a:r>
                        <a:rPr lang="en-US" sz="1000" b="1" u="sng" kern="1200" baseline="0" dirty="0" smtClean="0">
                          <a:solidFill>
                            <a:srgbClr val="000000"/>
                          </a:solidFill>
                          <a:effectLst/>
                          <a:latin typeface="+mn-lt"/>
                          <a:ea typeface="Calibri"/>
                          <a:cs typeface="Arial"/>
                        </a:rPr>
                        <a:t> Support</a:t>
                      </a:r>
                      <a:r>
                        <a:rPr lang="en-US" sz="1000" b="1" u="none" kern="1200" baseline="0" dirty="0" smtClean="0">
                          <a:solidFill>
                            <a:srgbClr val="000000"/>
                          </a:solidFill>
                          <a:effectLst/>
                          <a:latin typeface="+mn-lt"/>
                          <a:ea typeface="Calibri"/>
                          <a:cs typeface="Arial"/>
                        </a:rPr>
                        <a:t>: </a:t>
                      </a:r>
                      <a:r>
                        <a:rPr lang="en-US" sz="1000" b="0" u="none" kern="1200" baseline="0" dirty="0" smtClean="0">
                          <a:solidFill>
                            <a:srgbClr val="000000"/>
                          </a:solidFill>
                          <a:effectLst/>
                          <a:latin typeface="+mn-lt"/>
                          <a:ea typeface="Calibri"/>
                          <a:cs typeface="Arial"/>
                        </a:rPr>
                        <a:t>May</a:t>
                      </a:r>
                      <a:r>
                        <a:rPr lang="en-US" sz="1000" b="0" kern="1200" baseline="0" dirty="0" smtClean="0">
                          <a:solidFill>
                            <a:srgbClr val="000000"/>
                          </a:solidFill>
                          <a:effectLst/>
                          <a:latin typeface="+mn-lt"/>
                          <a:ea typeface="Calibri"/>
                          <a:cs typeface="Arial"/>
                        </a:rPr>
                        <a:t> include any information explicitly from the text that supports facts learned about the Chinese Culture.  </a:t>
                      </a:r>
                      <a:endParaRPr lang="en-US" sz="1000" b="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951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providing a </a:t>
                      </a:r>
                      <a:r>
                        <a:rPr kumimoji="0" lang="en-US" sz="1000" b="1" i="1" u="none" strike="noStrike" kern="1200" cap="none" spc="0" normalizeH="0" baseline="0" noProof="0" dirty="0" smtClean="0">
                          <a:ln>
                            <a:noFill/>
                          </a:ln>
                          <a:solidFill>
                            <a:prstClr val="black"/>
                          </a:solidFill>
                          <a:effectLst/>
                          <a:uLnTx/>
                          <a:uFillTx/>
                          <a:latin typeface="+mn-lt"/>
                          <a:ea typeface="Calibri"/>
                          <a:cs typeface="Verdana"/>
                        </a:rPr>
                        <a:t>main idea statement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that the text is about facts of the Chinese Culture and evidence to support it with specific details and examples from the text.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Verdana"/>
                        </a:rPr>
                        <a:t>The main idea of the passage is facts about the Chinese Culture. China is a very old culture.  In China the writing has been the same for 2000 years.  It is called an art form.  The first book was made with a woodblock print.  This was made in China in 868 AD.  Writing is very important to Chinese culture.  Also, they celebrate Chinese New Year.  Each year a new animal represents the year.  They celebrate with parades and gather with their family and friends. Many things we use today were invented in China like paper, silk, gunpowder and the compass.</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668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 main idea statement but few examples or details that reference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Verdana"/>
                        </a:rPr>
                        <a:t>The main idea is all about China. In the Chinese culture they write with symbols instead of letters. The symbols can be a form of art.</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3258">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provides no evidence about Chinese culture and no relevant information or examples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Verdana"/>
                        </a:rPr>
                        <a:t>I like China parades.</a:t>
                      </a:r>
                      <a:endParaRPr kumimoji="0" lang="en-US" sz="11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54002270"/>
              </p:ext>
            </p:extLst>
          </p:nvPr>
        </p:nvGraphicFramePr>
        <p:xfrm>
          <a:off x="5105400" y="6324600"/>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recount the key details and explain how they support the main idea.</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708392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89095165"/>
              </p:ext>
            </p:extLst>
          </p:nvPr>
        </p:nvGraphicFramePr>
        <p:xfrm>
          <a:off x="327987" y="800101"/>
          <a:ext cx="6995160" cy="5204459"/>
        </p:xfrm>
        <a:graphic>
          <a:graphicData uri="http://schemas.openxmlformats.org/drawingml/2006/table">
            <a:tbl>
              <a:tblPr firstRow="1" firstCol="1" bandRow="1"/>
              <a:tblGrid>
                <a:gridCol w="967413"/>
                <a:gridCol w="6027747"/>
              </a:tblGrid>
              <a:tr h="83820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effectLst/>
                        </a:rPr>
                        <a:t>Quarter 1 CFA </a:t>
                      </a:r>
                      <a:r>
                        <a:rPr lang="en-US" sz="1600" b="1" u="sng" dirty="0" smtClean="0">
                          <a:effectLst/>
                        </a:rPr>
                        <a:t>Constructed Reading</a:t>
                      </a:r>
                      <a:r>
                        <a:rPr lang="en-US" sz="1600" b="1" u="sng" baseline="0" dirty="0" smtClean="0">
                          <a:effectLst/>
                        </a:rPr>
                        <a:t> </a:t>
                      </a:r>
                      <a:r>
                        <a:rPr lang="en-US" sz="1600" b="1" u="sng" dirty="0" smtClean="0">
                          <a:effectLst/>
                        </a:rPr>
                        <a:t>Response</a:t>
                      </a:r>
                      <a:r>
                        <a:rPr lang="en-US" sz="1600" b="1" dirty="0" smtClean="0">
                          <a:effectLst/>
                        </a:rPr>
                        <a:t> Answer Key</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4404">
                <a:tc gridSpan="2">
                  <a:txBody>
                    <a:bodyPr/>
                    <a:lstStyle/>
                    <a:p>
                      <a:pPr marL="0" marR="0" algn="ctr">
                        <a:lnSpc>
                          <a:spcPct val="100000"/>
                        </a:lnSpc>
                        <a:spcBef>
                          <a:spcPts val="0"/>
                        </a:spcBef>
                        <a:spcAft>
                          <a:spcPts val="0"/>
                        </a:spcAft>
                      </a:pPr>
                      <a:r>
                        <a:rPr lang="en-US" sz="1400" b="1" kern="1200" dirty="0">
                          <a:solidFill>
                            <a:srgbClr val="000000"/>
                          </a:solidFill>
                          <a:effectLst/>
                          <a:latin typeface="+mn-lt"/>
                          <a:ea typeface="Times New Roman"/>
                          <a:cs typeface="Times New Roman"/>
                        </a:rPr>
                        <a:t>Standard </a:t>
                      </a:r>
                      <a:r>
                        <a:rPr lang="en-US" sz="1400" b="1" kern="1200" dirty="0" smtClean="0">
                          <a:solidFill>
                            <a:srgbClr val="000000"/>
                          </a:solidFill>
                          <a:effectLst/>
                          <a:latin typeface="+mn-lt"/>
                          <a:ea typeface="Times New Roman"/>
                          <a:cs typeface="Times New Roman"/>
                        </a:rPr>
                        <a:t>RI.3.3       </a:t>
                      </a:r>
                      <a:r>
                        <a:rPr lang="en-US" sz="1400" b="1" kern="1200" dirty="0" smtClean="0">
                          <a:solidFill>
                            <a:srgbClr val="000000"/>
                          </a:solidFill>
                          <a:effectLst/>
                          <a:latin typeface="+mn-lt"/>
                          <a:ea typeface="Times New Roman"/>
                          <a:cs typeface="Times New Roman"/>
                        </a:rPr>
                        <a:t>3 </a:t>
                      </a:r>
                      <a:r>
                        <a:rPr lang="en-US" sz="1400" b="1" kern="1200" dirty="0">
                          <a:solidFill>
                            <a:srgbClr val="000000"/>
                          </a:solidFill>
                          <a:effectLst/>
                          <a:latin typeface="+mn-lt"/>
                          <a:ea typeface="Times New Roman"/>
                          <a:cs typeface="Times New Roman"/>
                        </a:rPr>
                        <a:t>Point Reading Constructed Response Rubric</a:t>
                      </a:r>
                      <a:endParaRPr lang="en-US" sz="1400"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gridSpan="2">
                  <a:txBody>
                    <a:bodyPr/>
                    <a:lstStyle/>
                    <a:p>
                      <a:pPr marL="0" marR="0" algn="l">
                        <a:lnSpc>
                          <a:spcPct val="100000"/>
                        </a:lnSpc>
                        <a:spcBef>
                          <a:spcPts val="0"/>
                        </a:spcBef>
                        <a:spcAft>
                          <a:spcPts val="0"/>
                        </a:spcAft>
                      </a:pPr>
                      <a:r>
                        <a:rPr lang="en-US" sz="1400" b="1" kern="1200" dirty="0">
                          <a:solidFill>
                            <a:srgbClr val="000000"/>
                          </a:solidFill>
                          <a:effectLst/>
                          <a:latin typeface="+mn-lt"/>
                          <a:ea typeface="Times New Roman"/>
                          <a:cs typeface="Times New Roman"/>
                        </a:rPr>
                        <a:t>Question </a:t>
                      </a:r>
                      <a:r>
                        <a:rPr lang="en-US" sz="1400" b="1" kern="1200" dirty="0" smtClean="0">
                          <a:solidFill>
                            <a:srgbClr val="000000"/>
                          </a:solidFill>
                          <a:effectLst/>
                          <a:latin typeface="+mn-lt"/>
                          <a:ea typeface="Times New Roman"/>
                          <a:cs typeface="Times New Roman"/>
                        </a:rPr>
                        <a:t>#16 (prompt): </a:t>
                      </a:r>
                      <a:r>
                        <a:rPr lang="en-US" sz="1400" b="1" kern="1200" baseline="0" dirty="0" smtClean="0">
                          <a:solidFill>
                            <a:srgbClr val="000000"/>
                          </a:solidFill>
                          <a:effectLst/>
                          <a:latin typeface="+mn-lt"/>
                          <a:ea typeface="Times New Roman"/>
                          <a:cs typeface="Times New Roman"/>
                        </a:rPr>
                        <a:t>What events tell the Chinese that a new year has begun?  What is the purpose of these events?  Give examples from the text to support your answer.</a:t>
                      </a:r>
                      <a:endParaRPr lang="en-US" sz="1400"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459">
                <a:tc gridSpan="2">
                  <a:txBody>
                    <a:bodyPr/>
                    <a:lstStyle/>
                    <a:p>
                      <a:pPr marL="0" marR="0" algn="l">
                        <a:lnSpc>
                          <a:spcPct val="100000"/>
                        </a:lnSpc>
                      </a:pPr>
                      <a:r>
                        <a:rPr lang="en-US" sz="1000" b="1" u="sng" kern="1200" dirty="0" smtClean="0">
                          <a:solidFill>
                            <a:srgbClr val="000000"/>
                          </a:solidFill>
                          <a:effectLst/>
                          <a:latin typeface="+mn-lt"/>
                          <a:ea typeface="Times New Roman"/>
                          <a:cs typeface="Times New Roman"/>
                        </a:rPr>
                        <a:t>Sufficient</a:t>
                      </a:r>
                      <a:r>
                        <a:rPr lang="en-US" sz="1000" b="1" u="sng" kern="1200" baseline="0" dirty="0" smtClean="0">
                          <a:solidFill>
                            <a:srgbClr val="000000"/>
                          </a:solidFill>
                          <a:effectLst/>
                          <a:latin typeface="+mn-lt"/>
                          <a:ea typeface="Times New Roman"/>
                          <a:cs typeface="Times New Roman"/>
                        </a:rPr>
                        <a:t> Evidence</a:t>
                      </a:r>
                      <a:r>
                        <a:rPr lang="en-US" sz="1000" b="1" kern="1200" baseline="0" dirty="0" smtClean="0">
                          <a:solidFill>
                            <a:srgbClr val="000000"/>
                          </a:solidFill>
                          <a:effectLst/>
                          <a:latin typeface="+mn-lt"/>
                          <a:ea typeface="Times New Roman"/>
                          <a:cs typeface="Times New Roman"/>
                        </a:rPr>
                        <a:t>: </a:t>
                      </a:r>
                      <a:r>
                        <a:rPr lang="en-US" sz="1000" b="0" kern="1200" baseline="0" dirty="0" smtClean="0">
                          <a:solidFill>
                            <a:srgbClr val="000000"/>
                          </a:solidFill>
                          <a:effectLst/>
                          <a:latin typeface="+mn-lt"/>
                          <a:ea typeface="Times New Roman"/>
                          <a:cs typeface="Times New Roman"/>
                        </a:rPr>
                        <a:t>Would include naming events that signify that the New Year has begun (1)  firecrackers  and (2) opening windows and doors.</a:t>
                      </a:r>
                    </a:p>
                    <a:p>
                      <a:pPr marL="0" marR="0" algn="l">
                        <a:lnSpc>
                          <a:spcPct val="100000"/>
                        </a:lnSpc>
                      </a:pPr>
                      <a:r>
                        <a:rPr lang="en-US" sz="1000" b="1" u="sng" kern="1200" baseline="0" dirty="0" smtClean="0">
                          <a:solidFill>
                            <a:srgbClr val="000000"/>
                          </a:solidFill>
                          <a:effectLst/>
                          <a:latin typeface="+mn-lt"/>
                          <a:ea typeface="Times New Roman"/>
                          <a:cs typeface="Times New Roman"/>
                        </a:rPr>
                        <a:t>Specific Identification (details)</a:t>
                      </a:r>
                      <a:r>
                        <a:rPr lang="en-US" sz="1000" b="0" u="none" kern="1200" baseline="0" dirty="0" smtClean="0">
                          <a:solidFill>
                            <a:srgbClr val="000000"/>
                          </a:solidFill>
                          <a:effectLst/>
                          <a:latin typeface="+mn-lt"/>
                          <a:ea typeface="Times New Roman"/>
                          <a:cs typeface="Times New Roman"/>
                        </a:rPr>
                        <a:t>: </a:t>
                      </a:r>
                      <a:r>
                        <a:rPr lang="en-US" sz="1000" b="0" kern="1200" baseline="0" dirty="0" smtClean="0">
                          <a:solidFill>
                            <a:srgbClr val="000000"/>
                          </a:solidFill>
                          <a:effectLst/>
                          <a:latin typeface="+mn-lt"/>
                          <a:ea typeface="Times New Roman"/>
                          <a:cs typeface="Times New Roman"/>
                        </a:rPr>
                        <a:t>From the text to support the significance of the events should include (1) firecrackers lets everyone know that the New Year has come, (2) opening windows and doors is a way to let out the old year and welcome in the new year and (3) forgiving old grudges.</a:t>
                      </a:r>
                    </a:p>
                    <a:p>
                      <a:pPr marL="0" marR="0" algn="l">
                        <a:lnSpc>
                          <a:spcPct val="100000"/>
                        </a:lnSpc>
                      </a:pPr>
                      <a:r>
                        <a:rPr lang="en-US" sz="1000" b="1" u="sng" kern="1200" baseline="0" dirty="0" smtClean="0">
                          <a:solidFill>
                            <a:srgbClr val="000000"/>
                          </a:solidFill>
                          <a:effectLst/>
                          <a:latin typeface="+mn-lt"/>
                          <a:ea typeface="Times New Roman"/>
                          <a:cs typeface="Times New Roman"/>
                        </a:rPr>
                        <a:t>Full Support</a:t>
                      </a:r>
                      <a:r>
                        <a:rPr lang="en-US" sz="1000" b="1" kern="1200" baseline="0" dirty="0" smtClean="0">
                          <a:solidFill>
                            <a:srgbClr val="000000"/>
                          </a:solidFill>
                          <a:effectLst/>
                          <a:latin typeface="+mn-lt"/>
                          <a:ea typeface="Times New Roman"/>
                          <a:cs typeface="Times New Roman"/>
                        </a:rPr>
                        <a:t>: </a:t>
                      </a:r>
                      <a:r>
                        <a:rPr lang="en-US" sz="1000" b="0" kern="1200" baseline="0" dirty="0" smtClean="0">
                          <a:solidFill>
                            <a:srgbClr val="000000"/>
                          </a:solidFill>
                          <a:effectLst/>
                          <a:latin typeface="+mn-lt"/>
                          <a:ea typeface="Times New Roman"/>
                          <a:cs typeface="Times New Roman"/>
                        </a:rPr>
                        <a:t>From the text could include any details or examples from the text, to support the sequence of first and last events.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proficient response by</a:t>
                      </a:r>
                      <a:r>
                        <a:rPr lang="en-US" sz="1000" i="1" kern="1200" baseline="0" dirty="0" smtClean="0">
                          <a:solidFill>
                            <a:srgbClr val="000000"/>
                          </a:solidFill>
                          <a:effectLst/>
                          <a:latin typeface="+mn-lt"/>
                          <a:ea typeface="Calibri"/>
                          <a:cs typeface="Verdana"/>
                        </a:rPr>
                        <a:t> stating the events that begin the Chinese New Year and the purpose of these events supported by examples from the text.</a:t>
                      </a:r>
                    </a:p>
                    <a:p>
                      <a:pPr marL="0" marR="0">
                        <a:lnSpc>
                          <a:spcPct val="100000"/>
                        </a:lnSpc>
                        <a:spcBef>
                          <a:spcPts val="0"/>
                        </a:spcBef>
                        <a:spcAft>
                          <a:spcPts val="0"/>
                        </a:spcAft>
                      </a:pPr>
                      <a:r>
                        <a:rPr lang="en-US" sz="1100" i="0" kern="1200" baseline="0" dirty="0" smtClean="0">
                          <a:solidFill>
                            <a:srgbClr val="000000"/>
                          </a:solidFill>
                          <a:effectLst/>
                          <a:latin typeface="+mn-lt"/>
                          <a:ea typeface="Calibri"/>
                          <a:cs typeface="Verdana"/>
                        </a:rPr>
                        <a:t>The Chinese New Year starts when the firecrackers light up the sky.  The family is all together and this happens at midnight.  The firecrackers let everyone know it is a Chinese New Year.  Then the family opens all of the windows and doors of the house.  The reason is to let out the old year and welcome in the new year.  When they open the windows and doors, they also forgive old grudges.</a:t>
                      </a:r>
                      <a:endParaRPr lang="en-US" sz="1100" i="0" kern="1200" dirty="0" smtClean="0">
                        <a:solidFill>
                          <a:srgbClr val="000000"/>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partial response by stating the events that begin the Chinese New Year and partial responses of the purpose of these events.</a:t>
                      </a:r>
                    </a:p>
                    <a:p>
                      <a:pPr marL="0" marR="0">
                        <a:lnSpc>
                          <a:spcPct val="100000"/>
                        </a:lnSpc>
                        <a:spcBef>
                          <a:spcPts val="0"/>
                        </a:spcBef>
                        <a:spcAft>
                          <a:spcPts val="0"/>
                        </a:spcAft>
                      </a:pPr>
                      <a:r>
                        <a:rPr lang="en-US" sz="1100" i="0" kern="1200" dirty="0" smtClean="0">
                          <a:solidFill>
                            <a:srgbClr val="000000"/>
                          </a:solidFill>
                          <a:effectLst/>
                          <a:latin typeface="+mn-lt"/>
                          <a:ea typeface="Calibri"/>
                          <a:cs typeface="Verdana"/>
                        </a:rPr>
                        <a:t>In China the family gets together so they know it’s a new</a:t>
                      </a:r>
                      <a:r>
                        <a:rPr lang="en-US" sz="1100" i="0" kern="1200" baseline="0" dirty="0" smtClean="0">
                          <a:solidFill>
                            <a:srgbClr val="000000"/>
                          </a:solidFill>
                          <a:effectLst/>
                          <a:latin typeface="+mn-lt"/>
                          <a:ea typeface="Calibri"/>
                          <a:cs typeface="Verdana"/>
                        </a:rPr>
                        <a:t> year.  Then they light fireworks up into the sky.  Sometimes they open windows.</a:t>
                      </a:r>
                      <a:endParaRPr lang="en-US" sz="1100" i="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minimal response</a:t>
                      </a:r>
                      <a:r>
                        <a:rPr lang="en-US" sz="1000" i="1" kern="1200" baseline="0" dirty="0" smtClean="0">
                          <a:solidFill>
                            <a:srgbClr val="000000"/>
                          </a:solidFill>
                          <a:effectLst/>
                          <a:latin typeface="+mn-lt"/>
                          <a:ea typeface="Calibri"/>
                          <a:cs typeface="Verdana"/>
                        </a:rPr>
                        <a:t> with vague responses about the events or their purposes.</a:t>
                      </a:r>
                    </a:p>
                    <a:p>
                      <a:pPr marL="0" marR="0">
                        <a:lnSpc>
                          <a:spcPct val="100000"/>
                        </a:lnSpc>
                        <a:spcBef>
                          <a:spcPts val="0"/>
                        </a:spcBef>
                        <a:spcAft>
                          <a:spcPts val="0"/>
                        </a:spcAft>
                      </a:pPr>
                      <a:r>
                        <a:rPr lang="en-US" sz="1100" i="0" kern="1200" dirty="0" smtClean="0">
                          <a:solidFill>
                            <a:srgbClr val="000000"/>
                          </a:solidFill>
                          <a:effectLst/>
                          <a:latin typeface="+mn-lt"/>
                          <a:ea typeface="Calibri"/>
                          <a:cs typeface="Verdana"/>
                        </a:rPr>
                        <a:t>In China they celebrate Chinese New Year every year. They wish for peace and happiness.</a:t>
                      </a:r>
                      <a:endParaRPr lang="en-US" sz="1100" i="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provides no evidence about specific events or reasons of their purpose.</a:t>
                      </a:r>
                    </a:p>
                    <a:p>
                      <a:pPr marL="0" marR="0">
                        <a:lnSpc>
                          <a:spcPct val="100000"/>
                        </a:lnSpc>
                        <a:spcBef>
                          <a:spcPts val="0"/>
                        </a:spcBef>
                        <a:spcAft>
                          <a:spcPts val="0"/>
                        </a:spcAft>
                      </a:pPr>
                      <a:r>
                        <a:rPr lang="en-US" sz="1100" i="0" kern="1200" dirty="0" smtClean="0">
                          <a:solidFill>
                            <a:srgbClr val="000000"/>
                          </a:solidFill>
                          <a:effectLst/>
                          <a:latin typeface="+mn-lt"/>
                          <a:ea typeface="Calibri"/>
                          <a:cs typeface="Verdana"/>
                        </a:rPr>
                        <a:t>China has festivals.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91414501"/>
              </p:ext>
            </p:extLst>
          </p:nvPr>
        </p:nvGraphicFramePr>
        <p:xfrm>
          <a:off x="5257800" y="6553200"/>
          <a:ext cx="2024063" cy="963168"/>
        </p:xfrm>
        <a:graphic>
          <a:graphicData uri="http://schemas.openxmlformats.org/drawingml/2006/table">
            <a:tbl>
              <a:tblPr/>
              <a:tblGrid>
                <a:gridCol w="2024063"/>
              </a:tblGrid>
              <a:tr h="13495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RI.3.3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80467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Describe the relationship between a series of historical events, scientific ideas or concepts, or steps in technical procedures in a text, using language that pertains to time, sequence, and cause/effect.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801195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96229599"/>
              </p:ext>
            </p:extLst>
          </p:nvPr>
        </p:nvGraphicFramePr>
        <p:xfrm>
          <a:off x="304800" y="1143000"/>
          <a:ext cx="6995160" cy="5552521"/>
        </p:xfrm>
        <a:graphic>
          <a:graphicData uri="http://schemas.openxmlformats.org/drawingml/2006/table">
            <a:tbl>
              <a:tblPr firstRow="1" firstCol="1" bandRow="1"/>
              <a:tblGrid>
                <a:gridCol w="6995160"/>
              </a:tblGrid>
              <a:tr h="562549">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Note:  “Brief Writes” should take no longer than 10 minutes.   Brief writes are scored with a 3 point rubric.  Longer writes and/or full compositions are scored with a 4 point rubric.   The difference between this rubric and the constructed response reading rubrics, is that the Brief Write Rubric is assessing </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writing proficiency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while the reading rubrics are assessing comprehension.  </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549">
                <a:tc>
                  <a:txBody>
                    <a:bodyPr/>
                    <a:lstStyle/>
                    <a:p>
                      <a:pPr marL="0" marR="0" algn="ctr">
                        <a:lnSpc>
                          <a:spcPct val="100000"/>
                        </a:lnSpc>
                        <a:spcBef>
                          <a:spcPts val="0"/>
                        </a:spcBef>
                        <a:spcAft>
                          <a:spcPts val="0"/>
                        </a:spcAft>
                      </a:pPr>
                      <a:r>
                        <a:rPr lang="en-US" sz="1100" kern="1200" dirty="0" smtClean="0">
                          <a:solidFill>
                            <a:srgbClr val="000000"/>
                          </a:solidFill>
                          <a:effectLst/>
                          <a:latin typeface="+mn-lt"/>
                          <a:ea typeface="Times New Roman"/>
                          <a:cs typeface="Times New Roman"/>
                        </a:rPr>
                        <a:t>Brief Write Rubric </a:t>
                      </a:r>
                    </a:p>
                    <a:p>
                      <a:pPr marL="0" marR="0" algn="ctr">
                        <a:lnSpc>
                          <a:spcPct val="100000"/>
                        </a:lnSpc>
                        <a:spcBef>
                          <a:spcPts val="0"/>
                        </a:spcBef>
                        <a:spcAft>
                          <a:spcPts val="0"/>
                        </a:spcAft>
                      </a:pPr>
                      <a:r>
                        <a:rPr lang="en-US" sz="1100" kern="1200" dirty="0" smtClean="0">
                          <a:solidFill>
                            <a:srgbClr val="000000"/>
                          </a:solidFill>
                          <a:effectLst/>
                          <a:latin typeface="+mn-lt"/>
                          <a:ea typeface="Times New Roman"/>
                          <a:cs typeface="Times New Roman"/>
                        </a:rPr>
                        <a:t>Writing Standard W.3.1b Opinion Writing</a:t>
                      </a:r>
                    </a:p>
                    <a:p>
                      <a:pPr marL="0" marR="0" algn="ctr">
                        <a:lnSpc>
                          <a:spcPct val="100000"/>
                        </a:lnSpc>
                        <a:spcBef>
                          <a:spcPts val="0"/>
                        </a:spcBef>
                        <a:spcAft>
                          <a:spcPts val="0"/>
                        </a:spcAft>
                      </a:pPr>
                      <a:r>
                        <a:rPr lang="en-US" sz="1100" kern="1200" dirty="0" smtClean="0">
                          <a:solidFill>
                            <a:srgbClr val="000000"/>
                          </a:solidFill>
                          <a:effectLst/>
                          <a:latin typeface="+mn-lt"/>
                          <a:ea typeface="Times New Roman"/>
                          <a:cs typeface="Times New Roman"/>
                        </a:rPr>
                        <a:t>Writing Target 6a</a:t>
                      </a:r>
                      <a:endParaRPr lang="en-US" sz="1100" kern="1200" dirty="0">
                        <a:solidFill>
                          <a:srgbClr val="000000"/>
                        </a:solidFill>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0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smtClean="0">
                          <a:effectLst/>
                          <a:latin typeface="+mn-lt"/>
                          <a:ea typeface="Times New Roman"/>
                          <a:cs typeface="Times New Roman"/>
                        </a:rPr>
                        <a:t>17.</a:t>
                      </a:r>
                      <a:r>
                        <a:rPr lang="en-US" sz="1100" b="1" i="0" baseline="0" dirty="0" smtClean="0">
                          <a:effectLst/>
                          <a:latin typeface="+mn-lt"/>
                          <a:ea typeface="Times New Roman"/>
                          <a:cs typeface="Times New Roman"/>
                        </a:rPr>
                        <a:t> </a:t>
                      </a:r>
                      <a:r>
                        <a:rPr lang="en-US" sz="1100" b="1" i="0" dirty="0" smtClean="0">
                          <a:effectLst/>
                          <a:latin typeface="+mn-lt"/>
                          <a:ea typeface="Times New Roman"/>
                          <a:cs typeface="Times New Roman"/>
                        </a:rPr>
                        <a:t>Read </a:t>
                      </a:r>
                      <a:r>
                        <a:rPr lang="en-US" sz="1100" b="1" i="0" dirty="0">
                          <a:effectLst/>
                          <a:latin typeface="+mn-lt"/>
                          <a:ea typeface="Times New Roman"/>
                          <a:cs typeface="Times New Roman"/>
                        </a:rPr>
                        <a:t>the paragraph and complete the task that follows. </a:t>
                      </a:r>
                      <a:endParaRPr lang="en-US" sz="1100" b="1" i="0" dirty="0" smtClean="0">
                        <a:effectLst/>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All children should have a dog.  A dog can be a good friend.  They are always happy to play with you.  Dogs are very loyal</a:t>
                      </a:r>
                      <a:r>
                        <a:rPr kumimoji="0" lang="en-US" sz="1100" b="0" i="0" u="none" strike="noStrike" kern="1200" cap="none" spc="0" normalizeH="0" baseline="0" noProof="0" dirty="0" smtClean="0">
                          <a:ln>
                            <a:noFill/>
                          </a:ln>
                          <a:solidFill>
                            <a:schemeClr val="tx1"/>
                          </a:solidFill>
                          <a:effectLst/>
                          <a:uLnTx/>
                          <a:uFillTx/>
                          <a:latin typeface="+mn-lt"/>
                          <a:ea typeface="Times New Roman"/>
                          <a:cs typeface="Times New Roman"/>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mn-lt"/>
                          <a:ea typeface="Times New Roman"/>
                          <a:cs typeface="Times New Roman"/>
                        </a:rPr>
                        <a:t>Prompt:  </a:t>
                      </a:r>
                      <a:r>
                        <a:rPr kumimoji="0" lang="en-US" sz="11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Add 2 or 3 more sentences of your own to support the opinion of  this paragraph. </a:t>
                      </a:r>
                      <a:endParaRPr lang="en-US" sz="1100" dirty="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95400">
                <a:tc>
                  <a:txBody>
                    <a:bodyPr/>
                    <a:lstStyle/>
                    <a:p>
                      <a:pPr marL="0" marR="0" algn="l">
                        <a:lnSpc>
                          <a:spcPct val="100000"/>
                        </a:lnSpc>
                        <a:spcBef>
                          <a:spcPts val="0"/>
                        </a:spcBef>
                        <a:spcAft>
                          <a:spcPts val="0"/>
                        </a:spcAft>
                      </a:pPr>
                      <a:r>
                        <a:rPr lang="en-US" sz="1100" b="1" kern="1200" dirty="0">
                          <a:solidFill>
                            <a:srgbClr val="000000"/>
                          </a:solidFill>
                          <a:effectLst/>
                          <a:latin typeface="+mn-lt"/>
                          <a:ea typeface="Times New Roman"/>
                          <a:cs typeface="Arial"/>
                        </a:rPr>
                        <a:t>Scoring Notes</a:t>
                      </a:r>
                      <a:r>
                        <a:rPr lang="en-US" sz="1100" kern="1200" dirty="0">
                          <a:solidFill>
                            <a:srgbClr val="000000"/>
                          </a:solidFill>
                          <a:effectLst/>
                          <a:latin typeface="+mn-lt"/>
                          <a:ea typeface="Times New Roman"/>
                          <a:cs typeface="Arial"/>
                        </a:rPr>
                        <a:t>:</a:t>
                      </a:r>
                      <a:endParaRPr lang="en-US" sz="1100" dirty="0">
                        <a:effectLst/>
                        <a:latin typeface="+mn-lt"/>
                        <a:ea typeface="Times New Roman"/>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The</a:t>
                      </a:r>
                      <a:r>
                        <a:rPr lang="en-US" sz="1000" b="1" kern="1200" baseline="0" dirty="0" smtClean="0">
                          <a:solidFill>
                            <a:srgbClr val="000000"/>
                          </a:solidFill>
                          <a:effectLst/>
                          <a:latin typeface="+mn-lt"/>
                          <a:ea typeface="Times New Roman"/>
                          <a:cs typeface="Times New Roman"/>
                        </a:rPr>
                        <a:t> response g</a:t>
                      </a:r>
                      <a:r>
                        <a:rPr lang="en-US" sz="1000" b="1" kern="1200" dirty="0" smtClean="0">
                          <a:solidFill>
                            <a:srgbClr val="000000"/>
                          </a:solidFill>
                          <a:effectLst/>
                          <a:latin typeface="+mn-lt"/>
                          <a:ea typeface="Times New Roman"/>
                          <a:cs typeface="Times New Roman"/>
                        </a:rPr>
                        <a:t>ives </a:t>
                      </a:r>
                      <a:r>
                        <a:rPr lang="en-US" sz="1000" b="1" kern="1200" dirty="0">
                          <a:solidFill>
                            <a:srgbClr val="000000"/>
                          </a:solidFill>
                          <a:effectLst/>
                          <a:latin typeface="+mn-lt"/>
                          <a:ea typeface="Times New Roman"/>
                          <a:cs typeface="Times New Roman"/>
                        </a:rPr>
                        <a:t>essential elements of a complete interpretation of the </a:t>
                      </a:r>
                      <a:r>
                        <a:rPr lang="en-US" sz="1000" b="1" kern="1200" dirty="0" smtClean="0">
                          <a:solidFill>
                            <a:srgbClr val="000000"/>
                          </a:solidFill>
                          <a:effectLst/>
                          <a:latin typeface="+mn-lt"/>
                          <a:ea typeface="Times New Roman"/>
                          <a:cs typeface="Times New Roman"/>
                        </a:rPr>
                        <a:t>prompt </a:t>
                      </a:r>
                      <a:r>
                        <a:rPr lang="en-US" sz="1000" b="0" kern="1200" dirty="0" smtClean="0">
                          <a:solidFill>
                            <a:srgbClr val="000000"/>
                          </a:solidFill>
                          <a:effectLst/>
                          <a:latin typeface="+mn-lt"/>
                          <a:ea typeface="Times New Roman"/>
                          <a:cs typeface="Times New Roman"/>
                        </a:rPr>
                        <a:t>when</a:t>
                      </a:r>
                      <a:r>
                        <a:rPr lang="en-US" sz="1000" b="0" kern="1200" baseline="0" dirty="0" smtClean="0">
                          <a:solidFill>
                            <a:srgbClr val="000000"/>
                          </a:solidFill>
                          <a:effectLst/>
                          <a:latin typeface="+mn-lt"/>
                          <a:ea typeface="Times New Roman"/>
                          <a:cs typeface="Times New Roman"/>
                        </a:rPr>
                        <a:t> students write 2  or 3 sentences that show they understand that the main idea of the paragraph is supporting that all children should have a dog.</a:t>
                      </a:r>
                      <a:endParaRPr lang="en-US" sz="1100" dirty="0">
                        <a:effectLst/>
                        <a:latin typeface="+mn-lt"/>
                        <a:ea typeface="Times New Roman"/>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The response addresses </a:t>
                      </a:r>
                      <a:r>
                        <a:rPr lang="en-US" sz="1000" b="1" kern="1200" dirty="0">
                          <a:solidFill>
                            <a:srgbClr val="000000"/>
                          </a:solidFill>
                          <a:effectLst/>
                          <a:latin typeface="+mn-lt"/>
                          <a:ea typeface="Times New Roman"/>
                          <a:cs typeface="Times New Roman"/>
                        </a:rPr>
                        <a:t>many aspects of the task and provides sufficient relevant evidence </a:t>
                      </a:r>
                      <a:r>
                        <a:rPr lang="en-US" sz="1000" b="0" kern="1200" dirty="0" smtClean="0">
                          <a:solidFill>
                            <a:srgbClr val="000000"/>
                          </a:solidFill>
                          <a:effectLst/>
                          <a:latin typeface="+mn-lt"/>
                          <a:ea typeface="Times New Roman"/>
                          <a:cs typeface="Times New Roman"/>
                        </a:rPr>
                        <a:t>including specific reasons other than what is already stated as to why all children should have a dog,</a:t>
                      </a:r>
                      <a:r>
                        <a:rPr lang="en-US" sz="1000" b="0" kern="1200" baseline="0" dirty="0" smtClean="0">
                          <a:solidFill>
                            <a:srgbClr val="000000"/>
                          </a:solidFill>
                          <a:effectLst/>
                          <a:latin typeface="+mn-lt"/>
                          <a:ea typeface="Times New Roman"/>
                          <a:cs typeface="Times New Roman"/>
                        </a:rPr>
                        <a:t> but elaborating on what is stated.</a:t>
                      </a:r>
                      <a:endParaRPr lang="en-US" sz="1100" dirty="0">
                        <a:effectLst/>
                        <a:latin typeface="+mn-lt"/>
                        <a:ea typeface="Times New Roman"/>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The response is </a:t>
                      </a:r>
                      <a:r>
                        <a:rPr lang="en-US" sz="1000" b="1" kern="1200" dirty="0">
                          <a:solidFill>
                            <a:srgbClr val="000000"/>
                          </a:solidFill>
                          <a:effectLst/>
                          <a:latin typeface="+mn-lt"/>
                          <a:ea typeface="Times New Roman"/>
                          <a:cs typeface="Times New Roman"/>
                        </a:rPr>
                        <a:t>focused and organized, consistently addressing the purpose, audience, and </a:t>
                      </a:r>
                      <a:r>
                        <a:rPr lang="en-US" sz="1000" b="1" kern="1200" dirty="0" smtClean="0">
                          <a:solidFill>
                            <a:srgbClr val="000000"/>
                          </a:solidFill>
                          <a:effectLst/>
                          <a:latin typeface="+mn-lt"/>
                          <a:ea typeface="Times New Roman"/>
                          <a:cs typeface="Times New Roman"/>
                        </a:rPr>
                        <a:t>task</a:t>
                      </a:r>
                      <a:r>
                        <a:rPr lang="en-US" sz="1000" b="1" kern="1200" baseline="0" dirty="0">
                          <a:solidFill>
                            <a:schemeClr val="tx1"/>
                          </a:solidFill>
                          <a:effectLst/>
                          <a:latin typeface="+mn-lt"/>
                          <a:ea typeface="Times New Roman"/>
                          <a:cs typeface="Times New Roman"/>
                        </a:rPr>
                        <a:t> </a:t>
                      </a:r>
                      <a:r>
                        <a:rPr lang="en-US" sz="1000" b="1" kern="1200" dirty="0" smtClean="0">
                          <a:solidFill>
                            <a:srgbClr val="000000"/>
                          </a:solidFill>
                          <a:effectLst/>
                          <a:latin typeface="+mn-lt"/>
                          <a:ea typeface="Times New Roman"/>
                          <a:cs typeface="Times New Roman"/>
                        </a:rPr>
                        <a:t>making </a:t>
                      </a:r>
                      <a:r>
                        <a:rPr lang="en-US" sz="1000" b="1" kern="1200" dirty="0">
                          <a:solidFill>
                            <a:srgbClr val="000000"/>
                          </a:solidFill>
                          <a:effectLst/>
                          <a:latin typeface="+mn-lt"/>
                          <a:ea typeface="Times New Roman"/>
                          <a:cs typeface="Times New Roman"/>
                        </a:rPr>
                        <a:t>logical sense or staying on </a:t>
                      </a:r>
                      <a:r>
                        <a:rPr lang="en-US" sz="1000" b="1" kern="1200" dirty="0" smtClean="0">
                          <a:solidFill>
                            <a:srgbClr val="000000"/>
                          </a:solidFill>
                          <a:effectLst/>
                          <a:latin typeface="+mn-lt"/>
                          <a:ea typeface="Times New Roman"/>
                          <a:cs typeface="Times New Roman"/>
                        </a:rPr>
                        <a:t>topic </a:t>
                      </a:r>
                      <a:r>
                        <a:rPr lang="en-US" sz="1000" b="0" kern="1200" dirty="0" smtClean="0">
                          <a:solidFill>
                            <a:srgbClr val="000000"/>
                          </a:solidFill>
                          <a:effectLst/>
                          <a:latin typeface="+mn-lt"/>
                          <a:ea typeface="Times New Roman"/>
                          <a:cs typeface="Times New Roman"/>
                        </a:rPr>
                        <a:t>as students consistently stay on the topic of why all children should have a dog.</a:t>
                      </a:r>
                      <a:endParaRPr lang="en-US" sz="1100" dirty="0">
                        <a:effectLst/>
                        <a:latin typeface="+mn-lt"/>
                        <a:ea typeface="Times New Roman"/>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The response includes </a:t>
                      </a:r>
                      <a:r>
                        <a:rPr lang="en-US" sz="1000" b="1" kern="1200" dirty="0">
                          <a:solidFill>
                            <a:srgbClr val="000000"/>
                          </a:solidFill>
                          <a:effectLst/>
                          <a:latin typeface="+mn-lt"/>
                          <a:ea typeface="Times New Roman"/>
                          <a:cs typeface="Times New Roman"/>
                        </a:rPr>
                        <a:t>sentences of varied length and </a:t>
                      </a:r>
                      <a:r>
                        <a:rPr lang="en-US" sz="1000" b="1" kern="1200" dirty="0" smtClean="0">
                          <a:solidFill>
                            <a:srgbClr val="000000"/>
                          </a:solidFill>
                          <a:effectLst/>
                          <a:latin typeface="+mn-lt"/>
                          <a:ea typeface="Times New Roman"/>
                          <a:cs typeface="Times New Roman"/>
                        </a:rPr>
                        <a:t>structure</a:t>
                      </a:r>
                      <a:r>
                        <a:rPr lang="en-US" sz="1000" b="1" kern="1200" baseline="0" dirty="0">
                          <a:solidFill>
                            <a:schemeClr val="tx1"/>
                          </a:solidFill>
                          <a:effectLst/>
                          <a:latin typeface="+mn-lt"/>
                          <a:ea typeface="Times New Roman"/>
                          <a:cs typeface="Times New Roman"/>
                        </a:rPr>
                        <a:t> </a:t>
                      </a:r>
                      <a:r>
                        <a:rPr lang="en-US" sz="1000" b="1" kern="1200" dirty="0" smtClean="0">
                          <a:solidFill>
                            <a:srgbClr val="000000"/>
                          </a:solidFill>
                          <a:effectLst/>
                          <a:latin typeface="+mn-lt"/>
                          <a:ea typeface="Times New Roman"/>
                          <a:cs typeface="Times New Roman"/>
                        </a:rPr>
                        <a:t>sentences </a:t>
                      </a:r>
                      <a:r>
                        <a:rPr lang="en-US" sz="1000" b="1" kern="1200" dirty="0">
                          <a:solidFill>
                            <a:srgbClr val="000000"/>
                          </a:solidFill>
                          <a:effectLst/>
                          <a:latin typeface="+mn-lt"/>
                          <a:ea typeface="Times New Roman"/>
                          <a:cs typeface="Times New Roman"/>
                        </a:rPr>
                        <a:t>need to be </a:t>
                      </a:r>
                      <a:r>
                        <a:rPr lang="en-US" sz="1000" b="1" kern="1200" dirty="0" smtClean="0">
                          <a:solidFill>
                            <a:srgbClr val="000000"/>
                          </a:solidFill>
                          <a:effectLst/>
                          <a:latin typeface="+mn-lt"/>
                          <a:ea typeface="Times New Roman"/>
                          <a:cs typeface="Times New Roman"/>
                        </a:rPr>
                        <a:t>both complete </a:t>
                      </a:r>
                      <a:r>
                        <a:rPr lang="en-US" sz="1000" b="1" kern="1200" dirty="0">
                          <a:solidFill>
                            <a:srgbClr val="000000"/>
                          </a:solidFill>
                          <a:effectLst/>
                          <a:latin typeface="+mn-lt"/>
                          <a:ea typeface="Times New Roman"/>
                          <a:cs typeface="Times New Roman"/>
                        </a:rPr>
                        <a:t>and </a:t>
                      </a:r>
                      <a:r>
                        <a:rPr lang="en-US" sz="1000" b="1" kern="1200" dirty="0" smtClean="0">
                          <a:solidFill>
                            <a:srgbClr val="000000"/>
                          </a:solidFill>
                          <a:effectLst/>
                          <a:latin typeface="+mn-lt"/>
                          <a:ea typeface="Times New Roman"/>
                          <a:cs typeface="Times New Roman"/>
                        </a:rPr>
                        <a:t>complex.</a:t>
                      </a:r>
                      <a:endParaRPr lang="en-US" sz="1000" b="1" dirty="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5800">
                <a:tc>
                  <a:txBody>
                    <a:bodyPr/>
                    <a:lstStyle/>
                    <a:p>
                      <a:pPr marL="0" marR="0" algn="l">
                        <a:lnSpc>
                          <a:spcPct val="100000"/>
                        </a:lnSpc>
                        <a:spcBef>
                          <a:spcPts val="0"/>
                        </a:spcBef>
                        <a:spcAft>
                          <a:spcPts val="0"/>
                        </a:spcAft>
                      </a:pPr>
                      <a:r>
                        <a:rPr lang="en-US" sz="1000" i="1" kern="1200" dirty="0" smtClean="0">
                          <a:solidFill>
                            <a:srgbClr val="000000"/>
                          </a:solidFill>
                          <a:effectLst/>
                          <a:latin typeface="+mn-lt"/>
                          <a:ea typeface="Times New Roman"/>
                          <a:cs typeface="Times New Roman"/>
                        </a:rPr>
                        <a:t>The student writes</a:t>
                      </a:r>
                      <a:r>
                        <a:rPr lang="en-US" sz="1000" i="1" kern="1200" baseline="0" dirty="0" smtClean="0">
                          <a:solidFill>
                            <a:srgbClr val="000000"/>
                          </a:solidFill>
                          <a:effectLst/>
                          <a:latin typeface="+mn-lt"/>
                          <a:ea typeface="Times New Roman"/>
                          <a:cs typeface="Times New Roman"/>
                        </a:rPr>
                        <a:t> 2 or 3 sentences that elaborate on the opinion that all children should have a dog supported by specific reasons.  The student writing stays on topic and uses simple and complex complete sentences.</a:t>
                      </a:r>
                    </a:p>
                    <a:p>
                      <a:pPr marL="0" marR="0" algn="l">
                        <a:lnSpc>
                          <a:spcPct val="100000"/>
                        </a:lnSpc>
                        <a:spcBef>
                          <a:spcPts val="0"/>
                        </a:spcBef>
                        <a:spcAft>
                          <a:spcPts val="0"/>
                        </a:spcAft>
                      </a:pPr>
                      <a:r>
                        <a:rPr lang="en-US" sz="1100" i="0" kern="1200" baseline="0" dirty="0" smtClean="0">
                          <a:solidFill>
                            <a:srgbClr val="000000"/>
                          </a:solidFill>
                          <a:effectLst/>
                          <a:latin typeface="+mn-lt"/>
                          <a:ea typeface="Times New Roman"/>
                          <a:cs typeface="Times New Roman"/>
                        </a:rPr>
                        <a:t>Sometimes when you are lonely your dog can be a good friend and really listen to what you have to say.</a:t>
                      </a:r>
                    </a:p>
                    <a:p>
                      <a:pPr marL="0" marR="0" algn="l">
                        <a:lnSpc>
                          <a:spcPct val="100000"/>
                        </a:lnSpc>
                        <a:spcBef>
                          <a:spcPts val="0"/>
                        </a:spcBef>
                        <a:spcAft>
                          <a:spcPts val="0"/>
                        </a:spcAft>
                      </a:pPr>
                      <a:r>
                        <a:rPr lang="en-US" sz="1100" i="0" kern="1200" baseline="0" dirty="0" smtClean="0">
                          <a:solidFill>
                            <a:srgbClr val="000000"/>
                          </a:solidFill>
                          <a:effectLst/>
                          <a:latin typeface="+mn-lt"/>
                          <a:ea typeface="Times New Roman"/>
                          <a:cs typeface="Times New Roman"/>
                        </a:rPr>
                        <a:t>Its always fun to play fetch with your dog and know its going to bring back the stick or Frisbee.</a:t>
                      </a:r>
                    </a:p>
                    <a:p>
                      <a:pPr marL="0" marR="0" algn="l">
                        <a:lnSpc>
                          <a:spcPct val="100000"/>
                        </a:lnSpc>
                        <a:spcBef>
                          <a:spcPts val="0"/>
                        </a:spcBef>
                        <a:spcAft>
                          <a:spcPts val="0"/>
                        </a:spcAft>
                      </a:pPr>
                      <a:r>
                        <a:rPr lang="en-US" sz="1100" i="0" kern="1200" baseline="0" dirty="0" smtClean="0">
                          <a:solidFill>
                            <a:srgbClr val="000000"/>
                          </a:solidFill>
                          <a:effectLst/>
                          <a:latin typeface="+mn-lt"/>
                          <a:ea typeface="Times New Roman"/>
                          <a:cs typeface="Times New Roman"/>
                        </a:rPr>
                        <a:t>Dogs are very loyal when they stand by your side or follow you around the house and yard.  </a:t>
                      </a:r>
                      <a:endParaRPr lang="en-US" sz="1100" i="0" dirty="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9313">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kern="1200" dirty="0" smtClean="0">
                          <a:solidFill>
                            <a:srgbClr val="000000"/>
                          </a:solidFill>
                          <a:effectLst/>
                          <a:latin typeface="+mn-lt"/>
                          <a:ea typeface="Times New Roman"/>
                          <a:cs typeface="Times New Roman"/>
                        </a:rPr>
                        <a:t>The student writes</a:t>
                      </a:r>
                      <a:r>
                        <a:rPr lang="en-US" sz="1000" i="1" kern="1200" baseline="0" dirty="0" smtClean="0">
                          <a:solidFill>
                            <a:srgbClr val="000000"/>
                          </a:solidFill>
                          <a:effectLst/>
                          <a:latin typeface="+mn-lt"/>
                          <a:ea typeface="Times New Roman"/>
                          <a:cs typeface="Times New Roman"/>
                        </a:rPr>
                        <a:t> 1 or 2 sentences that elaborate on the opinion that all children should have a dog supported by </a:t>
                      </a:r>
                      <a:r>
                        <a:rPr lang="en-US" sz="1000" b="1" i="1" kern="1200" baseline="0" dirty="0" smtClean="0">
                          <a:solidFill>
                            <a:srgbClr val="000000"/>
                          </a:solidFill>
                          <a:effectLst/>
                          <a:latin typeface="+mn-lt"/>
                          <a:ea typeface="Times New Roman"/>
                          <a:cs typeface="Times New Roman"/>
                        </a:rPr>
                        <a:t>partial </a:t>
                      </a:r>
                      <a:r>
                        <a:rPr lang="en-US" sz="1000" i="1" kern="1200" baseline="0" dirty="0" smtClean="0">
                          <a:solidFill>
                            <a:srgbClr val="000000"/>
                          </a:solidFill>
                          <a:effectLst/>
                          <a:latin typeface="+mn-lt"/>
                          <a:ea typeface="Times New Roman"/>
                          <a:cs typeface="Times New Roman"/>
                        </a:rPr>
                        <a:t>reasons.  The student writing stays on topic </a:t>
                      </a:r>
                      <a:r>
                        <a:rPr lang="en-US" sz="1000" b="1" i="1" kern="1200" baseline="0" dirty="0" smtClean="0">
                          <a:solidFill>
                            <a:srgbClr val="000000"/>
                          </a:solidFill>
                          <a:effectLst/>
                          <a:latin typeface="+mn-lt"/>
                          <a:ea typeface="Times New Roman"/>
                          <a:cs typeface="Times New Roman"/>
                        </a:rPr>
                        <a:t>most of the time </a:t>
                      </a:r>
                      <a:r>
                        <a:rPr lang="en-US" sz="1000" i="1" kern="1200" baseline="0" dirty="0" smtClean="0">
                          <a:solidFill>
                            <a:srgbClr val="000000"/>
                          </a:solidFill>
                          <a:effectLst/>
                          <a:latin typeface="+mn-lt"/>
                          <a:ea typeface="Times New Roman"/>
                          <a:cs typeface="Times New Roman"/>
                        </a:rPr>
                        <a:t>and uses simple and complex complete sentences.</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i="0" kern="1200" baseline="0" dirty="0" smtClean="0">
                          <a:solidFill>
                            <a:srgbClr val="000000"/>
                          </a:solidFill>
                          <a:effectLst/>
                          <a:latin typeface="+mn-lt"/>
                          <a:ea typeface="Times New Roman"/>
                          <a:cs typeface="Times New Roman"/>
                        </a:rPr>
                        <a:t>My dog is my best friend and he always likes to be around me.</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i="0" kern="1200" baseline="0" dirty="0" smtClean="0">
                          <a:solidFill>
                            <a:srgbClr val="000000"/>
                          </a:solidFill>
                          <a:effectLst/>
                          <a:latin typeface="+mn-lt"/>
                          <a:ea typeface="Times New Roman"/>
                          <a:cs typeface="Times New Roman"/>
                        </a:rPr>
                        <a:t>I like to play with my dog.</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i="0" kern="1200" baseline="0" dirty="0" smtClean="0">
                          <a:solidFill>
                            <a:srgbClr val="000000"/>
                          </a:solidFill>
                          <a:effectLst/>
                          <a:latin typeface="+mn-lt"/>
                          <a:ea typeface="Times New Roman"/>
                          <a:cs typeface="Times New Roman"/>
                        </a:rPr>
                        <a:t>If I had a cat it wouldn’t be as much fun.</a:t>
                      </a:r>
                      <a:endParaRPr lang="en-US" sz="1100" i="0" dirty="0" smtClean="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6527">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srgbClr val="000000"/>
                          </a:solidFill>
                          <a:effectLst/>
                          <a:uLnTx/>
                          <a:uFillTx/>
                          <a:latin typeface="+mn-lt"/>
                          <a:ea typeface="Times New Roman"/>
                          <a:cs typeface="Times New Roman"/>
                        </a:rPr>
                        <a:t>The student writes 1  sentence  to  elaborate on the opinion that all children should have a dog but with vague reasons. The student writing veers away from the  topic </a:t>
                      </a:r>
                      <a:r>
                        <a:rPr kumimoji="0" lang="en-US" sz="1000" b="1" i="1" u="none" strike="noStrike" kern="1200" cap="none" spc="0" normalizeH="0" baseline="0" noProof="0" dirty="0" smtClean="0">
                          <a:ln>
                            <a:noFill/>
                          </a:ln>
                          <a:solidFill>
                            <a:srgbClr val="000000"/>
                          </a:solidFill>
                          <a:effectLst/>
                          <a:uLnTx/>
                          <a:uFillTx/>
                          <a:latin typeface="+mn-lt"/>
                          <a:ea typeface="Times New Roman"/>
                          <a:cs typeface="Times New Roman"/>
                        </a:rPr>
                        <a:t>most of the time </a:t>
                      </a:r>
                      <a:r>
                        <a:rPr kumimoji="0" lang="en-US" sz="1000" b="0" i="1" u="none" strike="noStrike" kern="1200" cap="none" spc="0" normalizeH="0" baseline="0" noProof="0" dirty="0" smtClean="0">
                          <a:ln>
                            <a:noFill/>
                          </a:ln>
                          <a:solidFill>
                            <a:srgbClr val="000000"/>
                          </a:solidFill>
                          <a:effectLst/>
                          <a:uLnTx/>
                          <a:uFillTx/>
                          <a:latin typeface="+mn-lt"/>
                          <a:ea typeface="Times New Roman"/>
                          <a:cs typeface="Times New Roman"/>
                        </a:rPr>
                        <a:t>and uses only simple sentences.</a:t>
                      </a:r>
                    </a:p>
                    <a:p>
                      <a:pPr marL="0" marR="0" algn="l">
                        <a:lnSpc>
                          <a:spcPct val="100000"/>
                        </a:lnSpc>
                        <a:spcBef>
                          <a:spcPts val="0"/>
                        </a:spcBef>
                        <a:spcAft>
                          <a:spcPts val="0"/>
                        </a:spcAft>
                      </a:pPr>
                      <a:r>
                        <a:rPr kumimoji="0" lang="en-US" sz="1100" b="0" i="0" u="none" strike="noStrike" kern="1200" cap="none" spc="0" normalizeH="0" baseline="0" noProof="0" dirty="0" smtClean="0">
                          <a:ln>
                            <a:noFill/>
                          </a:ln>
                          <a:solidFill>
                            <a:srgbClr val="000000"/>
                          </a:solidFill>
                          <a:effectLst/>
                          <a:uLnTx/>
                          <a:uFillTx/>
                          <a:latin typeface="+mn-lt"/>
                          <a:cs typeface="Times New Roman"/>
                        </a:rPr>
                        <a:t>All kids should have a dog.  I had a pet hamster. Hamsters don’t play with you much.</a:t>
                      </a:r>
                      <a:endParaRPr lang="en-US" sz="1100" i="0" dirty="0">
                        <a:effectLst/>
                        <a:latin typeface="+mn-lt"/>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6527">
                <a:tc>
                  <a:txBody>
                    <a:bodyPr/>
                    <a:lstStyle/>
                    <a:p>
                      <a:pPr marL="0" marR="0" algn="l">
                        <a:lnSpc>
                          <a:spcPct val="100000"/>
                        </a:lnSpc>
                        <a:spcBef>
                          <a:spcPts val="0"/>
                        </a:spcBef>
                        <a:spcAft>
                          <a:spcPts val="0"/>
                        </a:spcAft>
                      </a:pPr>
                      <a:r>
                        <a:rPr lang="en-US" sz="1000" i="1" dirty="0" smtClean="0">
                          <a:effectLst/>
                          <a:latin typeface="+mn-lt"/>
                        </a:rPr>
                        <a:t>The students does not support the opinion that</a:t>
                      </a:r>
                      <a:r>
                        <a:rPr lang="en-US" sz="1000" i="1" baseline="0" dirty="0" smtClean="0">
                          <a:effectLst/>
                          <a:latin typeface="+mn-lt"/>
                        </a:rPr>
                        <a:t> all children should have a dog.</a:t>
                      </a:r>
                    </a:p>
                    <a:p>
                      <a:pPr marL="0" marR="0" algn="l">
                        <a:lnSpc>
                          <a:spcPct val="100000"/>
                        </a:lnSpc>
                        <a:spcBef>
                          <a:spcPts val="0"/>
                        </a:spcBef>
                        <a:spcAft>
                          <a:spcPts val="0"/>
                        </a:spcAft>
                      </a:pPr>
                      <a:r>
                        <a:rPr lang="en-US" sz="1100" i="0" baseline="0" dirty="0" smtClean="0">
                          <a:effectLst/>
                          <a:latin typeface="+mn-lt"/>
                        </a:rPr>
                        <a:t>A dog is a lot of work.  I like cats best.</a:t>
                      </a:r>
                      <a:endParaRPr lang="en-US" sz="1100" i="0" dirty="0">
                        <a:effectLst/>
                        <a:latin typeface="+mn-lt"/>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808152959"/>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1151</TotalTime>
  <Words>6492</Words>
  <Application>Microsoft Office PowerPoint</Application>
  <PresentationFormat>Custom</PresentationFormat>
  <Paragraphs>732</Paragraphs>
  <Slides>26</Slides>
  <Notes>4</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Custom Design</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180</cp:revision>
  <cp:lastPrinted>2014-09-25T18:13:10Z</cp:lastPrinted>
  <dcterms:created xsi:type="dcterms:W3CDTF">2014-06-19T22:41:39Z</dcterms:created>
  <dcterms:modified xsi:type="dcterms:W3CDTF">2015-08-10T19:25:06Z</dcterms:modified>
</cp:coreProperties>
</file>