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notesMasterIdLst>
    <p:notesMasterId r:id="rId32"/>
  </p:notesMasterIdLst>
  <p:sldIdLst>
    <p:sldId id="313" r:id="rId4"/>
    <p:sldId id="340" r:id="rId5"/>
    <p:sldId id="315" r:id="rId6"/>
    <p:sldId id="341" r:id="rId7"/>
    <p:sldId id="281" r:id="rId8"/>
    <p:sldId id="282"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79" autoAdjust="0"/>
  </p:normalViewPr>
  <p:slideViewPr>
    <p:cSldViewPr>
      <p:cViewPr>
        <p:scale>
          <a:sx n="89" d="100"/>
          <a:sy n="89" d="100"/>
        </p:scale>
        <p:origin x="-738" y="162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8/31/2015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13482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AFADB5-CA8D-4A31-A9FA-E15C065CF2FE}" type="datetime1">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A579C-BEE0-420B-AAEB-DA2AEF4EB312}" type="datetime1">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226A80-7EE8-4A11-BE7C-DBC382BD8C65}" type="datetime1">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EE150C6-3428-4A4E-99B1-F2DD7A2A9864}" type="datetime1">
              <a:rPr lang="en-US" smtClean="0"/>
              <a:t>8/31/2015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2634DE-2A4D-43B4-9403-D2366D6D5E29}"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183EC8-D59F-4A79-96EF-3BEED64B32DF}"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7C1021-AFBF-4976-9C33-B2B6932C7950}"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D0C4E64-F239-417B-8E18-C75601355C11}" type="datetime1">
              <a:rPr lang="en-US" smtClean="0"/>
              <a:t>8/31/2015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1D88708-5FAE-42C3-B55D-2AA9C05EC6EE}" type="datetime1">
              <a:rPr lang="en-US" smtClean="0"/>
              <a:t>8/31/2015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83C98384-C1C9-4EAC-967D-7B6ABDCEED9E}" type="datetime1">
              <a:rPr lang="en-US" smtClean="0"/>
              <a:t>8/31/2015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61131F-76BB-4D95-A2B0-67CAA7579989}"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1044266-CBF2-491C-84B4-BF64E34B7219}" type="datetime1">
              <a:rPr lang="en-US" smtClean="0"/>
              <a:t>8/31/2015</a:t>
            </a:fld>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txBox="1">
            <a:spLocks/>
          </p:cNvSpPr>
          <p:nvPr userDrawn="1"/>
        </p:nvSpPr>
        <p:spPr>
          <a:xfrm>
            <a:off x="2807970" y="9372600"/>
            <a:ext cx="2461260" cy="535516"/>
          </a:xfrm>
          <a:prstGeom prst="rect">
            <a:avLst/>
          </a:prstGeom>
        </p:spPr>
        <p:txBody>
          <a:bodyPr vert="horz" lIns="101882" tIns="50941" rIns="101882" bIns="50941" rtlCol="0" anchor="ctr"/>
          <a:lstStyle>
            <a:defPPr>
              <a:defRPr lang="en-US"/>
            </a:defPPr>
            <a:lvl1pPr marL="0" algn="ctr" defTabSz="1018824" rtl="0" eaLnBrk="1" latinLnBrk="0" hangingPunct="1">
              <a:defRPr sz="9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07/04/2015 OSP – Susan Richmond</a:t>
            </a:r>
            <a:endParaRPr lang="en-US"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D71BB03-9488-467A-B188-5A95E01F0BD3}" type="datetime1">
              <a:rPr lang="en-US" smtClean="0"/>
              <a:t>8/31/2015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dirty="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1833AB-9C04-4D5E-A7E1-10F4D538BCF6}"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656551-55FF-4534-882D-176DEB5E4D37}" type="datetime1">
              <a:rPr lang="en-US" smtClean="0"/>
              <a:t>8/31/2015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1089F0-B4E2-4C1A-B95F-3DAD918F4039}"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15358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89971-80E2-4437-BC4F-56572AA367C7}"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0546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F2BA9-CC90-4B06-800A-7C88746C7947}"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18843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BE96CE-6B1F-406D-BED8-0BC3E3AD927B}" type="datetime1">
              <a:rPr lang="en-US" smtClean="0">
                <a:solidFill>
                  <a:prstClr val="black">
                    <a:tint val="75000"/>
                  </a:prstClr>
                </a:solidFill>
              </a:rPr>
              <a:t>8/31/2015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0006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1195EE-C06F-4829-A277-DF21E0B17A1E}" type="datetime1">
              <a:rPr lang="en-US" smtClean="0">
                <a:solidFill>
                  <a:prstClr val="black">
                    <a:tint val="75000"/>
                  </a:prstClr>
                </a:solidFill>
              </a:rPr>
              <a:t>8/31/2015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16924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98C082-0990-48B0-A701-676F928B68D0}" type="datetime1">
              <a:rPr lang="en-US" smtClean="0">
                <a:solidFill>
                  <a:prstClr val="black">
                    <a:tint val="75000"/>
                  </a:prstClr>
                </a:solidFill>
              </a:rPr>
              <a:t>8/31/2015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8980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4C0E9-5861-4DC0-9981-1098A084C228}" type="datetime1">
              <a:rPr lang="en-US" smtClean="0">
                <a:solidFill>
                  <a:prstClr val="black">
                    <a:tint val="75000"/>
                  </a:prstClr>
                </a:solidFill>
              </a:rPr>
              <a:t>8/31/2015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902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389FB6-B983-4D8C-9B9C-BC0A8D1C2460}" type="datetime1">
              <a:rPr lang="en-US" smtClean="0"/>
              <a:t>8/31/2015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494B5-8C67-4042-8E9A-BA2E79969B33}" type="datetime1">
              <a:rPr lang="en-US" smtClean="0">
                <a:solidFill>
                  <a:prstClr val="black">
                    <a:tint val="75000"/>
                  </a:prstClr>
                </a:solidFill>
              </a:rPr>
              <a:t>8/31/2015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64050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8DA32-A8D5-4F24-9C1E-C42A1CC5363C}" type="datetime1">
              <a:rPr lang="en-US" smtClean="0">
                <a:solidFill>
                  <a:prstClr val="black">
                    <a:tint val="75000"/>
                  </a:prstClr>
                </a:solidFill>
              </a:rPr>
              <a:t>8/31/2015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310684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31A80-AFD1-48F1-B5CE-ABA66C276F08}"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481916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8AE81-321D-49E1-A9BF-B5072C6E1579}"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996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54C6C5-4AE5-42AC-BF66-44C5E19FD4AE}" type="datetime1">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DD9DC6-08C3-4128-BE9B-8085F83DBEB2}" type="datetime1">
              <a:rPr lang="en-US" smtClean="0"/>
              <a:t>8/31/2015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4D1E30-8414-47CB-950F-4CB6A317607F}" type="datetime1">
              <a:rPr lang="en-US" smtClean="0"/>
              <a:t>8/31/2015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5B198-6B47-4E8F-B362-F797E9966B78}" type="datetime1">
              <a:rPr lang="en-US" smtClean="0"/>
              <a:t>8/31/2015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8CC8D-D350-465A-A7C8-87F1ED3463A3}" type="datetime1">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FAE85-9F04-4E54-BB02-FCE20E2A2CE4}" type="datetime1">
              <a:rPr lang="en-US" smtClean="0"/>
              <a:t>8/31/2015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064C46B9-AFCE-4BD0-95C0-829E0824A361}" type="datetime1">
              <a:rPr lang="en-US" smtClean="0"/>
              <a:t>8/31/2015</a:t>
            </a:fld>
            <a:endParaRPr lang="en-US" dirty="0"/>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900">
                <a:solidFill>
                  <a:schemeClr val="tx1"/>
                </a:solidFill>
              </a:defRPr>
            </a:lvl1pPr>
          </a:lstStyle>
          <a:p>
            <a:endParaRPr lang="en-US" dirty="0"/>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0FBC17F2-018A-47D6-9252-42BBC1223012}" type="datetime1">
              <a:rPr lang="en-US" smtClean="0"/>
              <a:t>8/31/2015</a:t>
            </a:fld>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79E284CB-2ECE-4EDD-ABE6-BDC5F05964F5}" type="datetime1">
              <a:rPr lang="en-US" smtClean="0">
                <a:solidFill>
                  <a:prstClr val="black">
                    <a:tint val="75000"/>
                  </a:prstClr>
                </a:solidFill>
              </a:rPr>
              <a:t>8/31/2015</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16198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746369324"/>
              </p:ext>
            </p:extLst>
          </p:nvPr>
        </p:nvGraphicFramePr>
        <p:xfrm>
          <a:off x="1640840" y="2514600"/>
          <a:ext cx="457708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197715"/>
                <a:gridCol w="2331720"/>
                <a:gridCol w="690880"/>
              </a:tblGrid>
              <a:tr h="268224">
                <a:tc gridSpan="4">
                  <a:txBody>
                    <a:bodyPr/>
                    <a:lstStyle/>
                    <a:p>
                      <a:pPr algn="ctr"/>
                      <a:r>
                        <a:rPr lang="en-US" sz="1100" b="1" dirty="0" smtClean="0"/>
                        <a:t>Reading: Literature</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1</a:t>
                      </a:r>
                      <a:endParaRPr lang="en-US" sz="1100" b="1" dirty="0"/>
                    </a:p>
                  </a:txBody>
                  <a:tcPr marL="103632" marR="103632" marT="50292" marB="50292">
                    <a:solidFill>
                      <a:srgbClr val="FFFFCC"/>
                    </a:solidFill>
                  </a:tcPr>
                </a:tc>
                <a:tc>
                  <a:txBody>
                    <a:bodyPr/>
                    <a:lstStyle/>
                    <a:p>
                      <a:r>
                        <a:rPr lang="en-US" sz="1100" b="1" dirty="0" smtClean="0"/>
                        <a:t>Key Details</a:t>
                      </a:r>
                      <a:endParaRPr lang="en-US" sz="1100" b="1" dirty="0"/>
                    </a:p>
                  </a:txBody>
                  <a:tcPr marL="103632" marR="103632" marT="50292" marB="50292">
                    <a:solidFill>
                      <a:srgbClr val="FFFFCC"/>
                    </a:solidFill>
                  </a:tcPr>
                </a:tc>
                <a:tc>
                  <a:txBody>
                    <a:bodyPr/>
                    <a:lstStyle/>
                    <a:p>
                      <a:r>
                        <a:rPr lang="en-US" sz="1100" b="1" dirty="0" smtClean="0"/>
                        <a:t>RL.1</a:t>
                      </a:r>
                      <a:r>
                        <a:rPr lang="en-US" sz="1100" b="1" baseline="0" dirty="0" smtClean="0"/>
                        <a:t>     </a:t>
                      </a:r>
                      <a:r>
                        <a:rPr lang="en-US" sz="1100" b="1" dirty="0" smtClean="0"/>
                        <a:t>RL.3 </a:t>
                      </a:r>
                      <a:r>
                        <a:rPr lang="en-US" sz="1100" b="0" dirty="0" smtClean="0">
                          <a:latin typeface="Calibri" panose="020F0502020204030204" pitchFamily="34" charset="0"/>
                        </a:rPr>
                        <a:t>(can move to DOK 3)</a:t>
                      </a:r>
                      <a:endParaRPr lang="en-US" sz="1100" b="1" dirty="0"/>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r h="268224">
                <a:tc>
                  <a:txBody>
                    <a:bodyPr/>
                    <a:lstStyle/>
                    <a:p>
                      <a:r>
                        <a:rPr lang="en-US" sz="1100" b="1" dirty="0" smtClean="0"/>
                        <a:t>2</a:t>
                      </a:r>
                      <a:endParaRPr lang="en-US" sz="1100" b="1" dirty="0"/>
                    </a:p>
                  </a:txBody>
                  <a:tcPr marL="103632" marR="103632" marT="50292" marB="50292">
                    <a:solidFill>
                      <a:srgbClr val="FFFFCC"/>
                    </a:solidFill>
                  </a:tcPr>
                </a:tc>
                <a:tc>
                  <a:txBody>
                    <a:bodyPr/>
                    <a:lstStyle/>
                    <a:p>
                      <a:r>
                        <a:rPr lang="en-US" sz="1100" b="1" dirty="0" smtClean="0"/>
                        <a:t>Central Ideas</a:t>
                      </a:r>
                      <a:endParaRPr lang="en-US" sz="1100" b="1" dirty="0"/>
                    </a:p>
                  </a:txBody>
                  <a:tcPr marL="103632" marR="103632" marT="50292" marB="50292">
                    <a:solidFill>
                      <a:srgbClr val="FFFFCC"/>
                    </a:solidFill>
                  </a:tcPr>
                </a:tc>
                <a:tc>
                  <a:txBody>
                    <a:bodyPr/>
                    <a:lstStyle/>
                    <a:p>
                      <a:r>
                        <a:rPr lang="en-US" sz="1100" b="1" dirty="0" smtClean="0"/>
                        <a:t>RL.2</a:t>
                      </a:r>
                      <a:endParaRPr lang="en-US" sz="1100" b="1" dirty="0"/>
                    </a:p>
                  </a:txBody>
                  <a:tcPr marL="103632" marR="103632" marT="50292" marB="50292">
                    <a:solidFill>
                      <a:srgbClr val="FFFFCC"/>
                    </a:solidFill>
                  </a:tcPr>
                </a:tc>
                <a:tc>
                  <a:txBody>
                    <a:bodyPr/>
                    <a:lstStyle/>
                    <a:p>
                      <a:pPr algn="ctr"/>
                      <a:r>
                        <a:rPr lang="en-US" sz="1100" b="1" dirty="0" smtClean="0"/>
                        <a:t>2</a:t>
                      </a:r>
                      <a:endParaRPr lang="en-US" sz="1100" b="1"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789911942"/>
              </p:ext>
            </p:extLst>
          </p:nvPr>
        </p:nvGraphicFramePr>
        <p:xfrm>
          <a:off x="1613182" y="3771900"/>
          <a:ext cx="4604739"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73099"/>
                <a:gridCol w="1209040"/>
                <a:gridCol w="2418080"/>
                <a:gridCol w="604520"/>
              </a:tblGrid>
              <a:tr h="268224">
                <a:tc gridSpan="4">
                  <a:txBody>
                    <a:bodyPr/>
                    <a:lstStyle/>
                    <a:p>
                      <a:pPr algn="ctr"/>
                      <a:r>
                        <a:rPr lang="en-US" sz="1100" b="1" dirty="0" smtClean="0"/>
                        <a:t>Reading: Informational</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8</a:t>
                      </a:r>
                      <a:endParaRPr lang="en-US" sz="1100" b="1" dirty="0"/>
                    </a:p>
                  </a:txBody>
                  <a:tcPr marL="103632" marR="103632" marT="50292" marB="50292">
                    <a:solidFill>
                      <a:srgbClr val="FFFFCC"/>
                    </a:solidFill>
                  </a:tcPr>
                </a:tc>
                <a:tc>
                  <a:txBody>
                    <a:bodyPr/>
                    <a:lstStyle/>
                    <a:p>
                      <a:r>
                        <a:rPr lang="en-US" sz="1100" b="1" dirty="0" smtClean="0"/>
                        <a:t>Key Details</a:t>
                      </a:r>
                      <a:endParaRPr lang="en-US" sz="1100" b="1" dirty="0"/>
                    </a:p>
                  </a:txBody>
                  <a:tcPr marL="103632" marR="103632" marT="50292" marB="50292">
                    <a:solidFill>
                      <a:srgbClr val="FFFFCC"/>
                    </a:solidFill>
                  </a:tcPr>
                </a:tc>
                <a:tc>
                  <a:txBody>
                    <a:bodyPr/>
                    <a:lstStyle/>
                    <a:p>
                      <a:r>
                        <a:rPr lang="en-US" sz="1100" b="1" dirty="0" smtClean="0"/>
                        <a:t>RI.1     RI.3 </a:t>
                      </a:r>
                      <a:r>
                        <a:rPr lang="en-US" sz="1100" b="0" dirty="0" smtClean="0">
                          <a:latin typeface="Calibri" panose="020F0502020204030204" pitchFamily="34" charset="0"/>
                        </a:rPr>
                        <a:t>(can move to DOK 3)</a:t>
                      </a:r>
                      <a:endParaRPr lang="en-US" sz="1100" b="1" dirty="0"/>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r h="268224">
                <a:tc>
                  <a:txBody>
                    <a:bodyPr/>
                    <a:lstStyle/>
                    <a:p>
                      <a:r>
                        <a:rPr lang="en-US" sz="1100" b="1" dirty="0" smtClean="0"/>
                        <a:t>9</a:t>
                      </a:r>
                      <a:endParaRPr lang="en-US" sz="1100" b="1" dirty="0"/>
                    </a:p>
                  </a:txBody>
                  <a:tcPr marL="103632" marR="103632" marT="50292" marB="50292">
                    <a:solidFill>
                      <a:srgbClr val="FFFFCC"/>
                    </a:solidFill>
                  </a:tcPr>
                </a:tc>
                <a:tc>
                  <a:txBody>
                    <a:bodyPr/>
                    <a:lstStyle/>
                    <a:p>
                      <a:r>
                        <a:rPr lang="en-US" sz="1100" b="1" dirty="0" smtClean="0"/>
                        <a:t>Central Ideas</a:t>
                      </a:r>
                      <a:endParaRPr lang="en-US" sz="1100" b="1" dirty="0"/>
                    </a:p>
                  </a:txBody>
                  <a:tcPr marL="103632" marR="103632" marT="50292" marB="50292">
                    <a:solidFill>
                      <a:srgbClr val="FFFFCC"/>
                    </a:solidFill>
                  </a:tcPr>
                </a:tc>
                <a:tc>
                  <a:txBody>
                    <a:bodyPr/>
                    <a:lstStyle/>
                    <a:p>
                      <a:r>
                        <a:rPr lang="en-US" sz="1100" b="1" dirty="0" smtClean="0"/>
                        <a:t>RI.2</a:t>
                      </a:r>
                      <a:endParaRPr lang="en-US" sz="1100" b="1" dirty="0"/>
                    </a:p>
                  </a:txBody>
                  <a:tcPr marL="103632" marR="103632" marT="50292" marB="50292">
                    <a:solidFill>
                      <a:srgbClr val="FFFFCC"/>
                    </a:solidFill>
                  </a:tcPr>
                </a:tc>
                <a:tc>
                  <a:txBody>
                    <a:bodyPr/>
                    <a:lstStyle/>
                    <a:p>
                      <a:pPr algn="ctr"/>
                      <a:r>
                        <a:rPr lang="en-US" sz="1100" b="1" dirty="0" smtClean="0"/>
                        <a:t>2</a:t>
                      </a:r>
                      <a:endParaRPr lang="en-US" sz="11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97799274"/>
              </p:ext>
            </p:extLst>
          </p:nvPr>
        </p:nvGraphicFramePr>
        <p:xfrm>
          <a:off x="1036320" y="5280660"/>
          <a:ext cx="5705113" cy="16093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331719"/>
                <a:gridCol w="2331720"/>
                <a:gridCol w="609873"/>
              </a:tblGrid>
              <a:tr h="268224">
                <a:tc gridSpan="4">
                  <a:txBody>
                    <a:bodyPr/>
                    <a:lstStyle/>
                    <a:p>
                      <a:pPr algn="ctr"/>
                      <a:r>
                        <a:rPr lang="en-US" sz="1100" b="1" dirty="0" smtClean="0"/>
                        <a:t>Writing</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6a</a:t>
                      </a:r>
                      <a:endParaRPr lang="en-US" sz="1100" b="1" dirty="0"/>
                    </a:p>
                  </a:txBody>
                  <a:tcPr marL="103632" marR="103632" marT="50292" marB="50292">
                    <a:solidFill>
                      <a:srgbClr val="FFFFCC"/>
                    </a:solidFill>
                  </a:tcPr>
                </a:tc>
                <a:tc>
                  <a:txBody>
                    <a:bodyPr/>
                    <a:lstStyle/>
                    <a:p>
                      <a:r>
                        <a:rPr lang="en-US" sz="1100" b="1" dirty="0" smtClean="0"/>
                        <a:t>Brief Opinion Write</a:t>
                      </a:r>
                      <a:endParaRPr lang="en-US" sz="1100" b="1" dirty="0"/>
                    </a:p>
                  </a:txBody>
                  <a:tcPr marL="103632" marR="103632" marT="50292" marB="50292">
                    <a:solidFill>
                      <a:srgbClr val="FFFFCC"/>
                    </a:solidFill>
                  </a:tcPr>
                </a:tc>
                <a:tc>
                  <a:txBody>
                    <a:bodyPr/>
                    <a:lstStyle/>
                    <a:p>
                      <a:r>
                        <a:rPr lang="pl-PL" sz="1100" b="1" dirty="0" smtClean="0"/>
                        <a:t>W-1a, W-1b, W-1c, W-1d, W-8</a:t>
                      </a:r>
                      <a:endParaRPr lang="en-US" sz="1100" b="1" dirty="0"/>
                    </a:p>
                  </a:txBody>
                  <a:tcPr marL="103632" marR="103632" marT="50292" marB="50292">
                    <a:solidFill>
                      <a:srgbClr val="FFFFCC"/>
                    </a:solidFill>
                  </a:tcPr>
                </a:tc>
                <a:tc>
                  <a:txBody>
                    <a:bodyPr/>
                    <a:lstStyle/>
                    <a:p>
                      <a:pPr algn="ctr"/>
                      <a:r>
                        <a:rPr lang="en-US" sz="1100" b="1" dirty="0" smtClean="0"/>
                        <a:t>3</a:t>
                      </a:r>
                      <a:endParaRPr lang="en-US" sz="1100" b="1" dirty="0"/>
                    </a:p>
                  </a:txBody>
                  <a:tcPr marL="103632" marR="103632" marT="50292" marB="50292" anchor="ctr">
                    <a:solidFill>
                      <a:srgbClr val="FFFFCC"/>
                    </a:solidFill>
                  </a:tcPr>
                </a:tc>
              </a:tr>
              <a:tr h="268224">
                <a:tc>
                  <a:txBody>
                    <a:bodyPr/>
                    <a:lstStyle/>
                    <a:p>
                      <a:r>
                        <a:rPr lang="en-US" sz="1100" b="1" dirty="0" smtClean="0"/>
                        <a:t>6b</a:t>
                      </a:r>
                      <a:endParaRPr lang="en-US" sz="1100" b="1" dirty="0"/>
                    </a:p>
                  </a:txBody>
                  <a:tcPr marL="103632" marR="103632" marT="50292" marB="50292">
                    <a:solidFill>
                      <a:srgbClr val="FFFFCC"/>
                    </a:solidFill>
                  </a:tcPr>
                </a:tc>
                <a:tc>
                  <a:txBody>
                    <a:bodyPr/>
                    <a:lstStyle/>
                    <a:p>
                      <a:r>
                        <a:rPr lang="en-US" sz="1100" b="1" dirty="0" smtClean="0"/>
                        <a:t>Write-Revise Opinion</a:t>
                      </a:r>
                      <a:endParaRPr lang="en-US" sz="1100" b="1" dirty="0"/>
                    </a:p>
                  </a:txBody>
                  <a:tcPr marL="103632" marR="103632" marT="50292" marB="50292">
                    <a:solidFill>
                      <a:srgbClr val="FFFFCC"/>
                    </a:solidFill>
                  </a:tcPr>
                </a:tc>
                <a:tc>
                  <a:txBody>
                    <a:bodyPr/>
                    <a:lstStyle/>
                    <a:p>
                      <a:r>
                        <a:rPr lang="pl-PL" sz="1100" b="1" dirty="0" smtClean="0"/>
                        <a:t>W-1a, W-1b, W-1c, W-1d, W-8</a:t>
                      </a:r>
                      <a:endParaRPr lang="en-US" sz="1100" b="1" dirty="0"/>
                    </a:p>
                  </a:txBody>
                  <a:tcPr marL="103632" marR="103632" marT="50292" marB="50292">
                    <a:solidFill>
                      <a:srgbClr val="FFFFCC"/>
                    </a:solidFill>
                  </a:tcPr>
                </a:tc>
                <a:tc>
                  <a:txBody>
                    <a:bodyPr/>
                    <a:lstStyle/>
                    <a:p>
                      <a:pPr algn="ctr"/>
                      <a:r>
                        <a:rPr lang="en-US" sz="1100" b="1" dirty="0" smtClean="0"/>
                        <a:t>2</a:t>
                      </a:r>
                      <a:endParaRPr lang="en-US" sz="1100" b="1" dirty="0"/>
                    </a:p>
                  </a:txBody>
                  <a:tcPr marL="103632" marR="103632" marT="50292" marB="50292" anchor="ctr">
                    <a:solidFill>
                      <a:srgbClr val="FFFFCC"/>
                    </a:solidFill>
                  </a:tcPr>
                </a:tc>
              </a:tr>
              <a:tr h="268224">
                <a:tc>
                  <a:txBody>
                    <a:bodyPr/>
                    <a:lstStyle/>
                    <a:p>
                      <a:r>
                        <a:rPr lang="en-US" sz="1100" b="1" dirty="0" smtClean="0"/>
                        <a:t>8</a:t>
                      </a:r>
                      <a:endParaRPr lang="en-US" sz="1100" b="1" dirty="0"/>
                    </a:p>
                  </a:txBody>
                  <a:tcPr marL="103632" marR="103632" marT="50292" marB="50292">
                    <a:solidFill>
                      <a:srgbClr val="FFFFCC"/>
                    </a:solidFill>
                  </a:tcPr>
                </a:tc>
                <a:tc>
                  <a:txBody>
                    <a:bodyPr/>
                    <a:lstStyle/>
                    <a:p>
                      <a:r>
                        <a:rPr lang="en-US" sz="1100" b="1" dirty="0" smtClean="0"/>
                        <a:t>Language-Vocabulary Use</a:t>
                      </a:r>
                      <a:endParaRPr lang="en-US" sz="1100" b="1" dirty="0"/>
                    </a:p>
                  </a:txBody>
                  <a:tcPr marL="103632" marR="103632" marT="50292" marB="50292">
                    <a:solidFill>
                      <a:srgbClr val="FFFFCC"/>
                    </a:solidFill>
                  </a:tcPr>
                </a:tc>
                <a:tc>
                  <a:txBody>
                    <a:bodyPr/>
                    <a:lstStyle/>
                    <a:p>
                      <a:pPr lvl="0"/>
                      <a:r>
                        <a:rPr lang="en-US" sz="1100" b="1" dirty="0" smtClean="0">
                          <a:solidFill>
                            <a:prstClr val="black"/>
                          </a:solidFill>
                        </a:rPr>
                        <a:t>L.5.1a, L.5.3.a</a:t>
                      </a:r>
                      <a:endParaRPr lang="en-US" sz="1100" b="1" dirty="0" smtClean="0">
                        <a:solidFill>
                          <a:prstClr val="black"/>
                        </a:solidFill>
                        <a:latin typeface="Helvetica" pitchFamily="34" charset="0"/>
                        <a:cs typeface="Helvetica" pitchFamily="34" charset="0"/>
                      </a:endParaRPr>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r h="268224">
                <a:tc>
                  <a:txBody>
                    <a:bodyPr/>
                    <a:lstStyle/>
                    <a:p>
                      <a:r>
                        <a:rPr lang="en-US" sz="1100" b="1" dirty="0" smtClean="0"/>
                        <a:t>9</a:t>
                      </a:r>
                      <a:endParaRPr lang="en-US" sz="1100" b="1" dirty="0"/>
                    </a:p>
                  </a:txBody>
                  <a:tcPr marL="103632" marR="103632" marT="50292" marB="50292">
                    <a:solidFill>
                      <a:srgbClr val="FFFFCC"/>
                    </a:solidFill>
                  </a:tcPr>
                </a:tc>
                <a:tc>
                  <a:txBody>
                    <a:bodyPr/>
                    <a:lstStyle/>
                    <a:p>
                      <a:r>
                        <a:rPr lang="en-US" sz="1100" b="1" dirty="0" smtClean="0"/>
                        <a:t>Edit and Clarify</a:t>
                      </a:r>
                      <a:endParaRPr lang="en-US" sz="1100" b="1" dirty="0"/>
                    </a:p>
                  </a:txBody>
                  <a:tcPr marL="103632" marR="103632" marT="50292" marB="50292">
                    <a:solidFill>
                      <a:srgbClr val="FFFFCC"/>
                    </a:solidFill>
                  </a:tcPr>
                </a:tc>
                <a:tc>
                  <a:txBody>
                    <a:bodyPr/>
                    <a:lstStyle/>
                    <a:p>
                      <a:r>
                        <a:rPr lang="en-US" sz="1100" b="1" dirty="0" smtClean="0"/>
                        <a:t>L.5.1c</a:t>
                      </a:r>
                      <a:endParaRPr lang="en-US" sz="1100" b="1" dirty="0"/>
                    </a:p>
                  </a:txBody>
                  <a:tcPr marL="103632" marR="103632" marT="50292" marB="50292">
                    <a:solidFill>
                      <a:srgbClr val="FFFFCC"/>
                    </a:solidFill>
                  </a:tcPr>
                </a:tc>
                <a:tc>
                  <a:txBody>
                    <a:bodyPr/>
                    <a:lstStyle/>
                    <a:p>
                      <a:pPr algn="ctr"/>
                      <a:r>
                        <a:rPr lang="en-US" sz="1100" b="1" dirty="0" smtClean="0"/>
                        <a:t>1-2</a:t>
                      </a:r>
                      <a:endParaRPr lang="en-US" sz="1100" b="1" dirty="0"/>
                    </a:p>
                  </a:txBody>
                  <a:tcPr marL="103632" marR="103632" marT="50292" marB="50292" anchor="ctr">
                    <a:solidFill>
                      <a:srgbClr val="FFFFCC"/>
                    </a:solidFill>
                  </a:tcPr>
                </a:tc>
              </a:tr>
            </a:tbl>
          </a:graphicData>
        </a:graphic>
      </p:graphicFrame>
      <p:sp>
        <p:nvSpPr>
          <p:cNvPr id="7" name="TextBox 6"/>
          <p:cNvSpPr txBox="1"/>
          <p:nvPr/>
        </p:nvSpPr>
        <p:spPr>
          <a:xfrm>
            <a:off x="304800" y="623214"/>
            <a:ext cx="4199255" cy="128781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n-US" sz="2700" b="1" dirty="0">
                <a:solidFill>
                  <a:schemeClr val="accent1">
                    <a:lumMod val="75000"/>
                  </a:schemeClr>
                </a:solidFill>
                <a:latin typeface="Bookman Old Style" pitchFamily="18" charset="0"/>
              </a:rPr>
              <a:t>Quarter One </a:t>
            </a:r>
            <a:endParaRPr lang="en-US" sz="2700" b="1" strike="sngStrike" dirty="0">
              <a:solidFill>
                <a:srgbClr val="FF0000"/>
              </a:solidFill>
              <a:latin typeface="Bookman Old Style" pitchFamily="18" charset="0"/>
            </a:endParaRPr>
          </a:p>
          <a:p>
            <a:r>
              <a:rPr lang="en-US" sz="2500" b="1" dirty="0">
                <a:latin typeface="Bookman Old Style" pitchFamily="18" charset="0"/>
              </a:rPr>
              <a:t>ELA CFAssessment</a:t>
            </a:r>
          </a:p>
          <a:p>
            <a:r>
              <a:rPr lang="en-US" sz="2500" b="1" dirty="0">
                <a:latin typeface="Bookman Old Style" pitchFamily="18" charset="0"/>
              </a:rPr>
              <a:t>Teacher </a:t>
            </a:r>
            <a:r>
              <a:rPr lang="en-US" sz="2500" b="1" dirty="0" smtClean="0">
                <a:latin typeface="Bookman Old Style" pitchFamily="18" charset="0"/>
              </a:rPr>
              <a:t>Directions</a:t>
            </a:r>
            <a:endParaRPr lang="en-US" sz="2500" b="1" dirty="0">
              <a:latin typeface="Bookman Old Style" pitchFamily="18" charset="0"/>
            </a:endParaRPr>
          </a:p>
        </p:txBody>
      </p:sp>
      <p:grpSp>
        <p:nvGrpSpPr>
          <p:cNvPr id="3" name="Group 2"/>
          <p:cNvGrpSpPr/>
          <p:nvPr/>
        </p:nvGrpSpPr>
        <p:grpSpPr>
          <a:xfrm>
            <a:off x="4864384" y="251460"/>
            <a:ext cx="2590365" cy="2748544"/>
            <a:chOff x="4836537" y="228597"/>
            <a:chExt cx="1888849" cy="2201532"/>
          </a:xfrm>
        </p:grpSpPr>
        <p:sp>
          <p:nvSpPr>
            <p:cNvPr id="8" name="Parallelogram 7"/>
            <p:cNvSpPr/>
            <p:nvPr/>
          </p:nvSpPr>
          <p:spPr>
            <a:xfrm rot="1584430" flipH="1">
              <a:off x="4836537" y="577718"/>
              <a:ext cx="1888849" cy="1359161"/>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219079" y="228597"/>
              <a:ext cx="970406"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5</a:t>
              </a:r>
              <a:r>
                <a:rPr lang="en-US" sz="6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t>
              </a:r>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sp>
        <p:nvSpPr>
          <p:cNvPr id="2" name="Oval 1"/>
          <p:cNvSpPr/>
          <p:nvPr/>
        </p:nvSpPr>
        <p:spPr>
          <a:xfrm>
            <a:off x="3862957" y="6111240"/>
            <a:ext cx="840916" cy="2514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2" name="Oval 11"/>
          <p:cNvSpPr/>
          <p:nvPr/>
        </p:nvSpPr>
        <p:spPr>
          <a:xfrm>
            <a:off x="3862956" y="5835396"/>
            <a:ext cx="840916" cy="2514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5" name="TextBox 24"/>
          <p:cNvSpPr txBox="1"/>
          <p:nvPr/>
        </p:nvSpPr>
        <p:spPr>
          <a:xfrm>
            <a:off x="927507" y="4900818"/>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circled.</a:t>
            </a:r>
            <a:endParaRPr lang="en-US" sz="1000" b="1" i="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F8359E8-5B63-4AE7-A26F-FE183B9DDE83}" type="slidenum">
              <a:rPr lang="en-US" smtClean="0"/>
              <a:t>1</a:t>
            </a:fld>
            <a:endParaRPr lang="en-US" dirty="0"/>
          </a:p>
        </p:txBody>
      </p:sp>
    </p:spTree>
    <p:extLst>
      <p:ext uri="{BB962C8B-B14F-4D97-AF65-F5344CB8AC3E}">
        <p14:creationId xmlns:p14="http://schemas.microsoft.com/office/powerpoint/2010/main" val="279118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49540356"/>
              </p:ext>
            </p:extLst>
          </p:nvPr>
        </p:nvGraphicFramePr>
        <p:xfrm>
          <a:off x="259080" y="502920"/>
          <a:ext cx="7349309" cy="8421903"/>
        </p:xfrm>
        <a:graphic>
          <a:graphicData uri="http://schemas.openxmlformats.org/drawingml/2006/table">
            <a:tbl>
              <a:tblPr firstRow="1" firstCol="1" bandRow="1"/>
              <a:tblGrid>
                <a:gridCol w="872309"/>
                <a:gridCol w="6477000"/>
              </a:tblGrid>
              <a:tr h="611403">
                <a:tc gridSpan="2">
                  <a:txBody>
                    <a:bodyPr/>
                    <a:lstStyle/>
                    <a:p>
                      <a:pPr algn="l"/>
                      <a:r>
                        <a:rPr lang="en-US" sz="1200" b="0" dirty="0" smtClean="0">
                          <a:solidFill>
                            <a:schemeClr val="tx1"/>
                          </a:solidFill>
                          <a:effectLst/>
                        </a:rPr>
                        <a:t>Note:  This task asks</a:t>
                      </a:r>
                      <a:r>
                        <a:rPr lang="en-US" sz="1200" b="0" baseline="0" dirty="0" smtClean="0">
                          <a:solidFill>
                            <a:schemeClr val="tx1"/>
                          </a:solidFill>
                          <a:effectLst/>
                        </a:rPr>
                        <a:t> students to reorganize a paragraph and add additional ideas to support the prompt. Students can add, delete or rearrange sentences but the support for the opinion must be the same. The sentences must be in an order that is logical.</a:t>
                      </a:r>
                      <a:endParaRPr lang="en-US" sz="1200" b="0" dirty="0" smtClean="0">
                        <a:solidFill>
                          <a:schemeClr val="tx1"/>
                        </a:solidFill>
                        <a:effectLst/>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419100">
                <a:tc gridSpan="2">
                  <a:txBody>
                    <a:bodyPr/>
                    <a:lstStyle/>
                    <a:p>
                      <a:pPr algn="ctr"/>
                      <a:r>
                        <a:rPr lang="en-US" sz="1300" b="1" dirty="0" smtClean="0">
                          <a:effectLst>
                            <a:outerShdw blurRad="38100" dist="38100" dir="2700000" algn="tl">
                              <a:srgbClr val="000000">
                                <a:alpha val="43137"/>
                              </a:srgbClr>
                            </a:outerShdw>
                          </a:effectLst>
                        </a:rPr>
                        <a:t>Quarter 1 CFA </a:t>
                      </a:r>
                      <a:r>
                        <a:rPr lang="en-US" sz="1300" b="1" u="sng" dirty="0" smtClean="0">
                          <a:effectLst>
                            <a:outerShdw blurRad="38100" dist="38100" dir="2700000" algn="tl">
                              <a:srgbClr val="000000">
                                <a:alpha val="43137"/>
                              </a:srgbClr>
                            </a:outerShdw>
                          </a:effectLst>
                        </a:rPr>
                        <a:t>Constructed Response</a:t>
                      </a:r>
                      <a:r>
                        <a:rPr lang="en-US" sz="1300" b="1" dirty="0" smtClean="0">
                          <a:effectLst>
                            <a:outerShdw blurRad="38100" dist="38100" dir="2700000" algn="tl">
                              <a:srgbClr val="000000">
                                <a:alpha val="43137"/>
                              </a:srgbClr>
                            </a:outerShdw>
                          </a:effectLst>
                        </a:rPr>
                        <a:t> Answer Key</a:t>
                      </a:r>
                    </a:p>
                    <a:p>
                      <a:pPr algn="ctr"/>
                      <a:r>
                        <a:rPr lang="en-US" sz="1300" b="1" dirty="0" smtClean="0">
                          <a:effectLst>
                            <a:outerShdw blurRad="38100" dist="38100" dir="2700000" algn="tl">
                              <a:srgbClr val="000000">
                                <a:alpha val="43137"/>
                              </a:srgbClr>
                            </a:outerShdw>
                          </a:effectLst>
                        </a:rPr>
                        <a:t>Write to </a:t>
                      </a:r>
                      <a:r>
                        <a:rPr lang="en-US" sz="1300" b="1" u="sng" dirty="0" smtClean="0">
                          <a:effectLst>
                            <a:outerShdw blurRad="38100" dist="38100" dir="2700000" algn="tl">
                              <a:srgbClr val="000000">
                                <a:alpha val="43137"/>
                              </a:srgbClr>
                            </a:outerShdw>
                          </a:effectLst>
                        </a:rPr>
                        <a:t>Revise a Text</a:t>
                      </a:r>
                      <a:endParaRPr lang="en-US" sz="1300" b="1" dirty="0" smtClean="0">
                        <a:effectLst>
                          <a:outerShdw blurRad="38100" dist="38100" dir="2700000" algn="tl">
                            <a:srgbClr val="000000">
                              <a:alpha val="43137"/>
                            </a:srgbClr>
                          </a:outerShdw>
                        </a:effectLst>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544347">
                <a:tc gridSpan="2">
                  <a:txBody>
                    <a:bodyPr/>
                    <a:lstStyle/>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Standard W.1a-b  …</a:t>
                      </a:r>
                      <a:r>
                        <a:rPr lang="en-US" sz="1100" dirty="0" smtClean="0">
                          <a:latin typeface="+mn-lt"/>
                        </a:rPr>
                        <a:t>create an organizational structure in which ideas are logically grouped to support the writer's purpose. </a:t>
                      </a:r>
                      <a:r>
                        <a:rPr lang="en-US" sz="1100" b="0" kern="1200" dirty="0" smtClean="0">
                          <a:solidFill>
                            <a:srgbClr val="000000"/>
                          </a:solidFill>
                          <a:effectLst/>
                          <a:latin typeface="+mn-lt"/>
                          <a:ea typeface="Times New Roman"/>
                          <a:cs typeface="Times New Roman"/>
                        </a:rPr>
                        <a:t>Provide logically ordered reasons that are supported by facts and details.</a:t>
                      </a:r>
                    </a:p>
                    <a:p>
                      <a:pPr marL="0" marR="0" algn="ctr">
                        <a:lnSpc>
                          <a:spcPct val="100000"/>
                        </a:lnSpc>
                        <a:spcBef>
                          <a:spcPts val="0"/>
                        </a:spcBef>
                        <a:spcAft>
                          <a:spcPts val="0"/>
                        </a:spcAft>
                      </a:pPr>
                      <a:r>
                        <a:rPr lang="en-US" sz="1300" b="1" kern="1200" dirty="0" smtClean="0">
                          <a:solidFill>
                            <a:srgbClr val="000000"/>
                          </a:solidFill>
                          <a:effectLst/>
                          <a:latin typeface="+mn-lt"/>
                          <a:ea typeface="Times New Roman"/>
                          <a:cs typeface="Times New Roman"/>
                        </a:rPr>
                        <a:t>Writing Opinion Writing</a:t>
                      </a:r>
                      <a:r>
                        <a:rPr lang="en-US" sz="1300" b="1" kern="1200" dirty="0" smtClean="0">
                          <a:solidFill>
                            <a:schemeClr val="tx1"/>
                          </a:solidFill>
                          <a:effectLst/>
                          <a:latin typeface="+mn-lt"/>
                          <a:ea typeface="Times New Roman"/>
                          <a:cs typeface="Times New Roman"/>
                        </a:rPr>
                        <a:t>:</a:t>
                      </a:r>
                      <a:r>
                        <a:rPr lang="en-US" sz="1300" b="1" kern="1200" baseline="0" dirty="0" smtClean="0">
                          <a:solidFill>
                            <a:schemeClr val="tx1"/>
                          </a:solidFill>
                          <a:effectLst/>
                          <a:latin typeface="+mn-lt"/>
                          <a:ea typeface="Times New Roman"/>
                          <a:cs typeface="Times New Roman"/>
                        </a:rPr>
                        <a:t> </a:t>
                      </a:r>
                      <a:r>
                        <a:rPr lang="en-US" sz="1300" b="1" kern="1200" dirty="0" smtClean="0">
                          <a:solidFill>
                            <a:srgbClr val="000000"/>
                          </a:solidFill>
                          <a:effectLst/>
                          <a:latin typeface="+mn-lt"/>
                          <a:ea typeface="Times New Roman"/>
                          <a:cs typeface="Times New Roman"/>
                        </a:rPr>
                        <a:t>Target 6b</a:t>
                      </a:r>
                      <a:endParaRPr lang="en-US" sz="1300" b="1"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pPr marL="0" marR="0" algn="ctr">
                        <a:lnSpc>
                          <a:spcPct val="115000"/>
                        </a:lnSpc>
                        <a:spcBef>
                          <a:spcPts val="0"/>
                        </a:spcBef>
                        <a:spcAft>
                          <a:spcPts val="0"/>
                        </a:spcAft>
                      </a:pPr>
                      <a:endParaRPr lang="en-US" sz="14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98830">
                <a:tc gridSpan="2">
                  <a:txBody>
                    <a:bodyPr/>
                    <a:lstStyle/>
                    <a:p>
                      <a:pPr marL="0" marR="0" algn="l">
                        <a:lnSpc>
                          <a:spcPct val="100000"/>
                        </a:lnSpc>
                        <a:spcBef>
                          <a:spcPts val="0"/>
                        </a:spcBef>
                        <a:spcAft>
                          <a:spcPts val="0"/>
                        </a:spcAft>
                      </a:pPr>
                      <a:r>
                        <a:rPr lang="en-US" sz="1300" b="1" kern="1200" dirty="0" smtClean="0">
                          <a:solidFill>
                            <a:srgbClr val="000000"/>
                          </a:solidFill>
                          <a:effectLst/>
                          <a:latin typeface="+mn-lt"/>
                          <a:ea typeface="Times New Roman"/>
                          <a:cs typeface="Times New Roman"/>
                        </a:rPr>
                        <a:t>Question</a:t>
                      </a:r>
                      <a:r>
                        <a:rPr lang="en-US" sz="1300" b="1" kern="1200" baseline="0" dirty="0" smtClean="0">
                          <a:solidFill>
                            <a:srgbClr val="000000"/>
                          </a:solidFill>
                          <a:effectLst/>
                          <a:latin typeface="+mn-lt"/>
                          <a:ea typeface="Times New Roman"/>
                          <a:cs typeface="Times New Roman"/>
                        </a:rPr>
                        <a:t> #18 Read the paragraph </a:t>
                      </a:r>
                      <a:r>
                        <a:rPr lang="en-US" sz="1300" b="1" i="0" kern="1200" baseline="0" dirty="0" smtClean="0">
                          <a:solidFill>
                            <a:srgbClr val="000000"/>
                          </a:solidFill>
                          <a:effectLst/>
                          <a:latin typeface="+mn-lt"/>
                          <a:ea typeface="Times New Roman"/>
                          <a:cs typeface="Times New Roman"/>
                        </a:rPr>
                        <a:t>below </a:t>
                      </a:r>
                      <a:r>
                        <a:rPr lang="en-US" sz="1300" b="0" i="1" kern="1200" baseline="0" dirty="0" smtClean="0">
                          <a:solidFill>
                            <a:srgbClr val="000000"/>
                          </a:solidFill>
                          <a:effectLst/>
                          <a:latin typeface="+mn-lt"/>
                          <a:ea typeface="Times New Roman"/>
                          <a:cs typeface="Times New Roman"/>
                        </a:rPr>
                        <a:t>(any sentence order that is logical is acceptable).</a:t>
                      </a:r>
                    </a:p>
                    <a:p>
                      <a:pPr marL="0" marR="0" algn="l">
                        <a:lnSpc>
                          <a:spcPct val="100000"/>
                        </a:lnSpc>
                        <a:spcBef>
                          <a:spcPts val="0"/>
                        </a:spcBef>
                        <a:spcAft>
                          <a:spcPts val="0"/>
                        </a:spcAft>
                      </a:pPr>
                      <a:r>
                        <a:rPr lang="en-US" sz="1300" kern="1200" dirty="0" smtClean="0">
                          <a:solidFill>
                            <a:srgbClr val="000000"/>
                          </a:solidFill>
                          <a:effectLst/>
                          <a:latin typeface="+mn-lt"/>
                          <a:ea typeface="Times New Roman"/>
                          <a:cs typeface="Times New Roman"/>
                        </a:rPr>
                        <a:t>Kids </a:t>
                      </a:r>
                      <a:r>
                        <a:rPr lang="en-US" sz="1300" kern="1200" dirty="0">
                          <a:solidFill>
                            <a:srgbClr val="000000"/>
                          </a:solidFill>
                          <a:effectLst/>
                          <a:latin typeface="+mn-lt"/>
                          <a:ea typeface="Times New Roman"/>
                          <a:cs typeface="Times New Roman"/>
                        </a:rPr>
                        <a:t>should be allowed to choose what they do over summer vacation. There is lots to do. Kids get bored. Learning is not the most important thing. </a:t>
                      </a:r>
                      <a:r>
                        <a:rPr lang="en-US" sz="1300" kern="1200" dirty="0" smtClean="0">
                          <a:solidFill>
                            <a:srgbClr val="000000"/>
                          </a:solidFill>
                          <a:effectLst/>
                          <a:latin typeface="+mn-lt"/>
                          <a:ea typeface="Times New Roman"/>
                          <a:cs typeface="Times New Roman"/>
                        </a:rPr>
                        <a:t>Parents </a:t>
                      </a:r>
                      <a:r>
                        <a:rPr lang="en-US" sz="1300" kern="1200" dirty="0">
                          <a:solidFill>
                            <a:srgbClr val="000000"/>
                          </a:solidFill>
                          <a:effectLst/>
                          <a:latin typeface="+mn-lt"/>
                          <a:ea typeface="Times New Roman"/>
                          <a:cs typeface="Times New Roman"/>
                        </a:rPr>
                        <a:t>shouldn’t get to choose what we do. Friends are fun to hang out with, too. Summer activities should be kids’ choices because adults decide all school year</a:t>
                      </a:r>
                      <a:r>
                        <a:rPr lang="en-US" sz="1300" kern="1200" dirty="0" smtClean="0">
                          <a:solidFill>
                            <a:srgbClr val="000000"/>
                          </a:solidFill>
                          <a:effectLst/>
                          <a:latin typeface="+mn-lt"/>
                          <a:ea typeface="Times New Roman"/>
                          <a:cs typeface="Times New Roman"/>
                        </a:rPr>
                        <a:t>.</a:t>
                      </a:r>
                    </a:p>
                    <a:p>
                      <a:pPr marL="0" marR="0" algn="l">
                        <a:lnSpc>
                          <a:spcPct val="100000"/>
                        </a:lnSpc>
                        <a:spcBef>
                          <a:spcPts val="0"/>
                        </a:spcBef>
                        <a:spcAft>
                          <a:spcPts val="0"/>
                        </a:spcAft>
                      </a:pPr>
                      <a:r>
                        <a:rPr lang="en-US" sz="1300" b="1" baseline="0" dirty="0" smtClean="0">
                          <a:solidFill>
                            <a:schemeClr val="tx1"/>
                          </a:solidFill>
                          <a:effectLst/>
                          <a:latin typeface="+mn-lt"/>
                          <a:ea typeface="Calibri"/>
                          <a:cs typeface="Times New Roman"/>
                        </a:rPr>
                        <a:t>Rewrite the paragraph by organizing it in a logical order.  Add your own ideas to existing sentences or add new sentences within the paragraph to further support the opinion that is given.  </a:t>
                      </a:r>
                      <a:endParaRPr lang="en-US" sz="1300" b="1" dirty="0" smtClean="0">
                        <a:solidFill>
                          <a:schemeClr val="tx1"/>
                        </a:solidFill>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200" b="1"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01063">
                <a:tc gridSpan="2">
                  <a:txBody>
                    <a:bodyPr/>
                    <a:lstStyle/>
                    <a:p>
                      <a:pPr marL="0" marR="0" algn="l">
                        <a:lnSpc>
                          <a:spcPct val="100000"/>
                        </a:lnSpc>
                        <a:spcBef>
                          <a:spcPts val="0"/>
                        </a:spcBef>
                        <a:spcAft>
                          <a:spcPts val="0"/>
                        </a:spcAft>
                      </a:pPr>
                      <a:r>
                        <a:rPr lang="en-US" sz="1200" b="1" u="sng" kern="1200" dirty="0">
                          <a:solidFill>
                            <a:srgbClr val="000000"/>
                          </a:solidFill>
                          <a:effectLst/>
                          <a:latin typeface="+mn-lt"/>
                          <a:ea typeface="Times New Roman"/>
                          <a:cs typeface="Arial"/>
                        </a:rPr>
                        <a:t>Scoring Notes</a:t>
                      </a:r>
                      <a:r>
                        <a:rPr lang="en-US" sz="1200" kern="1200" dirty="0" smtClean="0">
                          <a:solidFill>
                            <a:srgbClr val="000000"/>
                          </a:solidFill>
                          <a:effectLst/>
                          <a:latin typeface="+mn-lt"/>
                          <a:ea typeface="Times New Roman"/>
                          <a:cs typeface="Arial"/>
                        </a:rPr>
                        <a:t>:</a:t>
                      </a: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The</a:t>
                      </a:r>
                      <a:r>
                        <a:rPr lang="en-US" sz="1100" b="1" kern="1200" baseline="0" dirty="0" smtClean="0">
                          <a:solidFill>
                            <a:srgbClr val="000000"/>
                          </a:solidFill>
                          <a:effectLst/>
                          <a:latin typeface="+mn-lt"/>
                          <a:ea typeface="Times New Roman"/>
                          <a:cs typeface="Times New Roman"/>
                        </a:rPr>
                        <a:t> response g</a:t>
                      </a:r>
                      <a:r>
                        <a:rPr lang="en-US" sz="1100" b="1" kern="1200" dirty="0" smtClean="0">
                          <a:solidFill>
                            <a:srgbClr val="000000"/>
                          </a:solidFill>
                          <a:effectLst/>
                          <a:latin typeface="+mn-lt"/>
                          <a:ea typeface="Times New Roman"/>
                          <a:cs typeface="Times New Roman"/>
                        </a:rPr>
                        <a:t>ives </a:t>
                      </a:r>
                      <a:r>
                        <a:rPr lang="en-US" sz="1100" b="1" kern="1200" dirty="0">
                          <a:solidFill>
                            <a:srgbClr val="000000"/>
                          </a:solidFill>
                          <a:effectLst/>
                          <a:latin typeface="+mn-lt"/>
                          <a:ea typeface="Times New Roman"/>
                          <a:cs typeface="Times New Roman"/>
                        </a:rPr>
                        <a:t>essential elements of a complete interpretation of the </a:t>
                      </a:r>
                      <a:r>
                        <a:rPr lang="en-US" sz="1100" b="1" kern="1200" dirty="0" smtClean="0">
                          <a:solidFill>
                            <a:srgbClr val="000000"/>
                          </a:solidFill>
                          <a:effectLst/>
                          <a:latin typeface="+mn-lt"/>
                          <a:ea typeface="Times New Roman"/>
                          <a:cs typeface="Times New Roman"/>
                        </a:rPr>
                        <a:t>prompt </a:t>
                      </a:r>
                      <a:r>
                        <a:rPr lang="en-US" sz="1100" b="0" kern="1200" dirty="0" smtClean="0">
                          <a:solidFill>
                            <a:srgbClr val="000000"/>
                          </a:solidFill>
                          <a:effectLst/>
                          <a:latin typeface="+mn-lt"/>
                          <a:ea typeface="Times New Roman"/>
                          <a:cs typeface="Times New Roman"/>
                        </a:rPr>
                        <a:t>which includes a</a:t>
                      </a:r>
                      <a:r>
                        <a:rPr lang="en-US" sz="1100" b="0" kern="1200" baseline="0" dirty="0" smtClean="0">
                          <a:solidFill>
                            <a:srgbClr val="000000"/>
                          </a:solidFill>
                          <a:effectLst/>
                          <a:latin typeface="+mn-lt"/>
                          <a:ea typeface="Times New Roman"/>
                          <a:cs typeface="Times New Roman"/>
                        </a:rPr>
                        <a:t> logical organization and additional sentences to extend the opinion that kids should be allowed to choose what to do over the summer vacation.  Other demands you’ve taught in class should not be assessed if they are not part of the prompt.</a:t>
                      </a:r>
                      <a:endParaRPr lang="en-US" sz="1100" b="1" dirty="0">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The response addresses </a:t>
                      </a:r>
                      <a:r>
                        <a:rPr lang="en-US" sz="1100" b="1" kern="1200" dirty="0">
                          <a:solidFill>
                            <a:srgbClr val="000000"/>
                          </a:solidFill>
                          <a:effectLst/>
                          <a:latin typeface="+mn-lt"/>
                          <a:ea typeface="Times New Roman"/>
                          <a:cs typeface="Times New Roman"/>
                        </a:rPr>
                        <a:t>many aspects of the task and provides sufficient relevant evidence to support </a:t>
                      </a:r>
                      <a:r>
                        <a:rPr lang="en-US" sz="1100" b="1" kern="1200" dirty="0" smtClean="0">
                          <a:solidFill>
                            <a:srgbClr val="000000"/>
                          </a:solidFill>
                          <a:effectLst/>
                          <a:latin typeface="+mn-lt"/>
                          <a:ea typeface="Times New Roman"/>
                          <a:cs typeface="Times New Roman"/>
                        </a:rPr>
                        <a:t>development </a:t>
                      </a:r>
                      <a:r>
                        <a:rPr lang="en-US" sz="1100" b="0" kern="1200" dirty="0" smtClean="0">
                          <a:solidFill>
                            <a:srgbClr val="000000"/>
                          </a:solidFill>
                          <a:effectLst/>
                          <a:latin typeface="+mn-lt"/>
                          <a:ea typeface="Times New Roman"/>
                          <a:cs typeface="Times New Roman"/>
                        </a:rPr>
                        <a:t>of the prompt.  All additional sentences</a:t>
                      </a:r>
                      <a:r>
                        <a:rPr lang="en-US" sz="1100" b="0" kern="1200" baseline="0" dirty="0" smtClean="0">
                          <a:solidFill>
                            <a:srgbClr val="000000"/>
                          </a:solidFill>
                          <a:effectLst/>
                          <a:latin typeface="+mn-lt"/>
                          <a:ea typeface="Times New Roman"/>
                          <a:cs typeface="Times New Roman"/>
                        </a:rPr>
                        <a:t> or extended sentences must support the opinion of the paragraph and not deviate from the paragraph.</a:t>
                      </a:r>
                      <a:endParaRPr lang="en-US" sz="1100" b="1" dirty="0">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The response is </a:t>
                      </a:r>
                      <a:r>
                        <a:rPr lang="en-US" sz="1100" b="1" kern="1200" dirty="0">
                          <a:solidFill>
                            <a:srgbClr val="000000"/>
                          </a:solidFill>
                          <a:effectLst/>
                          <a:latin typeface="+mn-lt"/>
                          <a:ea typeface="Times New Roman"/>
                          <a:cs typeface="Times New Roman"/>
                        </a:rPr>
                        <a:t>focused and organized, consistently addressing the purpose, audience, and </a:t>
                      </a:r>
                      <a:r>
                        <a:rPr lang="en-US" sz="1100" b="1" kern="1200" dirty="0" smtClean="0">
                          <a:solidFill>
                            <a:srgbClr val="000000"/>
                          </a:solidFill>
                          <a:effectLst/>
                          <a:latin typeface="+mn-lt"/>
                          <a:ea typeface="Times New Roman"/>
                          <a:cs typeface="Times New Roman"/>
                        </a:rPr>
                        <a:t>task </a:t>
                      </a:r>
                      <a:r>
                        <a:rPr lang="en-US" sz="1100" b="0" kern="1200" dirty="0" smtClean="0">
                          <a:solidFill>
                            <a:srgbClr val="000000"/>
                          </a:solidFill>
                          <a:effectLst/>
                          <a:latin typeface="+mn-lt"/>
                          <a:ea typeface="Times New Roman"/>
                          <a:cs typeface="Times New Roman"/>
                        </a:rPr>
                        <a:t>without extraneous</a:t>
                      </a:r>
                      <a:r>
                        <a:rPr lang="en-US" sz="1100" b="0" kern="1200" baseline="0" dirty="0" smtClean="0">
                          <a:solidFill>
                            <a:srgbClr val="000000"/>
                          </a:solidFill>
                          <a:effectLst/>
                          <a:latin typeface="+mn-lt"/>
                          <a:ea typeface="Times New Roman"/>
                          <a:cs typeface="Times New Roman"/>
                        </a:rPr>
                        <a:t> information.</a:t>
                      </a:r>
                      <a:endParaRPr lang="en-US" sz="1100" b="1" dirty="0">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cs typeface="Times New Roman"/>
                        </a:rPr>
                        <a:t>The response includes </a:t>
                      </a:r>
                      <a:r>
                        <a:rPr lang="en-US" sz="1100" b="1" kern="1200" dirty="0">
                          <a:solidFill>
                            <a:srgbClr val="000000"/>
                          </a:solidFill>
                          <a:effectLst/>
                          <a:latin typeface="+mn-lt"/>
                          <a:ea typeface="Times New Roman"/>
                          <a:cs typeface="Times New Roman"/>
                        </a:rPr>
                        <a:t>sentences of varied length and </a:t>
                      </a:r>
                      <a:r>
                        <a:rPr lang="en-US" sz="1100" b="1" kern="1200" dirty="0" smtClean="0">
                          <a:solidFill>
                            <a:srgbClr val="000000"/>
                          </a:solidFill>
                          <a:effectLst/>
                          <a:latin typeface="+mn-lt"/>
                          <a:ea typeface="Times New Roman"/>
                          <a:cs typeface="Times New Roman"/>
                        </a:rPr>
                        <a:t>structure </a:t>
                      </a:r>
                      <a:r>
                        <a:rPr lang="en-US" sz="1100" b="0" kern="1200" dirty="0" smtClean="0">
                          <a:solidFill>
                            <a:srgbClr val="000000"/>
                          </a:solidFill>
                          <a:effectLst/>
                          <a:latin typeface="+mn-lt"/>
                          <a:ea typeface="Times New Roman"/>
                          <a:cs typeface="Times New Roman"/>
                        </a:rPr>
                        <a:t>as expected of a fifth grade student.</a:t>
                      </a:r>
                      <a:endParaRPr lang="en-US" sz="1100" b="1"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100" dirty="0">
                        <a:effectLst/>
                        <a:latin typeface="Calibri"/>
                        <a:ea typeface="Calibri"/>
                        <a:cs typeface="Times New Roman"/>
                      </a:endParaRPr>
                    </a:p>
                  </a:txBody>
                  <a:tcPr marL="51703" marR="51703" marT="718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3400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b="0" i="1" kern="1200" dirty="0" smtClean="0">
                          <a:solidFill>
                            <a:srgbClr val="000000"/>
                          </a:solidFill>
                          <a:effectLst/>
                          <a:latin typeface="+mn-lt"/>
                          <a:ea typeface="Times New Roman"/>
                          <a:cs typeface="Times New Roman"/>
                        </a:rPr>
                        <a:t>The student response shows a logical organization of the paragraph with sufficient addition to existing sentences or adding of new original</a:t>
                      </a:r>
                      <a:r>
                        <a:rPr lang="en-US" sz="1100" b="0" i="1" kern="1200" baseline="0" dirty="0" smtClean="0">
                          <a:solidFill>
                            <a:srgbClr val="000000"/>
                          </a:solidFill>
                          <a:effectLst/>
                          <a:latin typeface="+mn-lt"/>
                          <a:ea typeface="Times New Roman"/>
                          <a:cs typeface="Times New Roman"/>
                        </a:rPr>
                        <a:t> sentences.  The student has supported the opinion of the prompt.</a:t>
                      </a:r>
                      <a:endParaRPr lang="en-US" sz="1100" b="0" i="1" dirty="0">
                        <a:effectLst/>
                        <a:latin typeface="+mn-lt"/>
                        <a:ea typeface="Calibri"/>
                        <a:cs typeface="Times New Roman"/>
                      </a:endParaRPr>
                    </a:p>
                    <a:p>
                      <a:pPr marL="0" marR="0" algn="l">
                        <a:lnSpc>
                          <a:spcPct val="100000"/>
                        </a:lnSpc>
                        <a:spcBef>
                          <a:spcPts val="0"/>
                        </a:spcBef>
                        <a:spcAft>
                          <a:spcPts val="0"/>
                        </a:spcAft>
                      </a:pPr>
                      <a:r>
                        <a:rPr lang="en-US" sz="1200" dirty="0">
                          <a:effectLst/>
                          <a:latin typeface="+mn-lt"/>
                          <a:ea typeface="Times New Roman"/>
                          <a:cs typeface="Times New Roman"/>
                        </a:rPr>
                        <a:t>I think kids should be allowed to choose their activities over summer vacation. Adults decide all school year what is best for us! Kids need to decide how to relax over summer. For example, kids may want to hang out at the park with their friends, sleep in, or go swimming. There are many fun ways to learn over the summer, as well. Kids can participate in the summer reading program, do park and rec activities, or visit interesting museums. Plus, there are tons of fun online games that allow you to chat with your friends. As you can see, there are a lot of ways for kids to make fun and educational choices over the summer. </a:t>
                      </a:r>
                      <a:endParaRPr lang="en-US" sz="1200"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9639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rgbClr val="000000"/>
                          </a:solidFill>
                          <a:effectLst/>
                          <a:uLnTx/>
                          <a:uFillTx/>
                          <a:latin typeface="+mn-lt"/>
                          <a:ea typeface="Times New Roman"/>
                          <a:cs typeface="Times New Roman"/>
                        </a:rPr>
                        <a:t>The student response shows a logical organization of the paragraph with </a:t>
                      </a:r>
                      <a:r>
                        <a:rPr kumimoji="0" lang="en-US" sz="1100" b="1" i="1" u="none" strike="noStrike" kern="1200" cap="none" spc="0" normalizeH="0" baseline="0" noProof="0" dirty="0" smtClean="0">
                          <a:ln>
                            <a:noFill/>
                          </a:ln>
                          <a:solidFill>
                            <a:srgbClr val="000000"/>
                          </a:solidFill>
                          <a:effectLst/>
                          <a:uLnTx/>
                          <a:uFillTx/>
                          <a:latin typeface="+mn-lt"/>
                          <a:ea typeface="Times New Roman"/>
                          <a:cs typeface="Times New Roman"/>
                        </a:rPr>
                        <a:t>some addition to existing sentences or adding new original sentences</a:t>
                      </a:r>
                      <a:r>
                        <a:rPr kumimoji="0" lang="en-US" sz="1100" b="0" i="1" u="none" strike="noStrike" kern="1200" cap="none" spc="0" normalizeH="0" baseline="0" noProof="0" dirty="0" smtClean="0">
                          <a:ln>
                            <a:noFill/>
                          </a:ln>
                          <a:solidFill>
                            <a:srgbClr val="000000"/>
                          </a:solidFill>
                          <a:effectLst/>
                          <a:uLnTx/>
                          <a:uFillTx/>
                          <a:latin typeface="+mn-lt"/>
                          <a:ea typeface="Times New Roman"/>
                          <a:cs typeface="Times New Roman"/>
                        </a:rPr>
                        <a:t>.  The student has supported the opinion of the prompt.</a:t>
                      </a:r>
                      <a:endPar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endParaRPr>
                    </a:p>
                    <a:p>
                      <a:pPr marL="0" marR="0" algn="l">
                        <a:lnSpc>
                          <a:spcPct val="100000"/>
                        </a:lnSpc>
                        <a:spcBef>
                          <a:spcPts val="0"/>
                        </a:spcBef>
                        <a:spcAft>
                          <a:spcPts val="0"/>
                        </a:spcAft>
                      </a:pPr>
                      <a:r>
                        <a:rPr lang="en-US" sz="1200" dirty="0" smtClean="0">
                          <a:effectLst/>
                          <a:latin typeface="+mn-lt"/>
                          <a:ea typeface="Times New Roman"/>
                          <a:cs typeface="Times New Roman"/>
                        </a:rPr>
                        <a:t>Kids </a:t>
                      </a:r>
                      <a:r>
                        <a:rPr lang="en-US" sz="1200" dirty="0">
                          <a:effectLst/>
                          <a:latin typeface="+mn-lt"/>
                          <a:ea typeface="Times New Roman"/>
                          <a:cs typeface="Times New Roman"/>
                        </a:rPr>
                        <a:t>should be allowed to choose their activities. We should be allowed to sleep in and hang out with friends in the summer. That would be a lot of fun. If we have to take classes, we should be allowed to choose what we want. Our summer is better when we get to choose what we do.</a:t>
                      </a:r>
                      <a:endParaRPr lang="en-US" sz="1200"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1539">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rgbClr val="000000"/>
                          </a:solidFill>
                          <a:effectLst/>
                          <a:uLnTx/>
                          <a:uFillTx/>
                          <a:latin typeface="+mn-lt"/>
                          <a:ea typeface="Times New Roman"/>
                          <a:cs typeface="Times New Roman"/>
                        </a:rPr>
                        <a:t>The student response has a minimal logical organization of the paragraph with few or vague additions to existing sentences or new original sentences, but with some support of the prompt.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Times New Roman"/>
                          <a:cs typeface="Times New Roman"/>
                        </a:rPr>
                        <a:t>You </a:t>
                      </a:r>
                      <a:r>
                        <a:rPr lang="en-US" sz="1200" dirty="0">
                          <a:effectLst/>
                          <a:latin typeface="+mn-lt"/>
                          <a:ea typeface="Times New Roman"/>
                          <a:cs typeface="Times New Roman"/>
                        </a:rPr>
                        <a:t>can go to the park </a:t>
                      </a:r>
                      <a:r>
                        <a:rPr lang="en-US" sz="1200" dirty="0" smtClean="0">
                          <a:effectLst/>
                          <a:latin typeface="+mn-lt"/>
                          <a:ea typeface="Times New Roman"/>
                          <a:cs typeface="Times New Roman"/>
                        </a:rPr>
                        <a:t>and </a:t>
                      </a:r>
                      <a:r>
                        <a:rPr lang="en-US" sz="1200" dirty="0">
                          <a:effectLst/>
                          <a:latin typeface="+mn-lt"/>
                          <a:ea typeface="Times New Roman"/>
                          <a:cs typeface="Times New Roman"/>
                        </a:rPr>
                        <a:t>have fun. Friends are important and help you have fun. I miss my friends if I don’t see them over summer break. That is why you should be allowed to hang out with your friends. </a:t>
                      </a:r>
                      <a:endParaRPr lang="en-US" sz="1200"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9522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58597" marR="58597" marT="78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srgbClr val="000000"/>
                          </a:solidFill>
                          <a:effectLst/>
                          <a:uLnTx/>
                          <a:uFillTx/>
                          <a:latin typeface="+mn-lt"/>
                          <a:ea typeface="Times New Roman"/>
                          <a:cs typeface="Times New Roman"/>
                        </a:rPr>
                        <a:t>The student response does not show a logical organization of the paragraph or sufficient addition to existing sentences and new original sentences.  The student has not supported the prompt with information from the paragraph.</a:t>
                      </a:r>
                      <a:endParaRPr kumimoji="0" lang="en-US" sz="1100" b="0" i="1" u="none" strike="noStrike" kern="1200" cap="none" spc="0" normalizeH="0" baseline="0" noProof="0" dirty="0" smtClean="0">
                        <a:ln>
                          <a:noFill/>
                        </a:ln>
                        <a:solidFill>
                          <a:prstClr val="black"/>
                        </a:solidFill>
                        <a:effectLst/>
                        <a:uLnTx/>
                        <a:uFillTx/>
                        <a:latin typeface="+mn-lt"/>
                        <a:ea typeface="Calibri"/>
                        <a:cs typeface="Times New Roman"/>
                      </a:endParaRPr>
                    </a:p>
                    <a:p>
                      <a:pPr marL="0" marR="0" algn="l">
                        <a:lnSpc>
                          <a:spcPct val="100000"/>
                        </a:lnSpc>
                        <a:spcBef>
                          <a:spcPts val="0"/>
                        </a:spcBef>
                        <a:spcAft>
                          <a:spcPts val="0"/>
                        </a:spcAft>
                      </a:pPr>
                      <a:r>
                        <a:rPr lang="en-US" sz="1200" dirty="0" smtClean="0">
                          <a:effectLst/>
                          <a:latin typeface="+mn-lt"/>
                          <a:ea typeface="Times New Roman"/>
                          <a:cs typeface="Times New Roman"/>
                        </a:rPr>
                        <a:t>I </a:t>
                      </a:r>
                      <a:r>
                        <a:rPr lang="en-US" sz="1200" dirty="0">
                          <a:effectLst/>
                          <a:latin typeface="+mn-lt"/>
                          <a:ea typeface="Times New Roman"/>
                          <a:cs typeface="Times New Roman"/>
                        </a:rPr>
                        <a:t>never get to decide what I do over summer break and it stinks.</a:t>
                      </a:r>
                      <a:endParaRPr lang="en-US" sz="1200" dirty="0">
                        <a:effectLst/>
                        <a:latin typeface="+mn-lt"/>
                        <a:ea typeface="Calibri"/>
                        <a:cs typeface="Times New Roman"/>
                      </a:endParaRPr>
                    </a:p>
                  </a:txBody>
                  <a:tcPr marL="58597" marR="58597" marT="789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385270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65521426"/>
              </p:ext>
            </p:extLst>
          </p:nvPr>
        </p:nvGraphicFramePr>
        <p:xfrm>
          <a:off x="323850" y="806916"/>
          <a:ext cx="7189470" cy="7651284"/>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30491">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rPr>
                        <a:t>Quarter 1 CFA Selected Response Answer Key</a:t>
                      </a: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a:t>
                      </a:r>
                      <a:r>
                        <a:rPr lang="en-US" sz="1200" b="0" u="none" dirty="0" smtClean="0">
                          <a:solidFill>
                            <a:schemeClr val="tx1"/>
                          </a:solidFill>
                          <a:effectLst/>
                        </a:rPr>
                        <a:t>     </a:t>
                      </a:r>
                      <a:r>
                        <a:rPr lang="en-US" sz="1200" b="0" u="none" kern="1200" dirty="0" smtClean="0">
                          <a:solidFill>
                            <a:schemeClr val="tx1"/>
                          </a:solidFill>
                          <a:effectLst/>
                          <a:latin typeface="+mn-lt"/>
                          <a:ea typeface="+mn-ea"/>
                          <a:cs typeface="+mn-cs"/>
                        </a:rPr>
                        <a:t>Which of the following statements best supports the fact that the smell came from something in nature? RL.5.1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kern="1200" dirty="0" smtClean="0">
                          <a:solidFill>
                            <a:schemeClr val="tx1"/>
                          </a:solidFill>
                          <a:effectLst/>
                          <a:latin typeface="+mn-lt"/>
                          <a:ea typeface="+mn-ea"/>
                          <a:cs typeface="+mn-cs"/>
                        </a:rPr>
                        <a:t>Which statement best summarizes the source of the smell. RL.5.1</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3 </a:t>
                      </a:r>
                      <a:r>
                        <a:rPr lang="en-US" sz="1200" b="0" u="none" kern="1200" dirty="0" smtClean="0">
                          <a:solidFill>
                            <a:schemeClr val="tx1"/>
                          </a:solidFill>
                          <a:effectLst/>
                          <a:latin typeface="+mn-lt"/>
                          <a:ea typeface="+mn-ea"/>
                          <a:cs typeface="+mn-cs"/>
                        </a:rPr>
                        <a:t>    Which sentence best summarizes the main idea of “Something Stinks”? RL.5.2</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4</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kern="1200" dirty="0" smtClean="0">
                          <a:solidFill>
                            <a:schemeClr val="tx1"/>
                          </a:solidFill>
                          <a:effectLst/>
                          <a:latin typeface="+mn-lt"/>
                          <a:ea typeface="+mn-ea"/>
                          <a:cs typeface="+mn-cs"/>
                        </a:rPr>
                        <a:t>Which question is not answered by details in this passage? RL.5.2</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5</a:t>
                      </a:r>
                      <a:r>
                        <a:rPr lang="en-US" sz="1200" b="1" u="none" dirty="0" smtClean="0">
                          <a:solidFill>
                            <a:schemeClr val="tx1"/>
                          </a:solidFill>
                          <a:effectLst>
                            <a:outerShdw blurRad="38100" dist="38100" dir="2700000" algn="tl">
                              <a:srgbClr val="000000">
                                <a:alpha val="43137"/>
                              </a:srgbClr>
                            </a:outerShdw>
                          </a:effectLst>
                        </a:rPr>
                        <a:t>     </a:t>
                      </a:r>
                      <a:r>
                        <a:rPr lang="en-US" sz="1200" b="0" u="none" kern="1200" dirty="0" smtClean="0">
                          <a:solidFill>
                            <a:schemeClr val="tx1"/>
                          </a:solidFill>
                          <a:effectLst/>
                          <a:latin typeface="+mn-lt"/>
                          <a:ea typeface="+mn-ea"/>
                          <a:cs typeface="+mn-cs"/>
                        </a:rPr>
                        <a:t>What evidence supports that Emily would rather be in Southwest Virginia than Tennessee? RL.5.3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6</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How do Aunt Sylvie and Uncle Joe respond to the smell differently? RL.5.3</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0" u="none" dirty="0" smtClean="0">
                          <a:solidFill>
                            <a:schemeClr val="tx1"/>
                          </a:solidFill>
                          <a:effectLst/>
                        </a:rPr>
                        <a:t>   RL.5.2</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0" u="none" baseline="0" dirty="0" smtClean="0">
                          <a:solidFill>
                            <a:schemeClr val="tx1"/>
                          </a:solidFill>
                          <a:effectLst/>
                        </a:rPr>
                        <a:t>   </a:t>
                      </a:r>
                      <a:r>
                        <a:rPr lang="en-US" sz="1200" b="0" u="none" dirty="0" smtClean="0">
                          <a:solidFill>
                            <a:schemeClr val="tx1"/>
                          </a:solidFill>
                          <a:effectLst/>
                        </a:rPr>
                        <a:t>RL.5.3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9</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What are the two main types of air pollution?  RI.5.1</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10</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Why does noise from underwater sonar equipment confuse whales?  RI.5.1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11</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j-lt"/>
                          <a:cs typeface="Helvetica" pitchFamily="34" charset="0"/>
                        </a:rPr>
                        <a:t>Which of the following sentences supports the opinion that pollution is harmful to the environment? </a:t>
                      </a:r>
                      <a:r>
                        <a:rPr lang="en-US" sz="1200" b="0" u="none" baseline="0" dirty="0" smtClean="0">
                          <a:solidFill>
                            <a:schemeClr val="tx1"/>
                          </a:solidFill>
                          <a:effectLst/>
                        </a:rPr>
                        <a:t>RI.5.2</a:t>
                      </a:r>
                      <a:endParaRPr lang="en-US" sz="12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12</a:t>
                      </a:r>
                      <a:r>
                        <a:rPr lang="en-US" sz="1200" b="1" u="none" dirty="0" smtClean="0">
                          <a:solidFill>
                            <a:schemeClr val="tx1"/>
                          </a:solidFill>
                          <a:effectLst>
                            <a:outerShdw blurRad="38100" dist="38100" dir="2700000" algn="tl">
                              <a:srgbClr val="000000">
                                <a:alpha val="43137"/>
                              </a:srgbClr>
                            </a:outerShdw>
                          </a:effectLst>
                        </a:rPr>
                        <a:t> </a:t>
                      </a:r>
                      <a:r>
                        <a:rPr lang="en-US" sz="1200" b="0" u="none" kern="1200" baseline="0" dirty="0" smtClean="0">
                          <a:solidFill>
                            <a:schemeClr val="tx1"/>
                          </a:solidFill>
                          <a:effectLst/>
                          <a:latin typeface="+mn-lt"/>
                          <a:ea typeface="+mn-ea"/>
                          <a:cs typeface="+mn-cs"/>
                        </a:rPr>
                        <a:t>   Which of the following statements best summarizes the main idea of the text? RI.5.2</a:t>
                      </a: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2801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13</a:t>
                      </a:r>
                      <a:r>
                        <a:rPr lang="en-US" sz="1200" b="1" u="none" baseline="0"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   </a:t>
                      </a:r>
                      <a:r>
                        <a:rPr lang="en-US" sz="1200" b="0" u="none" dirty="0" smtClean="0">
                          <a:solidFill>
                            <a:schemeClr val="tx1"/>
                          </a:solidFill>
                          <a:effectLst/>
                        </a:rPr>
                        <a:t>According to the passage, which kind of pollution can cause high blood</a:t>
                      </a:r>
                      <a:r>
                        <a:rPr lang="en-US" sz="1200" b="0" u="none" baseline="0" dirty="0" smtClean="0">
                          <a:solidFill>
                            <a:schemeClr val="tx1"/>
                          </a:solidFill>
                          <a:effectLst/>
                        </a:rPr>
                        <a:t> </a:t>
                      </a:r>
                      <a:r>
                        <a:rPr lang="en-US" sz="1200" b="0" u="none" dirty="0" smtClean="0">
                          <a:solidFill>
                            <a:schemeClr val="tx1"/>
                          </a:solidFill>
                          <a:effectLst/>
                        </a:rPr>
                        <a:t>pressure?</a:t>
                      </a:r>
                      <a:r>
                        <a:rPr lang="en-US" sz="1200" b="0" u="none" baseline="0" dirty="0" smtClean="0">
                          <a:solidFill>
                            <a:schemeClr val="tx1"/>
                          </a:solidFill>
                          <a:effectLst/>
                        </a:rPr>
                        <a:t> </a:t>
                      </a:r>
                      <a:r>
                        <a:rPr lang="en-US" sz="1200" b="0" u="none" dirty="0" smtClean="0">
                          <a:solidFill>
                            <a:schemeClr val="tx1"/>
                          </a:solidFill>
                          <a:effectLst/>
                        </a:rPr>
                        <a:t>RI5.3</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76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14</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   How does accidental spillage and purposeful dumping of chemicals lead to water pollution? RI.5.3</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607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u="none" baseline="0" dirty="0" smtClean="0">
                          <a:solidFill>
                            <a:schemeClr val="tx1"/>
                          </a:solidFill>
                          <a:effectLst/>
                        </a:rPr>
                        <a:t>  RI.5.2</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0" i="1" u="none" baseline="0"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u="none" baseline="0" dirty="0" smtClean="0">
                          <a:solidFill>
                            <a:schemeClr val="tx1"/>
                          </a:solidFill>
                          <a:effectLst/>
                        </a:rPr>
                        <a:t>  RI.5.3</a:t>
                      </a:r>
                      <a:endParaRPr lang="en-US"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4355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W.5.1.a, W.5.1.b</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3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457200" indent="-457200">
                        <a:buNone/>
                      </a:pPr>
                      <a:r>
                        <a:rPr lang="en-US" sz="1200" b="1" u="sng" dirty="0" smtClean="0">
                          <a:solidFill>
                            <a:schemeClr val="tx1"/>
                          </a:solidFill>
                          <a:effectLst>
                            <a:outerShdw blurRad="38100" dist="38100" dir="2700000" algn="tl">
                              <a:srgbClr val="000000">
                                <a:alpha val="43137"/>
                              </a:srgbClr>
                            </a:outerShdw>
                          </a:effectLst>
                        </a:rPr>
                        <a:t>Question 18</a:t>
                      </a:r>
                      <a:r>
                        <a:rPr lang="en-US" sz="1200" b="1" u="none"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latin typeface="+mn-lt"/>
                          <a:cs typeface="Helvetica" panose="020B0604020202020204" pitchFamily="34" charset="0"/>
                        </a:rPr>
                        <a:t>  </a:t>
                      </a:r>
                      <a:r>
                        <a:rPr lang="en-US" sz="1200" b="0" baseline="0" dirty="0" smtClean="0">
                          <a:solidFill>
                            <a:schemeClr val="tx1"/>
                          </a:solidFill>
                          <a:latin typeface="+mn-lt"/>
                          <a:cs typeface="Helvetica" panose="020B0604020202020204" pitchFamily="34" charset="0"/>
                        </a:rPr>
                        <a:t>Rewrite the paragraph by organizing it correctly and adding ideas that</a:t>
                      </a:r>
                    </a:p>
                    <a:p>
                      <a:pPr marL="457200" indent="-457200">
                        <a:buNone/>
                      </a:pPr>
                      <a:r>
                        <a:rPr lang="en-US" sz="1200" b="0" baseline="0" dirty="0" smtClean="0">
                          <a:solidFill>
                            <a:schemeClr val="tx1"/>
                          </a:solidFill>
                          <a:latin typeface="+mn-lt"/>
                          <a:cs typeface="Helvetica" panose="020B0604020202020204" pitchFamily="34" charset="0"/>
                        </a:rPr>
                        <a:t>support the opinion that is given.  </a:t>
                      </a:r>
                      <a:r>
                        <a:rPr lang="en-US" sz="1200" b="0" dirty="0" smtClean="0">
                          <a:solidFill>
                            <a:schemeClr val="tx1"/>
                          </a:solidFill>
                          <a:latin typeface="+mn-lt"/>
                          <a:cs typeface="Helvetica" panose="020B0604020202020204" pitchFamily="34" charset="0"/>
                        </a:rPr>
                        <a:t>W.5.1a,</a:t>
                      </a:r>
                      <a:r>
                        <a:rPr lang="en-US" sz="1200" b="0" baseline="0" dirty="0" smtClean="0">
                          <a:solidFill>
                            <a:schemeClr val="tx1"/>
                          </a:solidFill>
                          <a:latin typeface="+mn-lt"/>
                          <a:cs typeface="Helvetica" panose="020B0604020202020204" pitchFamily="34" charset="0"/>
                        </a:rPr>
                        <a:t> W.5.1.b</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100" b="1" dirty="0" smtClean="0">
                          <a:solidFill>
                            <a:schemeClr val="tx1"/>
                          </a:solidFill>
                          <a:effectLst>
                            <a:outerShdw blurRad="38100" dist="38100" dir="2700000" algn="tl">
                              <a:srgbClr val="000000">
                                <a:alpha val="43137"/>
                              </a:srgbClr>
                            </a:outerShdw>
                          </a:effectLst>
                        </a:rPr>
                        <a:t>3 pts.</a:t>
                      </a:r>
                      <a:endParaRPr lang="en-US" sz="11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200" b="0" kern="1200" dirty="0" smtClean="0">
                          <a:solidFill>
                            <a:srgbClr val="1D1B11"/>
                          </a:solidFill>
                          <a:effectLst/>
                          <a:latin typeface="+mn-lt"/>
                          <a:ea typeface="Calibri"/>
                          <a:cs typeface="Times New Roman"/>
                        </a:rPr>
                        <a:t>Combine the two sentences in a way that does not change the meaning of the original sentences. L.5.1.a,</a:t>
                      </a:r>
                      <a:r>
                        <a:rPr lang="en-US" sz="1200" b="0" kern="1200" baseline="0" dirty="0" smtClean="0">
                          <a:solidFill>
                            <a:srgbClr val="1D1B11"/>
                          </a:solidFill>
                          <a:effectLst/>
                          <a:latin typeface="+mn-lt"/>
                          <a:ea typeface="Calibri"/>
                          <a:cs typeface="Times New Roman"/>
                        </a:rPr>
                        <a:t> L.5.3.a</a:t>
                      </a:r>
                      <a:endParaRPr lang="en-US" sz="1200" b="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5130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latin typeface="+mn-lt"/>
                          <a:cs typeface="Helvetica" pitchFamily="34" charset="0"/>
                        </a:rPr>
                        <a:t>Choose the correct word to fill in the blank.  L.5.1.c</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727899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72721" y="0"/>
            <a:ext cx="7479595" cy="9471660"/>
            <a:chOff x="152400" y="0"/>
            <a:chExt cx="6599643" cy="8610600"/>
          </a:xfrm>
        </p:grpSpPr>
        <p:sp>
          <p:nvSpPr>
            <p:cNvPr id="6" name="Rectangle 5"/>
            <p:cNvSpPr/>
            <p:nvPr/>
          </p:nvSpPr>
          <p:spPr>
            <a:xfrm>
              <a:off x="381000" y="228600"/>
              <a:ext cx="6172200" cy="79248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52400" y="0"/>
              <a:ext cx="6599643" cy="6351172"/>
              <a:chOff x="398843" y="-147205"/>
              <a:chExt cx="6599643" cy="6351172"/>
            </a:xfrm>
          </p:grpSpPr>
          <p:sp>
            <p:nvSpPr>
              <p:cNvPr id="2" name="Diamond 1"/>
              <p:cNvSpPr/>
              <p:nvPr/>
            </p:nvSpPr>
            <p:spPr>
              <a:xfrm rot="2132198">
                <a:off x="398843" y="-147205"/>
                <a:ext cx="6599643" cy="6351172"/>
              </a:xfrm>
              <a:prstGeom prst="diamond">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76638" y="2904908"/>
                <a:ext cx="4162221" cy="138499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One </a:t>
                </a:r>
              </a:p>
              <a:p>
                <a:pPr algn="ctr"/>
                <a:r>
                  <a:rPr lang="en-US" sz="2300" b="1" dirty="0" smtClean="0">
                    <a:effectLst>
                      <a:outerShdw blurRad="38100" dist="38100" dir="2700000" algn="tl">
                        <a:srgbClr val="000000">
                          <a:alpha val="43137"/>
                        </a:srgbClr>
                      </a:outerShdw>
                    </a:effectLst>
                  </a:rPr>
                  <a:t>ELA </a:t>
                </a:r>
                <a:r>
                  <a:rPr lang="en-US" sz="2300" b="1" dirty="0">
                    <a:effectLst>
                      <a:outerShdw blurRad="38100" dist="38100" dir="2700000" algn="tl">
                        <a:srgbClr val="000000">
                          <a:alpha val="43137"/>
                        </a:srgbClr>
                      </a:outerShdw>
                    </a:effectLst>
                  </a:rPr>
                  <a:t>CFAssessment</a:t>
                </a:r>
              </a:p>
              <a:p>
                <a:pPr algn="ctr"/>
                <a:r>
                  <a:rPr lang="en-US" sz="2500" b="1" dirty="0">
                    <a:effectLst>
                      <a:outerShdw blurRad="38100" dist="38100" dir="2700000" algn="tl">
                        <a:srgbClr val="000000">
                          <a:alpha val="43137"/>
                        </a:srgbClr>
                      </a:outerShdw>
                    </a:effectLst>
                  </a:rPr>
                  <a:t>Student Copy</a:t>
                </a:r>
              </a:p>
            </p:txBody>
          </p:sp>
          <p:grpSp>
            <p:nvGrpSpPr>
              <p:cNvPr id="3" name="Group 2"/>
              <p:cNvGrpSpPr/>
              <p:nvPr/>
            </p:nvGrpSpPr>
            <p:grpSpPr>
              <a:xfrm>
                <a:off x="3428487" y="847508"/>
                <a:ext cx="2285616" cy="2498676"/>
                <a:chOff x="4773976" y="228597"/>
                <a:chExt cx="1888849" cy="2201532"/>
              </a:xfrm>
            </p:grpSpPr>
            <p:sp>
              <p:nvSpPr>
                <p:cNvPr id="8" name="Parallelogram 7"/>
                <p:cNvSpPr/>
                <p:nvPr/>
              </p:nvSpPr>
              <p:spPr>
                <a:xfrm rot="1584430" flipH="1">
                  <a:off x="4773976" y="305261"/>
                  <a:ext cx="1888849" cy="1359161"/>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5249103" y="228597"/>
                  <a:ext cx="910357" cy="81352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solidFill>
                        <a:srgbClr val="C00000"/>
                      </a:solidFill>
                      <a:effectLst>
                        <a:outerShdw blurRad="80000" dist="40000" dir="5040000" algn="tl">
                          <a:srgbClr val="000000">
                            <a:alpha val="30000"/>
                          </a:srgbClr>
                        </a:outerShdw>
                      </a:effectLst>
                    </a:rPr>
                    <a:t>5</a:t>
                  </a:r>
                  <a:r>
                    <a:rPr lang="en-US" sz="6000" b="1" baseline="30000" dirty="0">
                      <a:ln w="11430"/>
                      <a:solidFill>
                        <a:srgbClr val="C00000"/>
                      </a:solidFill>
                      <a:effectLst>
                        <a:outerShdw blurRad="80000" dist="40000" dir="5040000" algn="tl">
                          <a:srgbClr val="000000">
                            <a:alpha val="30000"/>
                          </a:srgbClr>
                        </a:outerShdw>
                      </a:effectLst>
                    </a:rPr>
                    <a:t>th</a:t>
                  </a:r>
                  <a:r>
                    <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10"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pSp>
        <p:sp>
          <p:nvSpPr>
            <p:cNvPr id="11" name="Rectangle 10"/>
            <p:cNvSpPr/>
            <p:nvPr/>
          </p:nvSpPr>
          <p:spPr>
            <a:xfrm>
              <a:off x="762000" y="6248400"/>
              <a:ext cx="5486400" cy="2362200"/>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sp>
        <p:nvSpPr>
          <p:cNvPr id="13" name="Slide Number Placeholder 12"/>
          <p:cNvSpPr>
            <a:spLocks noGrp="1"/>
          </p:cNvSpPr>
          <p:nvPr>
            <p:ph type="sldNum" sz="quarter" idx="12"/>
          </p:nvPr>
        </p:nvSpPr>
        <p:spPr/>
        <p:txBody>
          <a:bodyPr/>
          <a:lstStyle/>
          <a:p>
            <a:fld id="{AF8359E8-5B63-4AE7-A26F-FE183B9DDE83}" type="slidenum">
              <a:rPr lang="en-US" smtClean="0"/>
              <a:t>12</a:t>
            </a:fld>
            <a:endParaRPr lang="en-US" dirty="0"/>
          </a:p>
        </p:txBody>
      </p:sp>
    </p:spTree>
    <p:extLst>
      <p:ext uri="{BB962C8B-B14F-4D97-AF65-F5344CB8AC3E}">
        <p14:creationId xmlns:p14="http://schemas.microsoft.com/office/powerpoint/2010/main" val="2825515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52498"/>
            <a:ext cx="7426960" cy="7781902"/>
          </a:xfrm>
          <a:prstGeom prst="rect">
            <a:avLst/>
          </a:prstGeom>
        </p:spPr>
        <p:txBody>
          <a:bodyPr wrap="square" lIns="101882" tIns="50941" rIns="101882" bIns="50941">
            <a:spAutoFit/>
          </a:bodyPr>
          <a:lstStyle/>
          <a:p>
            <a:pPr algn="ctr"/>
            <a:r>
              <a:rPr lang="en-US" sz="1800" b="1" u="sng" dirty="0"/>
              <a:t>Something Stinks</a:t>
            </a:r>
          </a:p>
          <a:p>
            <a:pPr algn="ctr"/>
            <a:r>
              <a:rPr lang="en-US" sz="1300" b="1" dirty="0" smtClean="0"/>
              <a:t>By </a:t>
            </a:r>
            <a:r>
              <a:rPr lang="en-US" sz="1300" b="1" dirty="0"/>
              <a:t>Gail Hedrick (excerpt)</a:t>
            </a:r>
          </a:p>
          <a:p>
            <a:pPr algn="ctr"/>
            <a:endParaRPr lang="en-US" sz="1300" b="1" dirty="0"/>
          </a:p>
          <a:p>
            <a:pPr algn="ctr"/>
            <a:endParaRPr lang="en-US" sz="1300" b="1" dirty="0"/>
          </a:p>
          <a:p>
            <a:r>
              <a:rPr lang="en-US" sz="1300" dirty="0"/>
              <a:t>The moment I stepped out of Mom’s </a:t>
            </a:r>
            <a:r>
              <a:rPr lang="en-US" sz="1300" dirty="0" smtClean="0"/>
              <a:t>car, </a:t>
            </a:r>
            <a:r>
              <a:rPr lang="en-US" sz="1300" dirty="0"/>
              <a:t>I knew something was terribly wrong. I gasped as a horrible smell streamed up my nose. It was like that awful mix of odors that drift out of a dumpster behind a bad restaurant. The only problem was I was not behind a bad restaurant. I was at my aunt and uncle’s apple orchard. “This is nasty!” I blurted out, and I pinched my nostrils shut.</a:t>
            </a:r>
          </a:p>
          <a:p>
            <a:endParaRPr lang="en-US" sz="1300" dirty="0"/>
          </a:p>
          <a:p>
            <a:r>
              <a:rPr lang="en-US" sz="1300" dirty="0"/>
              <a:t>Aunt Sylvie came bustling out the back door of their little wood-sided cottage</a:t>
            </a:r>
            <a:r>
              <a:rPr lang="en-US" sz="1300" strike="sngStrike" dirty="0"/>
              <a:t>,</a:t>
            </a:r>
            <a:r>
              <a:rPr lang="en-US" sz="1300" dirty="0"/>
              <a:t> with a handkerchief over her mouth and nose. “Hello, Emily. Best keep holding your breath!” </a:t>
            </a:r>
            <a:endParaRPr lang="en-US" sz="1300" dirty="0" smtClean="0"/>
          </a:p>
          <a:p>
            <a:endParaRPr lang="en-US" sz="1300" dirty="0"/>
          </a:p>
          <a:p>
            <a:r>
              <a:rPr lang="en-US" sz="1300" dirty="0" smtClean="0"/>
              <a:t>Mom </a:t>
            </a:r>
            <a:r>
              <a:rPr lang="en-US" sz="1300" dirty="0"/>
              <a:t>hauled my little brother Ben out of his seat. She blinked her eyes several times. “Sylvie, what is it?”</a:t>
            </a:r>
          </a:p>
          <a:p>
            <a:endParaRPr lang="en-US" sz="1300" dirty="0"/>
          </a:p>
          <a:p>
            <a:r>
              <a:rPr lang="en-US" sz="1300" dirty="0"/>
              <a:t>“You’ll see, it’s the worst one yet.” Aunt Sylvie beckoned</a:t>
            </a:r>
            <a:r>
              <a:rPr lang="en-US" sz="1300" dirty="0" smtClean="0"/>
              <a:t>. “</a:t>
            </a:r>
            <a:r>
              <a:rPr lang="en-US" sz="1300" dirty="0"/>
              <a:t>Come on.”</a:t>
            </a:r>
          </a:p>
          <a:p>
            <a:endParaRPr lang="en-US" sz="1300" dirty="0"/>
          </a:p>
          <a:p>
            <a:r>
              <a:rPr lang="en-US" sz="1300" dirty="0"/>
              <a:t>We followed her around the house, past tidy flower beds filled with late-summer daylilies and mums, and down the grass-covered hill toward the Higdon River. </a:t>
            </a:r>
            <a:r>
              <a:rPr lang="en-US" sz="1300" dirty="0" smtClean="0"/>
              <a:t> Dead </a:t>
            </a:r>
            <a:r>
              <a:rPr lang="en-US" sz="1300" dirty="0"/>
              <a:t>fish, with their bodies bloated and eyes bulging, lay scattered everywhere. Catfish, perch, bluegills, and bass were strewn along the bank and in the water. Some bobbed silently </a:t>
            </a:r>
            <a:r>
              <a:rPr lang="en-US" sz="1300" dirty="0" smtClean="0"/>
              <a:t>under the </a:t>
            </a:r>
            <a:r>
              <a:rPr lang="en-US" sz="1300" dirty="0"/>
              <a:t>wooden dock. “Gosh, Aunt Sylvie,” I said, choking</a:t>
            </a:r>
            <a:r>
              <a:rPr lang="en-US" sz="1300" dirty="0" smtClean="0"/>
              <a:t>.  “</a:t>
            </a:r>
            <a:r>
              <a:rPr lang="en-US" sz="1300" dirty="0"/>
              <a:t>How many are there?”</a:t>
            </a:r>
          </a:p>
          <a:p>
            <a:endParaRPr lang="en-US" sz="1300" dirty="0"/>
          </a:p>
          <a:p>
            <a:r>
              <a:rPr lang="en-US" sz="1300" dirty="0"/>
              <a:t>“Hundreds,” said Uncle Joe, coming up the riverbank carrying a shovel. He wiped his forehead with a red bandanna. “I’m trying to bury ‘em to keep the smell down.”</a:t>
            </a:r>
          </a:p>
          <a:p>
            <a:endParaRPr lang="en-US" sz="1300" dirty="0"/>
          </a:p>
          <a:p>
            <a:r>
              <a:rPr lang="en-US" sz="1300" dirty="0"/>
              <a:t>“Mommy, stinky fish,” said Ben, wrinkling his nose.</a:t>
            </a:r>
          </a:p>
          <a:p>
            <a:endParaRPr lang="en-US" sz="1300" dirty="0"/>
          </a:p>
          <a:p>
            <a:r>
              <a:rPr lang="en-US" sz="1300" dirty="0"/>
              <a:t>“I know,” said Mom, nodding. “What’s going on here?”</a:t>
            </a:r>
          </a:p>
          <a:p>
            <a:endParaRPr lang="en-US" sz="1300" dirty="0"/>
          </a:p>
          <a:p>
            <a:r>
              <a:rPr lang="en-US" sz="1300" dirty="0"/>
              <a:t>Aunt Sylvie bit her lip. “We don’t know, but it’s happened before. I think the last time was early in the summer, right after y’all left.” </a:t>
            </a:r>
            <a:endParaRPr lang="en-US" sz="1300" dirty="0" smtClean="0"/>
          </a:p>
          <a:p>
            <a:endParaRPr lang="en-US" sz="1300" dirty="0"/>
          </a:p>
          <a:p>
            <a:r>
              <a:rPr lang="en-US" sz="1300" dirty="0" smtClean="0"/>
              <a:t>We’d </a:t>
            </a:r>
            <a:r>
              <a:rPr lang="en-US" sz="1300" dirty="0"/>
              <a:t>just returned home to Southwest Virginia from spending the entire summer over in Tennessee. </a:t>
            </a:r>
            <a:r>
              <a:rPr lang="en-US" sz="1300" dirty="0" smtClean="0"/>
              <a:t>It </a:t>
            </a:r>
            <a:r>
              <a:rPr lang="en-US" sz="1300" dirty="0"/>
              <a:t>wasn’t the way I would have picked to spend my time before starting seventh </a:t>
            </a:r>
            <a:r>
              <a:rPr lang="en-US" sz="1300" dirty="0" smtClean="0"/>
              <a:t>grade, </a:t>
            </a:r>
            <a:r>
              <a:rPr lang="en-US" sz="1300" dirty="0"/>
              <a:t>but no one asked me. My dad’s a project manager for a regional utility company, and since </a:t>
            </a:r>
            <a:r>
              <a:rPr lang="en-US" sz="1300" i="1" dirty="0" smtClean="0"/>
              <a:t>he had</a:t>
            </a:r>
            <a:r>
              <a:rPr lang="en-US" sz="1300" dirty="0" smtClean="0"/>
              <a:t> </a:t>
            </a:r>
            <a:r>
              <a:rPr lang="en-US" sz="1300" dirty="0"/>
              <a:t>to </a:t>
            </a:r>
            <a:r>
              <a:rPr lang="en-US" sz="1300" dirty="0" smtClean="0"/>
              <a:t>go to Virginia, </a:t>
            </a:r>
            <a:r>
              <a:rPr lang="en-US" sz="1300" dirty="0"/>
              <a:t>he was sure my mom, little brother, and I would love to tag along. I didn’t get to sleep in my own bed for months, had to spend endless hours of “quality time” with a three year- old, and constantly wondered what my friends were doing back home. </a:t>
            </a:r>
            <a:r>
              <a:rPr lang="en-US" sz="1300" dirty="0" smtClean="0"/>
              <a:t> Now</a:t>
            </a:r>
            <a:r>
              <a:rPr lang="en-US" sz="1300" dirty="0"/>
              <a:t>, this. What would kill so many fish in this perfect little river?</a:t>
            </a:r>
          </a:p>
        </p:txBody>
      </p:sp>
      <p:sp>
        <p:nvSpPr>
          <p:cNvPr id="4" name="TextBox 3"/>
          <p:cNvSpPr txBox="1"/>
          <p:nvPr/>
        </p:nvSpPr>
        <p:spPr>
          <a:xfrm>
            <a:off x="5902960" y="228600"/>
            <a:ext cx="1676400" cy="707886"/>
          </a:xfrm>
          <a:prstGeom prst="rect">
            <a:avLst/>
          </a:prstGeom>
          <a:noFill/>
        </p:spPr>
        <p:txBody>
          <a:bodyPr wrap="square" rtlCol="0">
            <a:spAutoFit/>
          </a:bodyPr>
          <a:lstStyle/>
          <a:p>
            <a:pPr algn="r"/>
            <a:r>
              <a:rPr lang="en-US" sz="800" dirty="0">
                <a:latin typeface="Helvetica" pitchFamily="34" charset="0"/>
              </a:rPr>
              <a:t>Grade level equivalent</a:t>
            </a:r>
            <a:r>
              <a:rPr lang="en-US" sz="800" dirty="0" smtClean="0">
                <a:latin typeface="Helvetica" pitchFamily="34" charset="0"/>
              </a:rPr>
              <a:t>: 4.4 </a:t>
            </a:r>
            <a:endParaRPr lang="en-US" sz="800" dirty="0">
              <a:latin typeface="Helvetica" pitchFamily="34" charset="0"/>
            </a:endParaRPr>
          </a:p>
          <a:p>
            <a:pPr algn="r"/>
            <a:r>
              <a:rPr lang="en-US" sz="800" dirty="0">
                <a:latin typeface="Helvetica" pitchFamily="34" charset="0"/>
              </a:rPr>
              <a:t>Lexile </a:t>
            </a:r>
            <a:r>
              <a:rPr lang="en-US" sz="800" smtClean="0">
                <a:latin typeface="Helvetica" pitchFamily="34" charset="0"/>
              </a:rPr>
              <a:t>Measure: 770L</a:t>
            </a:r>
            <a:endParaRPr lang="en-US" sz="800" dirty="0">
              <a:latin typeface="Helvetica" pitchFamily="34" charset="0"/>
            </a:endParaRPr>
          </a:p>
          <a:p>
            <a:pPr algn="r"/>
            <a:r>
              <a:rPr lang="en-US" sz="800" dirty="0">
                <a:latin typeface="Helvetica" pitchFamily="34" charset="0"/>
              </a:rPr>
              <a:t>Mean Sentence Length: </a:t>
            </a:r>
            <a:r>
              <a:rPr lang="en-US" sz="800" dirty="0" smtClean="0">
                <a:latin typeface="Helvetica" pitchFamily="34" charset="0"/>
              </a:rPr>
              <a:t>10.46</a:t>
            </a:r>
            <a:endParaRPr lang="en-US" sz="800" dirty="0">
              <a:latin typeface="Helvetica" pitchFamily="34" charset="0"/>
            </a:endParaRPr>
          </a:p>
          <a:p>
            <a:pPr algn="r"/>
            <a:r>
              <a:rPr lang="en-US" sz="800" dirty="0">
                <a:latin typeface="Helvetica" pitchFamily="34" charset="0"/>
              </a:rPr>
              <a:t>Mean Log Word </a:t>
            </a:r>
            <a:r>
              <a:rPr lang="en-US" sz="800" dirty="0" smtClean="0">
                <a:latin typeface="Helvetica" pitchFamily="34" charset="0"/>
              </a:rPr>
              <a:t>Frequency:3.37 </a:t>
            </a:r>
            <a:endParaRPr lang="en-US" sz="800" dirty="0">
              <a:latin typeface="Helvetica" pitchFamily="34" charset="0"/>
            </a:endParaRPr>
          </a:p>
          <a:p>
            <a:pPr algn="r"/>
            <a:r>
              <a:rPr lang="en-US" sz="800" dirty="0">
                <a:latin typeface="Helvetica" pitchFamily="34" charset="0"/>
              </a:rPr>
              <a:t>Word Count</a:t>
            </a:r>
            <a:r>
              <a:rPr lang="en-US" sz="800" dirty="0" smtClean="0">
                <a:latin typeface="Helvetica" pitchFamily="34" charset="0"/>
              </a:rPr>
              <a:t>: 387</a:t>
            </a:r>
            <a:endParaRPr lang="en-US" sz="800" dirty="0">
              <a:latin typeface="Helvetica" pitchFamily="34" charset="0"/>
            </a:endParaRPr>
          </a:p>
        </p:txBody>
      </p:sp>
      <p:sp>
        <p:nvSpPr>
          <p:cNvPr id="2" name="Slide Number Placeholder 1"/>
          <p:cNvSpPr>
            <a:spLocks noGrp="1"/>
          </p:cNvSpPr>
          <p:nvPr>
            <p:ph type="sldNum" sz="quarter" idx="12"/>
          </p:nvPr>
        </p:nvSpPr>
        <p:spPr/>
        <p:txBody>
          <a:bodyPr/>
          <a:lstStyle/>
          <a:p>
            <a:fld id="{AF8359E8-5B63-4AE7-A26F-FE183B9DDE83}" type="slidenum">
              <a:rPr lang="en-US" smtClean="0"/>
              <a:t>13</a:t>
            </a:fld>
            <a:endParaRPr lang="en-US" dirty="0"/>
          </a:p>
        </p:txBody>
      </p:sp>
    </p:spTree>
    <p:extLst>
      <p:ext uri="{BB962C8B-B14F-4D97-AF65-F5344CB8AC3E}">
        <p14:creationId xmlns:p14="http://schemas.microsoft.com/office/powerpoint/2010/main" val="3207770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sp>
        <p:nvSpPr>
          <p:cNvPr id="5" name="Rectangle 4"/>
          <p:cNvSpPr/>
          <p:nvPr/>
        </p:nvSpPr>
        <p:spPr>
          <a:xfrm>
            <a:off x="321017" y="1037771"/>
            <a:ext cx="6933223" cy="3780799"/>
          </a:xfrm>
          <a:prstGeom prst="rect">
            <a:avLst/>
          </a:prstGeom>
        </p:spPr>
        <p:txBody>
          <a:bodyPr wrap="square" lIns="101874" tIns="50937" rIns="101874" bIns="50937">
            <a:spAutoFit/>
          </a:bodyPr>
          <a:lstStyle/>
          <a:p>
            <a:pPr marL="361390" indent="-361390">
              <a:buFont typeface="+mj-lt"/>
              <a:buAutoNum type="arabicPeriod"/>
            </a:pPr>
            <a:r>
              <a:rPr lang="en-US" sz="1900" b="1" dirty="0">
                <a:latin typeface="Helvetica" pitchFamily="34" charset="0"/>
                <a:cs typeface="Helvetica" pitchFamily="34" charset="0"/>
              </a:rPr>
              <a:t>Which of the following statements best supports the fact that the smell came from something in nature? </a:t>
            </a:r>
            <a:r>
              <a:rPr lang="en-US" sz="1400" b="1" dirty="0">
                <a:latin typeface="Helvetica" pitchFamily="34" charset="0"/>
                <a:cs typeface="Helvetica" pitchFamily="34" charset="0"/>
              </a:rPr>
              <a:t> </a:t>
            </a:r>
            <a:r>
              <a:rPr lang="en-US" sz="1200" b="1" dirty="0">
                <a:latin typeface="Helvetica" pitchFamily="34" charset="0"/>
                <a:cs typeface="Helvetica" pitchFamily="34" charset="0"/>
              </a:rPr>
              <a:t>RL.5.1</a:t>
            </a:r>
          </a:p>
          <a:p>
            <a:pPr marL="361390" indent="-361390">
              <a:buFont typeface="+mj-lt"/>
              <a:buAutoNum type="arabicPeriod"/>
            </a:pPr>
            <a:endParaRPr lang="en-US" sz="19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“It was like that awful mix of odors that drift out of a dumpster behind a bad restaurant.” </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“I was at my aunt and uncle’s apple orchard.”</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“Aunt Sylvie came bustling out the back door of their little wood-sided cottage.”</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“We’d just returned home to Southwest Virginia from spending the entire summer over in Tennessee.”</a:t>
            </a:r>
          </a:p>
        </p:txBody>
      </p:sp>
      <p:cxnSp>
        <p:nvCxnSpPr>
          <p:cNvPr id="11" name="Straight Connector 10"/>
          <p:cNvCxnSpPr/>
          <p:nvPr/>
        </p:nvCxnSpPr>
        <p:spPr>
          <a:xfrm>
            <a:off x="410117" y="51054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7701" y="20955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47701" y="29337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47701" y="33647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47701" y="4191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Rectangle 7"/>
          <p:cNvSpPr/>
          <p:nvPr/>
        </p:nvSpPr>
        <p:spPr>
          <a:xfrm>
            <a:off x="620713" y="5532120"/>
            <a:ext cx="5942648" cy="3340406"/>
          </a:xfrm>
          <a:prstGeom prst="rect">
            <a:avLst/>
          </a:prstGeom>
          <a:noFill/>
        </p:spPr>
        <p:txBody>
          <a:bodyPr wrap="square" lIns="107700" tIns="53850" rIns="107700" bIns="53850">
            <a:spAutoFit/>
          </a:bodyPr>
          <a:lstStyle/>
          <a:p>
            <a:pPr marL="361390" indent="-361390"/>
            <a:r>
              <a:rPr lang="en-US" sz="1900" b="1" dirty="0">
                <a:latin typeface="Helvetica" pitchFamily="34" charset="0"/>
                <a:cs typeface="Helvetica" pitchFamily="34" charset="0"/>
              </a:rPr>
              <a:t>2.  Which </a:t>
            </a:r>
            <a:r>
              <a:rPr lang="en-US" sz="1900" b="1" dirty="0" smtClean="0">
                <a:latin typeface="Helvetica" pitchFamily="34" charset="0"/>
                <a:cs typeface="Helvetica" pitchFamily="34" charset="0"/>
              </a:rPr>
              <a:t>sentence </a:t>
            </a:r>
            <a:r>
              <a:rPr lang="en-US" sz="1900" b="1" dirty="0">
                <a:latin typeface="Helvetica" pitchFamily="34" charset="0"/>
                <a:cs typeface="Helvetica" pitchFamily="34" charset="0"/>
              </a:rPr>
              <a:t>best </a:t>
            </a:r>
            <a:r>
              <a:rPr lang="en-US" sz="1900" b="1" dirty="0" smtClean="0">
                <a:latin typeface="Helvetica" pitchFamily="34" charset="0"/>
                <a:cs typeface="Helvetica" pitchFamily="34" charset="0"/>
              </a:rPr>
              <a:t>summarizes </a:t>
            </a:r>
            <a:r>
              <a:rPr lang="en-US" sz="1900" b="1" dirty="0">
                <a:latin typeface="Helvetica" pitchFamily="34" charset="0"/>
                <a:cs typeface="Helvetica" pitchFamily="34" charset="0"/>
              </a:rPr>
              <a:t>the source of the smell.? </a:t>
            </a:r>
            <a:r>
              <a:rPr lang="en-US" sz="1200" b="1" dirty="0" smtClean="0">
                <a:latin typeface="Helvetica" pitchFamily="34" charset="0"/>
                <a:cs typeface="Helvetica" pitchFamily="34" charset="0"/>
              </a:rPr>
              <a:t>RL.5.1</a:t>
            </a:r>
            <a:endParaRPr lang="en-US" sz="1200" b="1" strike="sngStrike" dirty="0">
              <a:latin typeface="Helvetica" pitchFamily="34" charset="0"/>
              <a:cs typeface="Helvetica" pitchFamily="34" charset="0"/>
            </a:endParaRPr>
          </a:p>
          <a:p>
            <a:pPr marL="361390" indent="-361390"/>
            <a:r>
              <a:rPr lang="en-US" sz="1900" b="1" dirty="0">
                <a:solidFill>
                  <a:srgbClr val="C00000"/>
                </a:solidFill>
                <a:latin typeface="Helvetica" pitchFamily="34" charset="0"/>
                <a:cs typeface="Helvetica" pitchFamily="34" charset="0"/>
              </a:rPr>
              <a:t>     </a:t>
            </a:r>
            <a:endParaRPr lang="en-US" sz="1900" b="1"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A horrible smell streamed up my nose.</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We followed her around the house past flower beds filled with late-summer daylilies and mums.</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Dead fish, with their bodies bloated and eyes bulging, lay scattered everywhere.</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Some bobbed silently under the wooden deck.</a:t>
            </a:r>
          </a:p>
        </p:txBody>
      </p:sp>
      <p:sp>
        <p:nvSpPr>
          <p:cNvPr id="18" name="Oval 17"/>
          <p:cNvSpPr/>
          <p:nvPr/>
        </p:nvSpPr>
        <p:spPr>
          <a:xfrm>
            <a:off x="555860" y="6460728"/>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9" name="Oval 18"/>
          <p:cNvSpPr/>
          <p:nvPr/>
        </p:nvSpPr>
        <p:spPr>
          <a:xfrm>
            <a:off x="544992" y="7000967"/>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0" name="Oval 19"/>
          <p:cNvSpPr/>
          <p:nvPr/>
        </p:nvSpPr>
        <p:spPr>
          <a:xfrm>
            <a:off x="590524" y="844985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1" name="Oval 20"/>
          <p:cNvSpPr/>
          <p:nvPr/>
        </p:nvSpPr>
        <p:spPr>
          <a:xfrm>
            <a:off x="555860" y="7713226"/>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48373541"/>
              </p:ext>
            </p:extLst>
          </p:nvPr>
        </p:nvGraphicFramePr>
        <p:xfrm>
          <a:off x="5410200" y="4749593"/>
          <a:ext cx="2072640" cy="746760"/>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RL.5.1</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53469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Quote accurately from a text when explaining what the text says explicitly and when drawing inferences from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927734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cxnSp>
        <p:nvCxnSpPr>
          <p:cNvPr id="10" name="Straight Connector 9"/>
          <p:cNvCxnSpPr/>
          <p:nvPr/>
        </p:nvCxnSpPr>
        <p:spPr>
          <a:xfrm>
            <a:off x="420959" y="5562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18161" y="1733435"/>
            <a:ext cx="6692900" cy="3334523"/>
          </a:xfrm>
          <a:prstGeom prst="rect">
            <a:avLst/>
          </a:prstGeom>
        </p:spPr>
        <p:txBody>
          <a:bodyPr wrap="square" lIns="101874" tIns="50937" rIns="101874" bIns="50937">
            <a:spAutoFit/>
          </a:bodyPr>
          <a:lstStyle/>
          <a:p>
            <a:pPr marL="361390" indent="-361390">
              <a:buFont typeface="+mj-lt"/>
              <a:buAutoNum type="arabicPeriod" startAt="3"/>
            </a:pPr>
            <a:r>
              <a:rPr lang="en-US" sz="1900" b="1" dirty="0">
                <a:latin typeface="Helvetica" pitchFamily="34" charset="0"/>
                <a:cs typeface="Helvetica" pitchFamily="34" charset="0"/>
              </a:rPr>
              <a:t>Which sentence best supports the main idea of “</a:t>
            </a:r>
            <a:r>
              <a:rPr lang="en-US" sz="1900" b="1" i="1" u="sng" dirty="0">
                <a:latin typeface="Helvetica" pitchFamily="34" charset="0"/>
                <a:cs typeface="Helvetica" pitchFamily="34" charset="0"/>
              </a:rPr>
              <a:t>Something Stinks</a:t>
            </a:r>
            <a:r>
              <a:rPr lang="en-US" sz="1900" b="1" dirty="0">
                <a:latin typeface="Helvetica" pitchFamily="34" charset="0"/>
                <a:cs typeface="Helvetica" pitchFamily="34" charset="0"/>
              </a:rPr>
              <a:t>”?  </a:t>
            </a:r>
            <a:r>
              <a:rPr lang="en-US" sz="1200" b="1" dirty="0">
                <a:latin typeface="Helvetica" pitchFamily="34" charset="0"/>
                <a:cs typeface="Helvetica" pitchFamily="34" charset="0"/>
              </a:rPr>
              <a:t>RL.5.2</a:t>
            </a:r>
          </a:p>
          <a:p>
            <a:pPr marL="361390" indent="-361390"/>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Aunt Sylvie came bustling out the back door of their little wood-sided cottage.</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“I’m trying to bury ‘em to keep the smell down.”</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We’d just returned home to Southwest Virginia from spending the entire summer over in Tennessee.</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What would kill so many fish in this perfect little river?</a:t>
            </a:r>
          </a:p>
        </p:txBody>
      </p:sp>
      <p:sp>
        <p:nvSpPr>
          <p:cNvPr id="15" name="Oval 14"/>
          <p:cNvSpPr/>
          <p:nvPr/>
        </p:nvSpPr>
        <p:spPr>
          <a:xfrm>
            <a:off x="569437" y="4038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69437" y="3404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69437" y="4724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69437" y="27105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728504333"/>
              </p:ext>
            </p:extLst>
          </p:nvPr>
        </p:nvGraphicFramePr>
        <p:xfrm>
          <a:off x="4800600" y="5088174"/>
          <a:ext cx="2639743" cy="779226"/>
        </p:xfrm>
        <a:graphic>
          <a:graphicData uri="http://schemas.openxmlformats.org/drawingml/2006/table">
            <a:tbl>
              <a:tblPr/>
              <a:tblGrid>
                <a:gridCol w="2639743"/>
              </a:tblGrid>
              <a:tr h="167640">
                <a:tc>
                  <a:txBody>
                    <a:bodyPr/>
                    <a:lstStyle/>
                    <a:p>
                      <a:pPr marL="0" marR="0" algn="l">
                        <a:lnSpc>
                          <a:spcPct val="115000"/>
                        </a:lnSpc>
                        <a:spcBef>
                          <a:spcPts val="0"/>
                        </a:spcBef>
                        <a:spcAft>
                          <a:spcPts val="0"/>
                        </a:spcAft>
                      </a:pPr>
                      <a:r>
                        <a:rPr lang="en-US" sz="800" b="1" i="1" dirty="0" smtClean="0">
                          <a:solidFill>
                            <a:srgbClr val="000000"/>
                          </a:solidFill>
                          <a:latin typeface="Calibri"/>
                          <a:ea typeface="Times New Roman"/>
                          <a:cs typeface="Times New Roman"/>
                        </a:rPr>
                        <a:t>Standard RL.5.2</a:t>
                      </a:r>
                      <a:endParaRPr lang="en-US" sz="8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15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800" b="0" dirty="0" smtClean="0"/>
                        <a:t>Determine a theme of a story, drama, or poem from details in the text, including how characters in a story or drama respond to challenges or how the speaker in a poem reflects upon a topic; summarize the text.</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7" name="Rectangle 26"/>
          <p:cNvSpPr/>
          <p:nvPr/>
        </p:nvSpPr>
        <p:spPr>
          <a:xfrm>
            <a:off x="518161" y="5867400"/>
            <a:ext cx="6606540" cy="3596133"/>
          </a:xfrm>
          <a:prstGeom prst="rect">
            <a:avLst/>
          </a:prstGeom>
        </p:spPr>
        <p:txBody>
          <a:bodyPr wrap="square" lIns="101874" tIns="50937" rIns="101874" bIns="50937">
            <a:spAutoFit/>
          </a:bodyPr>
          <a:lstStyle/>
          <a:p>
            <a:pPr marL="382059" indent="-382059">
              <a:buAutoNum type="arabicPeriod" startAt="4"/>
            </a:pPr>
            <a:r>
              <a:rPr lang="en-US" sz="1900" b="1" dirty="0" smtClean="0">
                <a:latin typeface="Helvetica" pitchFamily="34" charset="0"/>
                <a:cs typeface="Helvetica" pitchFamily="34" charset="0"/>
              </a:rPr>
              <a:t>Which question </a:t>
            </a:r>
            <a:r>
              <a:rPr lang="en-US" sz="1900" b="1" dirty="0">
                <a:latin typeface="Helvetica" pitchFamily="34" charset="0"/>
                <a:cs typeface="Helvetica" pitchFamily="34" charset="0"/>
              </a:rPr>
              <a:t>is </a:t>
            </a:r>
            <a:r>
              <a:rPr lang="en-US" sz="1900" b="1" u="sng" dirty="0">
                <a:latin typeface="Helvetica" pitchFamily="34" charset="0"/>
                <a:cs typeface="Helvetica" pitchFamily="34" charset="0"/>
              </a:rPr>
              <a:t>not</a:t>
            </a:r>
            <a:r>
              <a:rPr lang="en-US" sz="1900" b="1" dirty="0">
                <a:latin typeface="Helvetica" pitchFamily="34" charset="0"/>
                <a:cs typeface="Helvetica" pitchFamily="34" charset="0"/>
              </a:rPr>
              <a:t> answered by details in   </a:t>
            </a:r>
          </a:p>
          <a:p>
            <a:r>
              <a:rPr lang="en-US" sz="1900" b="1" dirty="0">
                <a:latin typeface="Helvetica" pitchFamily="34" charset="0"/>
                <a:cs typeface="Helvetica" pitchFamily="34" charset="0"/>
              </a:rPr>
              <a:t>      this passage? </a:t>
            </a:r>
            <a:r>
              <a:rPr lang="en-US" sz="1200" b="1" dirty="0">
                <a:latin typeface="Helvetica" pitchFamily="34" charset="0"/>
                <a:cs typeface="Helvetica" pitchFamily="34" charset="0"/>
              </a:rPr>
              <a:t>RL.5.2</a:t>
            </a:r>
          </a:p>
          <a:p>
            <a:pPr marL="361390" indent="-361390"/>
            <a:endParaRPr lang="en-US" sz="19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How did the fish die?</a:t>
            </a:r>
            <a:endParaRPr lang="en-US" sz="1700" dirty="0">
              <a:latin typeface="Helvetica" pitchFamily="34" charset="0"/>
              <a:cs typeface="Helvetica" pitchFamily="34" charset="0"/>
            </a:endParaRP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What </a:t>
            </a:r>
            <a:r>
              <a:rPr lang="en-US" sz="1700" dirty="0">
                <a:latin typeface="Helvetica" pitchFamily="34" charset="0"/>
                <a:cs typeface="Helvetica" pitchFamily="34" charset="0"/>
              </a:rPr>
              <a:t>was making the horrible </a:t>
            </a:r>
            <a:r>
              <a:rPr lang="en-US" sz="1700" dirty="0" smtClean="0">
                <a:latin typeface="Helvetica" pitchFamily="34" charset="0"/>
                <a:cs typeface="Helvetica" pitchFamily="34" charset="0"/>
              </a:rPr>
              <a:t>smell?</a:t>
            </a:r>
            <a:endParaRPr lang="en-US" sz="1700" dirty="0">
              <a:latin typeface="Helvetica" pitchFamily="34" charset="0"/>
              <a:cs typeface="Helvetica" pitchFamily="34" charset="0"/>
            </a:endParaRP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How did Emily feel about </a:t>
            </a:r>
            <a:r>
              <a:rPr lang="en-US" sz="1700" dirty="0">
                <a:latin typeface="Helvetica" pitchFamily="34" charset="0"/>
                <a:cs typeface="Helvetica" pitchFamily="34" charset="0"/>
              </a:rPr>
              <a:t>spending her time at Aunt Sylvie’s house before starting seventh </a:t>
            </a:r>
            <a:r>
              <a:rPr lang="en-US" sz="1700" dirty="0" smtClean="0">
                <a:latin typeface="Helvetica" pitchFamily="34" charset="0"/>
                <a:cs typeface="Helvetica" pitchFamily="34" charset="0"/>
              </a:rPr>
              <a:t>grade?</a:t>
            </a:r>
            <a:endParaRPr lang="en-US" sz="1700" dirty="0">
              <a:latin typeface="Helvetica" pitchFamily="34" charset="0"/>
              <a:cs typeface="Helvetica" pitchFamily="34" charset="0"/>
            </a:endParaRP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Why was Uncle Joe burying the fish?</a:t>
            </a:r>
            <a:endParaRPr lang="en-US" sz="1700" strike="sngStrike" dirty="0">
              <a:latin typeface="Helvetica" pitchFamily="34" charset="0"/>
              <a:cs typeface="Helvetica" pitchFamily="34" charset="0"/>
            </a:endParaRP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endParaRPr lang="en-US" sz="1700" dirty="0">
              <a:latin typeface="Helvetica" pitchFamily="34" charset="0"/>
              <a:cs typeface="Helvetica" pitchFamily="34" charset="0"/>
            </a:endParaRPr>
          </a:p>
        </p:txBody>
      </p:sp>
      <p:sp>
        <p:nvSpPr>
          <p:cNvPr id="20" name="Oval 19"/>
          <p:cNvSpPr/>
          <p:nvPr/>
        </p:nvSpPr>
        <p:spPr>
          <a:xfrm>
            <a:off x="600393" y="677799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600393" y="7315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600393" y="7848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600393" y="8610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909057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cxnSp>
        <p:nvCxnSpPr>
          <p:cNvPr id="10" name="Straight Connector 9"/>
          <p:cNvCxnSpPr/>
          <p:nvPr/>
        </p:nvCxnSpPr>
        <p:spPr>
          <a:xfrm>
            <a:off x="410117" y="47244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82638" y="1133796"/>
            <a:ext cx="6930390" cy="3072913"/>
          </a:xfrm>
          <a:prstGeom prst="rect">
            <a:avLst/>
          </a:prstGeom>
        </p:spPr>
        <p:txBody>
          <a:bodyPr wrap="square" lIns="101874" tIns="50937" rIns="101874" bIns="50937">
            <a:spAutoFit/>
          </a:bodyPr>
          <a:lstStyle/>
          <a:p>
            <a:pPr marL="256475" indent="-256475"/>
            <a:r>
              <a:rPr lang="en-US" sz="1900" b="1" dirty="0">
                <a:latin typeface="Helvetica" pitchFamily="34" charset="0"/>
                <a:cs typeface="Helvetica" pitchFamily="34" charset="0"/>
              </a:rPr>
              <a:t>5. What evidence supports that Emily would rather be in     Southwest Virginia than Tennessee?   </a:t>
            </a:r>
            <a:r>
              <a:rPr lang="en-US" sz="1200" b="1" dirty="0">
                <a:latin typeface="Helvetica" pitchFamily="34" charset="0"/>
                <a:cs typeface="Helvetica" pitchFamily="34" charset="0"/>
              </a:rPr>
              <a:t>RL.5.3</a:t>
            </a:r>
          </a:p>
          <a:p>
            <a:pPr marL="361390" indent="-361390"/>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Emily’s family had just returned to Southwest Virginia.</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Emily’s dad was sure they would like to tag along.</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Emily got to spend “quality time” with her </a:t>
            </a:r>
            <a:r>
              <a:rPr lang="en-US" sz="1700" dirty="0" smtClean="0">
                <a:latin typeface="Helvetica" pitchFamily="34" charset="0"/>
                <a:cs typeface="Helvetica" pitchFamily="34" charset="0"/>
              </a:rPr>
              <a:t>brother</a:t>
            </a:r>
            <a:r>
              <a:rPr lang="en-US" sz="1700" dirty="0">
                <a:latin typeface="Helvetica" pitchFamily="34" charset="0"/>
                <a:cs typeface="Helvetica" pitchFamily="34" charset="0"/>
              </a:rPr>
              <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Emily constantly wondered what her friends were doing back home.</a:t>
            </a:r>
          </a:p>
        </p:txBody>
      </p:sp>
      <p:sp>
        <p:nvSpPr>
          <p:cNvPr id="15" name="Oval 14"/>
          <p:cNvSpPr/>
          <p:nvPr/>
        </p:nvSpPr>
        <p:spPr>
          <a:xfrm>
            <a:off x="620713" y="30294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620713" y="25265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20713" y="20116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620713" y="36521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657054754"/>
              </p:ext>
            </p:extLst>
          </p:nvPr>
        </p:nvGraphicFramePr>
        <p:xfrm>
          <a:off x="4929160" y="4230162"/>
          <a:ext cx="2418080" cy="843001"/>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RL.5.3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Compare and contrast two or more characters, settings, or events in a story or drama, drawing on specific details in the text (e.g., how characters interact).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pSp>
        <p:nvGrpSpPr>
          <p:cNvPr id="12" name="Group 20"/>
          <p:cNvGrpSpPr/>
          <p:nvPr/>
        </p:nvGrpSpPr>
        <p:grpSpPr>
          <a:xfrm>
            <a:off x="496570" y="5280663"/>
            <a:ext cx="6584950" cy="3852481"/>
            <a:chOff x="212595" y="5444709"/>
            <a:chExt cx="5354242" cy="3677368"/>
          </a:xfrm>
          <a:solidFill>
            <a:schemeClr val="bg1"/>
          </a:solidFill>
        </p:grpSpPr>
        <p:sp>
          <p:nvSpPr>
            <p:cNvPr id="13" name="Rectangle 12"/>
            <p:cNvSpPr/>
            <p:nvPr/>
          </p:nvSpPr>
          <p:spPr>
            <a:xfrm>
              <a:off x="212595" y="5444709"/>
              <a:ext cx="5354242" cy="3677368"/>
            </a:xfrm>
            <a:prstGeom prst="rect">
              <a:avLst/>
            </a:prstGeom>
            <a:grpFill/>
          </p:spPr>
          <p:txBody>
            <a:bodyPr wrap="square" lIns="96661" tIns="48331" rIns="96661" bIns="48331">
              <a:spAutoFit/>
            </a:bodyPr>
            <a:lstStyle/>
            <a:p>
              <a:pPr marL="382059" indent="-382059">
                <a:buAutoNum type="arabicPeriod" startAt="6"/>
              </a:pPr>
              <a:r>
                <a:rPr lang="en-US" sz="1900" b="1" dirty="0">
                  <a:latin typeface="Helvetica" pitchFamily="34" charset="0"/>
                  <a:cs typeface="Helvetica" pitchFamily="34" charset="0"/>
                </a:rPr>
                <a:t>How do Aunt Sylvie and </a:t>
              </a:r>
              <a:r>
                <a:rPr lang="en-US" sz="1900" b="1" dirty="0" smtClean="0">
                  <a:latin typeface="Helvetica" pitchFamily="34" charset="0"/>
                  <a:cs typeface="Helvetica" pitchFamily="34" charset="0"/>
                </a:rPr>
                <a:t>Emily respond </a:t>
              </a:r>
              <a:r>
                <a:rPr lang="en-US" sz="1900" b="1" dirty="0">
                  <a:latin typeface="Helvetica" pitchFamily="34" charset="0"/>
                  <a:cs typeface="Helvetica" pitchFamily="34" charset="0"/>
                </a:rPr>
                <a:t>to </a:t>
              </a:r>
              <a:r>
                <a:rPr lang="en-US" sz="1900" b="1" dirty="0" smtClean="0">
                  <a:latin typeface="Helvetica" pitchFamily="34" charset="0"/>
                  <a:cs typeface="Helvetica" pitchFamily="34" charset="0"/>
                </a:rPr>
                <a:t>the smell </a:t>
              </a:r>
              <a:r>
                <a:rPr lang="en-US" sz="1900" b="1" dirty="0">
                  <a:latin typeface="Helvetica" pitchFamily="34" charset="0"/>
                  <a:cs typeface="Helvetica" pitchFamily="34" charset="0"/>
                </a:rPr>
                <a:t>differently? </a:t>
              </a:r>
              <a:r>
                <a:rPr lang="en-US" sz="1200" b="1" dirty="0">
                  <a:latin typeface="Helvetica" pitchFamily="34" charset="0"/>
                  <a:cs typeface="Helvetica" pitchFamily="34" charset="0"/>
                </a:rPr>
                <a:t>RL.5.3</a:t>
              </a:r>
            </a:p>
            <a:p>
              <a:pPr marL="361390" indent="-361390">
                <a:buFont typeface="+mj-lt"/>
                <a:buAutoNum type="arabicPeriod" startAt="4"/>
              </a:pPr>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Aunt Sylvie stays in the house, while </a:t>
              </a:r>
              <a:r>
                <a:rPr lang="en-US" sz="1700" dirty="0" smtClean="0">
                  <a:latin typeface="Helvetica" pitchFamily="34" charset="0"/>
                  <a:cs typeface="Helvetica" pitchFamily="34" charset="0"/>
                </a:rPr>
                <a:t>Emily walked to the </a:t>
              </a:r>
              <a:r>
                <a:rPr lang="en-US" sz="1700" dirty="0">
                  <a:latin typeface="Helvetica" pitchFamily="34" charset="0"/>
                  <a:cs typeface="Helvetica" pitchFamily="34" charset="0"/>
                </a:rPr>
                <a:t>riverbed.</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Aunt Sylvie holds a handkerchief to her face, while </a:t>
              </a:r>
              <a:r>
                <a:rPr lang="en-US" sz="1700" dirty="0" smtClean="0">
                  <a:latin typeface="Helvetica" pitchFamily="34" charset="0"/>
                  <a:cs typeface="Helvetica" pitchFamily="34" charset="0"/>
                </a:rPr>
                <a:t>Emily pinches her nose.</a:t>
              </a:r>
              <a:endParaRPr lang="en-US" sz="1700" dirty="0">
                <a:latin typeface="Helvetica" pitchFamily="34" charset="0"/>
                <a:cs typeface="Helvetica" pitchFamily="34" charset="0"/>
              </a:endParaRP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Aunt Sylvie walked down the grass-covered hill toward the river, while </a:t>
              </a:r>
              <a:r>
                <a:rPr lang="en-US" sz="1700" dirty="0" smtClean="0">
                  <a:latin typeface="Helvetica" pitchFamily="34" charset="0"/>
                  <a:cs typeface="Helvetica" pitchFamily="34" charset="0"/>
                </a:rPr>
                <a:t>Emily followed her.</a:t>
              </a:r>
              <a:endParaRPr lang="en-US" sz="1700" dirty="0">
                <a:latin typeface="Helvetica" pitchFamily="34" charset="0"/>
                <a:cs typeface="Helvetica" pitchFamily="34" charset="0"/>
              </a:endParaRP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Aunt Sylvie bit her lip, </a:t>
              </a:r>
              <a:r>
                <a:rPr lang="en-US" sz="1700" dirty="0" smtClean="0">
                  <a:latin typeface="Helvetica" pitchFamily="34" charset="0"/>
                  <a:cs typeface="Helvetica" pitchFamily="34" charset="0"/>
                </a:rPr>
                <a:t>while Emily was upset about the fish ruining the river. </a:t>
              </a:r>
              <a:endParaRPr lang="en-US" sz="1700" dirty="0">
                <a:latin typeface="Helvetica" pitchFamily="34" charset="0"/>
                <a:cs typeface="Helvetica" pitchFamily="34" charset="0"/>
              </a:endParaRPr>
            </a:p>
          </p:txBody>
        </p:sp>
        <p:sp>
          <p:nvSpPr>
            <p:cNvPr id="14" name="Oval 13"/>
            <p:cNvSpPr/>
            <p:nvPr/>
          </p:nvSpPr>
          <p:spPr>
            <a:xfrm>
              <a:off x="422868" y="6320790"/>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422868" y="7040880"/>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422868" y="7772401"/>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nvSpPr>
          <p:spPr>
            <a:xfrm>
              <a:off x="422868" y="8550549"/>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12278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170673609"/>
              </p:ext>
            </p:extLst>
          </p:nvPr>
        </p:nvGraphicFramePr>
        <p:xfrm>
          <a:off x="323851" y="478973"/>
          <a:ext cx="7043738" cy="4062364"/>
        </p:xfrm>
        <a:graphic>
          <a:graphicData uri="http://schemas.openxmlformats.org/drawingml/2006/table">
            <a:tbl>
              <a:tblPr firstRow="1" bandRow="1">
                <a:tableStyleId>{5940675A-B579-460E-94D1-54222C63F5DA}</a:tableStyleId>
              </a:tblPr>
              <a:tblGrid>
                <a:gridCol w="7043738"/>
              </a:tblGrid>
              <a:tr h="1175077">
                <a:tc>
                  <a:txBody>
                    <a:bodyPr/>
                    <a:lstStyle/>
                    <a:p>
                      <a:pPr marL="457200" indent="-457200">
                        <a:buNone/>
                      </a:pPr>
                      <a:r>
                        <a:rPr lang="en-US" sz="1900" b="1" dirty="0" smtClean="0">
                          <a:solidFill>
                            <a:schemeClr val="tx1"/>
                          </a:solidFill>
                        </a:rPr>
                        <a:t>7.</a:t>
                      </a:r>
                      <a:r>
                        <a:rPr lang="en-US" sz="1900" b="1" baseline="0" dirty="0" smtClean="0">
                          <a:solidFill>
                            <a:schemeClr val="tx1"/>
                          </a:solidFill>
                        </a:rPr>
                        <a:t>  </a:t>
                      </a:r>
                      <a:r>
                        <a:rPr lang="en-US" sz="1900" b="1" dirty="0" smtClean="0">
                          <a:solidFill>
                            <a:schemeClr val="tx1"/>
                          </a:solidFill>
                        </a:rPr>
                        <a:t>How does the reader know that “something stinks” on the farm?</a:t>
                      </a:r>
                    </a:p>
                    <a:p>
                      <a:pPr marL="457200" indent="-457200">
                        <a:buNone/>
                      </a:pPr>
                      <a:r>
                        <a:rPr lang="en-US" sz="1900" b="1" baseline="0" dirty="0" smtClean="0">
                          <a:solidFill>
                            <a:schemeClr val="tx1"/>
                          </a:solidFill>
                        </a:rPr>
                        <a:t>     </a:t>
                      </a:r>
                      <a:r>
                        <a:rPr lang="en-US" sz="1900" b="1" dirty="0" smtClean="0">
                          <a:solidFill>
                            <a:schemeClr val="tx1"/>
                          </a:solidFill>
                        </a:rPr>
                        <a:t>Use specific evidence from the text to support</a:t>
                      </a:r>
                      <a:r>
                        <a:rPr lang="en-US" sz="1900" b="1" baseline="0" dirty="0" smtClean="0">
                          <a:solidFill>
                            <a:schemeClr val="tx1"/>
                          </a:solidFill>
                        </a:rPr>
                        <a:t>  </a:t>
                      </a:r>
                      <a:r>
                        <a:rPr lang="en-US" sz="1900" b="1" dirty="0" smtClean="0">
                          <a:solidFill>
                            <a:schemeClr val="tx1"/>
                          </a:solidFill>
                        </a:rPr>
                        <a:t>your response.  </a:t>
                      </a:r>
                      <a:endParaRPr lang="en-US" sz="1400" b="1" dirty="0" smtClean="0">
                        <a:solidFill>
                          <a:schemeClr val="tx1"/>
                        </a:solidFill>
                      </a:endParaRPr>
                    </a:p>
                    <a:p>
                      <a:pPr marL="457200" indent="-457200">
                        <a:buNone/>
                      </a:pPr>
                      <a:r>
                        <a:rPr lang="en-US" sz="1400" b="1" baseline="0" dirty="0" smtClean="0">
                          <a:solidFill>
                            <a:schemeClr val="tx1"/>
                          </a:solidFill>
                        </a:rPr>
                        <a:t>                                                                                            </a:t>
                      </a:r>
                      <a:r>
                        <a:rPr lang="en-US" sz="1200" b="0" baseline="0" dirty="0" smtClean="0">
                          <a:solidFill>
                            <a:schemeClr val="tx1"/>
                          </a:solidFill>
                        </a:rPr>
                        <a:t>RL.5. 2</a:t>
                      </a:r>
                      <a:r>
                        <a:rPr lang="en-US" sz="1200" b="0" dirty="0" smtClean="0">
                          <a:solidFill>
                            <a:schemeClr val="tx1"/>
                          </a:solidFill>
                        </a:rPr>
                        <a:t>(Teacher Only, 2 pts.) Final Score_____</a:t>
                      </a:r>
                    </a:p>
                    <a:p>
                      <a:pPr marL="342900" indent="-342900">
                        <a:buNone/>
                      </a:pP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95627424"/>
              </p:ext>
            </p:extLst>
          </p:nvPr>
        </p:nvGraphicFramePr>
        <p:xfrm>
          <a:off x="345441" y="4951229"/>
          <a:ext cx="7043738" cy="4275724"/>
        </p:xfrm>
        <a:graphic>
          <a:graphicData uri="http://schemas.openxmlformats.org/drawingml/2006/table">
            <a:tbl>
              <a:tblPr firstRow="1" bandRow="1">
                <a:tableStyleId>{5940675A-B579-460E-94D1-54222C63F5DA}</a:tableStyleId>
              </a:tblPr>
              <a:tblGrid>
                <a:gridCol w="7043738"/>
              </a:tblGrid>
              <a:tr h="1393009">
                <a:tc>
                  <a:txBody>
                    <a:bodyPr/>
                    <a:lstStyle/>
                    <a:p>
                      <a:pPr marL="457200" indent="-457200">
                        <a:buNone/>
                      </a:pPr>
                      <a:r>
                        <a:rPr lang="en-US" sz="1900" b="1" dirty="0" smtClean="0">
                          <a:solidFill>
                            <a:schemeClr val="tx1"/>
                          </a:solidFill>
                        </a:rPr>
                        <a:t>8.</a:t>
                      </a:r>
                      <a:r>
                        <a:rPr lang="en-US" sz="1900" b="1" baseline="0" dirty="0" smtClean="0">
                          <a:solidFill>
                            <a:schemeClr val="tx1"/>
                          </a:solidFill>
                        </a:rPr>
                        <a:t>  What evidence from the text would support the idea that the</a:t>
                      </a:r>
                    </a:p>
                    <a:p>
                      <a:pPr marL="457200" indent="-457200">
                        <a:buNone/>
                      </a:pPr>
                      <a:r>
                        <a:rPr lang="en-US" sz="1900" b="1" baseline="0" dirty="0" smtClean="0">
                          <a:solidFill>
                            <a:schemeClr val="tx1"/>
                          </a:solidFill>
                        </a:rPr>
                        <a:t>     farm usually does not stink? Use specific examples from</a:t>
                      </a:r>
                    </a:p>
                    <a:p>
                      <a:pPr marL="457200" indent="-457200">
                        <a:buNone/>
                      </a:pPr>
                      <a:r>
                        <a:rPr lang="en-US" sz="1900" b="1" baseline="0" dirty="0" smtClean="0">
                          <a:solidFill>
                            <a:schemeClr val="tx1"/>
                          </a:solidFill>
                        </a:rPr>
                        <a:t>     the selection to support your answer. </a:t>
                      </a:r>
                    </a:p>
                    <a:p>
                      <a:pPr marL="457200" indent="-457200">
                        <a:buNone/>
                      </a:pPr>
                      <a:endParaRPr lang="en-US" sz="1400" b="1" dirty="0" smtClean="0">
                        <a:solidFill>
                          <a:schemeClr val="tx1"/>
                        </a:solidFill>
                      </a:endParaRPr>
                    </a:p>
                    <a:p>
                      <a:pPr marL="457200" indent="-457200" algn="ctr">
                        <a:buNone/>
                      </a:pPr>
                      <a:r>
                        <a:rPr lang="en-US" sz="1400" b="1" baseline="0" dirty="0" smtClean="0">
                          <a:solidFill>
                            <a:schemeClr val="tx1"/>
                          </a:solidFill>
                        </a:rPr>
                        <a:t>                                                                                </a:t>
                      </a:r>
                      <a:r>
                        <a:rPr lang="en-US" sz="1200" b="0" baseline="0" dirty="0" smtClean="0">
                          <a:solidFill>
                            <a:schemeClr val="tx1"/>
                          </a:solidFill>
                        </a:rPr>
                        <a:t>RL.5. 3</a:t>
                      </a:r>
                      <a:r>
                        <a:rPr lang="en-US" sz="1200" b="0" dirty="0" smtClean="0">
                          <a:solidFill>
                            <a:schemeClr val="tx1"/>
                          </a:solidFill>
                        </a:rPr>
                        <a:t>(Teacher Only, 3 pts.) Final Score_____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5064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5" name="Rectangle 1"/>
          <p:cNvSpPr>
            <a:spLocks noChangeArrowheads="1"/>
          </p:cNvSpPr>
          <p:nvPr/>
        </p:nvSpPr>
        <p:spPr bwMode="auto">
          <a:xfrm>
            <a:off x="361285" y="975648"/>
            <a:ext cx="7167879" cy="6761102"/>
          </a:xfrm>
          <a:prstGeom prst="rect">
            <a:avLst/>
          </a:prstGeom>
          <a:noFill/>
          <a:ln w="9525">
            <a:noFill/>
            <a:miter lim="800000"/>
            <a:headEnd/>
            <a:tailEnd/>
          </a:ln>
          <a:effectLst/>
        </p:spPr>
        <p:txBody>
          <a:bodyPr vert="horz" wrap="square" lIns="101874" tIns="50937" rIns="101874" bIns="50937" numCol="1" anchor="ctr" anchorCtr="0" compatLnSpc="1">
            <a:prstTxWarp prst="textNoShape">
              <a:avLst/>
            </a:prstTxWarp>
            <a:spAutoFit/>
          </a:bodyPr>
          <a:lstStyle/>
          <a:p>
            <a:pPr algn="ctr">
              <a:lnSpc>
                <a:spcPct val="115000"/>
              </a:lnSpc>
            </a:pPr>
            <a:r>
              <a:rPr lang="en-US" sz="1800" b="1" u="sng" dirty="0">
                <a:ea typeface="Times New Roman"/>
                <a:cs typeface="Verdana"/>
              </a:rPr>
              <a:t>Pollution</a:t>
            </a:r>
          </a:p>
          <a:p>
            <a:pPr algn="ctr">
              <a:lnSpc>
                <a:spcPct val="115000"/>
              </a:lnSpc>
            </a:pPr>
            <a:r>
              <a:rPr lang="en-US" sz="1200" i="1" dirty="0" smtClean="0">
                <a:ea typeface="Times New Roman"/>
                <a:cs typeface="Times New Roman"/>
              </a:rPr>
              <a:t>Readworks.org</a:t>
            </a:r>
            <a:endParaRPr lang="en-US" sz="1200" i="1" dirty="0">
              <a:ea typeface="Times New Roman"/>
              <a:cs typeface="Times New Roman"/>
            </a:endParaRPr>
          </a:p>
          <a:p>
            <a:pPr>
              <a:lnSpc>
                <a:spcPct val="115000"/>
              </a:lnSpc>
              <a:spcBef>
                <a:spcPts val="843"/>
              </a:spcBef>
              <a:spcAft>
                <a:spcPts val="633"/>
              </a:spcAft>
              <a:tabLst>
                <a:tab pos="481853" algn="l"/>
              </a:tabLst>
            </a:pPr>
            <a:r>
              <a:rPr lang="en-US" sz="1400" dirty="0">
                <a:ea typeface="Times New Roman"/>
                <a:cs typeface="Verdana"/>
              </a:rPr>
              <a:t>	</a:t>
            </a:r>
            <a:r>
              <a:rPr lang="en-US" sz="1400" dirty="0" smtClean="0">
                <a:ea typeface="Times New Roman"/>
                <a:cs typeface="Verdana"/>
              </a:rPr>
              <a:t>There are many kinds of pollution. Some kinds of pollution affect the air, soil, and water. Other types of pollution are in the forms of noise and light.</a:t>
            </a:r>
            <a:endParaRPr lang="en-US" sz="1400" dirty="0" smtClean="0">
              <a:ea typeface="Times New Roman"/>
              <a:cs typeface="Times New Roman"/>
            </a:endParaRPr>
          </a:p>
          <a:p>
            <a:pPr>
              <a:lnSpc>
                <a:spcPct val="115000"/>
              </a:lnSpc>
              <a:spcBef>
                <a:spcPts val="843"/>
              </a:spcBef>
              <a:spcAft>
                <a:spcPts val="633"/>
              </a:spcAft>
              <a:tabLst>
                <a:tab pos="481853" algn="l"/>
              </a:tabLst>
            </a:pPr>
            <a:r>
              <a:rPr lang="en-US" sz="1400" dirty="0" smtClean="0">
                <a:ea typeface="Times New Roman"/>
                <a:cs typeface="Verdana"/>
              </a:rPr>
              <a:t>	Air pollution is caused by microscopic bits of trash, droplets of liquid or harmful gases in the air. Breathing air with these types of debris is harmful. There are two main types of air pollution: primary and secondary. Primary pollutants enter the air directly. Some examples of primary pollutants are smoke from factories or car exhaust. Secondary pollutants are chemicals that mix together to dirty the air. For example, exhaust smoke from vehicles mixes with factory smoke to form dangerous combinations.</a:t>
            </a:r>
            <a:endParaRPr lang="en-US" sz="1400" dirty="0" smtClean="0">
              <a:ea typeface="Times New Roman"/>
              <a:cs typeface="Times New Roman"/>
            </a:endParaRPr>
          </a:p>
          <a:p>
            <a:pPr>
              <a:lnSpc>
                <a:spcPct val="115000"/>
              </a:lnSpc>
              <a:spcBef>
                <a:spcPts val="843"/>
              </a:spcBef>
              <a:spcAft>
                <a:spcPts val="633"/>
              </a:spcAft>
              <a:tabLst>
                <a:tab pos="481853" algn="l"/>
              </a:tabLst>
            </a:pPr>
            <a:r>
              <a:rPr lang="en-US" sz="1400" dirty="0" smtClean="0">
                <a:ea typeface="Times New Roman"/>
                <a:cs typeface="Verdana"/>
              </a:rPr>
              <a:t>	Soil pollution is caused when harmful chemicals get into soil. These chemicals seep into soil through accidental spillage or purposeful dumping. Pesticides or chemicals used to kill insects, leak from holding tanks, and oil leaks into underground water supply systems. Water pollution can have a far-reaching impact on the environment. Some scientists believe that water pollution is the largest cause of death and disease in the world. Some other forms of pollution are not as well known. Noise and light pollution also have negative effects on the environment. Noise pollution is caused by the loud sounds made by cars, airplanes, and factories.</a:t>
            </a:r>
            <a:endParaRPr lang="en-US" sz="1400" dirty="0">
              <a:ea typeface="Times New Roman"/>
              <a:cs typeface="Verdana"/>
            </a:endParaRPr>
          </a:p>
          <a:p>
            <a:pPr>
              <a:lnSpc>
                <a:spcPct val="115000"/>
              </a:lnSpc>
              <a:spcBef>
                <a:spcPts val="843"/>
              </a:spcBef>
              <a:spcAft>
                <a:spcPts val="633"/>
              </a:spcAft>
              <a:tabLst>
                <a:tab pos="481853" algn="l"/>
              </a:tabLst>
            </a:pPr>
            <a:r>
              <a:rPr lang="en-US" sz="1400" dirty="0" smtClean="0">
                <a:solidFill>
                  <a:prstClr val="black"/>
                </a:solidFill>
                <a:ea typeface="Times New Roman"/>
                <a:cs typeface="Verdana"/>
              </a:rPr>
              <a:t>             Noise </a:t>
            </a:r>
            <a:r>
              <a:rPr lang="en-US" sz="1400" dirty="0">
                <a:solidFill>
                  <a:prstClr val="black"/>
                </a:solidFill>
                <a:ea typeface="Times New Roman"/>
                <a:cs typeface="Verdana"/>
              </a:rPr>
              <a:t>pollution is the exposure to loud noises.  People who are exposed to this type of pollution for long periods of time can suffer from high blood pressure, heart problems, sleep disturbances, and hearing problems. In animals, noise pollution can cause communication and reproductive problems. For some animals, noise can even affect the ability to navigate, or find the way to breeding grounds or away from harm. Noise from underwater sonar equipment has been known to confuse whales. When a whale responds to the sonar as if it were another whale, it may become beached along a shore, unable to swim back into the ocean</a:t>
            </a:r>
            <a:endParaRPr lang="en-US" sz="1400" dirty="0">
              <a:ea typeface="Times New Roman"/>
              <a:cs typeface="Times New Roman"/>
            </a:endParaRPr>
          </a:p>
        </p:txBody>
      </p:sp>
      <p:sp>
        <p:nvSpPr>
          <p:cNvPr id="7" name="TextBox 6"/>
          <p:cNvSpPr txBox="1"/>
          <p:nvPr/>
        </p:nvSpPr>
        <p:spPr>
          <a:xfrm>
            <a:off x="5624164" y="228600"/>
            <a:ext cx="1905000" cy="707886"/>
          </a:xfrm>
          <a:prstGeom prst="rect">
            <a:avLst/>
          </a:prstGeom>
          <a:noFill/>
        </p:spPr>
        <p:txBody>
          <a:bodyPr wrap="square" rtlCol="0">
            <a:spAutoFit/>
          </a:bodyPr>
          <a:lstStyle/>
          <a:p>
            <a:pPr algn="r"/>
            <a:r>
              <a:rPr lang="en-US" sz="800" dirty="0">
                <a:latin typeface="Helvetica" pitchFamily="34" charset="0"/>
              </a:rPr>
              <a:t>Grade level </a:t>
            </a:r>
            <a:r>
              <a:rPr lang="en-US" sz="800" dirty="0" smtClean="0">
                <a:latin typeface="Helvetica" pitchFamily="34" charset="0"/>
              </a:rPr>
              <a:t>equivalent:8.6 </a:t>
            </a:r>
            <a:endParaRPr lang="en-US" sz="800" dirty="0">
              <a:latin typeface="Helvetica" pitchFamily="34" charset="0"/>
            </a:endParaRPr>
          </a:p>
          <a:p>
            <a:pPr algn="r"/>
            <a:r>
              <a:rPr lang="en-US" sz="800" dirty="0">
                <a:latin typeface="Helvetica" pitchFamily="34" charset="0"/>
              </a:rPr>
              <a:t>Lexile </a:t>
            </a:r>
            <a:r>
              <a:rPr lang="en-US" sz="800" dirty="0" smtClean="0">
                <a:latin typeface="Helvetica" pitchFamily="34" charset="0"/>
              </a:rPr>
              <a:t>Measure:1000L</a:t>
            </a:r>
          </a:p>
          <a:p>
            <a:pPr algn="r"/>
            <a:r>
              <a:rPr lang="en-US" sz="800" dirty="0" smtClean="0">
                <a:latin typeface="Helvetica" pitchFamily="34" charset="0"/>
              </a:rPr>
              <a:t>Mean </a:t>
            </a:r>
            <a:r>
              <a:rPr lang="en-US" sz="800" dirty="0">
                <a:latin typeface="Helvetica" pitchFamily="34" charset="0"/>
              </a:rPr>
              <a:t>Sentence </a:t>
            </a:r>
            <a:r>
              <a:rPr lang="en-US" sz="800" dirty="0" smtClean="0">
                <a:latin typeface="Helvetica" pitchFamily="34" charset="0"/>
              </a:rPr>
              <a:t>Length:12.78 </a:t>
            </a:r>
            <a:endParaRPr lang="en-US" sz="800" dirty="0">
              <a:latin typeface="Helvetica" pitchFamily="34" charset="0"/>
            </a:endParaRPr>
          </a:p>
          <a:p>
            <a:pPr algn="r"/>
            <a:r>
              <a:rPr lang="en-US" sz="800" dirty="0">
                <a:latin typeface="Helvetica" pitchFamily="34" charset="0"/>
              </a:rPr>
              <a:t>Mean Log Word </a:t>
            </a:r>
            <a:r>
              <a:rPr lang="en-US" sz="800" dirty="0" smtClean="0">
                <a:latin typeface="Helvetica" pitchFamily="34" charset="0"/>
              </a:rPr>
              <a:t>Frequency:3.16 </a:t>
            </a:r>
            <a:endParaRPr lang="en-US" sz="800" dirty="0">
              <a:latin typeface="Helvetica" pitchFamily="34" charset="0"/>
            </a:endParaRPr>
          </a:p>
          <a:p>
            <a:pPr algn="r"/>
            <a:r>
              <a:rPr lang="en-US" sz="800" dirty="0">
                <a:latin typeface="Helvetica" pitchFamily="34" charset="0"/>
              </a:rPr>
              <a:t>Word </a:t>
            </a:r>
            <a:r>
              <a:rPr lang="en-US" sz="800" dirty="0" smtClean="0">
                <a:latin typeface="Helvetica" pitchFamily="34" charset="0"/>
              </a:rPr>
              <a:t>Count:409</a:t>
            </a:r>
            <a:endParaRPr lang="en-US" sz="800" dirty="0">
              <a:latin typeface="Helvetica" pitchFamily="34" charset="0"/>
            </a:endParaRPr>
          </a:p>
        </p:txBody>
      </p:sp>
    </p:spTree>
    <p:extLst>
      <p:ext uri="{BB962C8B-B14F-4D97-AF65-F5344CB8AC3E}">
        <p14:creationId xmlns:p14="http://schemas.microsoft.com/office/powerpoint/2010/main" val="3957255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6" name="Rectangle 5"/>
          <p:cNvSpPr/>
          <p:nvPr/>
        </p:nvSpPr>
        <p:spPr>
          <a:xfrm>
            <a:off x="345440" y="798287"/>
            <a:ext cx="7167880" cy="2948607"/>
          </a:xfrm>
          <a:prstGeom prst="rect">
            <a:avLst/>
          </a:prstGeom>
        </p:spPr>
        <p:txBody>
          <a:bodyPr wrap="square" lIns="96371" tIns="48186" rIns="96371" bIns="48186">
            <a:spAutoFit/>
          </a:bodyPr>
          <a:lstStyle/>
          <a:p>
            <a:pPr>
              <a:lnSpc>
                <a:spcPct val="115000"/>
              </a:lnSpc>
              <a:spcBef>
                <a:spcPts val="843"/>
              </a:spcBef>
              <a:spcAft>
                <a:spcPts val="633"/>
              </a:spcAft>
              <a:tabLst>
                <a:tab pos="481853" algn="l"/>
              </a:tabLst>
            </a:pPr>
            <a:r>
              <a:rPr lang="en-US" sz="1700" b="1" u="sng" dirty="0">
                <a:ea typeface="Times New Roman"/>
                <a:cs typeface="Verdana"/>
              </a:rPr>
              <a:t>Pollution</a:t>
            </a:r>
            <a:r>
              <a:rPr lang="en-US" sz="1300" i="1" dirty="0">
                <a:ea typeface="Times New Roman"/>
                <a:cs typeface="Verdana"/>
              </a:rPr>
              <a:t> continued</a:t>
            </a:r>
            <a:r>
              <a:rPr lang="en-US" sz="1300" i="1" dirty="0" smtClean="0">
                <a:ea typeface="Times New Roman"/>
                <a:cs typeface="Verdana"/>
              </a:rPr>
              <a:t>…</a:t>
            </a:r>
            <a:endParaRPr lang="en-US" sz="1400" dirty="0">
              <a:solidFill>
                <a:prstClr val="black"/>
              </a:solidFill>
              <a:ea typeface="Times New Roman"/>
              <a:cs typeface="Times New Roman"/>
            </a:endParaRPr>
          </a:p>
          <a:p>
            <a:pPr>
              <a:lnSpc>
                <a:spcPct val="115000"/>
              </a:lnSpc>
              <a:spcAft>
                <a:spcPts val="1054"/>
              </a:spcAft>
            </a:pPr>
            <a:r>
              <a:rPr lang="en-US" sz="1400" dirty="0">
                <a:solidFill>
                  <a:prstClr val="black"/>
                </a:solidFill>
                <a:ea typeface="Times New Roman"/>
                <a:cs typeface="Verdana"/>
              </a:rPr>
              <a:t/>
            </a:r>
            <a:br>
              <a:rPr lang="en-US" sz="1400" dirty="0">
                <a:solidFill>
                  <a:prstClr val="black"/>
                </a:solidFill>
                <a:ea typeface="Times New Roman"/>
                <a:cs typeface="Verdana"/>
              </a:rPr>
            </a:br>
            <a:r>
              <a:rPr lang="en-US" sz="1400" dirty="0">
                <a:solidFill>
                  <a:prstClr val="black"/>
                </a:solidFill>
                <a:ea typeface="Times New Roman"/>
                <a:cs typeface="Verdana"/>
              </a:rPr>
              <a:t>            Pollution from artificial light is caused by glowing roadside signs, bright stadium lights; headlights from cars, and street lamps. Long-term exposure to these sources of lighting has negative health effects on both people and animals. In humans, artificial lighting has been known to cause high blood pressure. It can also affect sleeping and waking rhythms, as well as the body’s natural ability to fight illness. In animals, artificial lighting can affect sleeping and waking rhythms, navigation, and reproduction.</a:t>
            </a:r>
            <a:endParaRPr lang="en-US" sz="1400" dirty="0">
              <a:solidFill>
                <a:prstClr val="black"/>
              </a:solidFill>
              <a:ea typeface="Times New Roman"/>
              <a:cs typeface="Times New Roman"/>
            </a:endParaRPr>
          </a:p>
          <a:p>
            <a:pPr>
              <a:lnSpc>
                <a:spcPct val="115000"/>
              </a:lnSpc>
              <a:spcBef>
                <a:spcPts val="843"/>
              </a:spcBef>
              <a:spcAft>
                <a:spcPts val="633"/>
              </a:spcAft>
            </a:pPr>
            <a:r>
              <a:rPr lang="en-US" sz="1400" dirty="0">
                <a:solidFill>
                  <a:prstClr val="black"/>
                </a:solidFill>
                <a:ea typeface="Times New Roman"/>
                <a:cs typeface="Verdana"/>
              </a:rPr>
              <a:t>             No one can accurately predict the timing and effects of pollution on Earth. Scientists can agree that pollution affects people, animals, and the climate on Earth.</a:t>
            </a:r>
            <a:endParaRPr lang="en-US" sz="1400" dirty="0">
              <a:solidFill>
                <a:prstClr val="black"/>
              </a:solidFill>
              <a:ea typeface="Times New Roman"/>
              <a:cs typeface="Times New Roman"/>
            </a:endParaRPr>
          </a:p>
        </p:txBody>
      </p:sp>
    </p:spTree>
    <p:extLst>
      <p:ext uri="{BB962C8B-B14F-4D97-AF65-F5344CB8AC3E}">
        <p14:creationId xmlns:p14="http://schemas.microsoft.com/office/powerpoint/2010/main" val="278916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518160" y="1257300"/>
            <a:ext cx="7101840" cy="4329237"/>
          </a:xfrm>
          <a:prstGeom prst="rect">
            <a:avLst/>
          </a:prstGeom>
          <a:solidFill>
            <a:schemeClr val="bg1"/>
          </a:solidFill>
        </p:spPr>
        <p:txBody>
          <a:bodyPr wrap="square" lIns="96356" tIns="48178" rIns="96356" bIns="48178" rtlCol="0">
            <a:spAutoFit/>
          </a:bodyPr>
          <a:lstStyle/>
          <a:p>
            <a:pPr algn="ctr"/>
            <a:endParaRPr lang="en-US" b="1" u="sng" dirty="0" smtClean="0"/>
          </a:p>
          <a:p>
            <a:pPr algn="ctr"/>
            <a:r>
              <a:rPr lang="en-US" sz="1400" b="1" u="sng" dirty="0"/>
              <a:t>Quarter One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r>
              <a:rPr lang="en-US" sz="1300" b="1" i="1" dirty="0"/>
              <a:t>Thank you to all of those who reviewed and edited and a special appreciation to Vicki Daniels</a:t>
            </a:r>
          </a:p>
          <a:p>
            <a:pPr marL="242560" indent="-242560"/>
            <a:r>
              <a:rPr lang="en-US" sz="1300" b="1" i="1" dirty="0"/>
              <a:t>and her amazing editing skills.</a:t>
            </a:r>
          </a:p>
        </p:txBody>
      </p:sp>
      <p:graphicFrame>
        <p:nvGraphicFramePr>
          <p:cNvPr id="8" name="Table 7"/>
          <p:cNvGraphicFramePr>
            <a:graphicFrameLocks noGrp="1"/>
          </p:cNvGraphicFramePr>
          <p:nvPr>
            <p:extLst>
              <p:ext uri="{D42A27DB-BD31-4B8C-83A1-F6EECF244321}">
                <p14:modId xmlns:p14="http://schemas.microsoft.com/office/powerpoint/2010/main" val="1304866219"/>
              </p:ext>
            </p:extLst>
          </p:nvPr>
        </p:nvGraphicFramePr>
        <p:xfrm>
          <a:off x="773191" y="2819402"/>
          <a:ext cx="6563360" cy="2034995"/>
        </p:xfrm>
        <a:graphic>
          <a:graphicData uri="http://schemas.openxmlformats.org/drawingml/2006/table">
            <a:tbl>
              <a:tblPr firstRow="1" bandRow="1">
                <a:tableStyleId>{5940675A-B579-460E-94D1-54222C63F5DA}</a:tableStyleId>
              </a:tblPr>
              <a:tblGrid>
                <a:gridCol w="1617025"/>
                <a:gridCol w="1837375"/>
                <a:gridCol w="1640840"/>
                <a:gridCol w="1468120"/>
              </a:tblGrid>
              <a:tr h="406999">
                <a:tc>
                  <a:txBody>
                    <a:bodyPr/>
                    <a:lstStyle/>
                    <a:p>
                      <a:r>
                        <a:rPr lang="en-US" sz="1300" b="1" dirty="0" smtClean="0">
                          <a:solidFill>
                            <a:schemeClr val="tx1"/>
                          </a:solidFill>
                        </a:rPr>
                        <a:t>Shannon Berkey</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3227" marR="103227"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Jami Rider</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3227" marR="103227"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3227" marR="103227" marT="50178" marB="50178">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07529648"/>
              </p:ext>
            </p:extLst>
          </p:nvPr>
        </p:nvGraphicFramePr>
        <p:xfrm>
          <a:off x="518160" y="5586537"/>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333469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5" name="Rectangle 4"/>
          <p:cNvSpPr/>
          <p:nvPr/>
        </p:nvSpPr>
        <p:spPr>
          <a:xfrm>
            <a:off x="321017" y="1037771"/>
            <a:ext cx="6501423" cy="3565355"/>
          </a:xfrm>
          <a:prstGeom prst="rect">
            <a:avLst/>
          </a:prstGeom>
          <a:noFill/>
        </p:spPr>
        <p:txBody>
          <a:bodyPr wrap="square" lIns="101874" tIns="50937" rIns="101874" bIns="50937">
            <a:spAutoFit/>
          </a:bodyPr>
          <a:lstStyle/>
          <a:p>
            <a:r>
              <a:rPr lang="en-US" sz="1900" b="1" dirty="0">
                <a:latin typeface="Helvetica" pitchFamily="34" charset="0"/>
                <a:cs typeface="Helvetica" pitchFamily="34" charset="0"/>
              </a:rPr>
              <a:t>9.  What are the two main types of air pollution? </a:t>
            </a:r>
            <a:r>
              <a:rPr lang="en-US" sz="1400" b="1" dirty="0">
                <a:latin typeface="Helvetica" pitchFamily="34" charset="0"/>
                <a:cs typeface="Helvetica" pitchFamily="34" charset="0"/>
              </a:rPr>
              <a:t> </a:t>
            </a:r>
            <a:r>
              <a:rPr lang="en-US" sz="1200" b="1" dirty="0">
                <a:latin typeface="Helvetica" pitchFamily="34" charset="0"/>
                <a:cs typeface="Helvetica" pitchFamily="34" charset="0"/>
              </a:rPr>
              <a:t>RI.5.1</a:t>
            </a:r>
          </a:p>
          <a:p>
            <a:pPr marL="361390" indent="-361390">
              <a:buFont typeface="+mj-lt"/>
              <a:buAutoNum type="arabicPeriod"/>
            </a:pPr>
            <a:endParaRPr lang="en-US" sz="19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Two main types of air pollution are factory smoke and car exhaust.</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Two main types of air pollution are primary and secondary.</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Two main types of air pollution are secondary and tertiary.</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startAt="4"/>
            </a:pPr>
            <a:r>
              <a:rPr lang="en-US" sz="1700" dirty="0">
                <a:latin typeface="Helvetica" pitchFamily="34" charset="0"/>
                <a:cs typeface="Helvetica" pitchFamily="34" charset="0"/>
              </a:rPr>
              <a:t>Two main types of air </a:t>
            </a:r>
            <a:r>
              <a:rPr lang="en-US" sz="1700" dirty="0" smtClean="0">
                <a:latin typeface="Helvetica" pitchFamily="34" charset="0"/>
                <a:cs typeface="Helvetica" pitchFamily="34" charset="0"/>
              </a:rPr>
              <a:t>pollution come from pesticides </a:t>
            </a:r>
            <a:r>
              <a:rPr lang="en-US" sz="1700" dirty="0">
                <a:latin typeface="Helvetica" pitchFamily="34" charset="0"/>
                <a:cs typeface="Helvetica" pitchFamily="34" charset="0"/>
              </a:rPr>
              <a:t>and </a:t>
            </a:r>
            <a:r>
              <a:rPr lang="en-US" sz="1700" dirty="0" smtClean="0">
                <a:latin typeface="Helvetica" pitchFamily="34" charset="0"/>
                <a:cs typeface="Helvetica" pitchFamily="34" charset="0"/>
              </a:rPr>
              <a:t>chemicals.</a:t>
            </a:r>
            <a:endParaRPr lang="en-US" sz="1700" dirty="0">
              <a:latin typeface="Helvetica" pitchFamily="34" charset="0"/>
              <a:cs typeface="Helvetica" pitchFamily="34" charset="0"/>
            </a:endParaRPr>
          </a:p>
        </p:txBody>
      </p:sp>
      <p:cxnSp>
        <p:nvCxnSpPr>
          <p:cNvPr id="11" name="Straight Connector 10"/>
          <p:cNvCxnSpPr/>
          <p:nvPr/>
        </p:nvCxnSpPr>
        <p:spPr>
          <a:xfrm>
            <a:off x="410117" y="4949372"/>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7701" y="1676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55544" y="23469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72158" y="319314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74387" y="391210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Rectangle 7"/>
          <p:cNvSpPr/>
          <p:nvPr/>
        </p:nvSpPr>
        <p:spPr>
          <a:xfrm>
            <a:off x="566737" y="5907314"/>
            <a:ext cx="6557963" cy="3078796"/>
          </a:xfrm>
          <a:prstGeom prst="rect">
            <a:avLst/>
          </a:prstGeom>
        </p:spPr>
        <p:txBody>
          <a:bodyPr wrap="square" lIns="107700" tIns="53850" rIns="107700" bIns="53850">
            <a:spAutoFit/>
          </a:bodyPr>
          <a:lstStyle/>
          <a:p>
            <a:pPr marL="361390" indent="-361390"/>
            <a:r>
              <a:rPr lang="en-US" sz="1900" b="1" dirty="0">
                <a:latin typeface="Helvetica" pitchFamily="34" charset="0"/>
                <a:cs typeface="Helvetica" pitchFamily="34" charset="0"/>
              </a:rPr>
              <a:t>10.  Why does noise from underwater sonar</a:t>
            </a:r>
          </a:p>
          <a:p>
            <a:pPr marL="361390" indent="-361390"/>
            <a:r>
              <a:rPr lang="en-US" sz="1900" b="1" dirty="0">
                <a:latin typeface="Helvetica" pitchFamily="34" charset="0"/>
                <a:cs typeface="Helvetica" pitchFamily="34" charset="0"/>
              </a:rPr>
              <a:t>       equipment confuse whales? </a:t>
            </a:r>
            <a:r>
              <a:rPr lang="en-US" sz="1200" b="1" dirty="0">
                <a:latin typeface="Helvetica" pitchFamily="34" charset="0"/>
                <a:cs typeface="Helvetica" pitchFamily="34" charset="0"/>
              </a:rPr>
              <a:t>RI.5.1</a:t>
            </a:r>
            <a:endParaRPr lang="en-US" sz="1200" b="1" dirty="0">
              <a:solidFill>
                <a:srgbClr val="C00000"/>
              </a:solidFill>
              <a:latin typeface="Helvetica" pitchFamily="34" charset="0"/>
              <a:cs typeface="Helvetica" pitchFamily="34" charset="0"/>
            </a:endParaRPr>
          </a:p>
          <a:p>
            <a:pPr marL="361390" indent="-361390"/>
            <a:r>
              <a:rPr lang="en-US" sz="1900" b="1" dirty="0">
                <a:solidFill>
                  <a:srgbClr val="C00000"/>
                </a:solidFill>
                <a:latin typeface="Helvetica" pitchFamily="34" charset="0"/>
                <a:cs typeface="Helvetica" pitchFamily="34" charset="0"/>
              </a:rPr>
              <a:t>     </a:t>
            </a:r>
            <a:endParaRPr lang="en-US" sz="1900" b="1"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Other pollution is in the form of noise and light.</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Scientists agree that pollution affects people, animals and climate on Earth.</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fr-FR" sz="1700" dirty="0">
                <a:latin typeface="Helvetica" pitchFamily="34" charset="0"/>
                <a:cs typeface="Helvetica" pitchFamily="34" charset="0"/>
              </a:rPr>
              <a:t>Noise pollution can cause reproductive problems.</a:t>
            </a:r>
            <a:endParaRPr lang="en-US" sz="1700" dirty="0">
              <a:latin typeface="Helvetica" pitchFamily="34" charset="0"/>
              <a:cs typeface="Helvetica" pitchFamily="34" charset="0"/>
            </a:endParaRPr>
          </a:p>
          <a:p>
            <a:pPr marL="605662" indent="-361390"/>
            <a:endParaRPr lang="en-US" sz="1700" dirty="0">
              <a:solidFill>
                <a:srgbClr val="FF0000"/>
              </a:solidFill>
              <a:latin typeface="Helvetica" pitchFamily="34" charset="0"/>
              <a:cs typeface="Helvetica" pitchFamily="34" charset="0"/>
            </a:endParaRPr>
          </a:p>
          <a:p>
            <a:pPr marL="605662" indent="-361390">
              <a:buAutoNum type="alphaUcPeriod" startAt="4"/>
            </a:pPr>
            <a:r>
              <a:rPr lang="en-US" sz="1700" dirty="0">
                <a:latin typeface="Helvetica" pitchFamily="34" charset="0"/>
                <a:cs typeface="Helvetica" pitchFamily="34" charset="0"/>
              </a:rPr>
              <a:t>Whales respond to the sonar as if it were another whale.</a:t>
            </a:r>
          </a:p>
        </p:txBody>
      </p:sp>
      <p:sp>
        <p:nvSpPr>
          <p:cNvPr id="18" name="Oval 17"/>
          <p:cNvSpPr/>
          <p:nvPr/>
        </p:nvSpPr>
        <p:spPr>
          <a:xfrm>
            <a:off x="539944" y="682386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9" name="Oval 18"/>
          <p:cNvSpPr/>
          <p:nvPr/>
        </p:nvSpPr>
        <p:spPr>
          <a:xfrm>
            <a:off x="534605" y="7295382"/>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0" name="Oval 19"/>
          <p:cNvSpPr/>
          <p:nvPr/>
        </p:nvSpPr>
        <p:spPr>
          <a:xfrm>
            <a:off x="521333" y="8595582"/>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1" name="Oval 20"/>
          <p:cNvSpPr/>
          <p:nvPr/>
        </p:nvSpPr>
        <p:spPr>
          <a:xfrm>
            <a:off x="530964" y="8037141"/>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395981281"/>
              </p:ext>
            </p:extLst>
          </p:nvPr>
        </p:nvGraphicFramePr>
        <p:xfrm>
          <a:off x="4953000" y="4724400"/>
          <a:ext cx="2418080" cy="685267"/>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RI.5.1</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dirty="0" smtClean="0"/>
                        <a:t>Quote accurately from a text when explaining what the text says explicitly and when drawing inferences from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288534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cxnSp>
        <p:nvCxnSpPr>
          <p:cNvPr id="10" name="Straight Connector 9"/>
          <p:cNvCxnSpPr/>
          <p:nvPr/>
        </p:nvCxnSpPr>
        <p:spPr>
          <a:xfrm>
            <a:off x="410117" y="4953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92597" y="1005840"/>
            <a:ext cx="6416203" cy="3632793"/>
          </a:xfrm>
          <a:prstGeom prst="rect">
            <a:avLst/>
          </a:prstGeom>
        </p:spPr>
        <p:txBody>
          <a:bodyPr wrap="square" lIns="107700" tIns="53850" rIns="107700" bIns="53850">
            <a:spAutoFit/>
          </a:bodyPr>
          <a:lstStyle/>
          <a:p>
            <a:pPr marL="514719" indent="-514719"/>
            <a:r>
              <a:rPr lang="en-US" sz="1900" b="1" dirty="0">
                <a:latin typeface="Helvetica" pitchFamily="34" charset="0"/>
                <a:cs typeface="Helvetica" pitchFamily="34" charset="0"/>
              </a:rPr>
              <a:t>11.  Which of the following </a:t>
            </a:r>
            <a:r>
              <a:rPr lang="en-US" sz="1900" b="1" dirty="0" smtClean="0">
                <a:latin typeface="Helvetica" pitchFamily="34" charset="0"/>
                <a:cs typeface="Helvetica" pitchFamily="34" charset="0"/>
              </a:rPr>
              <a:t>sentences supports the opinion that pollution </a:t>
            </a:r>
            <a:r>
              <a:rPr lang="en-US" sz="1900" b="1" dirty="0">
                <a:latin typeface="Helvetica" pitchFamily="34" charset="0"/>
                <a:cs typeface="Helvetica" pitchFamily="34" charset="0"/>
              </a:rPr>
              <a:t>is harmful to the environment?  </a:t>
            </a:r>
            <a:r>
              <a:rPr lang="en-US" sz="1200" b="1" dirty="0">
                <a:latin typeface="Helvetica" pitchFamily="34" charset="0"/>
                <a:cs typeface="Helvetica" pitchFamily="34" charset="0"/>
              </a:rPr>
              <a:t>RI.5.2</a:t>
            </a:r>
          </a:p>
          <a:p>
            <a:pPr marL="361390" indent="-361390">
              <a:buFont typeface="+mj-lt"/>
              <a:buAutoNum type="arabicPeriod" startAt="5"/>
            </a:pPr>
            <a:endParaRPr lang="en-US" sz="1900" dirty="0">
              <a:latin typeface="Helvetica" pitchFamily="34" charset="0"/>
              <a:cs typeface="Helvetica" pitchFamily="34" charset="0"/>
            </a:endParaRPr>
          </a:p>
          <a:p>
            <a:pPr marL="913513" indent="-361390">
              <a:buFont typeface="+mj-lt"/>
              <a:buAutoNum type="alphaUcPeriod"/>
            </a:pPr>
            <a:r>
              <a:rPr lang="en-US" sz="1700" dirty="0">
                <a:latin typeface="Helvetica" pitchFamily="34" charset="0"/>
                <a:cs typeface="Helvetica" pitchFamily="34" charset="0"/>
              </a:rPr>
              <a:t>Some kinds of pollution affect soil, air and water.</a:t>
            </a:r>
          </a:p>
          <a:p>
            <a:pPr marL="913513" indent="-361390">
              <a:buFont typeface="+mj-lt"/>
              <a:buAutoNum type="alphaUcPeriod"/>
            </a:pPr>
            <a:endParaRPr lang="en-US" sz="1700" dirty="0">
              <a:solidFill>
                <a:srgbClr val="FF0000"/>
              </a:solidFill>
              <a:latin typeface="Helvetica" pitchFamily="34" charset="0"/>
              <a:cs typeface="Helvetica" pitchFamily="34" charset="0"/>
            </a:endParaRPr>
          </a:p>
          <a:p>
            <a:pPr marL="913513" indent="-361390">
              <a:buFont typeface="+mj-lt"/>
              <a:buAutoNum type="alphaUcPeriod"/>
            </a:pPr>
            <a:r>
              <a:rPr lang="en-US" sz="1700" dirty="0">
                <a:latin typeface="Helvetica" pitchFamily="34" charset="0"/>
                <a:cs typeface="Helvetica" pitchFamily="34" charset="0"/>
              </a:rPr>
              <a:t>People exposed to loud noises for long periods of time have health problems.</a:t>
            </a:r>
          </a:p>
          <a:p>
            <a:pPr marL="913513" indent="-361390"/>
            <a:endParaRPr lang="en-US" sz="1700" dirty="0">
              <a:solidFill>
                <a:srgbClr val="FF0000"/>
              </a:solidFill>
              <a:latin typeface="Helvetica" pitchFamily="34" charset="0"/>
              <a:cs typeface="Helvetica" pitchFamily="34" charset="0"/>
            </a:endParaRPr>
          </a:p>
          <a:p>
            <a:pPr marL="913513" indent="-361390">
              <a:buAutoNum type="alphaUcPeriod" startAt="3"/>
            </a:pPr>
            <a:r>
              <a:rPr lang="en-US" sz="1700" dirty="0">
                <a:latin typeface="Helvetica" pitchFamily="34" charset="0"/>
                <a:cs typeface="Helvetica" pitchFamily="34" charset="0"/>
              </a:rPr>
              <a:t>Light pollution can affect sleeping and </a:t>
            </a:r>
          </a:p>
          <a:p>
            <a:pPr marL="913513" indent="-361390"/>
            <a:r>
              <a:rPr lang="en-US" sz="1700" dirty="0">
                <a:latin typeface="Helvetica" pitchFamily="34" charset="0"/>
                <a:cs typeface="Helvetica" pitchFamily="34" charset="0"/>
              </a:rPr>
              <a:t>      waking rhythms of people.</a:t>
            </a:r>
          </a:p>
          <a:p>
            <a:pPr marL="913513" indent="-361390">
              <a:buFont typeface="+mj-lt"/>
              <a:buAutoNum type="alphaUcPeriod"/>
            </a:pPr>
            <a:endParaRPr lang="en-US" sz="1700" dirty="0">
              <a:latin typeface="Helvetica" pitchFamily="34" charset="0"/>
              <a:cs typeface="Helvetica" pitchFamily="34" charset="0"/>
            </a:endParaRPr>
          </a:p>
          <a:p>
            <a:pPr marL="913513" indent="-361390"/>
            <a:r>
              <a:rPr lang="en-US" sz="1700" dirty="0">
                <a:latin typeface="Helvetica" pitchFamily="34" charset="0"/>
                <a:cs typeface="Helvetica" pitchFamily="34" charset="0"/>
              </a:rPr>
              <a:t>D.   For humans, breathing in polluted air is harmful.</a:t>
            </a:r>
          </a:p>
        </p:txBody>
      </p:sp>
      <p:sp>
        <p:nvSpPr>
          <p:cNvPr id="20" name="Rectangle 19"/>
          <p:cNvSpPr/>
          <p:nvPr/>
        </p:nvSpPr>
        <p:spPr>
          <a:xfrm>
            <a:off x="492597" y="5448300"/>
            <a:ext cx="6416203" cy="3832848"/>
          </a:xfrm>
          <a:prstGeom prst="rect">
            <a:avLst/>
          </a:prstGeom>
        </p:spPr>
        <p:txBody>
          <a:bodyPr wrap="square" lIns="107700" tIns="53850" rIns="107700" bIns="53850">
            <a:spAutoFit/>
          </a:bodyPr>
          <a:lstStyle/>
          <a:p>
            <a:pPr marL="514719" indent="-514719"/>
            <a:r>
              <a:rPr lang="en-US" sz="1900" b="1" dirty="0">
                <a:latin typeface="Helvetica" pitchFamily="34" charset="0"/>
                <a:cs typeface="Helvetica" pitchFamily="34" charset="0"/>
              </a:rPr>
              <a:t>12.  Which of the following statements best summarizes the main idea of the text?  </a:t>
            </a:r>
            <a:r>
              <a:rPr lang="en-US" sz="1200" b="1" dirty="0">
                <a:latin typeface="Helvetica" pitchFamily="34" charset="0"/>
                <a:cs typeface="Helvetica" pitchFamily="34" charset="0"/>
              </a:rPr>
              <a:t>RI.5.2</a:t>
            </a:r>
          </a:p>
          <a:p>
            <a:pPr marL="552123"/>
            <a:endParaRPr lang="en-US" sz="1700" dirty="0">
              <a:latin typeface="Helvetica" pitchFamily="34" charset="0"/>
              <a:cs typeface="Helvetica" pitchFamily="34" charset="0"/>
            </a:endParaRPr>
          </a:p>
          <a:p>
            <a:pPr marL="934182" indent="-382059">
              <a:buFont typeface="+mj-lt"/>
              <a:buAutoNum type="alphaUcPeriod"/>
            </a:pPr>
            <a:r>
              <a:rPr lang="en-US" sz="1700" dirty="0">
                <a:latin typeface="Helvetica" pitchFamily="34" charset="0"/>
                <a:cs typeface="Helvetica" pitchFamily="34" charset="0"/>
              </a:rPr>
              <a:t>Some scientists believe that water pollution is the largest cause of death and disease in the world.</a:t>
            </a:r>
          </a:p>
          <a:p>
            <a:pPr marL="934182" indent="-382059">
              <a:buFont typeface="+mj-lt"/>
              <a:buAutoNum type="alphaUcPeriod"/>
            </a:pPr>
            <a:endParaRPr lang="en-US" sz="1700" dirty="0">
              <a:latin typeface="Helvetica" pitchFamily="34" charset="0"/>
              <a:cs typeface="Helvetica" pitchFamily="34" charset="0"/>
            </a:endParaRPr>
          </a:p>
          <a:p>
            <a:pPr marL="934182" indent="-382059">
              <a:buFont typeface="+mj-lt"/>
              <a:buAutoNum type="alphaUcPeriod"/>
            </a:pPr>
            <a:r>
              <a:rPr lang="en-US" sz="1700" dirty="0">
                <a:latin typeface="Helvetica" pitchFamily="34" charset="0"/>
                <a:cs typeface="Helvetica" pitchFamily="34" charset="0"/>
              </a:rPr>
              <a:t>Pollution from artificial light is caused by glowing roadside signs, bright stadium lights.</a:t>
            </a:r>
          </a:p>
          <a:p>
            <a:pPr marL="934182" indent="-382059">
              <a:buFont typeface="+mj-lt"/>
              <a:buAutoNum type="alphaUcPeriod"/>
            </a:pPr>
            <a:endParaRPr lang="en-US" sz="1700" dirty="0">
              <a:latin typeface="Helvetica" pitchFamily="34" charset="0"/>
              <a:cs typeface="Helvetica" pitchFamily="34" charset="0"/>
            </a:endParaRPr>
          </a:p>
          <a:p>
            <a:pPr marL="934182" indent="-382059">
              <a:buFont typeface="+mj-lt"/>
              <a:buAutoNum type="alphaUcPeriod"/>
            </a:pPr>
            <a:r>
              <a:rPr lang="en-US" sz="1700" dirty="0">
                <a:latin typeface="Helvetica" pitchFamily="34" charset="0"/>
                <a:cs typeface="Helvetica" pitchFamily="34" charset="0"/>
              </a:rPr>
              <a:t>Scientists can agree that pollution affects people, animals, and the climate on Earth.</a:t>
            </a:r>
          </a:p>
          <a:p>
            <a:pPr marL="934182" indent="-382059">
              <a:buFont typeface="+mj-lt"/>
              <a:buAutoNum type="alphaUcPeriod"/>
            </a:pPr>
            <a:endParaRPr lang="en-US" sz="1700" dirty="0">
              <a:latin typeface="Helvetica" pitchFamily="34" charset="0"/>
              <a:cs typeface="Helvetica" pitchFamily="34" charset="0"/>
            </a:endParaRPr>
          </a:p>
          <a:p>
            <a:pPr marL="934182" indent="-382059">
              <a:buFont typeface="+mj-lt"/>
              <a:buAutoNum type="alphaUcPeriod"/>
            </a:pPr>
            <a:r>
              <a:rPr lang="en-US" sz="1700" dirty="0">
                <a:latin typeface="Helvetica" pitchFamily="34" charset="0"/>
                <a:cs typeface="Helvetica" pitchFamily="34" charset="0"/>
              </a:rPr>
              <a:t>No one can accurately predict the timing and effects of pollution on Earth. </a:t>
            </a:r>
          </a:p>
        </p:txBody>
      </p:sp>
      <p:graphicFrame>
        <p:nvGraphicFramePr>
          <p:cNvPr id="25" name="Table 24"/>
          <p:cNvGraphicFramePr>
            <a:graphicFrameLocks noGrp="1"/>
          </p:cNvGraphicFramePr>
          <p:nvPr>
            <p:extLst>
              <p:ext uri="{D42A27DB-BD31-4B8C-83A1-F6EECF244321}">
                <p14:modId xmlns:p14="http://schemas.microsoft.com/office/powerpoint/2010/main" val="3916271290"/>
              </p:ext>
            </p:extLst>
          </p:nvPr>
        </p:nvGraphicFramePr>
        <p:xfrm>
          <a:off x="5105400" y="4638633"/>
          <a:ext cx="2418080" cy="685267"/>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RI.5.2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Determine two or more main ideas of a text and explain how they are supported by key details; summarize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7" name="Oval 26"/>
          <p:cNvSpPr/>
          <p:nvPr/>
        </p:nvSpPr>
        <p:spPr>
          <a:xfrm>
            <a:off x="777241" y="22145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8" name="Oval 27"/>
          <p:cNvSpPr/>
          <p:nvPr/>
        </p:nvSpPr>
        <p:spPr>
          <a:xfrm>
            <a:off x="777241" y="273412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9" name="Oval 28"/>
          <p:cNvSpPr/>
          <p:nvPr/>
        </p:nvSpPr>
        <p:spPr>
          <a:xfrm>
            <a:off x="777241" y="35124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0" name="Oval 29"/>
          <p:cNvSpPr/>
          <p:nvPr/>
        </p:nvSpPr>
        <p:spPr>
          <a:xfrm>
            <a:off x="777241" y="428547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1" name="Oval 30"/>
          <p:cNvSpPr/>
          <p:nvPr/>
        </p:nvSpPr>
        <p:spPr>
          <a:xfrm>
            <a:off x="777241" y="62984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2" name="Oval 31"/>
          <p:cNvSpPr/>
          <p:nvPr/>
        </p:nvSpPr>
        <p:spPr>
          <a:xfrm>
            <a:off x="777241" y="70877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3" name="Oval 32"/>
          <p:cNvSpPr/>
          <p:nvPr/>
        </p:nvSpPr>
        <p:spPr>
          <a:xfrm>
            <a:off x="777241" y="78386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4" name="Oval 33"/>
          <p:cNvSpPr/>
          <p:nvPr/>
        </p:nvSpPr>
        <p:spPr>
          <a:xfrm>
            <a:off x="777241" y="862137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3060938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8" name="Rectangle 7"/>
          <p:cNvSpPr/>
          <p:nvPr/>
        </p:nvSpPr>
        <p:spPr>
          <a:xfrm>
            <a:off x="626110" y="1197260"/>
            <a:ext cx="6800850" cy="2811303"/>
          </a:xfrm>
          <a:prstGeom prst="rect">
            <a:avLst/>
          </a:prstGeom>
          <a:noFill/>
        </p:spPr>
        <p:txBody>
          <a:bodyPr wrap="square" lIns="101874" tIns="50937" rIns="101874" bIns="50937">
            <a:spAutoFit/>
          </a:bodyPr>
          <a:lstStyle/>
          <a:p>
            <a:pPr marL="382059" indent="-382059">
              <a:buAutoNum type="arabicPeriod" startAt="13"/>
            </a:pPr>
            <a:r>
              <a:rPr lang="en-US" sz="1900" b="1" dirty="0">
                <a:latin typeface="Helvetica" pitchFamily="34" charset="0"/>
                <a:cs typeface="Helvetica" pitchFamily="34" charset="0"/>
              </a:rPr>
              <a:t>According to the passage, which kind of pollution</a:t>
            </a:r>
          </a:p>
          <a:p>
            <a:r>
              <a:rPr lang="en-US" sz="1900" b="1" dirty="0">
                <a:latin typeface="Helvetica" pitchFamily="34" charset="0"/>
                <a:cs typeface="Helvetica" pitchFamily="34" charset="0"/>
              </a:rPr>
              <a:t>     can cause high blood pressure? </a:t>
            </a:r>
            <a:r>
              <a:rPr lang="en-US" sz="1200" b="1" dirty="0">
                <a:latin typeface="Helvetica" pitchFamily="34" charset="0"/>
                <a:cs typeface="Helvetica" pitchFamily="34" charset="0"/>
              </a:rPr>
              <a:t>RI.5.3</a:t>
            </a:r>
          </a:p>
          <a:p>
            <a:endParaRPr lang="en-US" sz="1900" dirty="0">
              <a:latin typeface="Helvetica" pitchFamily="34" charset="0"/>
              <a:cs typeface="Helvetica" pitchFamily="34" charset="0"/>
            </a:endParaRPr>
          </a:p>
          <a:p>
            <a:pPr marL="834878" indent="-361390">
              <a:buFont typeface="+mj-lt"/>
              <a:buAutoNum type="alphaUcPeriod"/>
            </a:pPr>
            <a:r>
              <a:rPr lang="en-US" sz="1700" dirty="0">
                <a:latin typeface="Helvetica" pitchFamily="34" charset="0"/>
                <a:cs typeface="Helvetica" pitchFamily="34" charset="0"/>
              </a:rPr>
              <a:t>primary pollution</a:t>
            </a:r>
          </a:p>
          <a:p>
            <a:pPr marL="834878" indent="-361390">
              <a:buFont typeface="+mj-lt"/>
              <a:buAutoNum type="alphaUcPeriod"/>
            </a:pPr>
            <a:endParaRPr lang="en-US" sz="1700" dirty="0">
              <a:latin typeface="Helvetica" pitchFamily="34" charset="0"/>
              <a:cs typeface="Helvetica" pitchFamily="34" charset="0"/>
            </a:endParaRPr>
          </a:p>
          <a:p>
            <a:pPr marL="834878" indent="-361390">
              <a:buFont typeface="+mj-lt"/>
              <a:buAutoNum type="alphaUcPeriod"/>
            </a:pPr>
            <a:r>
              <a:rPr lang="en-US" sz="1700" dirty="0">
                <a:latin typeface="Helvetica" pitchFamily="34" charset="0"/>
                <a:cs typeface="Helvetica" pitchFamily="34" charset="0"/>
              </a:rPr>
              <a:t>artificial light pollution</a:t>
            </a:r>
          </a:p>
          <a:p>
            <a:pPr marL="834878" indent="-361390">
              <a:buFont typeface="+mj-lt"/>
              <a:buAutoNum type="alphaUcPeriod"/>
            </a:pPr>
            <a:endParaRPr lang="en-US" sz="1700" dirty="0">
              <a:solidFill>
                <a:srgbClr val="FF0000"/>
              </a:solidFill>
              <a:latin typeface="Helvetica" pitchFamily="34" charset="0"/>
              <a:cs typeface="Helvetica" pitchFamily="34" charset="0"/>
            </a:endParaRPr>
          </a:p>
          <a:p>
            <a:pPr marL="834878" indent="-361390">
              <a:buFont typeface="+mj-lt"/>
              <a:buAutoNum type="alphaUcPeriod"/>
            </a:pPr>
            <a:r>
              <a:rPr lang="en-US" sz="1700" dirty="0">
                <a:latin typeface="Helvetica" pitchFamily="34" charset="0"/>
                <a:cs typeface="Helvetica" pitchFamily="34" charset="0"/>
              </a:rPr>
              <a:t>air pollution</a:t>
            </a:r>
          </a:p>
          <a:p>
            <a:pPr marL="834878" indent="-361390">
              <a:buFont typeface="+mj-lt"/>
              <a:buAutoNum type="alphaUcPeriod"/>
            </a:pPr>
            <a:endParaRPr lang="en-US" sz="1700" dirty="0">
              <a:solidFill>
                <a:srgbClr val="FF0000"/>
              </a:solidFill>
              <a:latin typeface="Helvetica" pitchFamily="34" charset="0"/>
              <a:cs typeface="Helvetica" pitchFamily="34" charset="0"/>
            </a:endParaRPr>
          </a:p>
          <a:p>
            <a:pPr marL="834878" indent="-361390">
              <a:buFont typeface="+mj-lt"/>
              <a:buAutoNum type="alphaUcPeriod"/>
            </a:pPr>
            <a:r>
              <a:rPr lang="en-US" sz="1700" dirty="0">
                <a:latin typeface="Helvetica" pitchFamily="34" charset="0"/>
                <a:cs typeface="Helvetica" pitchFamily="34" charset="0"/>
              </a:rPr>
              <a:t>soil pollution</a:t>
            </a:r>
          </a:p>
        </p:txBody>
      </p:sp>
      <p:cxnSp>
        <p:nvCxnSpPr>
          <p:cNvPr id="10" name="Straight Connector 9"/>
          <p:cNvCxnSpPr/>
          <p:nvPr/>
        </p:nvCxnSpPr>
        <p:spPr>
          <a:xfrm>
            <a:off x="410117" y="452628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43872" y="215520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838028" y="261641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843872" y="30572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843872" y="361777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Rectangle 21"/>
          <p:cNvSpPr/>
          <p:nvPr/>
        </p:nvSpPr>
        <p:spPr>
          <a:xfrm>
            <a:off x="473340" y="5427273"/>
            <a:ext cx="6910440" cy="3771293"/>
          </a:xfrm>
          <a:prstGeom prst="rect">
            <a:avLst/>
          </a:prstGeom>
          <a:noFill/>
        </p:spPr>
        <p:txBody>
          <a:bodyPr wrap="square" lIns="107700" tIns="53850" rIns="107700" bIns="53850">
            <a:spAutoFit/>
          </a:bodyPr>
          <a:lstStyle/>
          <a:p>
            <a:pPr marL="382059" indent="-382059">
              <a:buAutoNum type="arabicPeriod" startAt="14"/>
            </a:pPr>
            <a:r>
              <a:rPr lang="en-US" sz="1900" b="1" dirty="0">
                <a:latin typeface="Helvetica" pitchFamily="34" charset="0"/>
                <a:cs typeface="Helvetica" pitchFamily="34" charset="0"/>
              </a:rPr>
              <a:t>How does accidental spillage and purposeful</a:t>
            </a:r>
          </a:p>
          <a:p>
            <a:r>
              <a:rPr lang="en-US" sz="1900" b="1" dirty="0">
                <a:latin typeface="Helvetica" pitchFamily="34" charset="0"/>
                <a:cs typeface="Helvetica" pitchFamily="34" charset="0"/>
              </a:rPr>
              <a:t>     </a:t>
            </a:r>
            <a:r>
              <a:rPr lang="en-US" sz="1900" b="1" dirty="0" smtClean="0">
                <a:latin typeface="Helvetica" pitchFamily="34" charset="0"/>
                <a:cs typeface="Helvetica" pitchFamily="34" charset="0"/>
              </a:rPr>
              <a:t>dumping of chemicals lead to </a:t>
            </a:r>
            <a:r>
              <a:rPr lang="en-US" sz="1900" b="1" dirty="0">
                <a:latin typeface="Helvetica" pitchFamily="34" charset="0"/>
                <a:cs typeface="Helvetica" pitchFamily="34" charset="0"/>
              </a:rPr>
              <a:t>water pollution?  </a:t>
            </a:r>
            <a:r>
              <a:rPr lang="en-US" sz="1200" b="1" dirty="0">
                <a:latin typeface="Helvetica" pitchFamily="34" charset="0"/>
                <a:cs typeface="Helvetica" pitchFamily="34" charset="0"/>
              </a:rPr>
              <a:t>RI.5.3</a:t>
            </a:r>
          </a:p>
          <a:p>
            <a:pPr marL="382059" indent="-382059">
              <a:buFont typeface="+mj-lt"/>
              <a:buAutoNum type="arabicPeriod" startAt="6"/>
            </a:pPr>
            <a:endParaRPr lang="en-US" dirty="0">
              <a:latin typeface="Helvetica" pitchFamily="34" charset="0"/>
              <a:cs typeface="Helvetica" pitchFamily="34" charset="0"/>
            </a:endParaRPr>
          </a:p>
          <a:p>
            <a:pPr marL="887934" indent="-378522">
              <a:buFont typeface="+mj-lt"/>
              <a:buAutoNum type="alphaUcPeriod"/>
            </a:pPr>
            <a:r>
              <a:rPr lang="en-US" sz="1800" dirty="0">
                <a:latin typeface="Helvetica" pitchFamily="34" charset="0"/>
                <a:cs typeface="Helvetica" pitchFamily="34" charset="0"/>
              </a:rPr>
              <a:t>Water pollution is the leading cause of death and disease.</a:t>
            </a:r>
          </a:p>
          <a:p>
            <a:pPr marL="887934" indent="-378522">
              <a:buFont typeface="+mj-lt"/>
              <a:buAutoNum type="alphaUcPeriod"/>
            </a:pPr>
            <a:endParaRPr lang="en-US" sz="1800" dirty="0">
              <a:latin typeface="Helvetica" pitchFamily="34" charset="0"/>
              <a:cs typeface="Helvetica" pitchFamily="34" charset="0"/>
            </a:endParaRPr>
          </a:p>
          <a:p>
            <a:pPr marL="887934" indent="-378522">
              <a:buFont typeface="+mj-lt"/>
              <a:buAutoNum type="alphaUcPeriod"/>
            </a:pPr>
            <a:r>
              <a:rPr lang="en-US" sz="1800" dirty="0" smtClean="0">
                <a:latin typeface="Helvetica" pitchFamily="34" charset="0"/>
                <a:cs typeface="Helvetica" pitchFamily="34" charset="0"/>
              </a:rPr>
              <a:t>Chemical pollution </a:t>
            </a:r>
            <a:r>
              <a:rPr lang="en-US" sz="1800" dirty="0">
                <a:latin typeface="Helvetica" pitchFamily="34" charset="0"/>
                <a:cs typeface="Helvetica" pitchFamily="34" charset="0"/>
              </a:rPr>
              <a:t>can affect the air, soil and water.</a:t>
            </a:r>
          </a:p>
          <a:p>
            <a:pPr marL="887934" indent="-378522">
              <a:buFont typeface="+mj-lt"/>
              <a:buAutoNum type="alphaUcPeriod"/>
            </a:pPr>
            <a:endParaRPr lang="en-US" sz="1800" dirty="0">
              <a:latin typeface="Helvetica" pitchFamily="34" charset="0"/>
              <a:cs typeface="Helvetica" pitchFamily="34" charset="0"/>
            </a:endParaRPr>
          </a:p>
          <a:p>
            <a:pPr marL="887934" indent="-378522"/>
            <a:r>
              <a:rPr lang="en-US" sz="1800" dirty="0">
                <a:latin typeface="Helvetica" pitchFamily="34" charset="0"/>
                <a:cs typeface="Helvetica" pitchFamily="34" charset="0"/>
              </a:rPr>
              <a:t>C.  Water pollution can have a far reaching impact on the environment.</a:t>
            </a:r>
          </a:p>
          <a:p>
            <a:pPr marL="887934" indent="-378522"/>
            <a:endParaRPr lang="en-US" sz="1800" dirty="0">
              <a:latin typeface="Helvetica" pitchFamily="34" charset="0"/>
              <a:cs typeface="Helvetica" pitchFamily="34" charset="0"/>
            </a:endParaRPr>
          </a:p>
          <a:p>
            <a:pPr marL="887934" indent="-378522"/>
            <a:r>
              <a:rPr lang="en-US" sz="1800" dirty="0">
                <a:latin typeface="Helvetica" pitchFamily="34" charset="0"/>
                <a:cs typeface="Helvetica" pitchFamily="34" charset="0"/>
              </a:rPr>
              <a:t>D.  Harmful chemicals seep into the soil and then run off into the water supply.</a:t>
            </a:r>
          </a:p>
        </p:txBody>
      </p:sp>
      <p:sp>
        <p:nvSpPr>
          <p:cNvPr id="18" name="Oval 17"/>
          <p:cNvSpPr/>
          <p:nvPr/>
        </p:nvSpPr>
        <p:spPr>
          <a:xfrm>
            <a:off x="700306" y="63834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700306" y="71931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0" name="Oval 19"/>
          <p:cNvSpPr/>
          <p:nvPr/>
        </p:nvSpPr>
        <p:spPr>
          <a:xfrm>
            <a:off x="700306" y="77177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700306" y="848905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821561906"/>
              </p:ext>
            </p:extLst>
          </p:nvPr>
        </p:nvGraphicFramePr>
        <p:xfrm>
          <a:off x="4876800" y="4033445"/>
          <a:ext cx="2418080" cy="772897"/>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RI.5.3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800" b="0" i="0" kern="1200" dirty="0" smtClean="0">
                          <a:solidFill>
                            <a:schemeClr val="tx1"/>
                          </a:solidFill>
                          <a:effectLst/>
                          <a:latin typeface="+mn-lt"/>
                          <a:ea typeface="+mn-ea"/>
                          <a:cs typeface="+mn-cs"/>
                        </a:rPr>
                        <a:t>Explain the relationships or interactions between two or more individuals, events, ideas, or concepts in a historical, scientific, or technical text based on specific information in the text</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17340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84965937"/>
              </p:ext>
            </p:extLst>
          </p:nvPr>
        </p:nvGraphicFramePr>
        <p:xfrm>
          <a:off x="323851" y="5422219"/>
          <a:ext cx="7043738" cy="4135442"/>
        </p:xfrm>
        <a:graphic>
          <a:graphicData uri="http://schemas.openxmlformats.org/drawingml/2006/table">
            <a:tbl>
              <a:tblPr firstRow="1" bandRow="1">
                <a:tableStyleId>{5940675A-B579-460E-94D1-54222C63F5DA}</a:tableStyleId>
              </a:tblPr>
              <a:tblGrid>
                <a:gridCol w="7043738"/>
              </a:tblGrid>
              <a:tr h="1257300">
                <a:tc>
                  <a:txBody>
                    <a:bodyPr/>
                    <a:lstStyle/>
                    <a:p>
                      <a:pPr marL="457200" indent="-457200">
                        <a:buNone/>
                      </a:pPr>
                      <a:r>
                        <a:rPr lang="en-US" sz="1900" b="1" dirty="0" smtClean="0">
                          <a:solidFill>
                            <a:schemeClr val="tx1"/>
                          </a:solidFill>
                        </a:rPr>
                        <a:t>16.  Explain </a:t>
                      </a:r>
                      <a:r>
                        <a:rPr lang="en-US" sz="1900" b="1" u="none" dirty="0" smtClean="0">
                          <a:solidFill>
                            <a:schemeClr val="tx1"/>
                          </a:solidFill>
                        </a:rPr>
                        <a:t>how</a:t>
                      </a:r>
                      <a:r>
                        <a:rPr lang="en-US" sz="1900" b="1" dirty="0" smtClean="0">
                          <a:solidFill>
                            <a:schemeClr val="tx1"/>
                          </a:solidFill>
                        </a:rPr>
                        <a:t> two types of pollution negatively</a:t>
                      </a:r>
                      <a:r>
                        <a:rPr lang="en-US" sz="1900" b="1" baseline="0" dirty="0" smtClean="0">
                          <a:solidFill>
                            <a:schemeClr val="tx1"/>
                          </a:solidFill>
                        </a:rPr>
                        <a:t> </a:t>
                      </a:r>
                      <a:r>
                        <a:rPr lang="en-US" sz="1900" b="1" dirty="0" smtClean="0">
                          <a:solidFill>
                            <a:schemeClr val="tx1"/>
                          </a:solidFill>
                        </a:rPr>
                        <a:t>impact the environment in which whales live</a:t>
                      </a:r>
                      <a:r>
                        <a:rPr lang="en-US" sz="1400" b="1" dirty="0" smtClean="0">
                          <a:solidFill>
                            <a:schemeClr val="tx1"/>
                          </a:solidFill>
                        </a:rPr>
                        <a:t>.</a:t>
                      </a:r>
                      <a:r>
                        <a:rPr lang="en-US" sz="1400" b="1" baseline="0" dirty="0" smtClean="0">
                          <a:solidFill>
                            <a:schemeClr val="tx1"/>
                          </a:solidFill>
                        </a:rPr>
                        <a:t>  </a:t>
                      </a:r>
                      <a:r>
                        <a:rPr lang="en-US" sz="1900" b="1" baseline="0" dirty="0" smtClean="0">
                          <a:solidFill>
                            <a:schemeClr val="tx1"/>
                          </a:solidFill>
                        </a:rPr>
                        <a:t>Use details from the text to explain your answer.</a:t>
                      </a:r>
                      <a:endParaRPr lang="en-US" sz="1400" b="1" dirty="0" smtClean="0">
                        <a:solidFill>
                          <a:schemeClr val="tx1"/>
                        </a:solidFill>
                      </a:endParaRPr>
                    </a:p>
                    <a:p>
                      <a:pPr marL="457200" indent="-457200">
                        <a:buNone/>
                      </a:pPr>
                      <a:r>
                        <a:rPr lang="en-US" sz="1400" b="1" baseline="0" dirty="0" smtClean="0">
                          <a:solidFill>
                            <a:schemeClr val="tx1"/>
                          </a:solidFill>
                        </a:rPr>
                        <a:t>                                                                                                              </a:t>
                      </a:r>
                      <a:r>
                        <a:rPr lang="en-US" sz="1200" b="0" baseline="0" dirty="0" smtClean="0">
                          <a:solidFill>
                            <a:schemeClr val="tx1"/>
                          </a:solidFill>
                        </a:rPr>
                        <a:t>RI.5.3 </a:t>
                      </a:r>
                      <a:r>
                        <a:rPr lang="en-US" sz="1200" b="0" dirty="0" smtClean="0">
                          <a:solidFill>
                            <a:schemeClr val="tx1"/>
                          </a:solidFill>
                        </a:rPr>
                        <a:t>(Teacher Only) Final Score_____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97218808"/>
              </p:ext>
            </p:extLst>
          </p:nvPr>
        </p:nvGraphicFramePr>
        <p:xfrm>
          <a:off x="296863" y="393019"/>
          <a:ext cx="7043738" cy="4135442"/>
        </p:xfrm>
        <a:graphic>
          <a:graphicData uri="http://schemas.openxmlformats.org/drawingml/2006/table">
            <a:tbl>
              <a:tblPr firstRow="1" bandRow="1">
                <a:tableStyleId>{5940675A-B579-460E-94D1-54222C63F5DA}</a:tableStyleId>
              </a:tblPr>
              <a:tblGrid>
                <a:gridCol w="7043738"/>
              </a:tblGrid>
              <a:tr h="1257300">
                <a:tc>
                  <a:txBody>
                    <a:bodyPr/>
                    <a:lstStyle/>
                    <a:p>
                      <a:pPr marL="457200" indent="-457200">
                        <a:buAutoNum type="arabicPeriod" startAt="15"/>
                      </a:pPr>
                      <a:r>
                        <a:rPr lang="en-US" sz="1900" b="1" dirty="0" smtClean="0">
                          <a:solidFill>
                            <a:schemeClr val="tx1"/>
                          </a:solidFill>
                        </a:rPr>
                        <a:t>Summarize the main types of pollution</a:t>
                      </a:r>
                      <a:r>
                        <a:rPr lang="en-US" sz="1900" b="1" baseline="0" dirty="0" smtClean="0">
                          <a:solidFill>
                            <a:schemeClr val="tx1"/>
                          </a:solidFill>
                        </a:rPr>
                        <a:t> and describe one impact each type has on the environment.</a:t>
                      </a:r>
                      <a:r>
                        <a:rPr lang="en-US" sz="1900" b="1" dirty="0" smtClean="0">
                          <a:solidFill>
                            <a:schemeClr val="tx1"/>
                          </a:solidFill>
                        </a:rPr>
                        <a:t> </a:t>
                      </a:r>
                      <a:endParaRPr lang="en-US" sz="1400" b="1" dirty="0" smtClean="0">
                        <a:solidFill>
                          <a:schemeClr val="tx1"/>
                        </a:solidFill>
                      </a:endParaRPr>
                    </a:p>
                    <a:p>
                      <a:pPr marL="457200" indent="-457200" algn="r">
                        <a:buNone/>
                      </a:pPr>
                      <a:r>
                        <a:rPr lang="en-US" sz="1200" b="0" baseline="0" dirty="0" smtClean="0">
                          <a:solidFill>
                            <a:schemeClr val="tx1"/>
                          </a:solidFill>
                        </a:rPr>
                        <a:t>                                                                                       RI.5.2 </a:t>
                      </a:r>
                      <a:r>
                        <a:rPr lang="en-US" sz="1200" b="0" dirty="0" smtClean="0">
                          <a:solidFill>
                            <a:schemeClr val="tx1"/>
                          </a:solidFill>
                        </a:rPr>
                        <a:t>(Teacher Only) Final Score_____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55146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08599788"/>
              </p:ext>
            </p:extLst>
          </p:nvPr>
        </p:nvGraphicFramePr>
        <p:xfrm>
          <a:off x="296863" y="393019"/>
          <a:ext cx="7043738" cy="6638026"/>
        </p:xfrm>
        <a:graphic>
          <a:graphicData uri="http://schemas.openxmlformats.org/drawingml/2006/table">
            <a:tbl>
              <a:tblPr firstRow="1" bandRow="1">
                <a:tableStyleId>{5940675A-B579-460E-94D1-54222C63F5DA}</a:tableStyleId>
              </a:tblPr>
              <a:tblGrid>
                <a:gridCol w="7043738"/>
              </a:tblGrid>
              <a:tr h="1257300">
                <a:tc>
                  <a:txBody>
                    <a:bodyPr/>
                    <a:lstStyle/>
                    <a:p>
                      <a:pPr marL="0" indent="0">
                        <a:buNone/>
                      </a:pPr>
                      <a:r>
                        <a:rPr lang="en-US" sz="1700" b="1" dirty="0" smtClean="0">
                          <a:solidFill>
                            <a:schemeClr val="tx1"/>
                          </a:solidFill>
                          <a:latin typeface="+mn-lt"/>
                          <a:cs typeface="Helvetica" panose="020B0604020202020204" pitchFamily="34" charset="0"/>
                        </a:rPr>
                        <a:t>17.</a:t>
                      </a:r>
                      <a:r>
                        <a:rPr lang="en-US" sz="1700" b="1" baseline="0" dirty="0" smtClean="0">
                          <a:solidFill>
                            <a:schemeClr val="tx1"/>
                          </a:solidFill>
                          <a:latin typeface="+mn-lt"/>
                          <a:cs typeface="Helvetica" panose="020B0604020202020204" pitchFamily="34" charset="0"/>
                        </a:rPr>
                        <a:t> </a:t>
                      </a:r>
                      <a:r>
                        <a:rPr lang="en-US" sz="1700" b="1" dirty="0" smtClean="0">
                          <a:solidFill>
                            <a:schemeClr val="tx1"/>
                          </a:solidFill>
                          <a:latin typeface="+mn-lt"/>
                          <a:cs typeface="Helvetica" panose="020B0604020202020204" pitchFamily="34" charset="0"/>
                        </a:rPr>
                        <a:t>The passage “</a:t>
                      </a:r>
                      <a:r>
                        <a:rPr lang="en-US" sz="1700" b="1" i="0" u="none" dirty="0" smtClean="0">
                          <a:solidFill>
                            <a:schemeClr val="tx1"/>
                          </a:solidFill>
                          <a:latin typeface="+mn-lt"/>
                          <a:cs typeface="Helvetica" panose="020B0604020202020204" pitchFamily="34" charset="0"/>
                        </a:rPr>
                        <a:t>Pollution”</a:t>
                      </a:r>
                      <a:r>
                        <a:rPr lang="en-US" sz="1700" b="1" dirty="0" smtClean="0">
                          <a:solidFill>
                            <a:schemeClr val="tx1"/>
                          </a:solidFill>
                          <a:latin typeface="+mn-lt"/>
                          <a:cs typeface="Helvetica" panose="020B0604020202020204" pitchFamily="34" charset="0"/>
                        </a:rPr>
                        <a:t> mentions several types of pollution. In your          opinion, which type of pollution</a:t>
                      </a:r>
                      <a:r>
                        <a:rPr lang="en-US" sz="1700" b="1" baseline="0" dirty="0" smtClean="0">
                          <a:solidFill>
                            <a:schemeClr val="tx1"/>
                          </a:solidFill>
                          <a:latin typeface="+mn-lt"/>
                          <a:cs typeface="Helvetica" panose="020B0604020202020204" pitchFamily="34" charset="0"/>
                        </a:rPr>
                        <a:t> impacts people the most? </a:t>
                      </a:r>
                    </a:p>
                    <a:p>
                      <a:pPr marL="0" indent="0">
                        <a:buNone/>
                      </a:pPr>
                      <a:r>
                        <a:rPr lang="en-US" sz="1700" b="1" baseline="0" dirty="0" smtClean="0">
                          <a:solidFill>
                            <a:schemeClr val="tx1"/>
                          </a:solidFill>
                          <a:latin typeface="+mn-lt"/>
                          <a:cs typeface="Helvetica" panose="020B0604020202020204" pitchFamily="34" charset="0"/>
                        </a:rPr>
                        <a:t>Support your opinion by using details and examples from the passage.</a:t>
                      </a:r>
                      <a:endParaRPr lang="en-US" sz="1700" b="1" strike="sngStrike" dirty="0" smtClean="0">
                        <a:solidFill>
                          <a:schemeClr val="tx1"/>
                        </a:solidFill>
                        <a:latin typeface="+mn-lt"/>
                        <a:cs typeface="Helvetica" panose="020B0604020202020204" pitchFamily="34" charset="0"/>
                      </a:endParaRPr>
                    </a:p>
                    <a:p>
                      <a:pPr marL="342900" indent="-342900">
                        <a:buNone/>
                      </a:pPr>
                      <a:endParaRPr lang="en-US" sz="1500" b="1" strike="sngStrike" dirty="0" smtClean="0">
                        <a:solidFill>
                          <a:srgbClr val="FF0000"/>
                        </a:solidFill>
                        <a:latin typeface="Helvetica" panose="020B0604020202020204" pitchFamily="34" charset="0"/>
                        <a:cs typeface="Helvetica" panose="020B0604020202020204" pitchFamily="34" charset="0"/>
                      </a:endParaRPr>
                    </a:p>
                    <a:p>
                      <a:pPr marL="0" indent="0" algn="r">
                        <a:buNone/>
                      </a:pPr>
                      <a:r>
                        <a:rPr lang="en-US" sz="1100" b="0" i="1" dirty="0" smtClean="0">
                          <a:solidFill>
                            <a:schemeClr val="tx1"/>
                          </a:solidFill>
                        </a:rPr>
                        <a:t>(Teacher Only) Final Score_____</a:t>
                      </a: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500" b="1" dirty="0" smtClean="0">
                          <a:solidFill>
                            <a:schemeClr val="tx1"/>
                          </a:solidFill>
                        </a:rPr>
                        <a:t> </a:t>
                      </a:r>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500" b="1"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29360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873739918"/>
              </p:ext>
            </p:extLst>
          </p:nvPr>
        </p:nvGraphicFramePr>
        <p:xfrm>
          <a:off x="431801" y="838201"/>
          <a:ext cx="7043738" cy="8108071"/>
        </p:xfrm>
        <a:graphic>
          <a:graphicData uri="http://schemas.openxmlformats.org/drawingml/2006/table">
            <a:tbl>
              <a:tblPr firstRow="1" bandRow="1">
                <a:tableStyleId>{5940675A-B579-460E-94D1-54222C63F5DA}</a:tableStyleId>
              </a:tblPr>
              <a:tblGrid>
                <a:gridCol w="7043738"/>
              </a:tblGrid>
              <a:tr h="3572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baseline="0" dirty="0" smtClean="0">
                          <a:solidFill>
                            <a:schemeClr val="tx1"/>
                          </a:solidFill>
                          <a:latin typeface="Helvetica" panose="020B0604020202020204" pitchFamily="34" charset="0"/>
                          <a:cs typeface="Helvetica" panose="020B0604020202020204" pitchFamily="34" charset="0"/>
                        </a:rPr>
                        <a:t>18.  Read the paragraph below.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b="0" baseline="0" dirty="0" smtClean="0">
                        <a:solidFill>
                          <a:schemeClr val="tx1"/>
                        </a:solidFill>
                        <a:latin typeface="Helvetica" panose="020B0604020202020204" pitchFamily="34" charset="0"/>
                        <a:cs typeface="Helvetica"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b="0" baseline="0" dirty="0" smtClean="0">
                          <a:solidFill>
                            <a:schemeClr val="tx1"/>
                          </a:solidFill>
                          <a:latin typeface="Helvetica" panose="020B0604020202020204" pitchFamily="34" charset="0"/>
                          <a:cs typeface="Helvetica" panose="020B0604020202020204" pitchFamily="34" charset="0"/>
                        </a:rPr>
                        <a:t>Kids should be allowed to choose what they do over summer vacation. There is lots to do. Kids get bored. Learning is not the most important thing. Parents shouldn’t get to choose what we do. Friends are fun to hang out with, too. Summer activities should be kids’ choices because adults decide all school year.</a:t>
                      </a:r>
                      <a:r>
                        <a:rPr lang="en-US" sz="1500" b="0" dirty="0" smtClean="0">
                          <a:solidFill>
                            <a:schemeClr val="tx1"/>
                          </a:solidFill>
                          <a:latin typeface="Helvetica" panose="020B0604020202020204" pitchFamily="34" charset="0"/>
                          <a:cs typeface="Helvetica" panose="020B0604020202020204" pitchFamily="34" charset="0"/>
                        </a:rPr>
                        <a:t> </a:t>
                      </a:r>
                    </a:p>
                    <a:p>
                      <a:pPr marL="0" marR="0" indent="0" algn="r" defTabSz="914400" rtl="0" eaLnBrk="1" fontAlgn="auto" latinLnBrk="0" hangingPunct="1">
                        <a:lnSpc>
                          <a:spcPct val="100000"/>
                        </a:lnSpc>
                        <a:spcBef>
                          <a:spcPts val="0"/>
                        </a:spcBef>
                        <a:spcAft>
                          <a:spcPts val="0"/>
                        </a:spcAft>
                        <a:buClrTx/>
                        <a:buSzTx/>
                        <a:buFontTx/>
                        <a:buNone/>
                        <a:tabLst/>
                        <a:defRPr/>
                      </a:pPr>
                      <a:r>
                        <a:rPr lang="en-US" sz="1500" b="0" dirty="0" smtClean="0">
                          <a:solidFill>
                            <a:schemeClr val="tx1"/>
                          </a:solidFill>
                          <a:latin typeface="Helvetica" panose="020B0604020202020204" pitchFamily="34" charset="0"/>
                          <a:cs typeface="Helvetica" panose="020B0604020202020204" pitchFamily="34" charset="0"/>
                        </a:rPr>
                        <a:t>         </a:t>
                      </a:r>
                      <a:r>
                        <a:rPr lang="en-US" sz="1000" b="0" i="1" dirty="0" smtClean="0">
                          <a:solidFill>
                            <a:schemeClr val="tx1"/>
                          </a:solidFill>
                          <a:latin typeface="Helvetica" panose="020B0604020202020204" pitchFamily="34" charset="0"/>
                          <a:cs typeface="Helvetica" panose="020B0604020202020204" pitchFamily="34" charset="0"/>
                        </a:rPr>
                        <a:t>Write</a:t>
                      </a:r>
                      <a:r>
                        <a:rPr lang="en-US" sz="1000" b="0" i="1" baseline="0" dirty="0" smtClean="0">
                          <a:solidFill>
                            <a:schemeClr val="tx1"/>
                          </a:solidFill>
                          <a:latin typeface="Helvetica" panose="020B0604020202020204" pitchFamily="34" charset="0"/>
                          <a:cs typeface="Helvetica" panose="020B0604020202020204" pitchFamily="34" charset="0"/>
                        </a:rPr>
                        <a:t> to Revise </a:t>
                      </a:r>
                      <a:r>
                        <a:rPr lang="en-US" sz="1000" b="0" i="1" dirty="0" smtClean="0">
                          <a:solidFill>
                            <a:schemeClr val="tx1"/>
                          </a:solidFill>
                          <a:latin typeface="Helvetica" panose="020B0604020202020204" pitchFamily="34" charset="0"/>
                          <a:cs typeface="Helvetica" panose="020B0604020202020204" pitchFamily="34" charset="0"/>
                        </a:rPr>
                        <a:t>Writing Standard W.1 Opinion Writing</a:t>
                      </a:r>
                      <a:r>
                        <a:rPr lang="en-US" sz="1000" b="0" i="1" baseline="0" dirty="0" smtClean="0">
                          <a:solidFill>
                            <a:schemeClr val="tx1"/>
                          </a:solidFill>
                          <a:latin typeface="Helvetica" panose="020B0604020202020204" pitchFamily="34" charset="0"/>
                          <a:cs typeface="Helvetica" panose="020B0604020202020204" pitchFamily="34" charset="0"/>
                        </a:rPr>
                        <a:t> </a:t>
                      </a:r>
                      <a:r>
                        <a:rPr lang="en-US" sz="1000" b="0" i="1" dirty="0" smtClean="0">
                          <a:solidFill>
                            <a:schemeClr val="tx1"/>
                          </a:solidFill>
                          <a:latin typeface="Helvetica" panose="020B0604020202020204" pitchFamily="34" charset="0"/>
                          <a:cs typeface="Helvetica" panose="020B0604020202020204" pitchFamily="34" charset="0"/>
                        </a:rPr>
                        <a:t>Target 1 W.5.a-b</a:t>
                      </a:r>
                    </a:p>
                    <a:p>
                      <a:pPr marL="457200" indent="-457200">
                        <a:buNone/>
                      </a:pPr>
                      <a:endParaRPr lang="en-US" sz="1500" b="0" baseline="0" dirty="0" smtClean="0">
                        <a:solidFill>
                          <a:schemeClr val="tx1"/>
                        </a:solidFill>
                        <a:latin typeface="Helvetica" panose="020B0604020202020204" pitchFamily="34" charset="0"/>
                        <a:cs typeface="Helvetica" panose="020B0604020202020204" pitchFamily="34" charset="0"/>
                      </a:endParaRPr>
                    </a:p>
                    <a:p>
                      <a:pPr marL="457200" indent="-457200">
                        <a:buNone/>
                      </a:pPr>
                      <a:r>
                        <a:rPr lang="en-US" sz="1600" b="1" baseline="0" dirty="0" smtClean="0">
                          <a:solidFill>
                            <a:schemeClr val="tx1"/>
                          </a:solidFill>
                          <a:effectLst/>
                          <a:latin typeface="+mn-lt"/>
                          <a:ea typeface="Calibri"/>
                          <a:cs typeface="Times New Roman"/>
                        </a:rPr>
                        <a:t>          Directions:  Rewrite the paragraph by organizing it in a logical order.  Add your own ideas to existing sentences or add new sentences within the paragraph to further the opinion that is given.  </a:t>
                      </a:r>
                      <a:endParaRPr lang="en-US" sz="1500" b="0" strike="sngStrike" baseline="0" dirty="0" smtClean="0">
                        <a:solidFill>
                          <a:srgbClr val="FF0000"/>
                        </a:solidFill>
                        <a:latin typeface="Helvetica" panose="020B0604020202020204" pitchFamily="34" charset="0"/>
                        <a:cs typeface="Helvetica" panose="020B0604020202020204" pitchFamily="34" charset="0"/>
                      </a:endParaRPr>
                    </a:p>
                    <a:p>
                      <a:pPr marL="457200" indent="-457200">
                        <a:buNone/>
                      </a:pPr>
                      <a:endParaRPr lang="en-US" sz="1400" b="1" baseline="0" dirty="0" smtClean="0">
                        <a:solidFill>
                          <a:schemeClr val="tx1"/>
                        </a:solidFill>
                      </a:endParaRPr>
                    </a:p>
                    <a:p>
                      <a:pPr marL="457200" indent="-457200" algn="r">
                        <a:buNone/>
                      </a:pPr>
                      <a:r>
                        <a:rPr lang="en-US" sz="1400" b="1" baseline="0" dirty="0" smtClean="0">
                          <a:solidFill>
                            <a:schemeClr val="tx1"/>
                          </a:solidFill>
                        </a:rPr>
                        <a:t> </a:t>
                      </a:r>
                      <a:r>
                        <a:rPr lang="en-US" sz="1200" b="0" dirty="0" smtClean="0">
                          <a:solidFill>
                            <a:schemeClr val="tx1"/>
                          </a:solidFill>
                        </a:rPr>
                        <a:t>(Teacher Only) Final Score_____</a:t>
                      </a:r>
                    </a:p>
                    <a:p>
                      <a:pPr marL="457200" indent="-457200">
                        <a:buNone/>
                      </a:pPr>
                      <a:endParaRPr lang="en-US" sz="14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64">
                <a:tc>
                  <a:txBody>
                    <a:bodyPr/>
                    <a:lstStyle/>
                    <a:p>
                      <a:r>
                        <a:rPr lang="en-US" sz="1900" dirty="0" smtClean="0">
                          <a:solidFill>
                            <a:schemeClr val="tx1"/>
                          </a:solidFill>
                        </a:rPr>
                        <a:t> </a:t>
                      </a:r>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400">
                <a:tc>
                  <a:txBody>
                    <a:bodyPr/>
                    <a:lstStyle/>
                    <a:p>
                      <a:endParaRPr lang="en-US" sz="19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8016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5196841"/>
            <a:ext cx="7016750" cy="4448401"/>
          </a:xfrm>
          <a:prstGeom prst="rect">
            <a:avLst/>
          </a:prstGeom>
          <a:noFill/>
        </p:spPr>
        <p:txBody>
          <a:bodyPr wrap="square" lIns="107700" tIns="53850" rIns="107700" bIns="53850">
            <a:spAutoFit/>
          </a:bodyPr>
          <a:lstStyle/>
          <a:p>
            <a:r>
              <a:rPr lang="en-US" sz="1600" b="1" dirty="0">
                <a:latin typeface="Helvetica" pitchFamily="34" charset="0"/>
                <a:cs typeface="Helvetica" pitchFamily="34" charset="0"/>
              </a:rPr>
              <a:t>20. Read the paragraph and answer the question that follows. </a:t>
            </a:r>
          </a:p>
          <a:p>
            <a:pPr algn="r"/>
            <a:r>
              <a:rPr lang="en-US" sz="900" i="1" dirty="0" smtClean="0">
                <a:latin typeface="Helvetica" pitchFamily="34" charset="0"/>
                <a:cs typeface="Helvetica" pitchFamily="34" charset="0"/>
              </a:rPr>
              <a:t>L.5.1c Language Use, verb tense, Edit and Clarify Target 9</a:t>
            </a:r>
            <a:endParaRPr lang="en-US" sz="900" i="1" dirty="0">
              <a:latin typeface="Helvetica" pitchFamily="34" charset="0"/>
              <a:cs typeface="Helvetica" pitchFamily="34" charset="0"/>
            </a:endParaRPr>
          </a:p>
          <a:p>
            <a:endParaRPr lang="en-US" sz="1600" b="1" dirty="0">
              <a:latin typeface="Helvetica" pitchFamily="34" charset="0"/>
              <a:cs typeface="Helvetica" pitchFamily="34" charset="0"/>
            </a:endParaRPr>
          </a:p>
          <a:p>
            <a:r>
              <a:rPr lang="en-US" sz="1600" b="1" u="sng" dirty="0">
                <a:latin typeface="Helvetica" pitchFamily="34" charset="0"/>
                <a:cs typeface="Helvetica" pitchFamily="34" charset="0"/>
              </a:rPr>
              <a:t>Pollution</a:t>
            </a:r>
          </a:p>
          <a:p>
            <a:r>
              <a:rPr lang="en-US" sz="1600" dirty="0">
                <a:latin typeface="Helvetica" pitchFamily="34" charset="0"/>
                <a:cs typeface="Helvetica" pitchFamily="34" charset="0"/>
              </a:rPr>
              <a:t>There are many types of pollution. One of the most dangerous is soil pollution. Not only does it impact the soil, but it also _________ harm to water systems, people, and animals. Harmful chemicals get into the soil through accidental spillage or unlawful dumping. </a:t>
            </a:r>
          </a:p>
          <a:p>
            <a:endParaRPr lang="en-US" sz="1600" dirty="0">
              <a:latin typeface="Helvetica" pitchFamily="34" charset="0"/>
              <a:cs typeface="Helvetica" pitchFamily="34" charset="0"/>
            </a:endParaRPr>
          </a:p>
          <a:p>
            <a:r>
              <a:rPr lang="en-US" sz="1600" dirty="0">
                <a:latin typeface="Helvetica" pitchFamily="34" charset="0"/>
                <a:cs typeface="Helvetica" pitchFamily="34" charset="0"/>
              </a:rPr>
              <a:t>Choose the correct word to fill in the blank.</a:t>
            </a:r>
          </a:p>
          <a:p>
            <a:endParaRPr lang="en-US" sz="1600" dirty="0">
              <a:latin typeface="Helvetica" pitchFamily="34" charset="0"/>
              <a:cs typeface="Helvetica" pitchFamily="34" charset="0"/>
            </a:endParaRPr>
          </a:p>
          <a:p>
            <a:pPr marL="839896" indent="-361390">
              <a:buFont typeface="+mj-lt"/>
              <a:buAutoNum type="alphaUcPeriod"/>
            </a:pPr>
            <a:r>
              <a:rPr lang="en-US" sz="1600" dirty="0">
                <a:latin typeface="Helvetica" pitchFamily="34" charset="0"/>
                <a:cs typeface="Helvetica" pitchFamily="34" charset="0"/>
              </a:rPr>
              <a:t>causing</a:t>
            </a:r>
          </a:p>
          <a:p>
            <a:pPr marL="839896" indent="-361390">
              <a:buFont typeface="+mj-lt"/>
              <a:buAutoNum type="alphaUcPeriod"/>
            </a:pPr>
            <a:endParaRPr lang="en-US" sz="1600" dirty="0">
              <a:latin typeface="Helvetica" pitchFamily="34" charset="0"/>
              <a:cs typeface="Helvetica" pitchFamily="34" charset="0"/>
            </a:endParaRPr>
          </a:p>
          <a:p>
            <a:pPr marL="839896" indent="-361390">
              <a:buFont typeface="+mj-lt"/>
              <a:buAutoNum type="alphaUcPeriod"/>
            </a:pPr>
            <a:r>
              <a:rPr lang="en-US" sz="1600" dirty="0">
                <a:latin typeface="Helvetica" pitchFamily="34" charset="0"/>
                <a:cs typeface="Helvetica" pitchFamily="34" charset="0"/>
              </a:rPr>
              <a:t>causes</a:t>
            </a:r>
          </a:p>
          <a:p>
            <a:pPr marL="839896" indent="-361390">
              <a:buFont typeface="+mj-lt"/>
              <a:buAutoNum type="alphaUcPeriod"/>
            </a:pPr>
            <a:endParaRPr lang="en-US" sz="1600" dirty="0">
              <a:latin typeface="Helvetica" pitchFamily="34" charset="0"/>
              <a:cs typeface="Helvetica" pitchFamily="34" charset="0"/>
            </a:endParaRPr>
          </a:p>
          <a:p>
            <a:pPr marL="839896" indent="-361390">
              <a:buFont typeface="+mj-lt"/>
              <a:buAutoNum type="alphaUcPeriod"/>
            </a:pPr>
            <a:r>
              <a:rPr lang="en-US" sz="1600" dirty="0">
                <a:latin typeface="Helvetica" pitchFamily="34" charset="0"/>
                <a:cs typeface="Helvetica" pitchFamily="34" charset="0"/>
              </a:rPr>
              <a:t>caused</a:t>
            </a:r>
          </a:p>
          <a:p>
            <a:pPr marL="839896" indent="-361390">
              <a:buFont typeface="+mj-lt"/>
              <a:buAutoNum type="alphaUcPeriod"/>
            </a:pPr>
            <a:endParaRPr lang="en-US" sz="1600" dirty="0">
              <a:latin typeface="Helvetica" pitchFamily="34" charset="0"/>
              <a:cs typeface="Helvetica" pitchFamily="34" charset="0"/>
            </a:endParaRPr>
          </a:p>
          <a:p>
            <a:pPr marL="839896" indent="-361390">
              <a:buFont typeface="+mj-lt"/>
              <a:buAutoNum type="alphaUcPeriod"/>
            </a:pPr>
            <a:r>
              <a:rPr lang="en-US" sz="1600" dirty="0">
                <a:latin typeface="Helvetica" pitchFamily="34" charset="0"/>
                <a:cs typeface="Helvetica" pitchFamily="34" charset="0"/>
              </a:rPr>
              <a:t>cause</a:t>
            </a:r>
          </a:p>
        </p:txBody>
      </p:sp>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cxnSp>
        <p:nvCxnSpPr>
          <p:cNvPr id="10" name="Straight Connector 9"/>
          <p:cNvCxnSpPr/>
          <p:nvPr/>
        </p:nvCxnSpPr>
        <p:spPr>
          <a:xfrm>
            <a:off x="323851"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83820"/>
            <a:ext cx="6930390" cy="3473022"/>
          </a:xfrm>
          <a:prstGeom prst="rect">
            <a:avLst/>
          </a:prstGeom>
        </p:spPr>
        <p:txBody>
          <a:bodyPr wrap="square" lIns="101874" tIns="50937" rIns="101874" bIns="50937">
            <a:spAutoFit/>
          </a:bodyPr>
          <a:lstStyle/>
          <a:p>
            <a:pPr marL="318383" indent="-318383"/>
            <a:r>
              <a:rPr lang="en-US" sz="1600" b="1" dirty="0">
                <a:latin typeface="Helvetica" pitchFamily="34" charset="0"/>
                <a:cs typeface="Helvetica" pitchFamily="34" charset="0"/>
              </a:rPr>
              <a:t>19. Combine the two sentences in a way that does not change the     meaning of the original sentences. </a:t>
            </a:r>
          </a:p>
          <a:p>
            <a:pPr lvl="0" algn="r"/>
            <a:r>
              <a:rPr lang="en-US" sz="1100" i="1" dirty="0" smtClean="0"/>
              <a:t>L.5.1a</a:t>
            </a:r>
            <a:r>
              <a:rPr lang="en-US" sz="1100" i="1" dirty="0"/>
              <a:t>, </a:t>
            </a:r>
            <a:r>
              <a:rPr lang="en-US" sz="1100" i="1" dirty="0" smtClean="0"/>
              <a:t>L.5.3.a Sentence Variation, Target 8 Language Use</a:t>
            </a:r>
            <a:endParaRPr lang="en-US" sz="1100" i="1" dirty="0">
              <a:latin typeface="Helvetica" pitchFamily="34" charset="0"/>
              <a:cs typeface="Helvetica" pitchFamily="34" charset="0"/>
            </a:endParaRPr>
          </a:p>
          <a:p>
            <a:endParaRPr lang="en-US" sz="1600" dirty="0">
              <a:latin typeface="Helvetica" pitchFamily="34" charset="0"/>
              <a:cs typeface="Helvetica" pitchFamily="34" charset="0"/>
            </a:endParaRPr>
          </a:p>
          <a:p>
            <a:pPr algn="ctr"/>
            <a:r>
              <a:rPr lang="en-US" sz="1600" dirty="0"/>
              <a:t>Air pollution is dangerous. </a:t>
            </a:r>
          </a:p>
          <a:p>
            <a:pPr algn="ctr"/>
            <a:r>
              <a:rPr lang="en-US" sz="1600" dirty="0"/>
              <a:t>Soil pollution is dangerous.</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a:latin typeface="Helvetica" pitchFamily="34" charset="0"/>
                <a:cs typeface="Helvetica" pitchFamily="34" charset="0"/>
              </a:rPr>
              <a:t>Air pollution is dangerous, but soil pollution is more dangerous. </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a:latin typeface="Helvetica" pitchFamily="34" charset="0"/>
                <a:cs typeface="Helvetica" pitchFamily="34" charset="0"/>
              </a:rPr>
              <a:t>Air pollution is dangerous, while soil pollution is dangerous.</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a:latin typeface="Helvetica" pitchFamily="34" charset="0"/>
                <a:cs typeface="Helvetica" pitchFamily="34" charset="0"/>
              </a:rPr>
              <a:t>Air or soil pollution are dangerous.</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a:latin typeface="Helvetica" pitchFamily="34" charset="0"/>
                <a:cs typeface="Helvetica" pitchFamily="34" charset="0"/>
              </a:rPr>
              <a:t>Air and soil pollution are dangerous.</a:t>
            </a:r>
          </a:p>
        </p:txBody>
      </p:sp>
      <p:sp>
        <p:nvSpPr>
          <p:cNvPr id="15" name="Oval 14"/>
          <p:cNvSpPr/>
          <p:nvPr/>
        </p:nvSpPr>
        <p:spPr>
          <a:xfrm>
            <a:off x="513370" y="31013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38408" y="176919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33979" y="22631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13744" y="268224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38408" y="920962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38408" y="778732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33979" y="83341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33979" y="87532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849363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2" name="TextBox 1"/>
          <p:cNvSpPr txBox="1"/>
          <p:nvPr/>
        </p:nvSpPr>
        <p:spPr>
          <a:xfrm>
            <a:off x="658576" y="6545944"/>
            <a:ext cx="6396038" cy="983420"/>
          </a:xfrm>
          <a:prstGeom prst="rect">
            <a:avLst/>
          </a:prstGeom>
          <a:noFill/>
        </p:spPr>
        <p:txBody>
          <a:bodyPr wrap="square" lIns="96371" tIns="48186" rIns="96371" bIns="48186"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96618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67046655"/>
              </p:ext>
            </p:extLst>
          </p:nvPr>
        </p:nvGraphicFramePr>
        <p:xfrm>
          <a:off x="431800" y="4198335"/>
          <a:ext cx="6649720" cy="3771904"/>
        </p:xfrm>
        <a:graphic>
          <a:graphicData uri="http://schemas.openxmlformats.org/drawingml/2006/table">
            <a:tbl>
              <a:tblPr firstRow="1" bandRow="1">
                <a:tableStyleId>{5940675A-B579-460E-94D1-54222C63F5DA}</a:tableStyleId>
              </a:tblPr>
              <a:tblGrid>
                <a:gridCol w="604520"/>
                <a:gridCol w="3459480"/>
                <a:gridCol w="527369"/>
                <a:gridCol w="629917"/>
                <a:gridCol w="737554"/>
                <a:gridCol w="690880"/>
              </a:tblGrid>
              <a:tr h="280199">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dirty="0" smtClean="0"/>
                        <a:t>Informational Text                 </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06541">
                <a:tc>
                  <a:txBody>
                    <a:bodyPr/>
                    <a:lstStyle/>
                    <a:p>
                      <a:pPr algn="ctr">
                        <a:lnSpc>
                          <a:spcPct val="100000"/>
                        </a:lnSpc>
                        <a:spcAft>
                          <a:spcPts val="0"/>
                        </a:spcAft>
                      </a:pPr>
                      <a:r>
                        <a:rPr lang="en-US" sz="1100" b="1" dirty="0" smtClean="0"/>
                        <a:t>9 </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are the two main types of air pollution?  RI.5.1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10</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Why does noise from underwater sonar equipment confuse whales?  RI.5.1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11</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of the following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statements supports the opinion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that pollution is harmful to the environment? RI.5.2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12</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of the following statements best summarizes the main idea of the text? RI.5.2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13</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According to the passage, which kind of pollution can cause high blood pressure? 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14</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rPr>
                        <a:t>How does accidental spillage and purposeful dumping</a:t>
                      </a:r>
                      <a:r>
                        <a:rPr kumimoji="0" lang="en-US" sz="1100" b="0" i="0" u="none" strike="noStrike" kern="1200" cap="none" spc="0" normalizeH="0" baseline="0" noProof="0" dirty="0" smtClean="0">
                          <a:ln>
                            <a:noFill/>
                          </a:ln>
                          <a:solidFill>
                            <a:schemeClr val="tx1"/>
                          </a:solidFill>
                          <a:effectLst/>
                          <a:uLnTx/>
                          <a:uFillTx/>
                          <a:latin typeface="+mn-lt"/>
                        </a:rPr>
                        <a:t> of chemicals </a:t>
                      </a:r>
                      <a:r>
                        <a:rPr kumimoji="0" lang="en-US" sz="1100" b="0" i="0" u="none" strike="noStrike" kern="1200" cap="none" spc="0" normalizeH="0" baseline="0" noProof="0" dirty="0" smtClean="0">
                          <a:ln>
                            <a:noFill/>
                          </a:ln>
                          <a:solidFill>
                            <a:prstClr val="black"/>
                          </a:solidFill>
                          <a:effectLst/>
                          <a:uLnTx/>
                          <a:uFillTx/>
                          <a:latin typeface="+mn-lt"/>
                        </a:rPr>
                        <a:t>lead to water pollution? RI.5.3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15</a:t>
                      </a:r>
                      <a:endParaRPr lang="en-US"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Summarize the main types of pollution </a:t>
                      </a:r>
                      <a:r>
                        <a:rPr lang="en-US" sz="1100" b="0" dirty="0" smtClean="0">
                          <a:solidFill>
                            <a:schemeClr val="tx1"/>
                          </a:solidFill>
                          <a:latin typeface="+mn-lt"/>
                          <a:ea typeface="Calibri"/>
                          <a:cs typeface="Times New Roman"/>
                        </a:rPr>
                        <a:t>and describe </a:t>
                      </a:r>
                      <a:r>
                        <a:rPr lang="en-US" sz="1100" b="0" dirty="0" smtClean="0">
                          <a:latin typeface="+mn-lt"/>
                          <a:ea typeface="Calibri"/>
                          <a:cs typeface="Times New Roman"/>
                        </a:rPr>
                        <a:t>one impact each</a:t>
                      </a:r>
                      <a:r>
                        <a:rPr lang="en-US" sz="1100" b="0" baseline="0" dirty="0" smtClean="0">
                          <a:latin typeface="+mn-lt"/>
                          <a:ea typeface="Calibri"/>
                          <a:cs typeface="Times New Roman"/>
                        </a:rPr>
                        <a:t> </a:t>
                      </a:r>
                      <a:r>
                        <a:rPr lang="en-US" sz="1100" b="0" dirty="0" smtClean="0">
                          <a:latin typeface="+mn-lt"/>
                          <a:ea typeface="Calibri"/>
                          <a:cs typeface="Times New Roman"/>
                        </a:rPr>
                        <a:t>type has on the environment. </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98715">
                <a:tc>
                  <a:txBody>
                    <a:bodyPr/>
                    <a:lstStyle/>
                    <a:p>
                      <a:pPr algn="ctr">
                        <a:lnSpc>
                          <a:spcPct val="100000"/>
                        </a:lnSpc>
                        <a:spcAft>
                          <a:spcPts val="0"/>
                        </a:spcAft>
                      </a:pPr>
                      <a:r>
                        <a:rPr lang="en-US" sz="1100" b="1" dirty="0" smtClean="0"/>
                        <a:t>16</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Explain </a:t>
                      </a:r>
                      <a:r>
                        <a:rPr lang="en-US" sz="1100" b="0" u="none" dirty="0" smtClean="0">
                          <a:solidFill>
                            <a:schemeClr val="tx1"/>
                          </a:solidFill>
                        </a:rPr>
                        <a:t>how</a:t>
                      </a:r>
                      <a:r>
                        <a:rPr lang="en-US" sz="1100" b="0" dirty="0" smtClean="0">
                          <a:solidFill>
                            <a:schemeClr val="tx1"/>
                          </a:solidFill>
                        </a:rPr>
                        <a:t> two types of pollution negatively</a:t>
                      </a:r>
                      <a:r>
                        <a:rPr lang="en-US" sz="1100" b="0" baseline="0" dirty="0" smtClean="0">
                          <a:solidFill>
                            <a:schemeClr val="tx1"/>
                          </a:solidFill>
                        </a:rPr>
                        <a:t> </a:t>
                      </a:r>
                      <a:r>
                        <a:rPr lang="en-US" sz="1100" b="0" dirty="0" smtClean="0">
                          <a:solidFill>
                            <a:schemeClr val="tx1"/>
                          </a:solidFill>
                        </a:rPr>
                        <a:t>impact the environment in which whales live</a:t>
                      </a:r>
                      <a:r>
                        <a:rPr lang="en-US" sz="900" b="0" dirty="0" smtClean="0">
                          <a:solidFill>
                            <a:schemeClr val="tx1"/>
                          </a:solidFill>
                        </a:rPr>
                        <a:t>.</a:t>
                      </a:r>
                      <a:r>
                        <a:rPr lang="en-US" sz="900" b="0" baseline="0" dirty="0" smtClean="0">
                          <a:solidFill>
                            <a:schemeClr val="tx1"/>
                          </a:solidFill>
                        </a:rPr>
                        <a:t>  </a:t>
                      </a:r>
                      <a:r>
                        <a:rPr lang="en-US" sz="1100" b="0" baseline="0" dirty="0" smtClean="0">
                          <a:solidFill>
                            <a:schemeClr val="tx1"/>
                          </a:solidFill>
                        </a:rPr>
                        <a:t>Use details from the text to explain your answer.</a:t>
                      </a:r>
                      <a:endParaRPr lang="en-US" sz="900" b="0"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endParaRPr lang="en-US" sz="1100" b="0" dirty="0" smtClean="0">
                        <a:solidFill>
                          <a:srgbClr val="FF0000"/>
                        </a:solidFill>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2</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1173073"/>
              </p:ext>
            </p:extLst>
          </p:nvPr>
        </p:nvGraphicFramePr>
        <p:xfrm>
          <a:off x="431800" y="308491"/>
          <a:ext cx="6649720" cy="3877668"/>
        </p:xfrm>
        <a:graphic>
          <a:graphicData uri="http://schemas.openxmlformats.org/drawingml/2006/table">
            <a:tbl>
              <a:tblPr firstRow="1" bandRow="1">
                <a:tableStyleId>{5940675A-B579-460E-94D1-54222C63F5DA}</a:tableStyleId>
              </a:tblPr>
              <a:tblGrid>
                <a:gridCol w="604520"/>
                <a:gridCol w="3368040"/>
                <a:gridCol w="604520"/>
                <a:gridCol w="690880"/>
                <a:gridCol w="604520"/>
                <a:gridCol w="777240"/>
              </a:tblGrid>
              <a:tr h="407274">
                <a:tc gridSpan="6">
                  <a:txBody>
                    <a:bodyPr/>
                    <a:lstStyle/>
                    <a:p>
                      <a:r>
                        <a:rPr lang="en-US" sz="1000" u="sng" dirty="0" smtClean="0"/>
                        <a:t>Student Comprehension Scoring</a:t>
                      </a:r>
                      <a:r>
                        <a:rPr lang="en-US" sz="1000" u="sng" dirty="0" smtClean="0">
                          <a:solidFill>
                            <a:srgbClr val="FF0000"/>
                          </a:solidFill>
                        </a:rPr>
                        <a:t> </a:t>
                      </a:r>
                    </a:p>
                    <a:p>
                      <a:r>
                        <a:rPr lang="en-US" sz="1000" dirty="0" smtClean="0"/>
                        <a:t>Color the box green if your answer was correct.</a:t>
                      </a:r>
                      <a:r>
                        <a:rPr lang="en-US" sz="1000" baseline="0" dirty="0" smtClean="0"/>
                        <a:t> </a:t>
                      </a:r>
                      <a:r>
                        <a:rPr lang="en-US" sz="1000" dirty="0" smtClean="0"/>
                        <a:t>Color the box red if your answer was not correct</a:t>
                      </a:r>
                      <a:endParaRPr lang="en-US" sz="1000" b="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199">
                <a:tc gridSpan="6">
                  <a:txBody>
                    <a:bodyPr/>
                    <a:lstStyle/>
                    <a:p>
                      <a:pPr algn="ctr">
                        <a:lnSpc>
                          <a:spcPct val="100000"/>
                        </a:lnSpc>
                        <a:spcAft>
                          <a:spcPts val="0"/>
                        </a:spcAft>
                      </a:pPr>
                      <a:r>
                        <a:rPr lang="en-US" sz="1200" b="1" dirty="0" smtClean="0"/>
                        <a:t>Literary Text</a:t>
                      </a:r>
                      <a:endParaRPr lang="en-US" sz="12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kern="1200" dirty="0" smtClean="0">
                          <a:solidFill>
                            <a:srgbClr val="000000"/>
                          </a:solidFill>
                          <a:effectLst/>
                          <a:latin typeface="+mn-lt"/>
                          <a:ea typeface="Times New Roman"/>
                          <a:cs typeface="Times New Roman"/>
                        </a:rPr>
                        <a:t>Which of the following statements best supports the fact that the smell came from something in nature? RL.5.1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2</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details best summarize the source of the smell</a:t>
                      </a:r>
                      <a:r>
                        <a:rPr kumimoji="0" lang="en-US" sz="1100" b="0" i="0" u="none" strike="sngStrike" kern="1200" cap="none" spc="0" normalizeH="0" baseline="0" noProof="0" dirty="0" smtClean="0">
                          <a:ln>
                            <a:noFill/>
                          </a:ln>
                          <a:solidFill>
                            <a:srgbClr val="FF0000"/>
                          </a:solidFill>
                          <a:effectLst/>
                          <a:uLnTx/>
                          <a:uFillTx/>
                          <a:latin typeface="+mn-lt"/>
                          <a:ea typeface="+mn-ea"/>
                          <a:cs typeface="+mn-cs"/>
                        </a:rPr>
                        <a:t>.</a:t>
                      </a:r>
                      <a:r>
                        <a:rPr kumimoji="0" lang="en-US" sz="1100" b="0" i="0" u="none" strike="noStrike" kern="1200" cap="none" spc="0" normalizeH="0" baseline="0" noProof="0" dirty="0" smtClean="0">
                          <a:ln>
                            <a:noFill/>
                          </a:ln>
                          <a:solidFill>
                            <a:srgbClr val="FF0000"/>
                          </a:solidFill>
                          <a:effectLst/>
                          <a:uLnTx/>
                          <a:uFillTx/>
                          <a:latin typeface="+mn-lt"/>
                          <a:ea typeface="+mn-ea"/>
                          <a:cs typeface="+mn-cs"/>
                        </a:rPr>
                        <a:t>?</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RL.5.1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3</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sentence best summarizes the main idea of “Something Stinks”? RL.5.2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4</a:t>
                      </a:r>
                      <a:endParaRPr lang="en-US" sz="1100" b="1" dirty="0"/>
                    </a:p>
                  </a:txBody>
                  <a:tcPr marL="97155" marR="97155" marT="47897" marB="47897" anchor="ctr">
                    <a:solidFill>
                      <a:schemeClr val="bg1"/>
                    </a:solidFill>
                  </a:tcPr>
                </a:tc>
                <a:tc gridSpan="3">
                  <a:txBody>
                    <a:bodyPr/>
                    <a:lstStyle/>
                    <a:p>
                      <a:pPr marL="0" indent="0">
                        <a:buNone/>
                      </a:pPr>
                      <a:r>
                        <a:rPr lang="en-US" sz="1100" b="0" dirty="0" smtClean="0">
                          <a:solidFill>
                            <a:schemeClr val="tx1"/>
                          </a:solidFill>
                          <a:latin typeface="Calibri" panose="020F0502020204030204" pitchFamily="34" charset="0"/>
                          <a:cs typeface="Helvetica" pitchFamily="34" charset="0"/>
                        </a:rPr>
                        <a:t>Which question is </a:t>
                      </a:r>
                      <a:r>
                        <a:rPr lang="en-US" sz="1100" b="0" u="sng" dirty="0" smtClean="0">
                          <a:solidFill>
                            <a:schemeClr val="tx1"/>
                          </a:solidFill>
                          <a:latin typeface="Calibri" panose="020F0502020204030204" pitchFamily="34" charset="0"/>
                          <a:cs typeface="Helvetica" pitchFamily="34" charset="0"/>
                        </a:rPr>
                        <a:t>not</a:t>
                      </a:r>
                      <a:r>
                        <a:rPr lang="en-US" sz="1100" b="0" dirty="0" smtClean="0">
                          <a:solidFill>
                            <a:schemeClr val="tx1"/>
                          </a:solidFill>
                          <a:latin typeface="Calibri" panose="020F0502020204030204" pitchFamily="34" charset="0"/>
                          <a:cs typeface="Helvetica" pitchFamily="34" charset="0"/>
                        </a:rPr>
                        <a:t> answered by details in this passage? RL.5.2 </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5</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evidence supports that Emily would rather be in Southwest Virginia than Tennessee? 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292619">
                <a:tc>
                  <a:txBody>
                    <a:bodyPr/>
                    <a:lstStyle/>
                    <a:p>
                      <a:pPr algn="ctr">
                        <a:lnSpc>
                          <a:spcPct val="100000"/>
                        </a:lnSpc>
                        <a:spcAft>
                          <a:spcPts val="0"/>
                        </a:spcAft>
                      </a:pPr>
                      <a:r>
                        <a:rPr lang="en-US" sz="1100" b="1" dirty="0" smtClean="0"/>
                        <a:t>6</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How do Aunt Sylvie and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Emily respond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to the smell differently? RL.5.3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78766">
                <a:tc>
                  <a:txBody>
                    <a:bodyPr/>
                    <a:lstStyle/>
                    <a:p>
                      <a:pPr algn="ctr">
                        <a:lnSpc>
                          <a:spcPct val="100000"/>
                        </a:lnSpc>
                        <a:spcAft>
                          <a:spcPts val="0"/>
                        </a:spcAft>
                      </a:pPr>
                      <a:r>
                        <a:rPr lang="en-US" sz="1100" b="1" dirty="0" smtClean="0"/>
                        <a:t>7</a:t>
                      </a:r>
                      <a:endParaRPr lang="en-US"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effectLst/>
                          <a:latin typeface="+mn-lt"/>
                          <a:ea typeface="Calibri"/>
                          <a:cs typeface="Times New Roman"/>
                        </a:rPr>
                        <a:t>How does the reader know that “something stinks” on the farm?</a:t>
                      </a:r>
                      <a:r>
                        <a:rPr lang="en-US" sz="1100" b="0" i="0" baseline="0" dirty="0" smtClean="0">
                          <a:effectLst/>
                          <a:latin typeface="+mn-lt"/>
                          <a:ea typeface="Calibri"/>
                          <a:cs typeface="Times New Roman"/>
                        </a:rPr>
                        <a:t> </a:t>
                      </a:r>
                      <a:r>
                        <a:rPr lang="en-US" sz="1100" b="0" i="0" dirty="0" smtClean="0">
                          <a:effectLst/>
                          <a:latin typeface="+mn-lt"/>
                          <a:ea typeface="Calibri"/>
                          <a:cs typeface="Times New Roman"/>
                        </a:rPr>
                        <a:t>Use evidence from the text to support  your response. </a:t>
                      </a: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98715">
                <a:tc>
                  <a:txBody>
                    <a:bodyPr/>
                    <a:lstStyle/>
                    <a:p>
                      <a:pPr algn="ctr">
                        <a:lnSpc>
                          <a:spcPct val="100000"/>
                        </a:lnSpc>
                        <a:spcAft>
                          <a:spcPts val="0"/>
                        </a:spcAft>
                      </a:pPr>
                      <a:r>
                        <a:rPr lang="en-US" sz="1100" b="1" dirty="0" smtClean="0"/>
                        <a:t>8</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latin typeface="+mn-lt"/>
                          <a:ea typeface="Calibri"/>
                          <a:cs typeface="Times New Roman"/>
                        </a:rPr>
                        <a:t>What evidence from the text would support the idea that the farm usually does not stink? Use specific examples from</a:t>
                      </a:r>
                      <a:r>
                        <a:rPr lang="en-US" sz="1100" b="0" i="0" baseline="0" dirty="0" smtClean="0">
                          <a:latin typeface="+mn-lt"/>
                          <a:ea typeface="Calibri"/>
                          <a:cs typeface="Times New Roman"/>
                        </a:rPr>
                        <a:t> </a:t>
                      </a:r>
                      <a:r>
                        <a:rPr lang="en-US" sz="1100" b="0" i="0" dirty="0" smtClean="0">
                          <a:latin typeface="+mn-lt"/>
                          <a:ea typeface="Calibri"/>
                          <a:cs typeface="Times New Roman"/>
                        </a:rPr>
                        <a:t>the selection to support your answer.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9" name="Curved Down Arrow 8"/>
          <p:cNvSpPr/>
          <p:nvPr/>
        </p:nvSpPr>
        <p:spPr>
          <a:xfrm rot="1521726">
            <a:off x="5615612" y="593685"/>
            <a:ext cx="897591" cy="327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tx1"/>
              </a:solidFill>
            </a:endParaRPr>
          </a:p>
        </p:txBody>
      </p:sp>
      <p:sp>
        <p:nvSpPr>
          <p:cNvPr id="11" name="Curved Down Arrow 10"/>
          <p:cNvSpPr/>
          <p:nvPr/>
        </p:nvSpPr>
        <p:spPr>
          <a:xfrm rot="2098969">
            <a:off x="5863320" y="4089181"/>
            <a:ext cx="949566" cy="4214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solidFill>
                  <a:schemeClr val="tx1"/>
                </a:solidFill>
              </a:rPr>
              <a:t>                                                 </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62465760"/>
              </p:ext>
            </p:extLst>
          </p:nvPr>
        </p:nvGraphicFramePr>
        <p:xfrm>
          <a:off x="431800" y="7802595"/>
          <a:ext cx="6649720" cy="1484815"/>
        </p:xfrm>
        <a:graphic>
          <a:graphicData uri="http://schemas.openxmlformats.org/drawingml/2006/table">
            <a:tbl>
              <a:tblPr firstRow="1" bandRow="1">
                <a:tableStyleId>{5940675A-B579-460E-94D1-54222C63F5DA}</a:tableStyleId>
              </a:tblPr>
              <a:tblGrid>
                <a:gridCol w="604520"/>
                <a:gridCol w="3459481"/>
                <a:gridCol w="599439"/>
                <a:gridCol w="586243"/>
                <a:gridCol w="709157"/>
                <a:gridCol w="690880"/>
              </a:tblGrid>
              <a:tr h="263435">
                <a:tc gridSpan="6">
                  <a:txBody>
                    <a:bodyPr/>
                    <a:lstStyle/>
                    <a:p>
                      <a:pPr algn="ctr">
                        <a:lnSpc>
                          <a:spcPct val="100000"/>
                        </a:lnSpc>
                        <a:spcAft>
                          <a:spcPts val="0"/>
                        </a:spcAft>
                      </a:pPr>
                      <a:r>
                        <a:rPr lang="en-US" sz="1100" b="1" dirty="0" smtClean="0"/>
                        <a:t>Writing</a:t>
                      </a:r>
                      <a:endParaRPr lang="en-US" sz="1100" b="1"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63435">
                <a:tc>
                  <a:txBody>
                    <a:bodyPr/>
                    <a:lstStyle/>
                    <a:p>
                      <a:pPr algn="ctr">
                        <a:lnSpc>
                          <a:spcPct val="100000"/>
                        </a:lnSpc>
                        <a:spcAft>
                          <a:spcPts val="0"/>
                        </a:spcAft>
                      </a:pPr>
                      <a:r>
                        <a:rPr lang="en-US" sz="1100" b="1" dirty="0" smtClean="0"/>
                        <a:t>17</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Brief Write W.5.1a,b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2</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63435">
                <a:tc>
                  <a:txBody>
                    <a:bodyPr/>
                    <a:lstStyle/>
                    <a:p>
                      <a:pPr algn="ctr">
                        <a:lnSpc>
                          <a:spcPct val="100000"/>
                        </a:lnSpc>
                        <a:spcAft>
                          <a:spcPts val="0"/>
                        </a:spcAft>
                      </a:pPr>
                      <a:r>
                        <a:rPr lang="en-US" sz="1100" b="1" dirty="0" smtClean="0"/>
                        <a:t>18</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Rewrite the paragraph by organizing </a:t>
                      </a:r>
                      <a:r>
                        <a:rPr lang="en-US" sz="1100" b="0" dirty="0" smtClean="0">
                          <a:solidFill>
                            <a:schemeClr val="tx1"/>
                          </a:solidFill>
                          <a:latin typeface="+mn-lt"/>
                          <a:ea typeface="Calibri"/>
                          <a:cs typeface="Times New Roman"/>
                        </a:rPr>
                        <a:t>it </a:t>
                      </a:r>
                      <a:r>
                        <a:rPr lang="en-US" sz="1100" b="0" strike="noStrike" dirty="0" smtClean="0">
                          <a:solidFill>
                            <a:schemeClr val="tx1"/>
                          </a:solidFill>
                          <a:latin typeface="+mn-lt"/>
                          <a:ea typeface="Calibri"/>
                          <a:cs typeface="Times New Roman"/>
                        </a:rPr>
                        <a:t>in a logical order</a:t>
                      </a:r>
                      <a:r>
                        <a:rPr lang="en-US" sz="1100" b="0" dirty="0" smtClean="0">
                          <a:solidFill>
                            <a:schemeClr val="tx1"/>
                          </a:solidFill>
                          <a:latin typeface="+mn-lt"/>
                          <a:ea typeface="Calibri"/>
                          <a:cs typeface="Times New Roman"/>
                        </a:rPr>
                        <a:t>. </a:t>
                      </a:r>
                      <a:r>
                        <a:rPr lang="en-US" sz="1100" b="0" dirty="0" smtClean="0">
                          <a:latin typeface="+mn-lt"/>
                          <a:ea typeface="Calibri"/>
                          <a:cs typeface="Times New Roman"/>
                        </a:rPr>
                        <a:t>W.5.1a,b</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19</a:t>
                      </a:r>
                      <a:endParaRPr lang="en-US" sz="1100" b="1" dirty="0"/>
                    </a:p>
                  </a:txBody>
                  <a:tcPr marL="97155" marR="97155" marT="47897" marB="47897" anchor="ctr">
                    <a:solidFill>
                      <a:schemeClr val="bg1"/>
                    </a:solidFill>
                  </a:tcPr>
                </a:tc>
                <a:tc gridSpan="3">
                  <a:txBody>
                    <a:bodyPr/>
                    <a:lstStyle/>
                    <a:p>
                      <a:r>
                        <a:rPr lang="en-US" sz="1100" b="0" dirty="0" smtClean="0"/>
                        <a:t>Combine the two sentences in a way that does not change the</a:t>
                      </a:r>
                      <a:r>
                        <a:rPr lang="en-US" sz="1100" b="0" baseline="0" dirty="0" smtClean="0"/>
                        <a:t> </a:t>
                      </a:r>
                      <a:r>
                        <a:rPr lang="en-US" sz="1100" b="0" dirty="0" smtClean="0"/>
                        <a:t>meaning of the original sentences.  L.5.1a, 5.3a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20</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t>Choose the correct word to fill in the blank.</a:t>
                      </a:r>
                      <a:r>
                        <a:rPr lang="en-US" sz="1100" b="0" baseline="0" dirty="0" smtClean="0"/>
                        <a:t> </a:t>
                      </a:r>
                      <a:r>
                        <a:rPr lang="en-US" sz="1100" b="0" dirty="0" smtClean="0"/>
                        <a:t>L.5.1c</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062668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1"/>
            <a:ext cx="6822440" cy="7295830"/>
          </a:xfrm>
          <a:prstGeom prst="rect">
            <a:avLst/>
          </a:prstGeom>
        </p:spPr>
        <p:txBody>
          <a:bodyPr wrap="square" lIns="101870" tIns="50935" rIns="101870" bIns="50935">
            <a:spAutoFit/>
          </a:bodyPr>
          <a:lstStyle/>
          <a:p>
            <a:pPr algn="ctr"/>
            <a:r>
              <a:rPr lang="en-US" b="1" dirty="0" smtClean="0"/>
              <a:t>About this Assessment</a:t>
            </a:r>
          </a:p>
          <a:p>
            <a:endParaRPr lang="en-US" sz="1200" b="1" dirty="0"/>
          </a:p>
          <a:p>
            <a:r>
              <a:rPr lang="en-US" sz="1200" b="1" dirty="0"/>
              <a:t>SBAC assessments </a:t>
            </a:r>
            <a:r>
              <a:rPr lang="en-US" sz="1200" dirty="0"/>
              <a:t>are made up of </a:t>
            </a:r>
            <a:r>
              <a:rPr lang="en-US" sz="1200" b="1" dirty="0"/>
              <a:t>four item types</a:t>
            </a:r>
            <a:r>
              <a:rPr lang="en-US" sz="1200" dirty="0"/>
              <a:t>: Selected-Response, Constructed-Response,</a:t>
            </a:r>
          </a:p>
          <a:p>
            <a:r>
              <a:rPr lang="en-US" sz="1200" dirty="0"/>
              <a:t>Technology-Enhanced, and Performance Task.  HSD Quarter One Assessments consist of 20 questions </a:t>
            </a:r>
          </a:p>
          <a:p>
            <a:r>
              <a:rPr lang="en-US" sz="1200" dirty="0"/>
              <a:t>with </a:t>
            </a:r>
            <a:r>
              <a:rPr lang="en-US" sz="1200" b="1" i="1" dirty="0"/>
              <a:t>Writing </a:t>
            </a:r>
            <a:r>
              <a:rPr lang="en-US" sz="1200" dirty="0"/>
              <a:t>items </a:t>
            </a:r>
            <a:r>
              <a:rPr lang="en-US" sz="1200" b="1" i="1" dirty="0" smtClean="0"/>
              <a:t>are included </a:t>
            </a:r>
            <a:r>
              <a:rPr lang="en-US" sz="1200" dirty="0" smtClean="0"/>
              <a:t>in </a:t>
            </a:r>
            <a:r>
              <a:rPr lang="en-US" sz="1200" dirty="0"/>
              <a:t>the assessment scores.</a:t>
            </a:r>
          </a:p>
          <a:p>
            <a:endParaRPr lang="en-US" sz="1200" b="1" dirty="0"/>
          </a:p>
          <a:p>
            <a:r>
              <a:rPr lang="en-US" sz="1200" b="1" dirty="0"/>
              <a:t>There are no  Performance Tasks (PT) in </a:t>
            </a:r>
            <a:r>
              <a:rPr lang="en-US" sz="1200" b="1" dirty="0" smtClean="0"/>
              <a:t>HSD Quarter </a:t>
            </a:r>
            <a:r>
              <a:rPr lang="en-US" sz="1200" b="1" dirty="0"/>
              <a:t>1 A</a:t>
            </a:r>
            <a:r>
              <a:rPr lang="en-US" sz="1200" b="1" dirty="0" smtClean="0"/>
              <a:t>ssessments</a:t>
            </a:r>
            <a:r>
              <a:rPr lang="en-US" sz="1200" b="1" dirty="0"/>
              <a:t>.</a:t>
            </a:r>
          </a:p>
          <a:p>
            <a:r>
              <a:rPr lang="en-US" sz="1200" i="1" dirty="0"/>
              <a:t>The ELA Performance Tasks focus on reading, writing, speaking and listening, and research claims. They measure capacities such as depth of understanding, interpretive and analytical ability, basic recall, synthesis, and research. </a:t>
            </a:r>
          </a:p>
          <a:p>
            <a:endParaRPr lang="en-US" sz="1200" i="1" dirty="0"/>
          </a:p>
          <a:p>
            <a:r>
              <a:rPr lang="en-US" sz="1200" b="1" dirty="0"/>
              <a:t>There are  NO Technology-enhanced Items/Tasks (TE) Note:  It is </a:t>
            </a:r>
            <a:r>
              <a:rPr lang="en-US" sz="1200" b="1" i="1" u="sng" dirty="0"/>
              <a:t>highly recommended</a:t>
            </a:r>
            <a:r>
              <a:rPr lang="en-US" sz="1200" b="1" i="1" dirty="0"/>
              <a:t> </a:t>
            </a:r>
            <a:r>
              <a:rPr lang="en-US" sz="1200" b="1" dirty="0"/>
              <a:t>that students have experiences with the following types of tasks from various on-line instructional practice sites, as they are not on the HSD Elementary Assessments: </a:t>
            </a:r>
            <a:r>
              <a:rPr lang="en-US" sz="1200" i="1" dirty="0"/>
              <a:t>reordering text, selecting and changing text, selecting text, and selecting from drop-down menus.</a:t>
            </a:r>
          </a:p>
          <a:p>
            <a:endParaRPr lang="en-US" sz="1200" i="1" dirty="0"/>
          </a:p>
          <a:p>
            <a:r>
              <a:rPr lang="en-US" sz="1200" b="1" u="sng" dirty="0"/>
              <a:t>An Important Note:</a:t>
            </a:r>
          </a:p>
          <a:p>
            <a:endParaRPr lang="en-US" sz="1200" u="sng" dirty="0"/>
          </a:p>
          <a:p>
            <a:r>
              <a:rPr lang="en-US" sz="1200" dirty="0"/>
              <a:t>If students </a:t>
            </a:r>
            <a:r>
              <a:rPr lang="en-US" sz="1200" b="1" dirty="0"/>
              <a:t>are not </a:t>
            </a:r>
            <a:r>
              <a:rPr lang="en-US" sz="1200" dirty="0"/>
              <a:t>reading at grade level and can’t read the text, </a:t>
            </a:r>
            <a:r>
              <a:rPr lang="en-US" sz="1200" b="1" dirty="0"/>
              <a:t>please read the stories </a:t>
            </a:r>
            <a:r>
              <a:rPr lang="en-US" sz="1200" dirty="0"/>
              <a:t>to the students and ask the questions. Please note the level of  differentiation each student needs. Scaffold over the year  until students are reading and doing more of the assessment independently.</a:t>
            </a:r>
            <a:endParaRPr lang="en-US" sz="1200" i="1" dirty="0"/>
          </a:p>
          <a:p>
            <a:endParaRPr lang="en-US" sz="1200" b="1" u="sng" dirty="0">
              <a:cs typeface="Helvetica" pitchFamily="34" charset="0"/>
            </a:endParaRPr>
          </a:p>
          <a:p>
            <a:r>
              <a:rPr lang="en-US" sz="1200" b="1" u="sng" dirty="0">
                <a:effectLst>
                  <a:outerShdw blurRad="38100" dist="38100" dir="2700000" algn="tl">
                    <a:srgbClr val="000000">
                      <a:alpha val="43137"/>
                    </a:srgbClr>
                  </a:outerShdw>
                </a:effectLst>
                <a:cs typeface="Helvetica" pitchFamily="34" charset="0"/>
              </a:rPr>
              <a:t>Note:</a:t>
            </a:r>
            <a:r>
              <a:rPr lang="en-US" sz="1200" dirty="0">
                <a:cs typeface="Helvetica" pitchFamily="34" charset="0"/>
              </a:rPr>
              <a:t>  The reading constructed response questions do </a:t>
            </a:r>
            <a:r>
              <a:rPr lang="en-US" sz="1200" b="1" dirty="0">
                <a:cs typeface="Helvetica" pitchFamily="34" charset="0"/>
              </a:rPr>
              <a:t>NOT</a:t>
            </a:r>
            <a:r>
              <a:rPr lang="en-US" sz="1200" dirty="0">
                <a:cs typeface="Helvetica" pitchFamily="34" charset="0"/>
              </a:rPr>
              <a:t> assess writing proficiency and should not be scored as such.  These constructed responses are evidence of reading comprehension.</a:t>
            </a:r>
          </a:p>
          <a:p>
            <a:endParaRPr lang="en-US" sz="1200" dirty="0">
              <a:cs typeface="Helvetica" pitchFamily="34" charset="0"/>
            </a:endParaRPr>
          </a:p>
          <a:p>
            <a:r>
              <a:rPr lang="en-US" sz="1200" b="1" u="sng" dirty="0">
                <a:cs typeface="Helvetica" pitchFamily="34" charset="0"/>
              </a:rPr>
              <a:t>OPTIONAL SCORING SHEET </a:t>
            </a:r>
            <a:r>
              <a:rPr lang="en-US" sz="1200" b="1" u="sng" dirty="0" smtClean="0">
                <a:cs typeface="Helvetica" pitchFamily="34" charset="0"/>
              </a:rPr>
              <a:t>AVAILABLE:</a:t>
            </a:r>
            <a:r>
              <a:rPr lang="en-US" sz="1200" b="1" dirty="0" smtClean="0">
                <a:cs typeface="Helvetica" pitchFamily="34" charset="0"/>
              </a:rPr>
              <a:t> (</a:t>
            </a:r>
            <a:r>
              <a:rPr lang="en-US" sz="1200" b="1" dirty="0">
                <a:cs typeface="Helvetica" pitchFamily="34" charset="0"/>
              </a:rPr>
              <a:t>Assessment Class Summary Sheet)</a:t>
            </a:r>
          </a:p>
          <a:p>
            <a:endParaRPr lang="en-US" sz="1200" b="1" dirty="0">
              <a:cs typeface="Helvetica" pitchFamily="34" charset="0"/>
            </a:endParaRPr>
          </a:p>
          <a:p>
            <a:pPr marL="383784" indent="-191007">
              <a:buFont typeface="Arial" pitchFamily="34" charset="0"/>
              <a:buChar char="•"/>
            </a:pPr>
            <a:r>
              <a:rPr lang="en-US" sz="1200" dirty="0">
                <a:cs typeface="Helvetica" pitchFamily="34" charset="0"/>
              </a:rPr>
              <a:t>When students have finished the  assessment  you may enter the total number of correct selected and constructed responses on the </a:t>
            </a:r>
            <a:r>
              <a:rPr lang="en-US" sz="1200" u="sng" dirty="0">
                <a:cs typeface="Helvetica" pitchFamily="34" charset="0"/>
              </a:rPr>
              <a:t>Assessment Class Summary Sheet</a:t>
            </a:r>
            <a:r>
              <a:rPr lang="en-US" sz="1200" dirty="0">
                <a:cs typeface="Helvetica" pitchFamily="34" charset="0"/>
              </a:rPr>
              <a:t> if desired.</a:t>
            </a:r>
          </a:p>
          <a:p>
            <a:pPr marL="383784" indent="-191007">
              <a:buFont typeface="Arial" pitchFamily="34" charset="0"/>
              <a:buChar char="•"/>
            </a:pPr>
            <a:endParaRPr lang="en-US" sz="1200" dirty="0">
              <a:cs typeface="Helvetica" pitchFamily="34" charset="0"/>
            </a:endParaRPr>
          </a:p>
          <a:p>
            <a:pPr marL="383784" indent="-191007">
              <a:buFont typeface="Arial" pitchFamily="34" charset="0"/>
              <a:buChar char="•"/>
            </a:pPr>
            <a:r>
              <a:rPr lang="en-US" sz="1200" dirty="0">
                <a:cs typeface="Helvetica" pitchFamily="34" charset="0"/>
              </a:rPr>
              <a:t>Return the scored test booklets to the students.  Students record their responses as correct or incorrect.</a:t>
            </a:r>
          </a:p>
          <a:p>
            <a:pPr marL="383784" indent="-191007">
              <a:buFont typeface="Arial" pitchFamily="34" charset="0"/>
              <a:buChar char="•"/>
            </a:pPr>
            <a:endParaRPr lang="en-US" sz="1200" dirty="0">
              <a:cs typeface="Helvetica" pitchFamily="34" charset="0"/>
            </a:endParaRPr>
          </a:p>
          <a:p>
            <a:pPr marL="383784" indent="-191007">
              <a:buFont typeface="Arial" pitchFamily="34" charset="0"/>
              <a:buChar char="•"/>
            </a:pPr>
            <a:r>
              <a:rPr lang="en-US" sz="1200" dirty="0">
                <a:cs typeface="Helvetica" pitchFamily="34" charset="0"/>
              </a:rPr>
              <a:t>The last page in the student booklet is a student reflection page.  This last page activity is invaluable for understanding how to differentiate student instructional needs.</a:t>
            </a:r>
          </a:p>
          <a:p>
            <a:pPr marL="383784" indent="-191007">
              <a:buFont typeface="Arial" pitchFamily="34" charset="0"/>
              <a:buChar char="•"/>
            </a:pPr>
            <a:endParaRPr lang="en-US" sz="1200" dirty="0">
              <a:solidFill>
                <a:srgbClr val="C00000"/>
              </a:solidFill>
              <a:cs typeface="Helvetica" pitchFamily="34" charset="0"/>
            </a:endParaRPr>
          </a:p>
          <a:p>
            <a:endParaRPr lang="en-US" sz="1200" i="1" dirty="0">
              <a:solidFill>
                <a:srgbClr val="C00000"/>
              </a:solidFill>
            </a:endParaRPr>
          </a:p>
        </p:txBody>
      </p:sp>
      <p:sp>
        <p:nvSpPr>
          <p:cNvPr id="6" name="Rectangle 5"/>
          <p:cNvSpPr/>
          <p:nvPr/>
        </p:nvSpPr>
        <p:spPr>
          <a:xfrm>
            <a:off x="4876800" y="333072"/>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71" tIns="53685" rIns="107371" bIns="53685"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3" name="Slide Number Placeholder 2"/>
          <p:cNvSpPr>
            <a:spLocks noGrp="1"/>
          </p:cNvSpPr>
          <p:nvPr>
            <p:ph type="sldNum" sz="quarter" idx="12"/>
          </p:nvPr>
        </p:nvSpPr>
        <p:spPr/>
        <p:txBody>
          <a:bodyPr/>
          <a:lstStyle/>
          <a:p>
            <a:fld id="{AF8359E8-5B63-4AE7-A26F-FE183B9DDE8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811165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451101432"/>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4025555493"/>
              </p:ext>
            </p:extLst>
          </p:nvPr>
        </p:nvGraphicFramePr>
        <p:xfrm>
          <a:off x="280670" y="5315165"/>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60880" y="6335998"/>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13345" y="8957790"/>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
        <p:nvSpPr>
          <p:cNvPr id="2" name="Slide Number Placeholder 1"/>
          <p:cNvSpPr>
            <a:spLocks noGrp="1"/>
          </p:cNvSpPr>
          <p:nvPr>
            <p:ph type="sldNum" sz="quarter" idx="12"/>
          </p:nvPr>
        </p:nvSpPr>
        <p:spPr/>
        <p:txBody>
          <a:bodyPr/>
          <a:lstStyle/>
          <a:p>
            <a:fld id="{AF8359E8-5B63-4AE7-A26F-FE183B9DDE83}"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78255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752304534"/>
              </p:ext>
            </p:extLst>
          </p:nvPr>
        </p:nvGraphicFramePr>
        <p:xfrm>
          <a:off x="431800" y="966865"/>
          <a:ext cx="7264400" cy="6500734"/>
        </p:xfrm>
        <a:graphic>
          <a:graphicData uri="http://schemas.openxmlformats.org/drawingml/2006/table">
            <a:tbl>
              <a:tblPr firstRow="1" firstCol="1" bandRow="1"/>
              <a:tblGrid>
                <a:gridCol w="895611"/>
                <a:gridCol w="6368789"/>
              </a:tblGrid>
              <a:tr h="62238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81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38140">
                <a:tc gridSpan="2">
                  <a:txBody>
                    <a:bodyPr/>
                    <a:lstStyle/>
                    <a:p>
                      <a:pPr marL="0" marR="0" algn="l">
                        <a:lnSpc>
                          <a:spcPct val="100000"/>
                        </a:lnSpc>
                        <a:spcBef>
                          <a:spcPts val="0"/>
                        </a:spcBef>
                        <a:spcAft>
                          <a:spcPts val="0"/>
                        </a:spcAft>
                      </a:pPr>
                      <a:r>
                        <a:rPr lang="en-US" sz="1500" b="1" kern="1200" dirty="0" smtClean="0">
                          <a:solidFill>
                            <a:srgbClr val="000000"/>
                          </a:solidFill>
                          <a:effectLst/>
                          <a:latin typeface="Calibri"/>
                          <a:ea typeface="Times New Roman"/>
                          <a:cs typeface="Arial"/>
                        </a:rPr>
                        <a:t>Standard RL.5.2</a:t>
                      </a:r>
                      <a:r>
                        <a:rPr lang="en-US" sz="1500" b="1" kern="1200" dirty="0">
                          <a:solidFill>
                            <a:srgbClr val="000000"/>
                          </a:solidFill>
                          <a:effectLst/>
                          <a:latin typeface="Calibri"/>
                          <a:ea typeface="Times New Roman"/>
                          <a:cs typeface="Arial"/>
                        </a:rPr>
                        <a:t>:   </a:t>
                      </a:r>
                      <a:r>
                        <a:rPr lang="en-US" sz="1500" b="1" u="sng" kern="1200" dirty="0">
                          <a:solidFill>
                            <a:srgbClr val="000000"/>
                          </a:solidFill>
                          <a:effectLst/>
                          <a:latin typeface="Calibri"/>
                          <a:ea typeface="Times New Roman"/>
                          <a:cs typeface="Arial"/>
                        </a:rPr>
                        <a:t>2</a:t>
                      </a:r>
                      <a:r>
                        <a:rPr lang="en-US" sz="1500" b="1" kern="1200" dirty="0">
                          <a:solidFill>
                            <a:srgbClr val="000000"/>
                          </a:solidFill>
                          <a:effectLst/>
                          <a:latin typeface="Calibri"/>
                          <a:ea typeface="Times New Roman"/>
                          <a:cs typeface="Arial"/>
                        </a:rPr>
                        <a:t> Point Short </a:t>
                      </a:r>
                      <a:r>
                        <a:rPr lang="en-US" sz="1500" b="1" i="1" u="none" kern="1200" dirty="0">
                          <a:solidFill>
                            <a:srgbClr val="000000"/>
                          </a:solidFill>
                          <a:effectLst>
                            <a:outerShdw blurRad="38100" dist="38100" dir="2700000" algn="tl">
                              <a:srgbClr val="000000">
                                <a:alpha val="43137"/>
                              </a:srgbClr>
                            </a:outerShdw>
                          </a:effectLst>
                          <a:latin typeface="Calibri"/>
                          <a:ea typeface="Times New Roman"/>
                          <a:cs typeface="Arial"/>
                        </a:rPr>
                        <a:t>Reading</a:t>
                      </a:r>
                      <a:r>
                        <a:rPr lang="en-US" sz="1500" b="1" kern="1200" dirty="0">
                          <a:solidFill>
                            <a:srgbClr val="000000"/>
                          </a:solidFill>
                          <a:effectLst/>
                          <a:latin typeface="Calibri"/>
                          <a:ea typeface="Times New Roman"/>
                          <a:cs typeface="Arial"/>
                        </a:rPr>
                        <a:t> Constructed Response Rubric</a:t>
                      </a:r>
                      <a:endParaRPr lang="en-US" sz="1500" b="1" dirty="0">
                        <a:effectLst/>
                        <a:latin typeface="Calibri"/>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800" dirty="0">
                        <a:effectLst/>
                        <a:latin typeface="Calibri"/>
                        <a:ea typeface="Calibri"/>
                        <a:cs typeface="Times New Roman"/>
                      </a:endParaRPr>
                    </a:p>
                  </a:txBody>
                  <a:tcPr marL="49267" marR="49267" marT="684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8689">
                <a:tc gridSpan="2">
                  <a:txBody>
                    <a:bodyPr/>
                    <a:lstStyle/>
                    <a:p>
                      <a:pPr marL="0" marR="0" indent="0" algn="l">
                        <a:lnSpc>
                          <a:spcPct val="100000"/>
                        </a:lnSpc>
                        <a:spcBef>
                          <a:spcPts val="0"/>
                        </a:spcBef>
                        <a:spcAft>
                          <a:spcPts val="0"/>
                        </a:spcAft>
                        <a:buNone/>
                      </a:pPr>
                      <a:r>
                        <a:rPr lang="en-US" sz="1500" b="1" kern="1200" dirty="0" smtClean="0">
                          <a:solidFill>
                            <a:srgbClr val="000000"/>
                          </a:solidFill>
                          <a:effectLst/>
                          <a:latin typeface="Calibri"/>
                          <a:ea typeface="Times New Roman"/>
                          <a:cs typeface="Arial"/>
                        </a:rPr>
                        <a:t>Question #7  (prompt</a:t>
                      </a:r>
                      <a:r>
                        <a:rPr lang="en-US" sz="1500" b="1" kern="1200" dirty="0">
                          <a:solidFill>
                            <a:srgbClr val="000000"/>
                          </a:solidFill>
                          <a:effectLst/>
                          <a:latin typeface="Calibri"/>
                          <a:ea typeface="Times New Roman"/>
                          <a:cs typeface="Arial"/>
                        </a:rPr>
                        <a:t>): How does the reader know that “</a:t>
                      </a:r>
                      <a:r>
                        <a:rPr lang="en-US" sz="1500" b="1" kern="1200" dirty="0" smtClean="0">
                          <a:solidFill>
                            <a:srgbClr val="000000"/>
                          </a:solidFill>
                          <a:effectLst/>
                          <a:latin typeface="Calibri"/>
                          <a:ea typeface="Times New Roman"/>
                          <a:cs typeface="Arial"/>
                        </a:rPr>
                        <a:t>something</a:t>
                      </a:r>
                      <a:r>
                        <a:rPr lang="en-US" sz="1500" b="1" kern="1200" baseline="0" dirty="0" smtClean="0">
                          <a:solidFill>
                            <a:srgbClr val="000000"/>
                          </a:solidFill>
                          <a:effectLst/>
                          <a:latin typeface="Calibri"/>
                          <a:ea typeface="Times New Roman"/>
                          <a:cs typeface="Arial"/>
                        </a:rPr>
                        <a:t> </a:t>
                      </a:r>
                      <a:r>
                        <a:rPr lang="en-US" sz="1500" b="1" kern="1200" dirty="0" smtClean="0">
                          <a:solidFill>
                            <a:srgbClr val="000000"/>
                          </a:solidFill>
                          <a:effectLst/>
                          <a:latin typeface="Calibri"/>
                          <a:ea typeface="Times New Roman"/>
                          <a:cs typeface="Arial"/>
                        </a:rPr>
                        <a:t>stinks</a:t>
                      </a:r>
                      <a:r>
                        <a:rPr lang="en-US" sz="1500" b="1" kern="1200" dirty="0">
                          <a:solidFill>
                            <a:srgbClr val="000000"/>
                          </a:solidFill>
                          <a:effectLst/>
                          <a:latin typeface="Calibri"/>
                          <a:ea typeface="Times New Roman"/>
                          <a:cs typeface="Arial"/>
                        </a:rPr>
                        <a:t>” on the farm? Use specific evidence from the text to </a:t>
                      </a:r>
                      <a:r>
                        <a:rPr lang="en-US" sz="1500" b="1" kern="1200" dirty="0" smtClean="0">
                          <a:solidFill>
                            <a:srgbClr val="000000"/>
                          </a:solidFill>
                          <a:effectLst/>
                          <a:latin typeface="Calibri"/>
                          <a:ea typeface="Times New Roman"/>
                          <a:cs typeface="Arial"/>
                        </a:rPr>
                        <a:t>support</a:t>
                      </a:r>
                      <a:r>
                        <a:rPr lang="en-US" sz="1500" b="1" kern="1200" baseline="0" dirty="0" smtClean="0">
                          <a:solidFill>
                            <a:srgbClr val="000000"/>
                          </a:solidFill>
                          <a:effectLst/>
                          <a:latin typeface="Calibri"/>
                          <a:ea typeface="Times New Roman"/>
                          <a:cs typeface="Arial"/>
                        </a:rPr>
                        <a:t> </a:t>
                      </a:r>
                      <a:r>
                        <a:rPr lang="en-US" sz="1500" b="1" kern="1200" dirty="0" smtClean="0">
                          <a:solidFill>
                            <a:srgbClr val="000000"/>
                          </a:solidFill>
                          <a:effectLst/>
                          <a:latin typeface="Calibri"/>
                          <a:ea typeface="Times New Roman"/>
                          <a:cs typeface="Arial"/>
                        </a:rPr>
                        <a:t>your </a:t>
                      </a:r>
                      <a:r>
                        <a:rPr lang="en-US" sz="1500" b="1" kern="1200" dirty="0">
                          <a:solidFill>
                            <a:srgbClr val="000000"/>
                          </a:solidFill>
                          <a:effectLst/>
                          <a:latin typeface="Calibri"/>
                          <a:ea typeface="Times New Roman"/>
                          <a:cs typeface="Arial"/>
                        </a:rPr>
                        <a:t>response. </a:t>
                      </a:r>
                      <a:endParaRPr lang="en-US" sz="1500" b="1" dirty="0">
                        <a:effectLst/>
                        <a:latin typeface="Calibri"/>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800" dirty="0">
                        <a:effectLst/>
                        <a:latin typeface="Calibri"/>
                        <a:ea typeface="Calibri"/>
                        <a:cs typeface="Times New Roman"/>
                      </a:endParaRPr>
                    </a:p>
                  </a:txBody>
                  <a:tcPr marL="49267" marR="49267" marT="684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81770">
                <a:tc gridSpan="2">
                  <a:txBody>
                    <a:bodyPr/>
                    <a:lstStyle/>
                    <a:p>
                      <a:pPr marL="0" marR="0" algn="l">
                        <a:lnSpc>
                          <a:spcPct val="100000"/>
                        </a:lnSpc>
                        <a:spcBef>
                          <a:spcPts val="0"/>
                        </a:spcBef>
                        <a:spcAft>
                          <a:spcPts val="0"/>
                        </a:spcAft>
                      </a:pPr>
                      <a:r>
                        <a:rPr lang="en-US" sz="1100" kern="1200" dirty="0">
                          <a:solidFill>
                            <a:srgbClr val="000000"/>
                          </a:solidFill>
                          <a:effectLst/>
                          <a:latin typeface="Calibri"/>
                          <a:ea typeface="Times New Roman"/>
                          <a:cs typeface="Arial"/>
                        </a:rPr>
                        <a:t>Directions for Scoring Notes:  Write an overview of what students could include in a proficient response with examples from the text.  Be very specific and “lengthy.”</a:t>
                      </a:r>
                      <a:endParaRPr lang="en-US" sz="1100" dirty="0">
                        <a:effectLst/>
                        <a:latin typeface="Calibri"/>
                        <a:ea typeface="Calibri"/>
                        <a:cs typeface="Times New Roman"/>
                      </a:endParaRPr>
                    </a:p>
                    <a:p>
                      <a:pPr marL="0" marR="0" algn="l">
                        <a:lnSpc>
                          <a:spcPct val="100000"/>
                        </a:lnSpc>
                        <a:spcBef>
                          <a:spcPts val="0"/>
                        </a:spcBef>
                        <a:spcAft>
                          <a:spcPts val="0"/>
                        </a:spcAft>
                      </a:pPr>
                      <a:r>
                        <a:rPr lang="en-US" sz="1100" kern="1200" dirty="0">
                          <a:solidFill>
                            <a:srgbClr val="000000"/>
                          </a:solidFill>
                          <a:effectLst/>
                          <a:latin typeface="Calibri"/>
                          <a:ea typeface="Times New Roman"/>
                          <a:cs typeface="Arial"/>
                        </a:rPr>
                        <a:t>Scoring notes:  “</a:t>
                      </a:r>
                      <a:r>
                        <a:rPr lang="en-US" sz="1100" u="sng" kern="1200" dirty="0">
                          <a:solidFill>
                            <a:srgbClr val="000000"/>
                          </a:solidFill>
                          <a:effectLst/>
                          <a:latin typeface="Calibri"/>
                          <a:ea typeface="Times New Roman"/>
                          <a:cs typeface="Arial"/>
                        </a:rPr>
                        <a:t>Teacher Language</a:t>
                      </a:r>
                      <a:r>
                        <a:rPr lang="en-US" sz="1100" kern="1200" dirty="0">
                          <a:solidFill>
                            <a:srgbClr val="000000"/>
                          </a:solidFill>
                          <a:effectLst/>
                          <a:latin typeface="Calibri"/>
                          <a:ea typeface="Times New Roman"/>
                          <a:cs typeface="Arial"/>
                        </a:rPr>
                        <a:t>” </a:t>
                      </a:r>
                      <a:endParaRPr lang="en-US" sz="1100" dirty="0">
                        <a:effectLst/>
                        <a:latin typeface="Calibri"/>
                        <a:ea typeface="Calibri"/>
                        <a:cs typeface="Times New Roman"/>
                      </a:endParaRPr>
                    </a:p>
                    <a:p>
                      <a:pPr marL="0" marR="0" algn="l">
                        <a:lnSpc>
                          <a:spcPct val="100000"/>
                        </a:lnSpc>
                        <a:spcBef>
                          <a:spcPts val="0"/>
                        </a:spcBef>
                        <a:spcAft>
                          <a:spcPts val="0"/>
                        </a:spcAft>
                      </a:pPr>
                      <a:r>
                        <a:rPr lang="en-US" sz="1100" b="1" kern="1200" dirty="0">
                          <a:solidFill>
                            <a:srgbClr val="000000"/>
                          </a:solidFill>
                          <a:effectLst/>
                          <a:latin typeface="Calibri"/>
                          <a:ea typeface="Times New Roman"/>
                          <a:cs typeface="Arial"/>
                        </a:rPr>
                        <a:t>Sufficient Evidence: </a:t>
                      </a:r>
                      <a:r>
                        <a:rPr lang="en-US" sz="1100" kern="1200" dirty="0">
                          <a:solidFill>
                            <a:srgbClr val="000000"/>
                          </a:solidFill>
                          <a:effectLst/>
                          <a:latin typeface="Calibri"/>
                          <a:ea typeface="Times New Roman"/>
                          <a:cs typeface="Arial"/>
                        </a:rPr>
                        <a:t>The student gives </a:t>
                      </a:r>
                      <a:r>
                        <a:rPr lang="en-US" sz="1100" kern="1200" dirty="0" smtClean="0">
                          <a:solidFill>
                            <a:srgbClr val="000000"/>
                          </a:solidFill>
                          <a:effectLst/>
                          <a:latin typeface="Calibri"/>
                          <a:ea typeface="Times New Roman"/>
                          <a:cs typeface="Arial"/>
                        </a:rPr>
                        <a:t>sufficient concrete </a:t>
                      </a:r>
                      <a:r>
                        <a:rPr lang="en-US" sz="1100" kern="1200" dirty="0">
                          <a:solidFill>
                            <a:srgbClr val="000000"/>
                          </a:solidFill>
                          <a:effectLst/>
                          <a:latin typeface="Calibri"/>
                          <a:ea typeface="Times New Roman"/>
                          <a:cs typeface="Arial"/>
                        </a:rPr>
                        <a:t>examples </a:t>
                      </a:r>
                      <a:r>
                        <a:rPr lang="en-US" sz="1100" kern="1200" dirty="0" smtClean="0">
                          <a:solidFill>
                            <a:srgbClr val="000000"/>
                          </a:solidFill>
                          <a:effectLst/>
                          <a:latin typeface="Calibri"/>
                          <a:ea typeface="Times New Roman"/>
                          <a:cs typeface="Arial"/>
                        </a:rPr>
                        <a:t>to</a:t>
                      </a:r>
                      <a:r>
                        <a:rPr lang="en-US" sz="1100" kern="1200" baseline="0" dirty="0" smtClean="0">
                          <a:solidFill>
                            <a:srgbClr val="000000"/>
                          </a:solidFill>
                          <a:effectLst/>
                          <a:latin typeface="Calibri"/>
                          <a:ea typeface="Times New Roman"/>
                          <a:cs typeface="Arial"/>
                        </a:rPr>
                        <a:t> show</a:t>
                      </a:r>
                      <a:r>
                        <a:rPr lang="en-US" sz="1100" kern="1200" dirty="0" smtClean="0">
                          <a:solidFill>
                            <a:srgbClr val="000000"/>
                          </a:solidFill>
                          <a:effectLst/>
                          <a:latin typeface="Calibri"/>
                          <a:ea typeface="Times New Roman"/>
                          <a:cs typeface="Arial"/>
                        </a:rPr>
                        <a:t> </a:t>
                      </a:r>
                      <a:r>
                        <a:rPr lang="en-US" sz="1100" kern="1200" dirty="0">
                          <a:solidFill>
                            <a:srgbClr val="000000"/>
                          </a:solidFill>
                          <a:effectLst/>
                          <a:latin typeface="Calibri"/>
                          <a:ea typeface="Times New Roman"/>
                          <a:cs typeface="Arial"/>
                        </a:rPr>
                        <a:t>how they know </a:t>
                      </a:r>
                      <a:r>
                        <a:rPr lang="en-US" sz="1100" kern="1200" dirty="0" smtClean="0">
                          <a:solidFill>
                            <a:srgbClr val="000000"/>
                          </a:solidFill>
                          <a:effectLst/>
                          <a:latin typeface="Calibri"/>
                          <a:ea typeface="Times New Roman"/>
                          <a:cs typeface="Arial"/>
                        </a:rPr>
                        <a:t>something on the </a:t>
                      </a:r>
                      <a:r>
                        <a:rPr lang="en-US" sz="1100" kern="1200" dirty="0">
                          <a:solidFill>
                            <a:srgbClr val="000000"/>
                          </a:solidFill>
                          <a:effectLst/>
                          <a:latin typeface="Calibri"/>
                          <a:ea typeface="Times New Roman"/>
                          <a:cs typeface="Arial"/>
                        </a:rPr>
                        <a:t>farm stinks. This may include </a:t>
                      </a:r>
                      <a:r>
                        <a:rPr lang="en-US" sz="1100" kern="1200" dirty="0" smtClean="0">
                          <a:solidFill>
                            <a:srgbClr val="000000"/>
                          </a:solidFill>
                          <a:effectLst/>
                          <a:latin typeface="Calibri"/>
                          <a:ea typeface="Times New Roman"/>
                          <a:cs typeface="Arial"/>
                        </a:rPr>
                        <a:t>reactions </a:t>
                      </a:r>
                      <a:r>
                        <a:rPr lang="en-US" sz="1100" kern="1200" dirty="0">
                          <a:solidFill>
                            <a:srgbClr val="000000"/>
                          </a:solidFill>
                          <a:effectLst/>
                          <a:latin typeface="Calibri"/>
                          <a:ea typeface="Times New Roman"/>
                          <a:cs typeface="Arial"/>
                        </a:rPr>
                        <a:t>of one character or describe the reactions </a:t>
                      </a:r>
                      <a:r>
                        <a:rPr lang="en-US" sz="1100" kern="1200" dirty="0" smtClean="0">
                          <a:solidFill>
                            <a:srgbClr val="000000"/>
                          </a:solidFill>
                          <a:effectLst/>
                          <a:latin typeface="Calibri"/>
                          <a:ea typeface="Times New Roman"/>
                          <a:cs typeface="Arial"/>
                        </a:rPr>
                        <a:t>of</a:t>
                      </a:r>
                      <a:r>
                        <a:rPr lang="en-US" sz="1100" kern="1200" baseline="0" dirty="0" smtClean="0">
                          <a:solidFill>
                            <a:srgbClr val="000000"/>
                          </a:solidFill>
                          <a:effectLst/>
                          <a:latin typeface="Calibri"/>
                          <a:ea typeface="Times New Roman"/>
                          <a:cs typeface="Arial"/>
                        </a:rPr>
                        <a:t> </a:t>
                      </a:r>
                      <a:r>
                        <a:rPr lang="en-US" sz="1100" kern="1200" dirty="0" smtClean="0">
                          <a:solidFill>
                            <a:srgbClr val="000000"/>
                          </a:solidFill>
                          <a:effectLst/>
                          <a:latin typeface="Calibri"/>
                          <a:ea typeface="Times New Roman"/>
                          <a:cs typeface="Arial"/>
                        </a:rPr>
                        <a:t> different </a:t>
                      </a:r>
                      <a:r>
                        <a:rPr lang="en-US" sz="1100" kern="1200" dirty="0">
                          <a:solidFill>
                            <a:srgbClr val="000000"/>
                          </a:solidFill>
                          <a:effectLst/>
                          <a:latin typeface="Calibri"/>
                          <a:ea typeface="Times New Roman"/>
                          <a:cs typeface="Arial"/>
                        </a:rPr>
                        <a:t>characters. Students might also give a figurative explanation for the smell, describing the fact that there is a mystery surrounding the cause of the dead fish. </a:t>
                      </a:r>
                      <a:endParaRPr lang="en-US" sz="1100" dirty="0">
                        <a:effectLst/>
                        <a:latin typeface="Calibri"/>
                        <a:ea typeface="Calibri"/>
                        <a:cs typeface="Times New Roman"/>
                      </a:endParaRPr>
                    </a:p>
                    <a:p>
                      <a:pPr marL="0" marR="0" algn="l">
                        <a:lnSpc>
                          <a:spcPct val="100000"/>
                        </a:lnSpc>
                        <a:spcBef>
                          <a:spcPts val="0"/>
                        </a:spcBef>
                        <a:spcAft>
                          <a:spcPts val="0"/>
                        </a:spcAft>
                      </a:pPr>
                      <a:r>
                        <a:rPr lang="en-US" sz="1100" b="1" kern="1200" dirty="0">
                          <a:solidFill>
                            <a:srgbClr val="000000"/>
                          </a:solidFill>
                          <a:effectLst/>
                          <a:latin typeface="Calibri"/>
                          <a:ea typeface="Times New Roman"/>
                          <a:cs typeface="Arial"/>
                        </a:rPr>
                        <a:t>Specific Details: </a:t>
                      </a:r>
                      <a:r>
                        <a:rPr lang="en-US" sz="1100" kern="1200" dirty="0">
                          <a:solidFill>
                            <a:srgbClr val="000000"/>
                          </a:solidFill>
                          <a:effectLst/>
                          <a:latin typeface="Calibri"/>
                          <a:ea typeface="Times New Roman"/>
                          <a:cs typeface="Arial"/>
                        </a:rPr>
                        <a:t>Examples include describing characters doing the following…</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Gasping</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“This is nasty”</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Pinched nostrils shut</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Handkerchief over </a:t>
                      </a:r>
                      <a:r>
                        <a:rPr lang="en-US" sz="1100" kern="1200" dirty="0" smtClean="0">
                          <a:solidFill>
                            <a:srgbClr val="000000"/>
                          </a:solidFill>
                          <a:effectLst/>
                          <a:latin typeface="Calibri"/>
                          <a:ea typeface="Times New Roman"/>
                          <a:cs typeface="Arial"/>
                        </a:rPr>
                        <a:t>face </a:t>
                      </a:r>
                      <a:r>
                        <a:rPr lang="en-US" sz="1100" kern="1200" dirty="0">
                          <a:solidFill>
                            <a:srgbClr val="000000"/>
                          </a:solidFill>
                          <a:effectLst/>
                          <a:latin typeface="Calibri"/>
                          <a:ea typeface="Times New Roman"/>
                          <a:cs typeface="Arial"/>
                        </a:rPr>
                        <a:t>and nose</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Holding your breath</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Blinked her eyes</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Choking</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a:t>
                      </a:r>
                      <a:r>
                        <a:rPr lang="en-US" sz="1100" kern="1200" dirty="0" smtClean="0">
                          <a:solidFill>
                            <a:srgbClr val="000000"/>
                          </a:solidFill>
                          <a:effectLst/>
                          <a:latin typeface="Calibri"/>
                          <a:ea typeface="Times New Roman"/>
                          <a:cs typeface="Arial"/>
                        </a:rPr>
                        <a:t>Stinky </a:t>
                      </a:r>
                      <a:r>
                        <a:rPr lang="en-US" sz="1100" kern="1200" dirty="0">
                          <a:solidFill>
                            <a:srgbClr val="000000"/>
                          </a:solidFill>
                          <a:effectLst/>
                          <a:latin typeface="Calibri"/>
                          <a:ea typeface="Times New Roman"/>
                          <a:cs typeface="Arial"/>
                        </a:rPr>
                        <a:t>fish”</a:t>
                      </a:r>
                      <a:endParaRPr lang="en-US" sz="1100" dirty="0">
                        <a:effectLst/>
                        <a:latin typeface="Calibri"/>
                        <a:ea typeface="Calibri"/>
                        <a:cs typeface="Times New Roman"/>
                      </a:endParaRPr>
                    </a:p>
                    <a:p>
                      <a:pPr marL="171450" marR="0" lvl="0" indent="-171450" algn="l">
                        <a:lnSpc>
                          <a:spcPct val="100000"/>
                        </a:lnSpc>
                        <a:spcBef>
                          <a:spcPts val="0"/>
                        </a:spcBef>
                        <a:spcAft>
                          <a:spcPts val="0"/>
                        </a:spcAft>
                        <a:buFont typeface="Symbol"/>
                        <a:buChar char=""/>
                      </a:pPr>
                      <a:r>
                        <a:rPr lang="en-US" sz="1100" kern="1200" dirty="0">
                          <a:solidFill>
                            <a:srgbClr val="000000"/>
                          </a:solidFill>
                          <a:effectLst/>
                          <a:latin typeface="Calibri"/>
                          <a:ea typeface="Times New Roman"/>
                          <a:cs typeface="Arial"/>
                        </a:rPr>
                        <a:t>Wrinkling </a:t>
                      </a:r>
                      <a:r>
                        <a:rPr lang="en-US" sz="1100" kern="1200" dirty="0" smtClean="0">
                          <a:solidFill>
                            <a:srgbClr val="000000"/>
                          </a:solidFill>
                          <a:effectLst/>
                          <a:latin typeface="Calibri"/>
                          <a:ea typeface="Times New Roman"/>
                          <a:cs typeface="Arial"/>
                        </a:rPr>
                        <a:t>nose</a:t>
                      </a:r>
                      <a:endParaRPr lang="en-US" sz="1100" b="1" kern="1200" dirty="0">
                        <a:solidFill>
                          <a:schemeClr val="tx1"/>
                        </a:solidFill>
                        <a:effectLst/>
                        <a:latin typeface="Calibri"/>
                        <a:ea typeface="Calibri"/>
                        <a:cs typeface="Times New Roman"/>
                      </a:endParaRPr>
                    </a:p>
                    <a:p>
                      <a:pPr marL="0" marR="0" lvl="0" indent="0" algn="l">
                        <a:lnSpc>
                          <a:spcPct val="100000"/>
                        </a:lnSpc>
                        <a:spcBef>
                          <a:spcPts val="0"/>
                        </a:spcBef>
                        <a:spcAft>
                          <a:spcPts val="0"/>
                        </a:spcAft>
                        <a:buFont typeface="Symbol"/>
                        <a:buNone/>
                      </a:pPr>
                      <a:r>
                        <a:rPr lang="en-US" sz="1100" b="1" kern="1200" dirty="0" smtClean="0">
                          <a:solidFill>
                            <a:schemeClr val="tx1"/>
                          </a:solidFill>
                          <a:effectLst/>
                          <a:latin typeface="Calibri"/>
                          <a:ea typeface="Calibri"/>
                          <a:cs typeface="Times New Roman"/>
                        </a:rPr>
                        <a:t>Fully</a:t>
                      </a:r>
                      <a:r>
                        <a:rPr lang="en-US" sz="1100" b="1" kern="1200" baseline="0" dirty="0" smtClean="0">
                          <a:solidFill>
                            <a:schemeClr val="tx1"/>
                          </a:solidFill>
                          <a:effectLst/>
                          <a:latin typeface="Calibri"/>
                          <a:ea typeface="Calibri"/>
                          <a:cs typeface="Times New Roman"/>
                        </a:rPr>
                        <a:t> Support </a:t>
                      </a:r>
                      <a:r>
                        <a:rPr lang="en-US" sz="1100" b="0" kern="1200" baseline="0" dirty="0" smtClean="0">
                          <a:solidFill>
                            <a:schemeClr val="tx1"/>
                          </a:solidFill>
                          <a:effectLst/>
                          <a:latin typeface="Calibri"/>
                          <a:ea typeface="Calibri"/>
                          <a:cs typeface="Times New Roman"/>
                        </a:rPr>
                        <a:t>responses may use other details if they are explicitly from the text and support the prompt.</a:t>
                      </a:r>
                      <a:endParaRPr lang="en-US" sz="1100" b="1" kern="1200" dirty="0" smtClean="0">
                        <a:solidFill>
                          <a:srgbClr val="C00000"/>
                        </a:solidFill>
                        <a:effectLst/>
                        <a:latin typeface="Calibri"/>
                        <a:ea typeface="Calibri"/>
                        <a:cs typeface="Arial"/>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800" dirty="0">
                        <a:effectLst/>
                        <a:latin typeface="Calibri"/>
                        <a:ea typeface="Calibri"/>
                        <a:cs typeface="Times New Roman"/>
                      </a:endParaRPr>
                    </a:p>
                  </a:txBody>
                  <a:tcPr marL="49267" marR="49267" marT="684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91267">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55836" marR="55836" marT="7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providing evidence to show that something on the farm stinks and uses specific examples from the text as well as details about each example.</a:t>
                      </a:r>
                      <a:endParaRPr lang="en-US" sz="1100" kern="1200" dirty="0" smtClean="0">
                        <a:solidFill>
                          <a:srgbClr val="000000"/>
                        </a:solidFill>
                        <a:effectLst/>
                        <a:latin typeface="Calibri"/>
                        <a:ea typeface="Times New Roman"/>
                        <a:cs typeface="Arial"/>
                      </a:endParaRPr>
                    </a:p>
                    <a:p>
                      <a:pPr marL="0" marR="0" algn="l">
                        <a:lnSpc>
                          <a:spcPct val="100000"/>
                        </a:lnSpc>
                        <a:spcBef>
                          <a:spcPts val="0"/>
                        </a:spcBef>
                        <a:spcAft>
                          <a:spcPts val="0"/>
                        </a:spcAft>
                      </a:pPr>
                      <a:r>
                        <a:rPr lang="en-US" sz="1100" kern="1200" dirty="0" smtClean="0">
                          <a:solidFill>
                            <a:srgbClr val="000000"/>
                          </a:solidFill>
                          <a:effectLst/>
                          <a:latin typeface="Calibri"/>
                          <a:ea typeface="Times New Roman"/>
                          <a:cs typeface="Arial"/>
                        </a:rPr>
                        <a:t>I </a:t>
                      </a:r>
                      <a:r>
                        <a:rPr lang="en-US" sz="1100" kern="1200" dirty="0">
                          <a:solidFill>
                            <a:srgbClr val="000000"/>
                          </a:solidFill>
                          <a:effectLst/>
                          <a:latin typeface="Calibri"/>
                          <a:ea typeface="Times New Roman"/>
                          <a:cs typeface="Arial"/>
                        </a:rPr>
                        <a:t>know that something stinks on the farm because when Emily got out of the car she gasped as a horrible smell streamed up her nose. Her mom, brother, and aunt also could smell it. Her aunt used </a:t>
                      </a:r>
                      <a:r>
                        <a:rPr lang="en-US" sz="1100" kern="1200" dirty="0" smtClean="0">
                          <a:solidFill>
                            <a:srgbClr val="000000"/>
                          </a:solidFill>
                          <a:effectLst/>
                          <a:latin typeface="Calibri"/>
                          <a:ea typeface="Times New Roman"/>
                          <a:cs typeface="Arial"/>
                        </a:rPr>
                        <a:t>a handkerchief </a:t>
                      </a:r>
                      <a:r>
                        <a:rPr lang="en-US" sz="1100" kern="1200" dirty="0">
                          <a:solidFill>
                            <a:srgbClr val="000000"/>
                          </a:solidFill>
                          <a:effectLst/>
                          <a:latin typeface="Calibri"/>
                          <a:ea typeface="Times New Roman"/>
                          <a:cs typeface="Arial"/>
                        </a:rPr>
                        <a:t>and </a:t>
                      </a:r>
                      <a:r>
                        <a:rPr lang="en-US" sz="1100" kern="1200" dirty="0" smtClean="0">
                          <a:solidFill>
                            <a:srgbClr val="000000"/>
                          </a:solidFill>
                          <a:effectLst/>
                          <a:latin typeface="Calibri"/>
                          <a:ea typeface="Times New Roman"/>
                          <a:cs typeface="Arial"/>
                        </a:rPr>
                        <a:t>told Emily </a:t>
                      </a:r>
                      <a:r>
                        <a:rPr lang="en-US" sz="1100" kern="1200" dirty="0">
                          <a:solidFill>
                            <a:srgbClr val="000000"/>
                          </a:solidFill>
                          <a:effectLst/>
                          <a:latin typeface="Calibri"/>
                          <a:ea typeface="Times New Roman"/>
                          <a:cs typeface="Arial"/>
                        </a:rPr>
                        <a:t>to hold her breath. Her mom blinked her eyes several times and her brother wrinkle his nose and said, </a:t>
                      </a:r>
                      <a:r>
                        <a:rPr lang="en-US" sz="1100" kern="1200" dirty="0">
                          <a:solidFill>
                            <a:srgbClr val="000000"/>
                          </a:solidFill>
                          <a:effectLst/>
                          <a:latin typeface="Arial"/>
                          <a:ea typeface="Times New Roman"/>
                          <a:cs typeface="Times New Roman"/>
                        </a:rPr>
                        <a:t>“</a:t>
                      </a:r>
                      <a:r>
                        <a:rPr lang="en-US" sz="1100" kern="1200" dirty="0">
                          <a:solidFill>
                            <a:srgbClr val="000000"/>
                          </a:solidFill>
                          <a:effectLst/>
                          <a:latin typeface="Calibri"/>
                          <a:ea typeface="Times New Roman"/>
                          <a:cs typeface="Arial"/>
                        </a:rPr>
                        <a:t>Mommy, stinky fish.</a:t>
                      </a:r>
                      <a:r>
                        <a:rPr lang="en-US" sz="1100" kern="1200" dirty="0">
                          <a:solidFill>
                            <a:srgbClr val="000000"/>
                          </a:solidFill>
                          <a:effectLst/>
                          <a:latin typeface="Arial"/>
                          <a:ea typeface="Times New Roman"/>
                          <a:cs typeface="Times New Roman"/>
                        </a:rPr>
                        <a:t>”</a:t>
                      </a:r>
                      <a:r>
                        <a:rPr lang="en-US" sz="1100" kern="1200" dirty="0">
                          <a:solidFill>
                            <a:srgbClr val="000000"/>
                          </a:solidFill>
                          <a:effectLst/>
                          <a:latin typeface="Calibri"/>
                          <a:ea typeface="Times New Roman"/>
                          <a:cs typeface="Arial"/>
                        </a:rPr>
                        <a:t> </a:t>
                      </a:r>
                      <a:endParaRPr lang="en-US" sz="1100" dirty="0">
                        <a:effectLst/>
                        <a:latin typeface="Calibri"/>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3129">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55836" marR="55836" marT="7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000" b="1" i="1" u="none" strike="noStrike" kern="1200" cap="none" spc="0" normalizeH="0" baseline="0" noProof="0" dirty="0" smtClean="0">
                          <a:ln>
                            <a:noFill/>
                          </a:ln>
                          <a:solidFill>
                            <a:prstClr val="black"/>
                          </a:solidFill>
                          <a:effectLst/>
                          <a:uLnTx/>
                          <a:uFillTx/>
                          <a:latin typeface="+mn-lt"/>
                          <a:ea typeface="Calibri"/>
                          <a:cs typeface="Verdana"/>
                        </a:rPr>
                        <a:t>some evidence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to show that something on the farm stinks and uses specific examples from the text as well as details about each example.</a:t>
                      </a:r>
                      <a:endParaRPr kumimoji="0" lang="en-US" sz="1100" b="0" i="0" u="none" strike="noStrike" kern="1200" cap="none" spc="0" normalizeH="0" baseline="0" noProof="0" dirty="0" smtClean="0">
                        <a:ln>
                          <a:noFill/>
                        </a:ln>
                        <a:solidFill>
                          <a:srgbClr val="000000"/>
                        </a:solidFill>
                        <a:effectLst/>
                        <a:uLnTx/>
                        <a:uFillTx/>
                        <a:latin typeface="+mn-lt"/>
                        <a:ea typeface="Times New Roman"/>
                        <a:cs typeface="Arial"/>
                      </a:endParaRPr>
                    </a:p>
                    <a:p>
                      <a:pPr marL="0" marR="0" algn="l">
                        <a:lnSpc>
                          <a:spcPct val="100000"/>
                        </a:lnSpc>
                        <a:spcBef>
                          <a:spcPts val="0"/>
                        </a:spcBef>
                        <a:spcAft>
                          <a:spcPts val="0"/>
                        </a:spcAft>
                      </a:pPr>
                      <a:r>
                        <a:rPr lang="en-US" sz="1100" kern="1200" dirty="0" smtClean="0">
                          <a:solidFill>
                            <a:srgbClr val="000000"/>
                          </a:solidFill>
                          <a:effectLst/>
                          <a:latin typeface="Calibri"/>
                          <a:ea typeface="Times New Roman"/>
                          <a:cs typeface="Arial"/>
                        </a:rPr>
                        <a:t>I know </a:t>
                      </a:r>
                      <a:r>
                        <a:rPr lang="en-US" sz="1100" kern="1200" dirty="0">
                          <a:solidFill>
                            <a:srgbClr val="000000"/>
                          </a:solidFill>
                          <a:effectLst/>
                          <a:latin typeface="Calibri"/>
                          <a:ea typeface="Times New Roman"/>
                          <a:cs typeface="Arial"/>
                        </a:rPr>
                        <a:t>that something stinks on the farm because Emily keeps saying how bad it smells. Her brother also says it smells. </a:t>
                      </a:r>
                      <a:endParaRPr lang="en-US" sz="1100" dirty="0">
                        <a:effectLst/>
                        <a:latin typeface="Calibri"/>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7210">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55836" marR="55836" marT="75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does not give a response to show that something on the farm stinks.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effectLst/>
                          <a:latin typeface="Calibri"/>
                          <a:ea typeface="Times New Roman"/>
                          <a:cs typeface="Arial"/>
                        </a:rPr>
                        <a:t>The </a:t>
                      </a:r>
                      <a:r>
                        <a:rPr lang="en-US" sz="1100" kern="1200" dirty="0">
                          <a:solidFill>
                            <a:srgbClr val="000000"/>
                          </a:solidFill>
                          <a:effectLst/>
                          <a:latin typeface="Calibri"/>
                          <a:ea typeface="Times New Roman"/>
                          <a:cs typeface="Arial"/>
                        </a:rPr>
                        <a:t>fish are dead.</a:t>
                      </a:r>
                      <a:endParaRPr lang="en-US" sz="1100" dirty="0">
                        <a:effectLst/>
                        <a:latin typeface="Calibri"/>
                        <a:ea typeface="Calibri"/>
                        <a:cs typeface="Times New Roman"/>
                      </a:endParaRPr>
                    </a:p>
                  </a:txBody>
                  <a:tcPr marL="55836" marR="55836" marT="75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77211502"/>
              </p:ext>
            </p:extLst>
          </p:nvPr>
        </p:nvGraphicFramePr>
        <p:xfrm>
          <a:off x="4980257" y="7526574"/>
          <a:ext cx="2639743" cy="779226"/>
        </p:xfrm>
        <a:graphic>
          <a:graphicData uri="http://schemas.openxmlformats.org/drawingml/2006/table">
            <a:tbl>
              <a:tblPr/>
              <a:tblGrid>
                <a:gridCol w="2639743"/>
              </a:tblGrid>
              <a:tr h="167640">
                <a:tc>
                  <a:txBody>
                    <a:bodyPr/>
                    <a:lstStyle/>
                    <a:p>
                      <a:pPr marL="0" marR="0" algn="l">
                        <a:lnSpc>
                          <a:spcPct val="115000"/>
                        </a:lnSpc>
                        <a:spcBef>
                          <a:spcPts val="0"/>
                        </a:spcBef>
                        <a:spcAft>
                          <a:spcPts val="0"/>
                        </a:spcAft>
                      </a:pPr>
                      <a:r>
                        <a:rPr lang="en-US" sz="800" b="1" i="1" dirty="0" smtClean="0">
                          <a:solidFill>
                            <a:srgbClr val="000000"/>
                          </a:solidFill>
                          <a:latin typeface="Calibri"/>
                          <a:ea typeface="Times New Roman"/>
                          <a:cs typeface="Times New Roman"/>
                        </a:rPr>
                        <a:t>Standard RL.5.2</a:t>
                      </a:r>
                      <a:endParaRPr lang="en-US" sz="8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15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800" b="0" dirty="0" smtClean="0"/>
                        <a:t>Determine a theme of a story, drama, or poem from details in the text, including how characters in a story or drama respond to challenges or how the speaker in a poem reflects upon a topic; summarize the text.</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2" name="Slide Number Placeholder 1"/>
          <p:cNvSpPr>
            <a:spLocks noGrp="1"/>
          </p:cNvSpPr>
          <p:nvPr>
            <p:ph type="sldNum" sz="quarter" idx="12"/>
          </p:nvPr>
        </p:nvSpPr>
        <p:spPr/>
        <p:txBody>
          <a:bodyPr/>
          <a:lstStyle/>
          <a:p>
            <a:fld id="{AF8359E8-5B63-4AE7-A26F-FE183B9DDE83}" type="slidenum">
              <a:rPr lang="en-US" smtClean="0"/>
              <a:t>5</a:t>
            </a:fld>
            <a:endParaRPr lang="en-US" dirty="0"/>
          </a:p>
        </p:txBody>
      </p:sp>
    </p:spTree>
    <p:extLst>
      <p:ext uri="{BB962C8B-B14F-4D97-AF65-F5344CB8AC3E}">
        <p14:creationId xmlns:p14="http://schemas.microsoft.com/office/powerpoint/2010/main" val="155413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0065133"/>
              </p:ext>
            </p:extLst>
          </p:nvPr>
        </p:nvGraphicFramePr>
        <p:xfrm>
          <a:off x="345441" y="838200"/>
          <a:ext cx="7167881" cy="7220712"/>
        </p:xfrm>
        <a:graphic>
          <a:graphicData uri="http://schemas.openxmlformats.org/drawingml/2006/table">
            <a:tbl>
              <a:tblPr firstRow="1" firstCol="1" bandRow="1"/>
              <a:tblGrid>
                <a:gridCol w="774206"/>
                <a:gridCol w="6393675"/>
              </a:tblGrid>
              <a:tr h="60350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l">
                        <a:lnSpc>
                          <a:spcPct val="100000"/>
                        </a:lnSpc>
                        <a:spcBef>
                          <a:spcPts val="0"/>
                        </a:spcBef>
                        <a:spcAft>
                          <a:spcPts val="0"/>
                        </a:spcAft>
                      </a:pPr>
                      <a:r>
                        <a:rPr lang="en-US" sz="1500" b="1" kern="1200" dirty="0" smtClean="0">
                          <a:solidFill>
                            <a:srgbClr val="000000"/>
                          </a:solidFill>
                          <a:effectLst/>
                          <a:latin typeface="Calibri"/>
                          <a:ea typeface="Times New Roman"/>
                          <a:cs typeface="Times New Roman"/>
                        </a:rPr>
                        <a:t> Standard RL.5.3</a:t>
                      </a:r>
                      <a:r>
                        <a:rPr lang="en-US" sz="1500" b="1" kern="1200" dirty="0">
                          <a:solidFill>
                            <a:srgbClr val="000000"/>
                          </a:solidFill>
                          <a:effectLst/>
                          <a:latin typeface="Calibri"/>
                          <a:ea typeface="Times New Roman"/>
                          <a:cs typeface="Times New Roman"/>
                        </a:rPr>
                        <a:t>:   3 Point Reading Constructed Response Rubric</a:t>
                      </a:r>
                      <a:endParaRPr lang="en-US" sz="1500" b="1" dirty="0">
                        <a:effectLst/>
                        <a:latin typeface="Calibri"/>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088">
                <a:tc gridSpan="2">
                  <a:txBody>
                    <a:bodyPr/>
                    <a:lstStyle/>
                    <a:p>
                      <a:pPr marL="0" marR="0" indent="0" algn="l">
                        <a:lnSpc>
                          <a:spcPct val="100000"/>
                        </a:lnSpc>
                        <a:spcBef>
                          <a:spcPts val="0"/>
                        </a:spcBef>
                        <a:spcAft>
                          <a:spcPts val="0"/>
                        </a:spcAft>
                        <a:buNone/>
                      </a:pPr>
                      <a:r>
                        <a:rPr lang="en-US" sz="1500" b="1" kern="1200" dirty="0" smtClean="0">
                          <a:solidFill>
                            <a:srgbClr val="000000"/>
                          </a:solidFill>
                          <a:effectLst/>
                          <a:latin typeface="Calibri"/>
                          <a:ea typeface="Times New Roman"/>
                          <a:cs typeface="Times New Roman"/>
                        </a:rPr>
                        <a:t>Question #8  </a:t>
                      </a:r>
                      <a:r>
                        <a:rPr lang="en-US" sz="1500" b="1" kern="1200" dirty="0">
                          <a:solidFill>
                            <a:srgbClr val="000000"/>
                          </a:solidFill>
                          <a:effectLst/>
                          <a:latin typeface="Calibri"/>
                          <a:ea typeface="Times New Roman"/>
                          <a:cs typeface="Times New Roman"/>
                        </a:rPr>
                        <a:t>(prompt): What evidence from the text would support </a:t>
                      </a:r>
                      <a:r>
                        <a:rPr lang="en-US" sz="1500" b="1" kern="1200" dirty="0" smtClean="0">
                          <a:solidFill>
                            <a:srgbClr val="000000"/>
                          </a:solidFill>
                          <a:effectLst/>
                          <a:latin typeface="Calibri"/>
                          <a:ea typeface="Times New Roman"/>
                          <a:cs typeface="Times New Roman"/>
                        </a:rPr>
                        <a:t>the idea </a:t>
                      </a:r>
                      <a:r>
                        <a:rPr lang="en-US" sz="1500" b="1" kern="1200" dirty="0">
                          <a:solidFill>
                            <a:srgbClr val="000000"/>
                          </a:solidFill>
                          <a:effectLst/>
                          <a:latin typeface="Calibri"/>
                          <a:ea typeface="Times New Roman"/>
                          <a:cs typeface="Times New Roman"/>
                        </a:rPr>
                        <a:t>that the farm usually does not stink? Use specific examples from </a:t>
                      </a:r>
                      <a:r>
                        <a:rPr lang="en-US" sz="1500" b="1" kern="1200" baseline="0" dirty="0" smtClean="0">
                          <a:solidFill>
                            <a:srgbClr val="000000"/>
                          </a:solidFill>
                          <a:effectLst/>
                          <a:latin typeface="Calibri"/>
                          <a:ea typeface="Times New Roman"/>
                          <a:cs typeface="Times New Roman"/>
                        </a:rPr>
                        <a:t> </a:t>
                      </a:r>
                      <a:r>
                        <a:rPr lang="en-US" sz="1500" b="1" kern="1200" dirty="0" smtClean="0">
                          <a:solidFill>
                            <a:srgbClr val="000000"/>
                          </a:solidFill>
                          <a:effectLst/>
                          <a:latin typeface="Calibri"/>
                          <a:ea typeface="Times New Roman"/>
                          <a:cs typeface="Times New Roman"/>
                        </a:rPr>
                        <a:t>the </a:t>
                      </a:r>
                      <a:r>
                        <a:rPr lang="en-US" sz="1500" b="1" kern="1200" dirty="0">
                          <a:solidFill>
                            <a:srgbClr val="000000"/>
                          </a:solidFill>
                          <a:effectLst/>
                          <a:latin typeface="Calibri"/>
                          <a:ea typeface="Times New Roman"/>
                          <a:cs typeface="Times New Roman"/>
                        </a:rPr>
                        <a:t>selection to support your answer</a:t>
                      </a:r>
                      <a:r>
                        <a:rPr lang="en-US" sz="1500" b="1" kern="1200" dirty="0" smtClean="0">
                          <a:solidFill>
                            <a:srgbClr val="000000"/>
                          </a:solidFill>
                          <a:effectLst/>
                          <a:latin typeface="Calibri"/>
                          <a:ea typeface="Times New Roman"/>
                          <a:cs typeface="Times New Roman"/>
                        </a:rPr>
                        <a:t>.</a:t>
                      </a:r>
                      <a:endParaRPr lang="en-US" sz="1500" b="1" dirty="0">
                        <a:effectLst/>
                        <a:latin typeface="Calibri"/>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656">
                <a:tc gridSpan="2">
                  <a:txBody>
                    <a:bodyPr/>
                    <a:lstStyle/>
                    <a:p>
                      <a:pPr marL="0" marR="0" algn="l">
                        <a:lnSpc>
                          <a:spcPct val="100000"/>
                        </a:lnSpc>
                        <a:spcBef>
                          <a:spcPts val="0"/>
                        </a:spcBef>
                        <a:spcAft>
                          <a:spcPts val="0"/>
                        </a:spcAft>
                      </a:pPr>
                      <a:r>
                        <a:rPr lang="en-US" sz="1100" i="1" kern="1200" dirty="0">
                          <a:solidFill>
                            <a:srgbClr val="000000"/>
                          </a:solidFill>
                          <a:effectLst/>
                          <a:latin typeface="+mn-lt"/>
                          <a:ea typeface="Times New Roman"/>
                          <a:cs typeface="Times New Roman"/>
                        </a:rPr>
                        <a:t>Directions for Scoring Notes:  Write an overview of what students could include in a proficient response with examples from the text.  Be very specific and “lengthy.”</a:t>
                      </a:r>
                      <a:endParaRPr lang="en-US" sz="1100" dirty="0">
                        <a:effectLst/>
                        <a:latin typeface="+mn-lt"/>
                        <a:ea typeface="Times New Roman"/>
                      </a:endParaRPr>
                    </a:p>
                    <a:p>
                      <a:pPr marL="0" marR="0" algn="l">
                        <a:lnSpc>
                          <a:spcPct val="100000"/>
                        </a:lnSpc>
                        <a:spcBef>
                          <a:spcPts val="0"/>
                        </a:spcBef>
                        <a:spcAft>
                          <a:spcPts val="0"/>
                        </a:spcAft>
                      </a:pPr>
                      <a:r>
                        <a:rPr lang="en-US" sz="1100" b="1" i="1" kern="1200" dirty="0">
                          <a:solidFill>
                            <a:srgbClr val="000000"/>
                          </a:solidFill>
                          <a:effectLst/>
                          <a:latin typeface="+mn-lt"/>
                          <a:ea typeface="Times New Roman"/>
                          <a:cs typeface="Times New Roman"/>
                        </a:rPr>
                        <a:t>Scoring notes:  “</a:t>
                      </a:r>
                      <a:r>
                        <a:rPr lang="en-US" sz="1100" b="1" i="1" u="sng" kern="1200" dirty="0">
                          <a:solidFill>
                            <a:srgbClr val="000000"/>
                          </a:solidFill>
                          <a:effectLst/>
                          <a:latin typeface="+mn-lt"/>
                          <a:ea typeface="Times New Roman"/>
                          <a:cs typeface="Times New Roman"/>
                        </a:rPr>
                        <a:t>Teacher Language</a:t>
                      </a:r>
                      <a:r>
                        <a:rPr lang="en-US" sz="1100" b="1" i="1" kern="1200" dirty="0">
                          <a:solidFill>
                            <a:srgbClr val="000000"/>
                          </a:solidFill>
                          <a:effectLst/>
                          <a:latin typeface="+mn-lt"/>
                          <a:ea typeface="Times New Roman"/>
                          <a:cs typeface="Times New Roman"/>
                        </a:rPr>
                        <a:t>”</a:t>
                      </a:r>
                      <a:r>
                        <a:rPr lang="en-US" sz="1100" kern="1200" dirty="0">
                          <a:solidFill>
                            <a:srgbClr val="000000"/>
                          </a:solidFill>
                          <a:effectLst/>
                          <a:latin typeface="+mn-lt"/>
                          <a:ea typeface="Times New Roman"/>
                          <a:cs typeface="Times New Roman"/>
                        </a:rPr>
                        <a:t> </a:t>
                      </a:r>
                      <a:endParaRPr lang="en-US" sz="1100" dirty="0">
                        <a:effectLst/>
                        <a:latin typeface="+mn-lt"/>
                        <a:ea typeface="Times New Roman"/>
                      </a:endParaRPr>
                    </a:p>
                    <a:p>
                      <a:pPr marL="0" marR="0" algn="l">
                        <a:lnSpc>
                          <a:spcPct val="100000"/>
                        </a:lnSpc>
                        <a:spcBef>
                          <a:spcPts val="0"/>
                        </a:spcBef>
                        <a:spcAft>
                          <a:spcPts val="0"/>
                        </a:spcAft>
                      </a:pPr>
                      <a:r>
                        <a:rPr lang="en-US" sz="1100" b="1" kern="1200" dirty="0">
                          <a:solidFill>
                            <a:srgbClr val="000000"/>
                          </a:solidFill>
                          <a:effectLst/>
                          <a:latin typeface="+mn-lt"/>
                          <a:ea typeface="Times New Roman"/>
                        </a:rPr>
                        <a:t>Sufficient Evidence: </a:t>
                      </a:r>
                      <a:r>
                        <a:rPr lang="en-US" sz="1100" kern="1200" dirty="0">
                          <a:solidFill>
                            <a:srgbClr val="000000"/>
                          </a:solidFill>
                          <a:effectLst/>
                          <a:latin typeface="+mn-lt"/>
                          <a:ea typeface="Times New Roman"/>
                        </a:rPr>
                        <a:t>The student provides </a:t>
                      </a:r>
                      <a:r>
                        <a:rPr lang="en-US" sz="1100" kern="1200" dirty="0" smtClean="0">
                          <a:solidFill>
                            <a:srgbClr val="000000"/>
                          </a:solidFill>
                          <a:effectLst/>
                          <a:latin typeface="+mn-lt"/>
                          <a:ea typeface="Times New Roman"/>
                        </a:rPr>
                        <a:t>examples </a:t>
                      </a:r>
                      <a:r>
                        <a:rPr lang="en-US" sz="1100" kern="1200" dirty="0">
                          <a:solidFill>
                            <a:srgbClr val="000000"/>
                          </a:solidFill>
                          <a:effectLst/>
                          <a:latin typeface="+mn-lt"/>
                          <a:ea typeface="Times New Roman"/>
                        </a:rPr>
                        <a:t>from the text that help describe how the farm </a:t>
                      </a:r>
                      <a:r>
                        <a:rPr lang="en-US" sz="1100" kern="1200" dirty="0" smtClean="0">
                          <a:solidFill>
                            <a:srgbClr val="000000"/>
                          </a:solidFill>
                          <a:effectLst/>
                          <a:latin typeface="+mn-lt"/>
                          <a:ea typeface="Times New Roman"/>
                        </a:rPr>
                        <a:t>usually does not stink. There </a:t>
                      </a:r>
                      <a:r>
                        <a:rPr lang="en-US" sz="1100" kern="1200" dirty="0">
                          <a:solidFill>
                            <a:srgbClr val="000000"/>
                          </a:solidFill>
                          <a:effectLst/>
                          <a:latin typeface="+mn-lt"/>
                          <a:ea typeface="Times New Roman"/>
                        </a:rPr>
                        <a:t>also </a:t>
                      </a:r>
                      <a:r>
                        <a:rPr lang="en-US" sz="1100" b="1" kern="1200" dirty="0">
                          <a:solidFill>
                            <a:srgbClr val="000000"/>
                          </a:solidFill>
                          <a:effectLst/>
                          <a:latin typeface="+mn-lt"/>
                          <a:ea typeface="Times New Roman"/>
                        </a:rPr>
                        <a:t>must</a:t>
                      </a:r>
                      <a:r>
                        <a:rPr lang="en-US" sz="1100" kern="1200" dirty="0">
                          <a:solidFill>
                            <a:srgbClr val="000000"/>
                          </a:solidFill>
                          <a:effectLst/>
                          <a:latin typeface="+mn-lt"/>
                          <a:ea typeface="Times New Roman"/>
                        </a:rPr>
                        <a:t> be a statement that explains how the farm has not always smelled this way. The student will explain that they know Emily was gone for the summer.  </a:t>
                      </a:r>
                      <a:endParaRPr lang="en-US" sz="1100" dirty="0">
                        <a:effectLst/>
                        <a:latin typeface="+mn-lt"/>
                        <a:ea typeface="Times New Roman"/>
                      </a:endParaRPr>
                    </a:p>
                    <a:p>
                      <a:pPr marL="0" marR="0" algn="l">
                        <a:lnSpc>
                          <a:spcPct val="100000"/>
                        </a:lnSpc>
                        <a:spcBef>
                          <a:spcPts val="0"/>
                        </a:spcBef>
                        <a:spcAft>
                          <a:spcPts val="0"/>
                        </a:spcAft>
                      </a:pPr>
                      <a:r>
                        <a:rPr lang="en-US" sz="1100" b="1" kern="1200" dirty="0">
                          <a:solidFill>
                            <a:srgbClr val="000000"/>
                          </a:solidFill>
                          <a:effectLst/>
                          <a:latin typeface="+mn-lt"/>
                          <a:ea typeface="Times New Roman"/>
                        </a:rPr>
                        <a:t>Specific  Details: </a:t>
                      </a:r>
                      <a:r>
                        <a:rPr lang="en-US" sz="1100" kern="1200" dirty="0">
                          <a:solidFill>
                            <a:srgbClr val="000000"/>
                          </a:solidFill>
                          <a:effectLst/>
                          <a:latin typeface="+mn-lt"/>
                          <a:ea typeface="Times New Roman"/>
                          <a:cs typeface="Arial"/>
                        </a:rPr>
                        <a:t> Examples include a description of the following events…</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Something is wrong upon Emily’s arrival</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It smells like a dumpster outside of the car</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The aunt says, “This is worst one yet.”</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Mom asks, “What’s going on?”</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The last time was after Emily’s family left Southwest Virginia</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Emily was gone for the summer</a:t>
                      </a:r>
                      <a:endParaRPr lang="en-US" sz="1100" dirty="0">
                        <a:effectLst/>
                        <a:latin typeface="+mn-lt"/>
                        <a:ea typeface="Times New Roman"/>
                      </a:endParaRPr>
                    </a:p>
                    <a:p>
                      <a:pPr marL="342900" marR="0" lvl="0" indent="-342900" algn="l">
                        <a:lnSpc>
                          <a:spcPct val="100000"/>
                        </a:lnSpc>
                        <a:spcBef>
                          <a:spcPts val="0"/>
                        </a:spcBef>
                        <a:spcAft>
                          <a:spcPts val="0"/>
                        </a:spcAft>
                        <a:buFont typeface="Symbol"/>
                        <a:buChar char=""/>
                      </a:pPr>
                      <a:r>
                        <a:rPr lang="en-US" sz="1100" kern="1200" dirty="0">
                          <a:solidFill>
                            <a:srgbClr val="000000"/>
                          </a:solidFill>
                          <a:effectLst/>
                          <a:latin typeface="+mn-lt"/>
                          <a:ea typeface="Times New Roman"/>
                          <a:cs typeface="Arial"/>
                        </a:rPr>
                        <a:t>The stream used to be perfect, but now has dead fish</a:t>
                      </a:r>
                      <a:endParaRPr lang="en-US" sz="1100" dirty="0">
                        <a:effectLst/>
                        <a:latin typeface="+mn-lt"/>
                        <a:ea typeface="Times New Roman"/>
                      </a:endParaRPr>
                    </a:p>
                    <a:p>
                      <a:pPr marL="0" marR="0" lvl="0" indent="0" algn="l">
                        <a:lnSpc>
                          <a:spcPct val="100000"/>
                        </a:lnSpc>
                        <a:spcBef>
                          <a:spcPts val="0"/>
                        </a:spcBef>
                        <a:spcAft>
                          <a:spcPts val="0"/>
                        </a:spcAft>
                        <a:buFont typeface="Symbol"/>
                        <a:buNone/>
                      </a:pPr>
                      <a:r>
                        <a:rPr lang="en-US" sz="1100" b="1" kern="1200" dirty="0" smtClean="0">
                          <a:solidFill>
                            <a:srgbClr val="000000"/>
                          </a:solidFill>
                          <a:effectLst/>
                          <a:latin typeface="+mn-lt"/>
                          <a:ea typeface="Times New Roman"/>
                        </a:rPr>
                        <a:t>Full Support </a:t>
                      </a:r>
                      <a:r>
                        <a:rPr lang="en-US" sz="1100" b="0" kern="1200" baseline="0" dirty="0" smtClean="0">
                          <a:solidFill>
                            <a:schemeClr val="tx1"/>
                          </a:solidFill>
                          <a:effectLst/>
                          <a:latin typeface="+mn-lt"/>
                          <a:ea typeface="Calibri"/>
                          <a:cs typeface="Times New Roman"/>
                        </a:rPr>
                        <a:t>responses may use other details if they are explicitly from the text and support the prompt.</a:t>
                      </a:r>
                      <a:endParaRPr lang="en-US" sz="1100" b="1" kern="1200" dirty="0" smtClean="0">
                        <a:solidFill>
                          <a:srgbClr val="C00000"/>
                        </a:solidFill>
                        <a:effectLst/>
                        <a:latin typeface="+mn-lt"/>
                        <a:ea typeface="Calibri"/>
                        <a:cs typeface="Arial"/>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6716">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providing </a:t>
                      </a:r>
                      <a:r>
                        <a:rPr kumimoji="0" lang="en-US" sz="1000" b="1" i="1" u="none" strike="noStrike" kern="1200" cap="none" spc="0" normalizeH="0" baseline="0" noProof="0" dirty="0" smtClean="0">
                          <a:ln>
                            <a:noFill/>
                          </a:ln>
                          <a:solidFill>
                            <a:prstClr val="black"/>
                          </a:solidFill>
                          <a:effectLst/>
                          <a:uLnTx/>
                          <a:uFillTx/>
                          <a:latin typeface="+mn-lt"/>
                          <a:ea typeface="Calibri"/>
                          <a:cs typeface="Verdana"/>
                        </a:rPr>
                        <a:t>sufficient evidence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to show that the farm does not usually stink and uses specific examples from the text as well as details about each example</a:t>
                      </a:r>
                      <a:r>
                        <a:rPr kumimoji="0" lang="en-US" sz="1100" b="0" i="0" u="none" strike="noStrike" kern="1200" cap="none" spc="0" normalizeH="0" baseline="0" noProof="0" dirty="0" smtClean="0">
                          <a:ln>
                            <a:noFill/>
                          </a:ln>
                          <a:solidFill>
                            <a:schemeClr val="tx1"/>
                          </a:solidFill>
                          <a:effectLst/>
                          <a:uLnTx/>
                          <a:uFillTx/>
                          <a:latin typeface="+mn-lt"/>
                          <a:ea typeface="Calibri"/>
                          <a:cs typeface="Verdana"/>
                        </a:rPr>
                        <a:t>.</a:t>
                      </a:r>
                      <a:endParaRPr lang="en-US" sz="1100" dirty="0" smtClean="0">
                        <a:effectLst/>
                        <a:latin typeface="+mn-lt"/>
                        <a:ea typeface="Calibri"/>
                        <a:cs typeface="Verdana"/>
                      </a:endParaRPr>
                    </a:p>
                    <a:p>
                      <a:pPr marL="0" marR="0" algn="l">
                        <a:lnSpc>
                          <a:spcPct val="100000"/>
                        </a:lnSpc>
                        <a:spcBef>
                          <a:spcPts val="0"/>
                        </a:spcBef>
                        <a:spcAft>
                          <a:spcPts val="0"/>
                        </a:spcAft>
                      </a:pPr>
                      <a:r>
                        <a:rPr lang="en-US" sz="1100" dirty="0" smtClean="0">
                          <a:effectLst/>
                          <a:latin typeface="+mn-lt"/>
                          <a:ea typeface="Calibri"/>
                          <a:cs typeface="Verdana"/>
                        </a:rPr>
                        <a:t>I </a:t>
                      </a:r>
                      <a:r>
                        <a:rPr lang="en-US" sz="1100" dirty="0">
                          <a:effectLst/>
                          <a:latin typeface="+mn-lt"/>
                          <a:ea typeface="Calibri"/>
                          <a:cs typeface="Verdana"/>
                        </a:rPr>
                        <a:t>think that the farm usually does not stink because Emily notices that something is terribly wrong when she steps out of the car. There was a terrible smell like a dumpster behind a bad restaurant. Her aunt Sylvie also </a:t>
                      </a:r>
                      <a:r>
                        <a:rPr lang="en-US" sz="1100" dirty="0" smtClean="0">
                          <a:effectLst/>
                          <a:latin typeface="+mn-lt"/>
                          <a:ea typeface="Calibri"/>
                          <a:cs typeface="Verdana"/>
                        </a:rPr>
                        <a:t>says</a:t>
                      </a:r>
                      <a:r>
                        <a:rPr lang="en-US" sz="1100" dirty="0" smtClean="0">
                          <a:solidFill>
                            <a:schemeClr val="tx1"/>
                          </a:solidFill>
                          <a:effectLst/>
                          <a:latin typeface="+mn-lt"/>
                          <a:ea typeface="Calibri"/>
                          <a:cs typeface="Verdana"/>
                        </a:rPr>
                        <a:t>, </a:t>
                      </a:r>
                      <a:r>
                        <a:rPr lang="en-US" sz="1100" dirty="0">
                          <a:effectLst/>
                          <a:latin typeface="+mn-lt"/>
                          <a:ea typeface="Calibri"/>
                          <a:cs typeface="Verdana"/>
                        </a:rPr>
                        <a:t>“This is the worst one yet”, and the mom asks, “What is going on?”. I know that Emily’s family has been gone for the summer and something changed after they left. Emily remembers a perfect little river, but now it is full of dead fish</a:t>
                      </a:r>
                      <a:r>
                        <a:rPr lang="en-US" sz="1100" dirty="0" smtClean="0">
                          <a:effectLst/>
                          <a:latin typeface="+mn-lt"/>
                          <a:ea typeface="Calibri"/>
                          <a:cs typeface="Verdana"/>
                        </a:rPr>
                        <a:t>.</a:t>
                      </a:r>
                      <a:endParaRPr lang="en-US" sz="1100" dirty="0">
                        <a:effectLst/>
                        <a:latin typeface="+mn-lt"/>
                        <a:ea typeface="Calibri"/>
                        <a:cs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1436">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000" b="1" i="1" u="none" strike="noStrike" kern="1200" cap="none" spc="0" normalizeH="0" baseline="0" noProof="0" dirty="0" smtClean="0">
                          <a:ln>
                            <a:noFill/>
                          </a:ln>
                          <a:solidFill>
                            <a:prstClr val="black"/>
                          </a:solidFill>
                          <a:effectLst/>
                          <a:uLnTx/>
                          <a:uFillTx/>
                          <a:latin typeface="+mn-lt"/>
                          <a:ea typeface="Calibri"/>
                          <a:cs typeface="Verdana"/>
                        </a:rPr>
                        <a:t>some evidence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to show that the farm does not usually stink and uses specific examples from the text as well as details about each example</a:t>
                      </a:r>
                      <a:r>
                        <a:rPr kumimoji="0" lang="en-US" sz="1100" b="0" i="0" u="none" strike="noStrike" kern="1200" cap="none" spc="0" normalizeH="0" baseline="0" noProof="0" dirty="0" smtClean="0">
                          <a:ln>
                            <a:noFill/>
                          </a:ln>
                          <a:solidFill>
                            <a:prstClr val="black"/>
                          </a:solidFill>
                          <a:effectLst/>
                          <a:uLnTx/>
                          <a:uFillTx/>
                          <a:latin typeface="+mn-lt"/>
                          <a:ea typeface="Calibri"/>
                          <a:cs typeface="Verdana"/>
                        </a:rPr>
                        <a:t>.</a:t>
                      </a:r>
                    </a:p>
                    <a:p>
                      <a:pPr marL="0" marR="0" algn="l">
                        <a:lnSpc>
                          <a:spcPct val="100000"/>
                        </a:lnSpc>
                        <a:spcBef>
                          <a:spcPts val="0"/>
                        </a:spcBef>
                        <a:spcAft>
                          <a:spcPts val="0"/>
                        </a:spcAft>
                      </a:pPr>
                      <a:r>
                        <a:rPr lang="en-US" sz="1100" dirty="0" smtClean="0">
                          <a:effectLst/>
                          <a:latin typeface="+mn-lt"/>
                          <a:ea typeface="Calibri"/>
                          <a:cs typeface="Verdana"/>
                        </a:rPr>
                        <a:t>Emily </a:t>
                      </a:r>
                      <a:r>
                        <a:rPr lang="en-US" sz="1100" dirty="0">
                          <a:effectLst/>
                          <a:latin typeface="+mn-lt"/>
                          <a:ea typeface="Calibri"/>
                          <a:cs typeface="Verdana"/>
                        </a:rPr>
                        <a:t>says that something is terribly wrong and the aunt </a:t>
                      </a:r>
                      <a:r>
                        <a:rPr lang="en-US" sz="1100" dirty="0" smtClean="0">
                          <a:effectLst/>
                          <a:latin typeface="+mn-lt"/>
                          <a:ea typeface="Calibri"/>
                          <a:cs typeface="Verdana"/>
                        </a:rPr>
                        <a:t>says</a:t>
                      </a:r>
                      <a:r>
                        <a:rPr lang="en-US" sz="1100" baseline="0" dirty="0" smtClean="0">
                          <a:solidFill>
                            <a:schemeClr val="tx1"/>
                          </a:solidFill>
                          <a:effectLst/>
                          <a:latin typeface="+mn-lt"/>
                          <a:ea typeface="Calibri"/>
                          <a:cs typeface="Verdana"/>
                        </a:rPr>
                        <a:t>, </a:t>
                      </a:r>
                      <a:r>
                        <a:rPr lang="en-US" sz="1100" dirty="0" smtClean="0">
                          <a:solidFill>
                            <a:schemeClr val="tx1"/>
                          </a:solidFill>
                          <a:effectLst/>
                          <a:latin typeface="+mn-lt"/>
                          <a:ea typeface="Calibri"/>
                          <a:cs typeface="Verdana"/>
                        </a:rPr>
                        <a:t>“</a:t>
                      </a:r>
                      <a:r>
                        <a:rPr lang="en-US" sz="1100" dirty="0" smtClean="0">
                          <a:effectLst/>
                          <a:latin typeface="+mn-lt"/>
                          <a:ea typeface="Calibri"/>
                          <a:cs typeface="Verdana"/>
                        </a:rPr>
                        <a:t>This </a:t>
                      </a:r>
                      <a:r>
                        <a:rPr lang="en-US" sz="1100" dirty="0">
                          <a:effectLst/>
                          <a:latin typeface="+mn-lt"/>
                          <a:ea typeface="Calibri"/>
                          <a:cs typeface="Verdana"/>
                        </a:rPr>
                        <a:t>is the worst one yet”. The mom also doesn’t know what is going on. This means that when Emily has come to the farm before </a:t>
                      </a:r>
                      <a:r>
                        <a:rPr lang="en-US" sz="1100" dirty="0" smtClean="0">
                          <a:effectLst/>
                          <a:latin typeface="+mn-lt"/>
                          <a:ea typeface="Calibri"/>
                          <a:cs typeface="Verdana"/>
                        </a:rPr>
                        <a:t>when it had not smelled </a:t>
                      </a:r>
                      <a:r>
                        <a:rPr lang="en-US" sz="1100" dirty="0">
                          <a:effectLst/>
                          <a:latin typeface="+mn-lt"/>
                          <a:ea typeface="Calibri"/>
                          <a:cs typeface="Verdana"/>
                        </a:rPr>
                        <a:t>like this. </a:t>
                      </a:r>
                      <a:endParaRPr lang="en-US" sz="1100" dirty="0">
                        <a:effectLst/>
                        <a:latin typeface="+mn-lt"/>
                        <a:ea typeface="Calibri"/>
                        <a:cs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392">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minimal  response by providing </a:t>
                      </a:r>
                      <a:r>
                        <a:rPr kumimoji="0" lang="en-US" sz="1000" b="1" i="1" u="none" strike="noStrike" kern="1200" cap="none" spc="0" normalizeH="0" baseline="0" noProof="0" dirty="0" smtClean="0">
                          <a:ln>
                            <a:noFill/>
                          </a:ln>
                          <a:solidFill>
                            <a:prstClr val="black"/>
                          </a:solidFill>
                          <a:effectLst/>
                          <a:uLnTx/>
                          <a:uFillTx/>
                          <a:latin typeface="+mn-lt"/>
                          <a:ea typeface="Calibri"/>
                          <a:cs typeface="Verdana"/>
                        </a:rPr>
                        <a:t>little or very vague evidence </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to show that the farm does not usually stink.</a:t>
                      </a:r>
                      <a:endParaRPr kumimoji="0" lang="en-US" sz="1100" b="0" i="0" u="none" strike="noStrike" kern="1200" cap="none" spc="0" normalizeH="0" baseline="0" noProof="0" dirty="0" smtClean="0">
                        <a:ln>
                          <a:noFill/>
                        </a:ln>
                        <a:solidFill>
                          <a:prstClr val="black"/>
                        </a:solidFill>
                        <a:effectLst/>
                        <a:uLnTx/>
                        <a:uFillTx/>
                        <a:latin typeface="+mn-lt"/>
                        <a:ea typeface="Calibri"/>
                        <a:cs typeface="Verdana"/>
                      </a:endParaRPr>
                    </a:p>
                    <a:p>
                      <a:pPr marL="0" marR="0" algn="l">
                        <a:lnSpc>
                          <a:spcPct val="100000"/>
                        </a:lnSpc>
                        <a:spcBef>
                          <a:spcPts val="0"/>
                        </a:spcBef>
                        <a:spcAft>
                          <a:spcPts val="0"/>
                        </a:spcAft>
                      </a:pPr>
                      <a:r>
                        <a:rPr lang="en-US" sz="1100" dirty="0" smtClean="0">
                          <a:effectLst/>
                          <a:latin typeface="+mn-lt"/>
                          <a:ea typeface="Calibri"/>
                          <a:cs typeface="Verdana"/>
                        </a:rPr>
                        <a:t>Everyone </a:t>
                      </a:r>
                      <a:r>
                        <a:rPr lang="en-US" sz="1100" dirty="0">
                          <a:effectLst/>
                          <a:latin typeface="+mn-lt"/>
                          <a:ea typeface="Calibri"/>
                          <a:cs typeface="Verdana"/>
                        </a:rPr>
                        <a:t>keeps talking about how bad the farm smells. There are dead fish</a:t>
                      </a:r>
                      <a:r>
                        <a:rPr lang="en-US" sz="1100" dirty="0" smtClean="0">
                          <a:effectLst/>
                          <a:latin typeface="+mn-lt"/>
                          <a:ea typeface="Calibri"/>
                          <a:cs typeface="Verdana"/>
                        </a:rPr>
                        <a:t>.</a:t>
                      </a:r>
                      <a:endParaRPr lang="en-US" sz="1100" dirty="0">
                        <a:effectLst/>
                        <a:latin typeface="+mn-lt"/>
                        <a:ea typeface="Calibri"/>
                        <a:cs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does not give a response to show that the farm does not usually stink.</a:t>
                      </a:r>
                    </a:p>
                    <a:p>
                      <a:pPr marL="0" marR="0" algn="l">
                        <a:lnSpc>
                          <a:spcPct val="100000"/>
                        </a:lnSpc>
                        <a:spcBef>
                          <a:spcPts val="0"/>
                        </a:spcBef>
                        <a:spcAft>
                          <a:spcPts val="0"/>
                        </a:spcAft>
                      </a:pPr>
                      <a:r>
                        <a:rPr lang="en-US" sz="1100" dirty="0" smtClean="0">
                          <a:effectLst/>
                          <a:latin typeface="+mn-lt"/>
                          <a:ea typeface="Calibri"/>
                          <a:cs typeface="Verdana"/>
                        </a:rPr>
                        <a:t>The </a:t>
                      </a:r>
                      <a:r>
                        <a:rPr lang="en-US" sz="1100" dirty="0">
                          <a:effectLst/>
                          <a:latin typeface="+mn-lt"/>
                          <a:ea typeface="Calibri"/>
                          <a:cs typeface="Verdana"/>
                        </a:rPr>
                        <a:t>farm smells.</a:t>
                      </a:r>
                      <a:endParaRPr lang="en-US" sz="1100" dirty="0">
                        <a:effectLst/>
                        <a:latin typeface="+mn-lt"/>
                        <a:ea typeface="Calibri"/>
                        <a:cs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sp>
        <p:nvSpPr>
          <p:cNvPr id="6" name="Rectangle 5"/>
          <p:cNvSpPr/>
          <p:nvPr/>
        </p:nvSpPr>
        <p:spPr>
          <a:xfrm>
            <a:off x="327986" y="269788"/>
            <a:ext cx="7039601" cy="405090"/>
          </a:xfrm>
          <a:prstGeom prst="rect">
            <a:avLst/>
          </a:prstGeom>
        </p:spPr>
        <p:txBody>
          <a:bodyPr wrap="square" lIns="96371" tIns="48186" rIns="96371" bIns="48186">
            <a:spAutoFit/>
          </a:bodyPr>
          <a:lstStyle/>
          <a:p>
            <a:pPr algn="ctr"/>
            <a:endParaRPr lang="en-US" b="1" dirty="0">
              <a:effectLst>
                <a:outerShdw blurRad="38100" dist="38100" dir="2700000" algn="tl">
                  <a:srgbClr val="000000">
                    <a:alpha val="43137"/>
                  </a:srgbClr>
                </a:outerShdw>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115096841"/>
              </p:ext>
            </p:extLst>
          </p:nvPr>
        </p:nvGraphicFramePr>
        <p:xfrm>
          <a:off x="5105400" y="8153400"/>
          <a:ext cx="2418080" cy="843001"/>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RL.5.3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Compare and contrast two or more characters, settings, or events in a story or drama, drawing on specific details in the text (e.g., how characters interact).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4" name="Slide Number Placeholder 3"/>
          <p:cNvSpPr>
            <a:spLocks noGrp="1"/>
          </p:cNvSpPr>
          <p:nvPr>
            <p:ph type="sldNum" sz="quarter" idx="12"/>
          </p:nvPr>
        </p:nvSpPr>
        <p:spPr/>
        <p:txBody>
          <a:bodyPr/>
          <a:lstStyle/>
          <a:p>
            <a:fld id="{AF8359E8-5B63-4AE7-A26F-FE183B9DDE83}" type="slidenum">
              <a:rPr lang="en-US" smtClean="0"/>
              <a:t>6</a:t>
            </a:fld>
            <a:endParaRPr lang="en-US" dirty="0"/>
          </a:p>
        </p:txBody>
      </p:sp>
    </p:spTree>
    <p:extLst>
      <p:ext uri="{BB962C8B-B14F-4D97-AF65-F5344CB8AC3E}">
        <p14:creationId xmlns:p14="http://schemas.microsoft.com/office/powerpoint/2010/main" val="3040094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292022178"/>
              </p:ext>
            </p:extLst>
          </p:nvPr>
        </p:nvGraphicFramePr>
        <p:xfrm>
          <a:off x="345440" y="310448"/>
          <a:ext cx="6969760" cy="7817451"/>
        </p:xfrm>
        <a:graphic>
          <a:graphicData uri="http://schemas.openxmlformats.org/drawingml/2006/table">
            <a:tbl>
              <a:tblPr firstRow="1" firstCol="1" bandRow="1"/>
              <a:tblGrid>
                <a:gridCol w="752808"/>
                <a:gridCol w="6216952"/>
              </a:tblGrid>
              <a:tr h="68756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r>
                        <a:rPr kumimoji="0" lang="en-US" sz="1200" b="0" i="1" u="none" strike="noStrike" kern="1200" cap="none" spc="0" normalizeH="0" baseline="0" noProof="0" dirty="0" smtClean="0">
                          <a:ln>
                            <a:noFill/>
                          </a:ln>
                          <a:solidFill>
                            <a:prstClr val="black"/>
                          </a:solidFill>
                          <a:effectLst/>
                          <a:uLnTx/>
                          <a:uFillTx/>
                          <a:latin typeface="+mn-lt"/>
                          <a:ea typeface="+mn-ea"/>
                          <a:cs typeface="+mn-cs"/>
                        </a:rPr>
                        <a:t>.</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210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2108">
                <a:tc gridSpan="2">
                  <a:txBody>
                    <a:bodyPr/>
                    <a:lstStyle/>
                    <a:p>
                      <a:pPr marL="0" marR="0" algn="l">
                        <a:lnSpc>
                          <a:spcPct val="100000"/>
                        </a:lnSpc>
                        <a:spcBef>
                          <a:spcPts val="0"/>
                        </a:spcBef>
                        <a:spcAft>
                          <a:spcPts val="0"/>
                        </a:spcAft>
                      </a:pPr>
                      <a:r>
                        <a:rPr lang="en-US" sz="1500" b="1" kern="1200" dirty="0" smtClean="0">
                          <a:solidFill>
                            <a:srgbClr val="000000"/>
                          </a:solidFill>
                          <a:effectLst/>
                          <a:latin typeface="Calibri"/>
                          <a:ea typeface="Times New Roman"/>
                          <a:cs typeface="Times New Roman"/>
                        </a:rPr>
                        <a:t> Standard RI.5.2:   2 </a:t>
                      </a:r>
                      <a:r>
                        <a:rPr lang="en-US" sz="1500" b="1" kern="1200" dirty="0">
                          <a:solidFill>
                            <a:srgbClr val="000000"/>
                          </a:solidFill>
                          <a:effectLst/>
                          <a:latin typeface="Calibri"/>
                          <a:ea typeface="Times New Roman"/>
                          <a:cs typeface="Times New Roman"/>
                        </a:rPr>
                        <a:t>Point </a:t>
                      </a:r>
                      <a:r>
                        <a:rPr lang="en-US" sz="1500" b="1" i="1" kern="1200" dirty="0">
                          <a:solidFill>
                            <a:srgbClr val="000000"/>
                          </a:solidFill>
                          <a:effectLst>
                            <a:outerShdw blurRad="38100" dist="38100" dir="2700000" algn="tl">
                              <a:srgbClr val="000000">
                                <a:alpha val="43137"/>
                              </a:srgbClr>
                            </a:outerShdw>
                          </a:effectLst>
                          <a:latin typeface="Calibri"/>
                          <a:ea typeface="Times New Roman"/>
                          <a:cs typeface="Times New Roman"/>
                        </a:rPr>
                        <a:t>Reading</a:t>
                      </a:r>
                      <a:r>
                        <a:rPr lang="en-US" sz="1500" b="1" kern="1200" dirty="0">
                          <a:solidFill>
                            <a:srgbClr val="000000"/>
                          </a:solidFill>
                          <a:effectLst/>
                          <a:latin typeface="Calibri"/>
                          <a:ea typeface="Times New Roman"/>
                          <a:cs typeface="Times New Roman"/>
                        </a:rPr>
                        <a:t> Constructed Response Rubric</a:t>
                      </a:r>
                      <a:endParaRPr lang="en-US" sz="1500" dirty="0">
                        <a:effectLst/>
                        <a:latin typeface="Calibri"/>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214">
                <a:tc gridSpan="2">
                  <a:txBody>
                    <a:bodyPr/>
                    <a:lstStyle/>
                    <a:p>
                      <a:pPr marL="0" marR="0" indent="0" algn="l">
                        <a:lnSpc>
                          <a:spcPct val="100000"/>
                        </a:lnSpc>
                        <a:spcBef>
                          <a:spcPts val="0"/>
                        </a:spcBef>
                        <a:spcAft>
                          <a:spcPts val="0"/>
                        </a:spcAft>
                        <a:buNone/>
                      </a:pPr>
                      <a:r>
                        <a:rPr lang="en-US" sz="1500" b="1" kern="1200" dirty="0" smtClean="0">
                          <a:solidFill>
                            <a:srgbClr val="000000"/>
                          </a:solidFill>
                          <a:effectLst/>
                          <a:latin typeface="Calibri"/>
                          <a:ea typeface="Times New Roman"/>
                          <a:cs typeface="Times New Roman"/>
                        </a:rPr>
                        <a:t>Question #15  </a:t>
                      </a:r>
                      <a:r>
                        <a:rPr lang="en-US" sz="1500" b="1" kern="1200" dirty="0">
                          <a:solidFill>
                            <a:srgbClr val="000000"/>
                          </a:solidFill>
                          <a:effectLst/>
                          <a:latin typeface="Calibri"/>
                          <a:ea typeface="Times New Roman"/>
                          <a:cs typeface="Times New Roman"/>
                        </a:rPr>
                        <a:t>(prompt</a:t>
                      </a:r>
                      <a:r>
                        <a:rPr lang="en-US" sz="1500" b="1" kern="1200" dirty="0" smtClean="0">
                          <a:solidFill>
                            <a:srgbClr val="000000"/>
                          </a:solidFill>
                          <a:effectLst/>
                          <a:latin typeface="Calibri"/>
                          <a:ea typeface="Times New Roman"/>
                          <a:cs typeface="Times New Roman"/>
                        </a:rPr>
                        <a:t>): </a:t>
                      </a:r>
                      <a:r>
                        <a:rPr lang="en-US" sz="1500" b="1" dirty="0" smtClean="0">
                          <a:solidFill>
                            <a:schemeClr val="tx1"/>
                          </a:solidFill>
                        </a:rPr>
                        <a:t>Summarize the main types of pollution</a:t>
                      </a:r>
                      <a:r>
                        <a:rPr lang="en-US" sz="1500" b="1" baseline="0" dirty="0" smtClean="0">
                          <a:solidFill>
                            <a:schemeClr val="tx1"/>
                          </a:solidFill>
                        </a:rPr>
                        <a:t> and one impact each type has on humans or the environment.</a:t>
                      </a:r>
                      <a:r>
                        <a:rPr lang="en-US" sz="1500" b="1" dirty="0" smtClean="0">
                          <a:solidFill>
                            <a:schemeClr val="tx1"/>
                          </a:solidFill>
                        </a:rPr>
                        <a:t> </a:t>
                      </a:r>
                      <a:endParaRPr lang="en-US" sz="1500" b="1" dirty="0">
                        <a:effectLst/>
                        <a:latin typeface="Calibri"/>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895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rgbClr val="000000"/>
                          </a:solidFill>
                          <a:effectLst/>
                          <a:latin typeface="+mn-lt"/>
                          <a:ea typeface="Times New Roman"/>
                        </a:rPr>
                        <a:t>Sufficient Evidence: </a:t>
                      </a:r>
                      <a:r>
                        <a:rPr lang="en-US" sz="1100" kern="1200" dirty="0" smtClean="0">
                          <a:solidFill>
                            <a:srgbClr val="000000"/>
                          </a:solidFill>
                          <a:effectLst/>
                          <a:latin typeface="+mn-lt"/>
                          <a:ea typeface="Times New Roman"/>
                        </a:rPr>
                        <a:t>The student cites</a:t>
                      </a:r>
                      <a:r>
                        <a:rPr lang="en-US" sz="1100" kern="1200" baseline="0" dirty="0" smtClean="0">
                          <a:solidFill>
                            <a:srgbClr val="000000"/>
                          </a:solidFill>
                          <a:effectLst/>
                          <a:latin typeface="+mn-lt"/>
                          <a:ea typeface="Times New Roman"/>
                        </a:rPr>
                        <a:t> each type of pollution mentioned in the article, including: air, soil, water, noise, and light pollution. The student also provides an example of the impact each type of pollution has on the environment, based on details found in the article. Students may provide the response in a list or paragraph format. </a:t>
                      </a:r>
                      <a:r>
                        <a:rPr lang="en-US" sz="1100" baseline="0" dirty="0" smtClean="0">
                          <a:effectLst/>
                          <a:latin typeface="+mn-lt"/>
                          <a:ea typeface="Calibri"/>
                          <a:cs typeface="Verdana"/>
                        </a:rPr>
                        <a:t>A topic or concluding sentence is necessary to summarize the information the prompt asks for.</a:t>
                      </a:r>
                      <a:endParaRPr lang="en-US" sz="1100" dirty="0" smtClean="0">
                        <a:effectLst/>
                        <a:latin typeface="+mn-lt"/>
                        <a:ea typeface="Calibri"/>
                        <a:cs typeface="Times New Roman"/>
                      </a:endParaRPr>
                    </a:p>
                    <a:p>
                      <a:pPr marL="0" marR="0" algn="l">
                        <a:lnSpc>
                          <a:spcPct val="100000"/>
                        </a:lnSpc>
                        <a:spcBef>
                          <a:spcPts val="0"/>
                        </a:spcBef>
                        <a:spcAft>
                          <a:spcPts val="0"/>
                        </a:spcAft>
                      </a:pPr>
                      <a:r>
                        <a:rPr lang="en-US" sz="1100" b="1" kern="1200" dirty="0" smtClean="0">
                          <a:solidFill>
                            <a:srgbClr val="000000"/>
                          </a:solidFill>
                          <a:effectLst/>
                          <a:latin typeface="+mn-lt"/>
                          <a:ea typeface="Times New Roman"/>
                        </a:rPr>
                        <a:t>Specific  Details: </a:t>
                      </a:r>
                      <a:r>
                        <a:rPr lang="en-US" sz="1100" kern="1200" dirty="0" smtClean="0">
                          <a:solidFill>
                            <a:srgbClr val="000000"/>
                          </a:solidFill>
                          <a:effectLst/>
                          <a:latin typeface="+mn-lt"/>
                          <a:ea typeface="Times New Roman"/>
                          <a:cs typeface="Arial"/>
                        </a:rPr>
                        <a:t> Examples of the types of impact the different forms</a:t>
                      </a:r>
                      <a:r>
                        <a:rPr lang="en-US" sz="1100" kern="1200" baseline="0" dirty="0" smtClean="0">
                          <a:solidFill>
                            <a:srgbClr val="000000"/>
                          </a:solidFill>
                          <a:effectLst/>
                          <a:latin typeface="+mn-lt"/>
                          <a:ea typeface="Times New Roman"/>
                          <a:cs typeface="Arial"/>
                        </a:rPr>
                        <a:t> of pollution have on the environment are listed below.</a:t>
                      </a:r>
                    </a:p>
                    <a:p>
                      <a:pPr marL="228600" marR="0" lvl="0" indent="-228600" algn="l">
                        <a:lnSpc>
                          <a:spcPct val="100000"/>
                        </a:lnSpc>
                        <a:spcBef>
                          <a:spcPts val="0"/>
                        </a:spcBef>
                        <a:spcAft>
                          <a:spcPts val="0"/>
                        </a:spcAft>
                        <a:buFont typeface="Symbol"/>
                        <a:buChar char=""/>
                      </a:pPr>
                      <a:r>
                        <a:rPr lang="en-US" sz="1100" kern="1200" dirty="0" smtClean="0">
                          <a:solidFill>
                            <a:srgbClr val="000000"/>
                          </a:solidFill>
                          <a:effectLst/>
                          <a:latin typeface="+mn-lt"/>
                          <a:ea typeface="Times New Roman"/>
                          <a:cs typeface="Arial"/>
                        </a:rPr>
                        <a:t>Air: </a:t>
                      </a:r>
                      <a:r>
                        <a:rPr lang="en-US" sz="1100" kern="1200" dirty="0" smtClean="0">
                          <a:solidFill>
                            <a:schemeClr val="tx1"/>
                          </a:solidFill>
                          <a:effectLst/>
                          <a:latin typeface="+mn-lt"/>
                          <a:ea typeface="Times New Roman"/>
                          <a:cs typeface="Arial"/>
                        </a:rPr>
                        <a:t>Breathing air with these types of debris is harmful.  Exhaust smoke from vehicles mixes with factory smoke to form dangerous combinations.</a:t>
                      </a:r>
                      <a:endParaRPr lang="en-US" sz="1100" dirty="0" smtClean="0">
                        <a:solidFill>
                          <a:schemeClr val="tx1"/>
                        </a:solidFill>
                        <a:effectLst/>
                        <a:latin typeface="+mn-lt"/>
                        <a:ea typeface="Times New Roman"/>
                      </a:endParaRPr>
                    </a:p>
                    <a:p>
                      <a:pPr marL="228600" marR="0" lvl="0" indent="-228600" algn="l">
                        <a:lnSpc>
                          <a:spcPct val="100000"/>
                        </a:lnSpc>
                        <a:spcBef>
                          <a:spcPts val="0"/>
                        </a:spcBef>
                        <a:spcAft>
                          <a:spcPts val="0"/>
                        </a:spcAft>
                        <a:buFont typeface="Symbol"/>
                        <a:buChar char=""/>
                      </a:pPr>
                      <a:r>
                        <a:rPr lang="en-US" sz="1100" kern="1200" dirty="0" smtClean="0">
                          <a:solidFill>
                            <a:schemeClr val="tx1"/>
                          </a:solidFill>
                          <a:effectLst/>
                          <a:latin typeface="+mn-lt"/>
                          <a:ea typeface="Times New Roman"/>
                          <a:cs typeface="Arial"/>
                        </a:rPr>
                        <a:t>Soil:  </a:t>
                      </a:r>
                      <a:r>
                        <a:rPr lang="en-US" sz="1100" strike="noStrike" kern="1200" dirty="0" smtClean="0">
                          <a:solidFill>
                            <a:schemeClr val="tx1"/>
                          </a:solidFill>
                          <a:effectLst/>
                          <a:latin typeface="+mn-lt"/>
                          <a:ea typeface="Times New Roman"/>
                          <a:cs typeface="Arial"/>
                        </a:rPr>
                        <a:t>H</a:t>
                      </a:r>
                      <a:r>
                        <a:rPr lang="en-US" sz="1100" kern="1200" dirty="0" smtClean="0">
                          <a:solidFill>
                            <a:schemeClr val="tx1"/>
                          </a:solidFill>
                          <a:effectLst/>
                          <a:latin typeface="+mn-lt"/>
                          <a:ea typeface="Times New Roman"/>
                          <a:cs typeface="Arial"/>
                        </a:rPr>
                        <a:t>armful chemicals get into soil.</a:t>
                      </a:r>
                      <a:endParaRPr lang="en-US" sz="1100" dirty="0" smtClean="0">
                        <a:solidFill>
                          <a:schemeClr val="tx1"/>
                        </a:solidFill>
                        <a:effectLst/>
                        <a:latin typeface="+mn-lt"/>
                        <a:ea typeface="Times New Roman"/>
                      </a:endParaRPr>
                    </a:p>
                    <a:p>
                      <a:pPr marL="228600" marR="0" lvl="0" indent="-228600" algn="l">
                        <a:lnSpc>
                          <a:spcPct val="100000"/>
                        </a:lnSpc>
                        <a:spcBef>
                          <a:spcPts val="0"/>
                        </a:spcBef>
                        <a:spcAft>
                          <a:spcPts val="0"/>
                        </a:spcAft>
                        <a:buFont typeface="Symbol"/>
                        <a:buChar char=""/>
                      </a:pPr>
                      <a:r>
                        <a:rPr lang="en-US" sz="1100" kern="1200" dirty="0" smtClean="0">
                          <a:solidFill>
                            <a:schemeClr val="tx1"/>
                          </a:solidFill>
                          <a:effectLst/>
                          <a:latin typeface="+mn-lt"/>
                          <a:ea typeface="Times New Roman"/>
                          <a:cs typeface="Arial"/>
                        </a:rPr>
                        <a:t>Water: It has a far-reaching impact on the environment.</a:t>
                      </a:r>
                      <a:r>
                        <a:rPr lang="en-US" sz="1100" kern="1200" baseline="0" dirty="0" smtClean="0">
                          <a:solidFill>
                            <a:schemeClr val="tx1"/>
                          </a:solidFill>
                          <a:effectLst/>
                          <a:latin typeface="+mn-lt"/>
                          <a:ea typeface="Times New Roman"/>
                          <a:cs typeface="Arial"/>
                        </a:rPr>
                        <a:t> </a:t>
                      </a:r>
                      <a:r>
                        <a:rPr lang="en-US" sz="1100" kern="1200" dirty="0" smtClean="0">
                          <a:solidFill>
                            <a:schemeClr val="tx1"/>
                          </a:solidFill>
                          <a:effectLst/>
                          <a:latin typeface="+mn-lt"/>
                          <a:ea typeface="Times New Roman"/>
                          <a:cs typeface="Arial"/>
                        </a:rPr>
                        <a:t>Some scientists believe that water pollution is the largest cause of death and disease in the world.</a:t>
                      </a:r>
                      <a:endParaRPr lang="en-US" sz="1100" dirty="0" smtClean="0">
                        <a:solidFill>
                          <a:schemeClr val="tx1"/>
                        </a:solidFill>
                        <a:effectLst/>
                        <a:latin typeface="+mn-lt"/>
                        <a:ea typeface="Times New Roman"/>
                      </a:endParaRPr>
                    </a:p>
                    <a:p>
                      <a:pPr marL="228600" marR="0" lvl="0" indent="-228600" algn="l">
                        <a:lnSpc>
                          <a:spcPct val="100000"/>
                        </a:lnSpc>
                        <a:spcBef>
                          <a:spcPts val="0"/>
                        </a:spcBef>
                        <a:spcAft>
                          <a:spcPts val="0"/>
                        </a:spcAft>
                        <a:buFont typeface="Symbol"/>
                        <a:buChar char=""/>
                      </a:pPr>
                      <a:r>
                        <a:rPr lang="en-US" sz="1100" kern="1200" dirty="0" smtClean="0">
                          <a:solidFill>
                            <a:schemeClr val="tx1"/>
                          </a:solidFill>
                          <a:effectLst/>
                          <a:latin typeface="+mn-lt"/>
                          <a:ea typeface="Times New Roman"/>
                          <a:cs typeface="Arial"/>
                        </a:rPr>
                        <a:t>Noise:</a:t>
                      </a:r>
                      <a:r>
                        <a:rPr lang="en-US" sz="1100" kern="1200" baseline="0" dirty="0" smtClean="0">
                          <a:solidFill>
                            <a:schemeClr val="tx1"/>
                          </a:solidFill>
                          <a:effectLst/>
                          <a:latin typeface="+mn-lt"/>
                          <a:ea typeface="Times New Roman"/>
                          <a:cs typeface="Arial"/>
                        </a:rPr>
                        <a:t>  Noise pollution can cause high blood pressure, heart problems, sleep disturbances, and hearing problems. In animals, noise pollution can cause communication and reproductive problems. For some animals, noise can even affect the ability to navigate. Noise from underwater sonar equipment has been known to confuse whales.</a:t>
                      </a:r>
                      <a:endParaRPr lang="en-US" sz="1100" dirty="0" smtClean="0">
                        <a:solidFill>
                          <a:schemeClr val="tx1"/>
                        </a:solidFill>
                        <a:effectLst/>
                        <a:latin typeface="+mn-lt"/>
                        <a:ea typeface="Times New Roman"/>
                      </a:endParaRPr>
                    </a:p>
                    <a:p>
                      <a:pPr marL="228600" marR="0" lvl="0" indent="-228600" algn="l">
                        <a:lnSpc>
                          <a:spcPct val="100000"/>
                        </a:lnSpc>
                        <a:spcBef>
                          <a:spcPts val="0"/>
                        </a:spcBef>
                        <a:spcAft>
                          <a:spcPts val="0"/>
                        </a:spcAft>
                        <a:buFont typeface="Symbol"/>
                        <a:buChar char=""/>
                      </a:pPr>
                      <a:r>
                        <a:rPr lang="en-US" sz="1100" kern="1200" dirty="0" smtClean="0">
                          <a:solidFill>
                            <a:schemeClr val="tx1"/>
                          </a:solidFill>
                          <a:effectLst/>
                          <a:latin typeface="+mn-lt"/>
                          <a:ea typeface="Times New Roman"/>
                          <a:cs typeface="Arial"/>
                        </a:rPr>
                        <a:t>Light: Artificial lighting has been known to cause high blood pressure. It can also affect sleeping and waking rhythms, as </a:t>
                      </a:r>
                      <a:r>
                        <a:rPr lang="en-US" sz="1100" kern="1200" dirty="0" smtClean="0">
                          <a:solidFill>
                            <a:srgbClr val="000000"/>
                          </a:solidFill>
                          <a:effectLst/>
                          <a:latin typeface="+mn-lt"/>
                          <a:ea typeface="Times New Roman"/>
                          <a:cs typeface="Arial"/>
                        </a:rPr>
                        <a:t>well as the body’s natural ability to fight illness. In animals, artificial lighting can affect sleeping and waking rhythms, navigation, and reproduction.</a:t>
                      </a:r>
                      <a:endParaRPr lang="en-US" sz="1100" dirty="0" smtClean="0">
                        <a:effectLst/>
                        <a:latin typeface="+mn-lt"/>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kern="1200" baseline="0" dirty="0" smtClean="0">
                          <a:solidFill>
                            <a:schemeClr val="tx1"/>
                          </a:solidFill>
                          <a:effectLst/>
                          <a:latin typeface="+mn-lt"/>
                          <a:ea typeface="Times New Roman"/>
                        </a:rPr>
                        <a:t>Fully Supports:</a:t>
                      </a:r>
                      <a:r>
                        <a:rPr lang="en-US" sz="1100" b="0" kern="1200" baseline="0" dirty="0" smtClean="0">
                          <a:solidFill>
                            <a:schemeClr val="tx1"/>
                          </a:solidFill>
                          <a:effectLst/>
                          <a:latin typeface="+mn-lt"/>
                          <a:ea typeface="Times New Roman"/>
                        </a:rPr>
                        <a:t> Any other information explicitly found in the text and relevant to the prompt is acceptable.</a:t>
                      </a:r>
                      <a:endParaRPr lang="en-US" sz="1100" b="1" kern="1200" baseline="0" dirty="0" smtClean="0">
                        <a:solidFill>
                          <a:schemeClr val="tx1"/>
                        </a:solidFill>
                        <a:effectLst/>
                        <a:latin typeface="+mn-lt"/>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862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100" b="0" i="1" dirty="0" smtClean="0">
                          <a:effectLst/>
                          <a:latin typeface="+mn-lt"/>
                          <a:ea typeface="Calibri"/>
                          <a:cs typeface="Verdana"/>
                        </a:rPr>
                        <a:t>Student gives a </a:t>
                      </a:r>
                      <a:r>
                        <a:rPr lang="en-US" sz="1100" b="0" i="1" dirty="0">
                          <a:effectLst/>
                          <a:latin typeface="+mn-lt"/>
                          <a:ea typeface="Calibri"/>
                          <a:cs typeface="Verdana"/>
                        </a:rPr>
                        <a:t>proficient </a:t>
                      </a:r>
                      <a:r>
                        <a:rPr lang="en-US" sz="1100" b="0" i="1" dirty="0" smtClean="0">
                          <a:effectLst/>
                          <a:latin typeface="+mn-lt"/>
                          <a:ea typeface="Calibri"/>
                          <a:cs typeface="Verdana"/>
                        </a:rPr>
                        <a:t>response</a:t>
                      </a:r>
                      <a:r>
                        <a:rPr lang="en-US" sz="1100" b="0" i="1" baseline="0" dirty="0" smtClean="0">
                          <a:effectLst/>
                          <a:latin typeface="+mn-lt"/>
                          <a:ea typeface="Calibri"/>
                          <a:cs typeface="Verdana"/>
                        </a:rPr>
                        <a:t> citing each type of pollution mentioned in the article, as well as an example </a:t>
                      </a:r>
                      <a:r>
                        <a:rPr lang="en-US" sz="1100" b="0" i="1" baseline="0" dirty="0" smtClean="0">
                          <a:solidFill>
                            <a:schemeClr val="tx1"/>
                          </a:solidFill>
                          <a:effectLst/>
                          <a:latin typeface="+mn-lt"/>
                          <a:ea typeface="Calibri"/>
                          <a:cs typeface="Verdana"/>
                        </a:rPr>
                        <a:t>of how each type impacts the environment and a summarization sentence or section (underlined below).</a:t>
                      </a:r>
                    </a:p>
                    <a:p>
                      <a:pPr marL="0" marR="0" algn="l">
                        <a:lnSpc>
                          <a:spcPct val="100000"/>
                        </a:lnSpc>
                        <a:spcBef>
                          <a:spcPts val="0"/>
                        </a:spcBef>
                        <a:spcAft>
                          <a:spcPts val="0"/>
                        </a:spcAft>
                      </a:pPr>
                      <a:r>
                        <a:rPr lang="en-US" sz="1200" b="0" i="0" baseline="0" dirty="0" smtClean="0">
                          <a:solidFill>
                            <a:schemeClr val="tx1"/>
                          </a:solidFill>
                          <a:effectLst/>
                          <a:latin typeface="+mn-lt"/>
                          <a:ea typeface="Calibri"/>
                          <a:cs typeface="Verdana"/>
                        </a:rPr>
                        <a:t>In “Pollution”, the </a:t>
                      </a:r>
                      <a:r>
                        <a:rPr lang="en-US" sz="1200" b="0" i="0" baseline="0" dirty="0" smtClean="0">
                          <a:effectLst/>
                          <a:latin typeface="+mn-lt"/>
                          <a:ea typeface="Calibri"/>
                          <a:cs typeface="Verdana"/>
                        </a:rPr>
                        <a:t>author talks about many different types of pollution and the impact they have on the environment. Air pollution can make it hard to breath, while soil pollution leaks toxins into our dirt. Water pollution is the largest cause of death in the world. Noise and light pollution are not thought of very often, but are still dangerous. They can cause high blood pressure. </a:t>
                      </a:r>
                      <a:r>
                        <a:rPr lang="en-US" sz="1200" b="0" i="0" u="sng" baseline="0" dirty="0" smtClean="0">
                          <a:effectLst/>
                          <a:latin typeface="+mn-lt"/>
                          <a:ea typeface="Calibri"/>
                          <a:cs typeface="Verdana"/>
                        </a:rPr>
                        <a:t>These are the different kinds of pollution and some of their effects listed in the passage</a:t>
                      </a:r>
                      <a:r>
                        <a:rPr lang="en-US" sz="1200" b="0" i="0" u="none" baseline="0" dirty="0" smtClean="0">
                          <a:effectLst/>
                          <a:latin typeface="+mn-lt"/>
                          <a:ea typeface="Calibri"/>
                          <a:cs typeface="Verdana"/>
                        </a:rPr>
                        <a:t>.</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692">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100" b="0" i="1" dirty="0" smtClean="0">
                          <a:effectLst/>
                          <a:latin typeface="+mn-lt"/>
                          <a:ea typeface="Calibri"/>
                          <a:cs typeface="Verdana"/>
                        </a:rPr>
                        <a:t>Student gives</a:t>
                      </a:r>
                      <a:r>
                        <a:rPr lang="en-US" sz="1100" b="0" i="1" baseline="0" dirty="0" smtClean="0">
                          <a:effectLst/>
                          <a:latin typeface="+mn-lt"/>
                          <a:ea typeface="Calibri"/>
                          <a:cs typeface="Verdana"/>
                        </a:rPr>
                        <a:t> a </a:t>
                      </a:r>
                      <a:r>
                        <a:rPr lang="en-US" sz="1100" b="0" i="1" dirty="0" smtClean="0">
                          <a:effectLst/>
                          <a:latin typeface="+mn-lt"/>
                          <a:ea typeface="Calibri"/>
                          <a:cs typeface="Verdana"/>
                        </a:rPr>
                        <a:t> </a:t>
                      </a:r>
                      <a:r>
                        <a:rPr lang="en-US" sz="1100" b="0" i="1" dirty="0">
                          <a:effectLst/>
                          <a:latin typeface="+mn-lt"/>
                          <a:ea typeface="Calibri"/>
                          <a:cs typeface="Verdana"/>
                        </a:rPr>
                        <a:t>partial </a:t>
                      </a:r>
                      <a:r>
                        <a:rPr lang="en-US" sz="1100" b="0" i="1" dirty="0" smtClean="0">
                          <a:effectLst/>
                          <a:latin typeface="+mn-lt"/>
                          <a:ea typeface="Calibri"/>
                          <a:cs typeface="Verdana"/>
                        </a:rPr>
                        <a:t>response</a:t>
                      </a:r>
                      <a:r>
                        <a:rPr lang="en-US" sz="1100" b="0" i="1" baseline="0" dirty="0" smtClean="0">
                          <a:effectLst/>
                          <a:latin typeface="+mn-lt"/>
                          <a:ea typeface="Calibri"/>
                          <a:cs typeface="Verdana"/>
                        </a:rPr>
                        <a:t> of some of the types of pollution listed and partial or incomplete examples of how each type impacts the environment.  The summarization sentence or section is missing (or incomplete).</a:t>
                      </a:r>
                    </a:p>
                    <a:p>
                      <a:pPr marL="0" marR="0" algn="l">
                        <a:lnSpc>
                          <a:spcPct val="100000"/>
                        </a:lnSpc>
                        <a:spcBef>
                          <a:spcPts val="0"/>
                        </a:spcBef>
                        <a:spcAft>
                          <a:spcPts val="0"/>
                        </a:spcAft>
                      </a:pPr>
                      <a:r>
                        <a:rPr lang="en-US" sz="1200" b="0" i="0" baseline="0" dirty="0" smtClean="0">
                          <a:effectLst/>
                          <a:latin typeface="+mn-lt"/>
                          <a:ea typeface="Calibri"/>
                          <a:cs typeface="Verdana"/>
                        </a:rPr>
                        <a:t>There are many different types of pollution. They are air, soil, water, noise, and light pollution. They are all bad for the environment. Air pollution makes it hard to breath, while noise and light pollution make it hard for people to sleep. </a:t>
                      </a:r>
                      <a:endParaRPr lang="en-US" sz="1200" b="0" i="0" dirty="0">
                        <a:effectLst/>
                        <a:latin typeface="+mn-lt"/>
                        <a:ea typeface="Calibri"/>
                        <a:cs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184">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100" b="0" i="1" dirty="0" smtClean="0">
                          <a:effectLst/>
                          <a:latin typeface="+mn-lt"/>
                          <a:ea typeface="Calibri"/>
                          <a:cs typeface="Verdana"/>
                        </a:rPr>
                        <a:t>The student’s response  does not answer</a:t>
                      </a:r>
                      <a:r>
                        <a:rPr lang="en-US" sz="1100" b="0" i="1" baseline="0" dirty="0" smtClean="0">
                          <a:effectLst/>
                          <a:latin typeface="+mn-lt"/>
                          <a:ea typeface="Calibri"/>
                          <a:cs typeface="Verdana"/>
                        </a:rPr>
                        <a:t> the prompt</a:t>
                      </a:r>
                      <a:r>
                        <a:rPr lang="en-US" sz="1100" b="0" i="1" dirty="0" smtClean="0">
                          <a:effectLst/>
                          <a:latin typeface="+mn-lt"/>
                          <a:ea typeface="Calibri"/>
                          <a:cs typeface="Verdana"/>
                        </a:rPr>
                        <a:t>.</a:t>
                      </a:r>
                    </a:p>
                    <a:p>
                      <a:pPr marL="0" marR="0" algn="l">
                        <a:lnSpc>
                          <a:spcPct val="100000"/>
                        </a:lnSpc>
                        <a:spcBef>
                          <a:spcPts val="0"/>
                        </a:spcBef>
                        <a:spcAft>
                          <a:spcPts val="0"/>
                        </a:spcAft>
                      </a:pPr>
                      <a:r>
                        <a:rPr lang="en-US" sz="1200" b="0" i="0" dirty="0" smtClean="0">
                          <a:effectLst/>
                          <a:latin typeface="+mn-lt"/>
                          <a:ea typeface="Calibri"/>
                          <a:cs typeface="Verdana"/>
                        </a:rPr>
                        <a:t>I don’t like pollution.</a:t>
                      </a:r>
                      <a:r>
                        <a:rPr lang="en-US" sz="1200" dirty="0">
                          <a:effectLst/>
                          <a:latin typeface="+mn-lt"/>
                          <a:ea typeface="Calibri"/>
                          <a:cs typeface="Verdana"/>
                        </a:rPr>
                        <a:t> </a:t>
                      </a:r>
                      <a:endParaRPr lang="en-US" sz="1200" dirty="0">
                        <a:effectLst/>
                        <a:latin typeface="+mn-lt"/>
                        <a:ea typeface="Calibri"/>
                        <a:cs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97265369"/>
              </p:ext>
            </p:extLst>
          </p:nvPr>
        </p:nvGraphicFramePr>
        <p:xfrm>
          <a:off x="4876800" y="8153933"/>
          <a:ext cx="2418080" cy="685267"/>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RI.5.2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Determine two or more main ideas of a text and explain how they are supported by key details; summarize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634488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13977729"/>
              </p:ext>
            </p:extLst>
          </p:nvPr>
        </p:nvGraphicFramePr>
        <p:xfrm>
          <a:off x="345441" y="838200"/>
          <a:ext cx="7167881" cy="6518367"/>
        </p:xfrm>
        <a:graphic>
          <a:graphicData uri="http://schemas.openxmlformats.org/drawingml/2006/table">
            <a:tbl>
              <a:tblPr firstRow="1" firstCol="1" bandRow="1"/>
              <a:tblGrid>
                <a:gridCol w="774206"/>
                <a:gridCol w="6393675"/>
              </a:tblGrid>
              <a:tr h="60350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l">
                        <a:spcBef>
                          <a:spcPts val="0"/>
                        </a:spcBef>
                        <a:spcAft>
                          <a:spcPts val="0"/>
                        </a:spcAft>
                      </a:pPr>
                      <a:r>
                        <a:rPr lang="en-US" sz="1500" b="1" kern="1200" dirty="0" smtClean="0">
                          <a:solidFill>
                            <a:srgbClr val="000000"/>
                          </a:solidFill>
                          <a:effectLst/>
                          <a:latin typeface="Calibri"/>
                          <a:ea typeface="Times New Roman"/>
                          <a:cs typeface="Times New Roman"/>
                        </a:rPr>
                        <a:t> Standard RI.5.3</a:t>
                      </a:r>
                      <a:r>
                        <a:rPr lang="en-US" sz="1500" b="1" kern="1200" dirty="0">
                          <a:solidFill>
                            <a:srgbClr val="000000"/>
                          </a:solidFill>
                          <a:effectLst/>
                          <a:latin typeface="Calibri"/>
                          <a:ea typeface="Times New Roman"/>
                          <a:cs typeface="Times New Roman"/>
                        </a:rPr>
                        <a:t>:   3 Point Reading Constructed Response Rubric</a:t>
                      </a:r>
                      <a:endParaRPr lang="en-US" sz="1500" b="1" dirty="0">
                        <a:effectLst/>
                        <a:latin typeface="Calibri"/>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208">
                <a:tc gridSpan="2">
                  <a:txBody>
                    <a:bodyPr/>
                    <a:lstStyle/>
                    <a:p>
                      <a:pPr marL="0" marR="0" indent="0" algn="l">
                        <a:spcBef>
                          <a:spcPts val="0"/>
                        </a:spcBef>
                        <a:spcAft>
                          <a:spcPts val="0"/>
                        </a:spcAft>
                        <a:buNone/>
                      </a:pPr>
                      <a:r>
                        <a:rPr lang="en-US" sz="1500" b="1" kern="1200" dirty="0" smtClean="0">
                          <a:solidFill>
                            <a:srgbClr val="000000"/>
                          </a:solidFill>
                          <a:effectLst/>
                          <a:latin typeface="Calibri"/>
                          <a:ea typeface="Times New Roman"/>
                          <a:cs typeface="Times New Roman"/>
                        </a:rPr>
                        <a:t>Question #16 (prompt):   </a:t>
                      </a:r>
                      <a:r>
                        <a:rPr lang="en-US" sz="1500" b="1" strike="noStrike" dirty="0" smtClean="0"/>
                        <a:t>Explain</a:t>
                      </a:r>
                      <a:r>
                        <a:rPr lang="en-US" sz="1500" b="1" strike="noStrike" baseline="0" dirty="0" smtClean="0">
                          <a:solidFill>
                            <a:srgbClr val="FF0000"/>
                          </a:solidFill>
                          <a:effectLst>
                            <a:outerShdw blurRad="38100" dist="38100" dir="2700000" algn="tl">
                              <a:srgbClr val="000000">
                                <a:alpha val="43137"/>
                              </a:srgbClr>
                            </a:outerShdw>
                          </a:effectLst>
                        </a:rPr>
                        <a:t> </a:t>
                      </a:r>
                      <a:r>
                        <a:rPr lang="en-US" sz="1500" b="1" u="sng" strike="noStrike" dirty="0" smtClean="0"/>
                        <a:t>how</a:t>
                      </a:r>
                      <a:r>
                        <a:rPr lang="en-US" sz="1500" b="1" strike="noStrike" dirty="0" smtClean="0"/>
                        <a:t> two </a:t>
                      </a:r>
                      <a:r>
                        <a:rPr lang="en-US" sz="1500" b="1" dirty="0" smtClean="0"/>
                        <a:t>types of pollution negatively impact the environment in which whales live.  Use details from the text to explain your answer.</a:t>
                      </a:r>
                      <a:endParaRPr lang="en-US" sz="1500" b="1" dirty="0">
                        <a:effectLst/>
                        <a:latin typeface="Calibri"/>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0">
                <a:tc gridSpan="2">
                  <a:txBody>
                    <a:bodyPr/>
                    <a:lstStyle/>
                    <a:p>
                      <a:pPr marL="0" marR="0" algn="l">
                        <a:spcBef>
                          <a:spcPts val="0"/>
                        </a:spcBef>
                        <a:spcAft>
                          <a:spcPts val="0"/>
                        </a:spcAft>
                      </a:pPr>
                      <a:r>
                        <a:rPr lang="en-US" sz="1100" b="1" i="1" kern="1200" dirty="0" smtClean="0">
                          <a:solidFill>
                            <a:srgbClr val="000000"/>
                          </a:solidFill>
                          <a:effectLst/>
                          <a:latin typeface="+mn-lt"/>
                          <a:ea typeface="Times New Roman"/>
                          <a:cs typeface="Times New Roman"/>
                        </a:rPr>
                        <a:t>Scoring </a:t>
                      </a:r>
                      <a:r>
                        <a:rPr lang="en-US" sz="1100" b="1" i="1" kern="1200" dirty="0">
                          <a:solidFill>
                            <a:srgbClr val="000000"/>
                          </a:solidFill>
                          <a:effectLst/>
                          <a:latin typeface="+mn-lt"/>
                          <a:ea typeface="Times New Roman"/>
                          <a:cs typeface="Times New Roman"/>
                        </a:rPr>
                        <a:t>notes:  “</a:t>
                      </a:r>
                      <a:r>
                        <a:rPr lang="en-US" sz="1100" b="1" i="1" u="sng" kern="1200" dirty="0">
                          <a:solidFill>
                            <a:srgbClr val="000000"/>
                          </a:solidFill>
                          <a:effectLst/>
                          <a:latin typeface="+mn-lt"/>
                          <a:ea typeface="Times New Roman"/>
                          <a:cs typeface="Times New Roman"/>
                        </a:rPr>
                        <a:t>Teacher Language</a:t>
                      </a:r>
                      <a:r>
                        <a:rPr lang="en-US" sz="1100" b="1" i="1" kern="1200" dirty="0">
                          <a:solidFill>
                            <a:srgbClr val="000000"/>
                          </a:solidFill>
                          <a:effectLst/>
                          <a:latin typeface="+mn-lt"/>
                          <a:ea typeface="Times New Roman"/>
                          <a:cs typeface="Times New Roman"/>
                        </a:rPr>
                        <a:t>”</a:t>
                      </a:r>
                      <a:r>
                        <a:rPr lang="en-US" sz="1100" kern="1200" dirty="0">
                          <a:solidFill>
                            <a:srgbClr val="000000"/>
                          </a:solidFill>
                          <a:effectLst/>
                          <a:latin typeface="+mn-lt"/>
                          <a:ea typeface="Times New Roman"/>
                          <a:cs typeface="Times New Roman"/>
                        </a:rPr>
                        <a:t> </a:t>
                      </a:r>
                      <a:endParaRPr lang="en-US" sz="1100" dirty="0">
                        <a:effectLst/>
                        <a:latin typeface="+mn-lt"/>
                        <a:ea typeface="Times New Roman"/>
                      </a:endParaRPr>
                    </a:p>
                    <a:p>
                      <a:pPr marL="0" marR="0" algn="l"/>
                      <a:r>
                        <a:rPr lang="en-US" sz="1100" b="1" kern="1200" dirty="0">
                          <a:solidFill>
                            <a:srgbClr val="000000"/>
                          </a:solidFill>
                          <a:effectLst/>
                          <a:latin typeface="+mn-lt"/>
                          <a:ea typeface="Times New Roman"/>
                        </a:rPr>
                        <a:t>Sufficient </a:t>
                      </a:r>
                      <a:r>
                        <a:rPr lang="en-US" sz="1100" b="1" kern="1200" dirty="0" smtClean="0">
                          <a:solidFill>
                            <a:srgbClr val="000000"/>
                          </a:solidFill>
                          <a:effectLst/>
                          <a:latin typeface="+mn-lt"/>
                          <a:ea typeface="Times New Roman"/>
                        </a:rPr>
                        <a:t>Evidence</a:t>
                      </a:r>
                      <a:r>
                        <a:rPr lang="en-US" sz="1100" b="1" kern="1200" baseline="0" dirty="0" smtClean="0">
                          <a:solidFill>
                            <a:srgbClr val="000000"/>
                          </a:solidFill>
                          <a:effectLst/>
                          <a:latin typeface="+mn-lt"/>
                          <a:ea typeface="Times New Roman"/>
                        </a:rPr>
                        <a:t> </a:t>
                      </a:r>
                      <a:r>
                        <a:rPr lang="en-US" sz="1100" b="0" kern="1200" baseline="0" dirty="0" smtClean="0">
                          <a:solidFill>
                            <a:srgbClr val="000000"/>
                          </a:solidFill>
                          <a:effectLst/>
                          <a:latin typeface="+mn-lt"/>
                          <a:ea typeface="Times New Roman"/>
                        </a:rPr>
                        <a:t>for the response would be listing the two types of pollution that negatively impact the whales’ environment.  Students will state how the two types of pollution impact the whales’ environment.</a:t>
                      </a:r>
                      <a:endParaRPr lang="en-US" sz="1100" b="0" dirty="0">
                        <a:effectLst/>
                        <a:latin typeface="+mn-lt"/>
                        <a:ea typeface="Times New Roman"/>
                      </a:endParaRPr>
                    </a:p>
                    <a:p>
                      <a:pPr marL="0" marR="0" algn="l"/>
                      <a:r>
                        <a:rPr lang="en-US" sz="1100" b="1" kern="1200" dirty="0">
                          <a:solidFill>
                            <a:srgbClr val="000000"/>
                          </a:solidFill>
                          <a:effectLst/>
                          <a:latin typeface="+mn-lt"/>
                          <a:ea typeface="Times New Roman"/>
                        </a:rPr>
                        <a:t>Specific  </a:t>
                      </a:r>
                      <a:r>
                        <a:rPr lang="en-US" sz="1100" b="1" kern="1200" dirty="0" smtClean="0">
                          <a:solidFill>
                            <a:srgbClr val="000000"/>
                          </a:solidFill>
                          <a:effectLst/>
                          <a:latin typeface="+mn-lt"/>
                          <a:ea typeface="Times New Roman"/>
                        </a:rPr>
                        <a:t>Details</a:t>
                      </a:r>
                      <a:r>
                        <a:rPr lang="en-US" sz="1100" b="1" kern="1200" baseline="0" dirty="0" smtClean="0">
                          <a:solidFill>
                            <a:srgbClr val="000000"/>
                          </a:solidFill>
                          <a:effectLst/>
                          <a:latin typeface="+mn-lt"/>
                          <a:ea typeface="Times New Roman"/>
                        </a:rPr>
                        <a:t> </a:t>
                      </a:r>
                      <a:r>
                        <a:rPr lang="en-US" sz="1100" b="0" kern="1200" baseline="0" dirty="0" smtClean="0">
                          <a:solidFill>
                            <a:srgbClr val="000000"/>
                          </a:solidFill>
                          <a:effectLst/>
                          <a:latin typeface="+mn-lt"/>
                          <a:ea typeface="Times New Roman"/>
                        </a:rPr>
                        <a:t>to support development should include how both water and sound pollution can impact whales and specifics about each.  Specific details could be (1) how sound pollution such as underwater sonar confuses whales, affects their communication, navigation and reproduction and (2) the effects of chemicals leaking from the soil into the ocean.</a:t>
                      </a:r>
                      <a:endParaRPr lang="en-US" sz="1100" kern="1200" dirty="0" smtClean="0">
                        <a:solidFill>
                          <a:srgbClr val="000000"/>
                        </a:solidFill>
                        <a:effectLst/>
                        <a:latin typeface="+mn-lt"/>
                        <a:ea typeface="Times New Roman"/>
                        <a:cs typeface="Arial"/>
                      </a:endParaRPr>
                    </a:p>
                    <a:p>
                      <a:pPr marL="0" marR="0" algn="l"/>
                      <a:r>
                        <a:rPr lang="en-US" sz="1100" b="1" kern="1200" dirty="0" smtClean="0">
                          <a:solidFill>
                            <a:srgbClr val="000000"/>
                          </a:solidFill>
                          <a:effectLst/>
                          <a:latin typeface="+mn-lt"/>
                          <a:ea typeface="Times New Roman"/>
                        </a:rPr>
                        <a:t>Full Support </a:t>
                      </a:r>
                      <a:r>
                        <a:rPr lang="en-US" sz="1100" b="0" kern="1200" dirty="0" smtClean="0">
                          <a:solidFill>
                            <a:srgbClr val="000000"/>
                          </a:solidFill>
                          <a:effectLst/>
                          <a:latin typeface="+mn-lt"/>
                          <a:ea typeface="Times New Roman"/>
                        </a:rPr>
                        <a:t>of the prompt may include any information found explicitly in the text that supports the prompt.</a:t>
                      </a:r>
                      <a:endParaRPr lang="en-US" sz="1100" b="1" kern="1200" dirty="0" smtClean="0">
                        <a:solidFill>
                          <a:srgbClr val="000000"/>
                        </a:solidFill>
                        <a:effectLst/>
                        <a:latin typeface="+mn-lt"/>
                        <a:ea typeface="Times New Roman"/>
                      </a:endParaRPr>
                    </a:p>
                  </a:txBody>
                  <a:tcPr marL="62740" marR="627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0">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explaining which two types of pollution negatively impact the environment of whales and uses specific examples to show how</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a:t>
                      </a:r>
                      <a:endParaRPr kumimoji="0" lang="en-US" sz="1100" b="0" i="0" u="none" strike="noStrike" kern="1200" cap="none" spc="0" normalizeH="0" baseline="0" noProof="0" dirty="0" smtClean="0">
                        <a:ln>
                          <a:noFill/>
                        </a:ln>
                        <a:solidFill>
                          <a:prstClr val="black"/>
                        </a:solidFill>
                        <a:effectLst/>
                        <a:uLnTx/>
                        <a:uFillTx/>
                        <a:latin typeface="+mn-lt"/>
                        <a:ea typeface="Calibri"/>
                        <a:cs typeface="Verdan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Whales can be impacted by sound pollution. In addition,</a:t>
                      </a:r>
                      <a:r>
                        <a:rPr lang="en-US" sz="1200" baseline="0" dirty="0" smtClean="0"/>
                        <a:t> n</a:t>
                      </a:r>
                      <a:r>
                        <a:rPr lang="en-US" sz="1200" dirty="0" smtClean="0"/>
                        <a:t>oise from underwater sonar, can confuse whales. It affects their communication, navigation and reproduction. Another kind of pollution that might affect whales is</a:t>
                      </a:r>
                      <a:r>
                        <a:rPr lang="en-US" sz="1200" baseline="0" dirty="0" smtClean="0"/>
                        <a:t> soil pollution.  D</a:t>
                      </a:r>
                      <a:r>
                        <a:rPr lang="en-US" sz="1200" dirty="0" smtClean="0"/>
                        <a:t>angerous chemicals</a:t>
                      </a:r>
                      <a:r>
                        <a:rPr lang="en-US" sz="1200" baseline="0" dirty="0" smtClean="0"/>
                        <a:t> can </a:t>
                      </a:r>
                      <a:r>
                        <a:rPr lang="en-US" sz="1200" dirty="0" smtClean="0"/>
                        <a:t>leak into the soil and run into water sources, including the ocean. Exposure to these chemicals might be dangerous for whales. As you can see, water and sound pollution have a negative impact on whales’ habitat</a:t>
                      </a:r>
                      <a:r>
                        <a:rPr lang="en-US" sz="1100" dirty="0" smtClean="0"/>
                        <a:t>.  </a:t>
                      </a:r>
                      <a:endParaRPr lang="en-US" sz="1100" b="1" u="sng" kern="1200" baseline="0" dirty="0" smtClean="0">
                        <a:solidFill>
                          <a:schemeClr val="tx1"/>
                        </a:solidFill>
                        <a:latin typeface="+mn-lt"/>
                        <a:ea typeface="+mn-ea"/>
                        <a:cs typeface="+mn-cs"/>
                      </a:endParaRP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73">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explaining which two types of pollution negatively impact the environment of whales and partial examples of each</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Whales live in the ocean.  The ocean is their environment.  If a whale’s environment is not good it can hurt the whale.  I think noise that is too loud can make the whale confused.  Even dirty water can hurt the whales.</a:t>
                      </a: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629">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gives a minimal response about how pollution negatively impacts the environment of whales.</a:t>
                      </a:r>
                      <a:endParaRPr kumimoji="0" lang="en-US" sz="1100" b="0" i="0" u="none" strike="noStrike" kern="1200" cap="none" spc="0" normalizeH="0" baseline="0" noProof="0" dirty="0" smtClean="0">
                        <a:ln>
                          <a:noFill/>
                        </a:ln>
                        <a:solidFill>
                          <a:prstClr val="black"/>
                        </a:solidFill>
                        <a:effectLst/>
                        <a:uLnTx/>
                        <a:uFillTx/>
                        <a:latin typeface="+mn-lt"/>
                        <a:ea typeface="Calibri"/>
                        <a:cs typeface="Verdan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Pollution is bad for the environment.  It can hurt people and animals like whales.  Whales do not like pollution.</a:t>
                      </a: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865">
                <a:tc>
                  <a:txBody>
                    <a:bodyPr/>
                    <a:lstStyle/>
                    <a:p>
                      <a:pPr marL="0" marR="0" algn="ctr">
                        <a:lnSpc>
                          <a:spcPct val="115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2740" marR="627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smtClean="0">
                          <a:ln>
                            <a:noFill/>
                          </a:ln>
                          <a:solidFill>
                            <a:prstClr val="black"/>
                          </a:solidFill>
                          <a:effectLst/>
                          <a:uLnTx/>
                          <a:uFillTx/>
                          <a:latin typeface="+mn-lt"/>
                          <a:ea typeface="Calibri"/>
                          <a:cs typeface="Verdana"/>
                        </a:rPr>
                        <a:t>The student does not give a response explaining which two types of pollution negatively impacts the environment of whales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kern="1200" baseline="0" dirty="0" smtClean="0">
                          <a:solidFill>
                            <a:schemeClr val="tx1"/>
                          </a:solidFill>
                          <a:latin typeface="+mn-lt"/>
                          <a:ea typeface="+mn-ea"/>
                          <a:cs typeface="+mn-cs"/>
                        </a:rPr>
                        <a:t>Swimming in dirty water is not fun.</a:t>
                      </a:r>
                    </a:p>
                  </a:txBody>
                  <a:tcPr marL="102012" marR="102012" marT="51091" marB="5109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327986" y="269788"/>
            <a:ext cx="7039601" cy="405090"/>
          </a:xfrm>
          <a:prstGeom prst="rect">
            <a:avLst/>
          </a:prstGeom>
        </p:spPr>
        <p:txBody>
          <a:bodyPr wrap="square" lIns="96371" tIns="48186" rIns="96371" bIns="48186">
            <a:spAutoFit/>
          </a:bodyPr>
          <a:lstStyle/>
          <a:p>
            <a:pPr algn="ctr"/>
            <a:endParaRPr lang="en-US" b="1"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500263838"/>
              </p:ext>
            </p:extLst>
          </p:nvPr>
        </p:nvGraphicFramePr>
        <p:xfrm>
          <a:off x="5125720" y="7391400"/>
          <a:ext cx="2418080" cy="772897"/>
        </p:xfrm>
        <a:graphic>
          <a:graphicData uri="http://schemas.openxmlformats.org/drawingml/2006/table">
            <a:tbl>
              <a:tblPr/>
              <a:tblGrid>
                <a:gridCol w="241808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RI.5.3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800" b="0" i="0" kern="1200" dirty="0" smtClean="0">
                          <a:solidFill>
                            <a:schemeClr val="tx1"/>
                          </a:solidFill>
                          <a:effectLst/>
                          <a:latin typeface="+mn-lt"/>
                          <a:ea typeface="+mn-ea"/>
                          <a:cs typeface="+mn-cs"/>
                        </a:rPr>
                        <a:t>Explain the relationships or interactions between two or more individuals, events, ideas, or concepts in a historical, scientific, or technical text based on specific information in the text</a:t>
                      </a:r>
                      <a:endParaRPr lang="en-US" sz="8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3" name="Slide Number Placeholder 2"/>
          <p:cNvSpPr>
            <a:spLocks noGrp="1"/>
          </p:cNvSpPr>
          <p:nvPr>
            <p:ph type="sldNum" sz="quarter" idx="12"/>
          </p:nvPr>
        </p:nvSpPr>
        <p:spPr/>
        <p:txBody>
          <a:bodyPr/>
          <a:lstStyle/>
          <a:p>
            <a:fld id="{AF8359E8-5B63-4AE7-A26F-FE183B9DDE83}" type="slidenum">
              <a:rPr lang="en-US" smtClean="0"/>
              <a:t>8</a:t>
            </a:fld>
            <a:endParaRPr lang="en-US" dirty="0"/>
          </a:p>
        </p:txBody>
      </p:sp>
    </p:spTree>
    <p:extLst>
      <p:ext uri="{BB962C8B-B14F-4D97-AF65-F5344CB8AC3E}">
        <p14:creationId xmlns:p14="http://schemas.microsoft.com/office/powerpoint/2010/main" val="3282919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1229020"/>
              </p:ext>
            </p:extLst>
          </p:nvPr>
        </p:nvGraphicFramePr>
        <p:xfrm>
          <a:off x="388620" y="664831"/>
          <a:ext cx="6995160" cy="6376050"/>
        </p:xfrm>
        <a:graphic>
          <a:graphicData uri="http://schemas.openxmlformats.org/drawingml/2006/table">
            <a:tbl>
              <a:tblPr firstRow="1" firstCol="1" bandRow="1"/>
              <a:tblGrid>
                <a:gridCol w="734060"/>
                <a:gridCol w="6261100"/>
              </a:tblGrid>
              <a:tr h="502920">
                <a:tc gridSpan="2">
                  <a:txBody>
                    <a:bodyPr/>
                    <a:lstStyle/>
                    <a:p>
                      <a:pPr marL="0" marR="0" algn="ctr">
                        <a:lnSpc>
                          <a:spcPct val="100000"/>
                        </a:lnSpc>
                        <a:spcBef>
                          <a:spcPts val="0"/>
                        </a:spcBef>
                        <a:spcAft>
                          <a:spcPts val="0"/>
                        </a:spcAft>
                      </a:pPr>
                      <a:r>
                        <a:rPr lang="en-US" sz="1500" b="1" u="sng" kern="1200" dirty="0" smtClean="0">
                          <a:solidFill>
                            <a:srgbClr val="000000"/>
                          </a:solidFill>
                          <a:effectLst/>
                          <a:latin typeface="Calibri"/>
                          <a:ea typeface="Times New Roman"/>
                          <a:cs typeface="Times New Roman"/>
                        </a:rPr>
                        <a:t>Brief Write</a:t>
                      </a:r>
                      <a:r>
                        <a:rPr lang="en-US" sz="1500" b="1" u="none" kern="1200" dirty="0" smtClean="0">
                          <a:solidFill>
                            <a:srgbClr val="000000"/>
                          </a:solidFill>
                          <a:effectLst/>
                          <a:latin typeface="Calibri"/>
                          <a:ea typeface="Times New Roman"/>
                          <a:cs typeface="Times New Roman"/>
                        </a:rPr>
                        <a:t> </a:t>
                      </a:r>
                      <a:r>
                        <a:rPr lang="en-US" sz="1500" b="1" kern="1200" dirty="0" smtClean="0">
                          <a:solidFill>
                            <a:srgbClr val="000000"/>
                          </a:solidFill>
                          <a:effectLst/>
                          <a:latin typeface="Calibri"/>
                          <a:ea typeface="Times New Roman"/>
                          <a:cs typeface="Times New Roman"/>
                        </a:rPr>
                        <a:t>Rubric Answer Key</a:t>
                      </a:r>
                      <a:endParaRPr lang="en-US" sz="1500" b="1" dirty="0">
                        <a:effectLst/>
                        <a:latin typeface="Calibri"/>
                        <a:ea typeface="Calibri"/>
                        <a:cs typeface="Times New Roman"/>
                      </a:endParaRPr>
                    </a:p>
                    <a:p>
                      <a:pPr marL="0" marR="0" algn="ctr">
                        <a:lnSpc>
                          <a:spcPct val="100000"/>
                        </a:lnSpc>
                        <a:spcBef>
                          <a:spcPts val="0"/>
                        </a:spcBef>
                        <a:spcAft>
                          <a:spcPts val="0"/>
                        </a:spcAft>
                      </a:pPr>
                      <a:r>
                        <a:rPr lang="en-US" sz="1500" b="1" kern="1200" dirty="0">
                          <a:solidFill>
                            <a:srgbClr val="000000"/>
                          </a:solidFill>
                          <a:effectLst/>
                          <a:latin typeface="Calibri"/>
                          <a:ea typeface="Times New Roman"/>
                          <a:cs typeface="Times New Roman"/>
                        </a:rPr>
                        <a:t>Writing Standard </a:t>
                      </a:r>
                      <a:r>
                        <a:rPr lang="en-US" sz="1500" b="1" kern="1200" dirty="0" smtClean="0">
                          <a:solidFill>
                            <a:srgbClr val="000000"/>
                          </a:solidFill>
                          <a:effectLst/>
                          <a:latin typeface="Calibri"/>
                          <a:ea typeface="Times New Roman"/>
                          <a:cs typeface="Times New Roman"/>
                        </a:rPr>
                        <a:t>W.1</a:t>
                      </a:r>
                      <a:r>
                        <a:rPr lang="en-US" sz="1200" b="1" kern="1200" dirty="0" smtClean="0">
                          <a:solidFill>
                            <a:srgbClr val="000000"/>
                          </a:solidFill>
                          <a:effectLst/>
                          <a:latin typeface="Calibri"/>
                          <a:ea typeface="Times New Roman"/>
                          <a:cs typeface="Times New Roman"/>
                        </a:rPr>
                        <a:t>a,b</a:t>
                      </a:r>
                      <a:r>
                        <a:rPr lang="en-US" sz="1500" b="1" kern="1200" dirty="0" smtClean="0">
                          <a:solidFill>
                            <a:srgbClr val="000000"/>
                          </a:solidFill>
                          <a:effectLst/>
                          <a:latin typeface="Calibri"/>
                          <a:ea typeface="Times New Roman"/>
                          <a:cs typeface="Times New Roman"/>
                        </a:rPr>
                        <a:t> </a:t>
                      </a:r>
                      <a:r>
                        <a:rPr lang="en-US" sz="1500" b="1" kern="1200" dirty="0">
                          <a:solidFill>
                            <a:srgbClr val="000000"/>
                          </a:solidFill>
                          <a:effectLst/>
                          <a:latin typeface="Calibri"/>
                          <a:ea typeface="Times New Roman"/>
                          <a:cs typeface="Times New Roman"/>
                        </a:rPr>
                        <a:t>Opinion </a:t>
                      </a:r>
                      <a:r>
                        <a:rPr lang="en-US" sz="1500" b="1" kern="1200" dirty="0" smtClean="0">
                          <a:solidFill>
                            <a:srgbClr val="000000"/>
                          </a:solidFill>
                          <a:effectLst/>
                          <a:latin typeface="Calibri"/>
                          <a:ea typeface="Times New Roman"/>
                          <a:cs typeface="Times New Roman"/>
                        </a:rPr>
                        <a:t>Writing</a:t>
                      </a:r>
                      <a:r>
                        <a:rPr lang="en-US" sz="1500" b="1" kern="1200" baseline="0" dirty="0">
                          <a:solidFill>
                            <a:schemeClr val="tx1"/>
                          </a:solidFill>
                          <a:effectLst/>
                          <a:latin typeface="Calibri"/>
                          <a:ea typeface="Times New Roman"/>
                          <a:cs typeface="Times New Roman"/>
                        </a:rPr>
                        <a:t> </a:t>
                      </a:r>
                      <a:r>
                        <a:rPr lang="en-US" sz="1500" b="1" kern="1200" baseline="0" dirty="0" smtClean="0">
                          <a:solidFill>
                            <a:schemeClr val="tx1"/>
                          </a:solidFill>
                          <a:effectLst/>
                          <a:latin typeface="Calibri"/>
                          <a:ea typeface="Times New Roman"/>
                          <a:cs typeface="Times New Roman"/>
                        </a:rPr>
                        <a:t>- </a:t>
                      </a:r>
                      <a:r>
                        <a:rPr lang="en-US" sz="1500" b="1" kern="1200" dirty="0" smtClean="0">
                          <a:solidFill>
                            <a:srgbClr val="000000"/>
                          </a:solidFill>
                          <a:effectLst/>
                          <a:latin typeface="Calibri"/>
                          <a:ea typeface="Times New Roman"/>
                          <a:cs typeface="Times New Roman"/>
                        </a:rPr>
                        <a:t>Target 6</a:t>
                      </a:r>
                      <a:r>
                        <a:rPr lang="en-US" sz="1500" b="1" kern="1200" dirty="0" smtClean="0">
                          <a:solidFill>
                            <a:schemeClr val="tx1"/>
                          </a:solidFill>
                          <a:effectLst/>
                          <a:latin typeface="Calibri"/>
                          <a:ea typeface="Times New Roman"/>
                          <a:cs typeface="Times New Roman"/>
                        </a:rPr>
                        <a:t>a</a:t>
                      </a:r>
                      <a:endParaRPr lang="en-US" sz="1500" b="1" dirty="0">
                        <a:solidFill>
                          <a:schemeClr val="tx1"/>
                        </a:solidFill>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713425">
                <a:tc gridSpan="2">
                  <a:txBody>
                    <a:bodyPr/>
                    <a:lstStyle/>
                    <a:p>
                      <a:pPr marL="0" indent="0">
                        <a:buNone/>
                      </a:pPr>
                      <a:r>
                        <a:rPr lang="en-US" sz="1500" b="1" u="none" kern="1200" dirty="0" smtClean="0">
                          <a:solidFill>
                            <a:schemeClr val="tx1"/>
                          </a:solidFill>
                          <a:effectLst/>
                          <a:latin typeface="+mn-lt"/>
                          <a:ea typeface="Times New Roman"/>
                          <a:cs typeface="Times New Roman"/>
                        </a:rPr>
                        <a:t>Question # 17  Item Prompt: </a:t>
                      </a:r>
                      <a:r>
                        <a:rPr lang="en-US" sz="1500" b="1" dirty="0" smtClean="0">
                          <a:solidFill>
                            <a:schemeClr val="tx1"/>
                          </a:solidFill>
                          <a:latin typeface="+mn-lt"/>
                          <a:cs typeface="Helvetica" panose="020B0604020202020204" pitchFamily="34" charset="0"/>
                        </a:rPr>
                        <a:t>The passage “</a:t>
                      </a:r>
                      <a:r>
                        <a:rPr lang="en-US" sz="1500" b="1" i="0" u="none" dirty="0" smtClean="0">
                          <a:solidFill>
                            <a:schemeClr val="tx1"/>
                          </a:solidFill>
                          <a:latin typeface="+mn-lt"/>
                          <a:cs typeface="Helvetica" panose="020B0604020202020204" pitchFamily="34" charset="0"/>
                        </a:rPr>
                        <a:t>Pollution”</a:t>
                      </a:r>
                      <a:r>
                        <a:rPr lang="en-US" sz="1500" b="1" dirty="0" smtClean="0">
                          <a:solidFill>
                            <a:schemeClr val="tx1"/>
                          </a:solidFill>
                          <a:latin typeface="+mn-lt"/>
                          <a:cs typeface="Helvetica" panose="020B0604020202020204" pitchFamily="34" charset="0"/>
                        </a:rPr>
                        <a:t> mentions several types of pollution. In your opinion, which type of pollution</a:t>
                      </a:r>
                      <a:r>
                        <a:rPr lang="en-US" sz="1500" b="1" baseline="0" dirty="0" smtClean="0">
                          <a:solidFill>
                            <a:schemeClr val="tx1"/>
                          </a:solidFill>
                          <a:latin typeface="+mn-lt"/>
                          <a:cs typeface="Helvetica" panose="020B0604020202020204" pitchFamily="34" charset="0"/>
                        </a:rPr>
                        <a:t> impacts people the most? </a:t>
                      </a:r>
                    </a:p>
                    <a:p>
                      <a:pPr marL="0" indent="0">
                        <a:buNone/>
                      </a:pPr>
                      <a:r>
                        <a:rPr lang="en-US" sz="1500" b="1" baseline="0" dirty="0" smtClean="0">
                          <a:solidFill>
                            <a:schemeClr val="tx1"/>
                          </a:solidFill>
                          <a:latin typeface="+mn-lt"/>
                          <a:cs typeface="Helvetica" panose="020B0604020202020204" pitchFamily="34" charset="0"/>
                        </a:rPr>
                        <a:t>Support your reasoning by using details and examples from the passage.</a:t>
                      </a:r>
                      <a:endParaRPr lang="en-US" sz="1500" b="1" strike="sngStrike" dirty="0" smtClean="0">
                        <a:solidFill>
                          <a:srgbClr val="FF0000"/>
                        </a:solidFill>
                        <a:latin typeface="+mn-lt"/>
                        <a:cs typeface="Helvetica" panose="020B0604020202020204" pitchFamily="34" charset="0"/>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300165">
                <a:tc gridSpan="2">
                  <a:txBody>
                    <a:bodyPr/>
                    <a:lstStyle/>
                    <a:p>
                      <a:pPr marL="0" marR="0" algn="l">
                        <a:lnSpc>
                          <a:spcPct val="100000"/>
                        </a:lnSpc>
                        <a:spcBef>
                          <a:spcPts val="0"/>
                        </a:spcBef>
                        <a:spcAft>
                          <a:spcPts val="0"/>
                        </a:spcAft>
                      </a:pPr>
                      <a:r>
                        <a:rPr lang="en-US" sz="1200" b="0" kern="1200" dirty="0">
                          <a:solidFill>
                            <a:srgbClr val="000000"/>
                          </a:solidFill>
                          <a:effectLst/>
                          <a:latin typeface="Calibri"/>
                          <a:ea typeface="Times New Roman"/>
                          <a:cs typeface="Arial"/>
                        </a:rPr>
                        <a:t>Scoring Notes</a:t>
                      </a:r>
                      <a:r>
                        <a:rPr lang="en-US" sz="1200" b="0" kern="1200" dirty="0" smtClean="0">
                          <a:solidFill>
                            <a:srgbClr val="000000"/>
                          </a:solidFill>
                          <a:effectLst/>
                          <a:latin typeface="Calibri"/>
                          <a:ea typeface="Times New Roman"/>
                          <a:cs typeface="Arial"/>
                        </a:rPr>
                        <a:t>: A focus should be placed on organization of opinion</a:t>
                      </a:r>
                      <a:r>
                        <a:rPr lang="en-US" sz="1200" b="0" kern="1200" baseline="0" dirty="0" smtClean="0">
                          <a:solidFill>
                            <a:srgbClr val="000000"/>
                          </a:solidFill>
                          <a:effectLst/>
                          <a:latin typeface="Calibri"/>
                          <a:ea typeface="Times New Roman"/>
                          <a:cs typeface="Arial"/>
                        </a:rPr>
                        <a:t> and supportive reasons.</a:t>
                      </a:r>
                      <a:endParaRPr lang="en-US" sz="1200" b="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Essential elements </a:t>
                      </a:r>
                      <a:r>
                        <a:rPr lang="en-US" sz="1200" kern="1200" dirty="0">
                          <a:solidFill>
                            <a:srgbClr val="000000"/>
                          </a:solidFill>
                          <a:effectLst/>
                          <a:latin typeface="Calibri"/>
                          <a:ea typeface="Times New Roman"/>
                          <a:cs typeface="Times New Roman"/>
                        </a:rPr>
                        <a:t>of a complete interpretation of the </a:t>
                      </a:r>
                      <a:r>
                        <a:rPr lang="en-US" sz="1200" kern="1200" dirty="0" smtClean="0">
                          <a:solidFill>
                            <a:srgbClr val="000000"/>
                          </a:solidFill>
                          <a:effectLst/>
                          <a:latin typeface="Calibri"/>
                          <a:ea typeface="Times New Roman"/>
                          <a:cs typeface="Times New Roman"/>
                        </a:rPr>
                        <a:t>prompt would be organizing</a:t>
                      </a:r>
                      <a:r>
                        <a:rPr lang="en-US" sz="1200" kern="1200" baseline="0" dirty="0" smtClean="0">
                          <a:solidFill>
                            <a:srgbClr val="000000"/>
                          </a:solidFill>
                          <a:effectLst/>
                          <a:latin typeface="Calibri"/>
                          <a:ea typeface="Times New Roman"/>
                          <a:cs typeface="Times New Roman"/>
                        </a:rPr>
                        <a:t> the paragraph in a logical order using all of the sentences in the stimulus text. There must be a definite opinion statement.</a:t>
                      </a:r>
                      <a:endParaRPr lang="en-US" sz="11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Aspects </a:t>
                      </a:r>
                      <a:r>
                        <a:rPr lang="en-US" sz="1200" b="1" kern="1200" dirty="0">
                          <a:solidFill>
                            <a:srgbClr val="000000"/>
                          </a:solidFill>
                          <a:effectLst/>
                          <a:latin typeface="Calibri"/>
                          <a:ea typeface="Times New Roman"/>
                          <a:cs typeface="Times New Roman"/>
                        </a:rPr>
                        <a:t>of the task </a:t>
                      </a:r>
                      <a:r>
                        <a:rPr lang="en-US" sz="1200" kern="1200" dirty="0">
                          <a:solidFill>
                            <a:srgbClr val="000000"/>
                          </a:solidFill>
                          <a:effectLst/>
                          <a:latin typeface="Calibri"/>
                          <a:ea typeface="Times New Roman"/>
                          <a:cs typeface="Times New Roman"/>
                        </a:rPr>
                        <a:t>and </a:t>
                      </a:r>
                      <a:r>
                        <a:rPr lang="en-US" sz="1200" kern="1200" dirty="0" smtClean="0">
                          <a:solidFill>
                            <a:srgbClr val="000000"/>
                          </a:solidFill>
                          <a:effectLst/>
                          <a:latin typeface="Calibri"/>
                          <a:ea typeface="Times New Roman"/>
                          <a:cs typeface="Times New Roman"/>
                        </a:rPr>
                        <a:t>sufficient </a:t>
                      </a:r>
                      <a:r>
                        <a:rPr lang="en-US" sz="1200" b="1" kern="1200" dirty="0">
                          <a:solidFill>
                            <a:srgbClr val="000000"/>
                          </a:solidFill>
                          <a:effectLst/>
                          <a:latin typeface="Calibri"/>
                          <a:ea typeface="Times New Roman"/>
                          <a:cs typeface="Times New Roman"/>
                        </a:rPr>
                        <a:t>relevant evidence </a:t>
                      </a:r>
                      <a:r>
                        <a:rPr lang="en-US" sz="1200" kern="1200" dirty="0">
                          <a:solidFill>
                            <a:srgbClr val="000000"/>
                          </a:solidFill>
                          <a:effectLst/>
                          <a:latin typeface="Calibri"/>
                          <a:ea typeface="Times New Roman"/>
                          <a:cs typeface="Times New Roman"/>
                        </a:rPr>
                        <a:t>to support </a:t>
                      </a:r>
                      <a:r>
                        <a:rPr lang="en-US" sz="1200" kern="1200" dirty="0" smtClean="0">
                          <a:solidFill>
                            <a:srgbClr val="000000"/>
                          </a:solidFill>
                          <a:effectLst/>
                          <a:latin typeface="Calibri"/>
                          <a:ea typeface="Times New Roman"/>
                          <a:cs typeface="Times New Roman"/>
                        </a:rPr>
                        <a:t>development of the paragraph would include the logical order and adding 1 or 2 more sentences to</a:t>
                      </a:r>
                      <a:r>
                        <a:rPr lang="en-US" sz="1200" kern="1200" baseline="0" dirty="0" smtClean="0">
                          <a:solidFill>
                            <a:srgbClr val="000000"/>
                          </a:solidFill>
                          <a:effectLst/>
                          <a:latin typeface="Calibri"/>
                          <a:ea typeface="Times New Roman"/>
                          <a:cs typeface="Times New Roman"/>
                        </a:rPr>
                        <a:t> support the opinion in the text.</a:t>
                      </a:r>
                      <a:endParaRPr lang="en-US" sz="11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Focused and </a:t>
                      </a:r>
                      <a:r>
                        <a:rPr lang="en-US" sz="1200" b="1" u="sng" kern="1200" dirty="0">
                          <a:solidFill>
                            <a:srgbClr val="000000"/>
                          </a:solidFill>
                          <a:effectLst/>
                          <a:latin typeface="Calibri"/>
                          <a:ea typeface="Times New Roman"/>
                          <a:cs typeface="Times New Roman"/>
                        </a:rPr>
                        <a:t>organized</a:t>
                      </a:r>
                      <a:r>
                        <a:rPr lang="en-US" sz="1200" b="0" u="none" kern="1200" dirty="0">
                          <a:solidFill>
                            <a:srgbClr val="000000"/>
                          </a:solidFill>
                          <a:effectLst/>
                          <a:latin typeface="Calibri"/>
                          <a:ea typeface="Times New Roman"/>
                          <a:cs typeface="Times New Roman"/>
                        </a:rPr>
                        <a:t>, </a:t>
                      </a:r>
                      <a:r>
                        <a:rPr lang="en-US" sz="1200" b="0" u="none" kern="1200" dirty="0" smtClean="0">
                          <a:solidFill>
                            <a:srgbClr val="000000"/>
                          </a:solidFill>
                          <a:effectLst/>
                          <a:latin typeface="Calibri"/>
                          <a:ea typeface="Times New Roman"/>
                          <a:cs typeface="Times New Roman"/>
                        </a:rPr>
                        <a:t>the prompt is </a:t>
                      </a:r>
                      <a:r>
                        <a:rPr lang="en-US" sz="1200" kern="1200" dirty="0" smtClean="0">
                          <a:solidFill>
                            <a:srgbClr val="000000"/>
                          </a:solidFill>
                          <a:effectLst/>
                          <a:latin typeface="Calibri"/>
                          <a:ea typeface="Times New Roman"/>
                          <a:cs typeface="Times New Roman"/>
                        </a:rPr>
                        <a:t>consistently </a:t>
                      </a:r>
                      <a:r>
                        <a:rPr lang="en-US" sz="1200" kern="1200" dirty="0">
                          <a:solidFill>
                            <a:srgbClr val="000000"/>
                          </a:solidFill>
                          <a:effectLst/>
                          <a:latin typeface="Calibri"/>
                          <a:ea typeface="Times New Roman"/>
                          <a:cs typeface="Times New Roman"/>
                        </a:rPr>
                        <a:t>addressing the purpose, audience, and </a:t>
                      </a:r>
                      <a:r>
                        <a:rPr lang="en-US" sz="1200" kern="1200" dirty="0" smtClean="0">
                          <a:solidFill>
                            <a:srgbClr val="000000"/>
                          </a:solidFill>
                          <a:effectLst/>
                          <a:latin typeface="Calibri"/>
                          <a:ea typeface="Times New Roman"/>
                          <a:cs typeface="Times New Roman"/>
                        </a:rPr>
                        <a:t>task.</a:t>
                      </a:r>
                      <a:endParaRPr lang="en-US" sz="11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Sentences</a:t>
                      </a:r>
                      <a:r>
                        <a:rPr lang="en-US" sz="1200" kern="1200" dirty="0" smtClean="0">
                          <a:solidFill>
                            <a:srgbClr val="000000"/>
                          </a:solidFill>
                          <a:effectLst/>
                          <a:latin typeface="Calibri"/>
                          <a:ea typeface="Times New Roman"/>
                          <a:cs typeface="Times New Roman"/>
                        </a:rPr>
                        <a:t> are of </a:t>
                      </a:r>
                      <a:r>
                        <a:rPr lang="en-US" sz="1200" kern="1200" dirty="0">
                          <a:solidFill>
                            <a:srgbClr val="000000"/>
                          </a:solidFill>
                          <a:effectLst/>
                          <a:latin typeface="Calibri"/>
                          <a:ea typeface="Times New Roman"/>
                          <a:cs typeface="Times New Roman"/>
                        </a:rPr>
                        <a:t>varied length and </a:t>
                      </a:r>
                      <a:r>
                        <a:rPr lang="en-US" sz="1200" kern="1200" dirty="0" smtClean="0">
                          <a:solidFill>
                            <a:srgbClr val="000000"/>
                          </a:solidFill>
                          <a:effectLst/>
                          <a:latin typeface="Calibri"/>
                          <a:ea typeface="Times New Roman"/>
                          <a:cs typeface="Times New Roman"/>
                        </a:rPr>
                        <a:t>structure.</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819849">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i="1" dirty="0" smtClean="0">
                          <a:effectLst/>
                          <a:latin typeface="Calibri"/>
                          <a:ea typeface="Calibri"/>
                          <a:cs typeface="Times New Roman"/>
                        </a:rPr>
                        <a:t>The student response </a:t>
                      </a:r>
                      <a:r>
                        <a:rPr lang="en-US" sz="1100" b="1" i="1" dirty="0" smtClean="0">
                          <a:effectLst/>
                          <a:latin typeface="Calibri"/>
                          <a:ea typeface="Calibri"/>
                          <a:cs typeface="Times New Roman"/>
                        </a:rPr>
                        <a:t>states a definite</a:t>
                      </a:r>
                      <a:r>
                        <a:rPr lang="en-US" sz="1100" b="1" i="1" baseline="0" dirty="0" smtClean="0">
                          <a:effectLst/>
                          <a:latin typeface="Calibri"/>
                          <a:ea typeface="Calibri"/>
                          <a:cs typeface="Times New Roman"/>
                        </a:rPr>
                        <a:t> opinion </a:t>
                      </a:r>
                      <a:r>
                        <a:rPr lang="en-US" sz="1100" i="1" baseline="0" dirty="0" smtClean="0">
                          <a:effectLst/>
                          <a:latin typeface="Calibri"/>
                          <a:ea typeface="Calibri"/>
                          <a:cs typeface="Times New Roman"/>
                        </a:rPr>
                        <a:t>about which type of pollution </a:t>
                      </a:r>
                      <a:r>
                        <a:rPr lang="en-US" sz="1100" i="1" baseline="0" dirty="0" smtClean="0">
                          <a:solidFill>
                            <a:schemeClr val="tx1"/>
                          </a:solidFill>
                          <a:effectLst/>
                          <a:latin typeface="Calibri"/>
                          <a:ea typeface="Calibri"/>
                          <a:cs typeface="Times New Roman"/>
                        </a:rPr>
                        <a:t>impacts people the </a:t>
                      </a:r>
                      <a:r>
                        <a:rPr lang="en-US" sz="1100" i="1" baseline="0" dirty="0" smtClean="0">
                          <a:effectLst/>
                          <a:latin typeface="Calibri"/>
                          <a:ea typeface="Calibri"/>
                          <a:cs typeface="Times New Roman"/>
                        </a:rPr>
                        <a:t>most.  The opinion statement is strongly supported by details and examples from the passage.</a:t>
                      </a:r>
                      <a:endParaRPr lang="en-US" sz="1100" i="1" dirty="0" smtClean="0">
                        <a:effectLst/>
                        <a:latin typeface="Calibri"/>
                        <a:ea typeface="Calibri"/>
                        <a:cs typeface="Times New Roman"/>
                      </a:endParaRPr>
                    </a:p>
                    <a:p>
                      <a:pPr marL="0" marR="0" algn="l">
                        <a:lnSpc>
                          <a:spcPct val="100000"/>
                        </a:lnSpc>
                        <a:spcBef>
                          <a:spcPts val="0"/>
                        </a:spcBef>
                        <a:spcAft>
                          <a:spcPts val="0"/>
                        </a:spcAft>
                      </a:pPr>
                      <a:r>
                        <a:rPr lang="en-US" sz="1200" i="0" dirty="0" smtClean="0">
                          <a:effectLst/>
                          <a:latin typeface="Calibri"/>
                          <a:ea typeface="Calibri"/>
                          <a:cs typeface="Times New Roman"/>
                        </a:rPr>
                        <a:t>The</a:t>
                      </a:r>
                      <a:r>
                        <a:rPr lang="en-US" sz="1200" i="0" baseline="0" dirty="0" smtClean="0">
                          <a:effectLst/>
                          <a:latin typeface="Calibri"/>
                          <a:ea typeface="Calibri"/>
                          <a:cs typeface="Times New Roman"/>
                        </a:rPr>
                        <a:t> types of pollution mentioned in the passage are air, soil and water, noise, and artificial light.  </a:t>
                      </a:r>
                      <a:r>
                        <a:rPr lang="en-US" sz="1200" i="0" dirty="0" smtClean="0">
                          <a:effectLst/>
                          <a:latin typeface="Calibri"/>
                          <a:ea typeface="Calibri"/>
                          <a:cs typeface="Times New Roman"/>
                        </a:rPr>
                        <a:t>I believe that water pollution affects people</a:t>
                      </a:r>
                      <a:r>
                        <a:rPr lang="en-US" sz="1200" i="0" baseline="0" dirty="0" smtClean="0">
                          <a:effectLst/>
                          <a:latin typeface="Calibri"/>
                          <a:ea typeface="Calibri"/>
                          <a:cs typeface="Times New Roman"/>
                        </a:rPr>
                        <a:t> more than all of the other types of pollution listed in the article.  People can take steps to avoid air, noise and </a:t>
                      </a:r>
                      <a:r>
                        <a:rPr lang="en-US" sz="1200" i="0" baseline="0" dirty="0" smtClean="0">
                          <a:solidFill>
                            <a:schemeClr val="tx1"/>
                          </a:solidFill>
                          <a:effectLst/>
                          <a:latin typeface="Calibri"/>
                          <a:ea typeface="Calibri"/>
                          <a:cs typeface="Times New Roman"/>
                        </a:rPr>
                        <a:t>light pollution. Even though </a:t>
                      </a:r>
                      <a:r>
                        <a:rPr lang="en-US" sz="1200" i="0" baseline="0" dirty="0" smtClean="0">
                          <a:effectLst/>
                          <a:latin typeface="Calibri"/>
                          <a:ea typeface="Calibri"/>
                          <a:cs typeface="Times New Roman"/>
                        </a:rPr>
                        <a:t>it would be difficult, it is still possible.  Soil pollution is connected in some ways to water pollution because the chemicals leak into underground water supplies, so I consider it part of water pollution.  The passage states that scientists believe water pollution is the biggest cause of death and disease in the entire world.  We can filter our water, but what about food grown with water that has been contaminated by chemicals from the soil?</a:t>
                      </a:r>
                      <a:endParaRPr lang="en-US" sz="1200" i="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8223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100" i="1" dirty="0" smtClean="0"/>
                        <a:t>The student response states a definite opinion about which type of pollution impacts people most.  The opinion statement is partially</a:t>
                      </a:r>
                      <a:r>
                        <a:rPr lang="en-US" sz="1100" i="1" baseline="0" dirty="0" smtClean="0"/>
                        <a:t> supported by details from the text but lacks substance or explanation.</a:t>
                      </a:r>
                      <a:endParaRPr lang="en-US" sz="1100" i="1" dirty="0" smtClean="0"/>
                    </a:p>
                    <a:p>
                      <a:r>
                        <a:rPr lang="en-US" sz="1200" dirty="0" smtClean="0"/>
                        <a:t>There are many kinds of pollution</a:t>
                      </a:r>
                      <a:r>
                        <a:rPr lang="en-US" sz="1200" dirty="0" smtClean="0">
                          <a:solidFill>
                            <a:schemeClr val="tx1"/>
                          </a:solidFill>
                        </a:rPr>
                        <a:t>.</a:t>
                      </a:r>
                      <a:r>
                        <a:rPr lang="en-US" sz="1200" baseline="0" dirty="0" smtClean="0">
                          <a:solidFill>
                            <a:schemeClr val="tx1"/>
                          </a:solidFill>
                        </a:rPr>
                        <a:t>  Our air is very important, so </a:t>
                      </a:r>
                      <a:r>
                        <a:rPr lang="en-US" sz="1200" baseline="0" dirty="0" smtClean="0"/>
                        <a:t>I think it can impact people more than any other kind of pollution.  We have to breathe.  There are primary and secondary pollutants. If you are breathing polluted air it can hurt your lungs.  It is very dangerous to breathe bad air.</a:t>
                      </a: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785">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100" i="1" dirty="0" smtClean="0"/>
                        <a:t>The student response</a:t>
                      </a:r>
                      <a:r>
                        <a:rPr lang="en-US" sz="1100" i="1" baseline="0" dirty="0" smtClean="0"/>
                        <a:t> doesn’t state a specific opinion about which type of pollution impacts people most.</a:t>
                      </a:r>
                      <a:endParaRPr lang="en-US" sz="1100" i="1" dirty="0" smtClean="0"/>
                    </a:p>
                    <a:p>
                      <a:r>
                        <a:rPr lang="en-US" sz="1200" dirty="0" smtClean="0"/>
                        <a:t>Pollution is really bad for people.  If</a:t>
                      </a:r>
                      <a:r>
                        <a:rPr lang="en-US" sz="1200" baseline="0" dirty="0" smtClean="0"/>
                        <a:t> you breathe air that is polluted you can get sick.  If you drink polluted water or eat stuff grown with chemicals you can get sick too.  </a:t>
                      </a:r>
                      <a:endParaRPr lang="en-US" sz="1200" dirty="0"/>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1167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100" i="1" dirty="0" smtClean="0"/>
                        <a:t>The student</a:t>
                      </a:r>
                      <a:r>
                        <a:rPr lang="en-US" sz="1100" i="1" baseline="0" dirty="0" smtClean="0"/>
                        <a:t> does not respond to the prompt.</a:t>
                      </a:r>
                    </a:p>
                    <a:p>
                      <a:r>
                        <a:rPr lang="en-US" sz="1200" i="0" dirty="0" smtClean="0"/>
                        <a:t>Pollution is when bad things get</a:t>
                      </a:r>
                      <a:r>
                        <a:rPr lang="en-US" sz="1200" i="0" baseline="0" dirty="0" smtClean="0"/>
                        <a:t> into the air, soil or water.</a:t>
                      </a:r>
                      <a:endParaRPr lang="en-US" sz="1200" i="0" dirty="0"/>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 name="Slide Number Placeholder 1"/>
          <p:cNvSpPr>
            <a:spLocks noGrp="1"/>
          </p:cNvSpPr>
          <p:nvPr>
            <p:ph type="sldNum" sz="quarter" idx="12"/>
          </p:nvPr>
        </p:nvSpPr>
        <p:spPr/>
        <p:txBody>
          <a:bodyPr/>
          <a:lstStyle/>
          <a:p>
            <a:fld id="{AF8359E8-5B63-4AE7-A26F-FE183B9DDE83}" type="slidenum">
              <a:rPr lang="en-US" smtClean="0"/>
              <a:t>9</a:t>
            </a:fld>
            <a:endParaRPr lang="en-US" dirty="0"/>
          </a:p>
        </p:txBody>
      </p:sp>
    </p:spTree>
    <p:extLst>
      <p:ext uri="{BB962C8B-B14F-4D97-AF65-F5344CB8AC3E}">
        <p14:creationId xmlns:p14="http://schemas.microsoft.com/office/powerpoint/2010/main" val="352735873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1204</TotalTime>
  <Words>7232</Words>
  <Application>Microsoft Office PowerPoint</Application>
  <PresentationFormat>Custom</PresentationFormat>
  <Paragraphs>734</Paragraphs>
  <Slides>28</Slides>
  <Notes>1</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Office Theme</vt:lpstr>
      <vt:lpstr>Solstice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159</cp:revision>
  <cp:lastPrinted>2014-09-30T18:10:05Z</cp:lastPrinted>
  <dcterms:created xsi:type="dcterms:W3CDTF">2014-06-19T22:41:39Z</dcterms:created>
  <dcterms:modified xsi:type="dcterms:W3CDTF">2015-08-31T22:59:08Z</dcterms:modified>
</cp:coreProperties>
</file>