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684" r:id="rId3"/>
  </p:sldMasterIdLst>
  <p:notesMasterIdLst>
    <p:notesMasterId r:id="rId29"/>
  </p:notesMasterIdLst>
  <p:sldIdLst>
    <p:sldId id="337" r:id="rId4"/>
    <p:sldId id="360" r:id="rId5"/>
    <p:sldId id="341" r:id="rId6"/>
    <p:sldId id="361" r:id="rId7"/>
    <p:sldId id="339" r:id="rId8"/>
    <p:sldId id="340" r:id="rId9"/>
    <p:sldId id="342" r:id="rId10"/>
    <p:sldId id="343" r:id="rId11"/>
    <p:sldId id="344" r:id="rId12"/>
    <p:sldId id="345" r:id="rId13"/>
    <p:sldId id="346" r:id="rId14"/>
    <p:sldId id="347" r:id="rId15"/>
    <p:sldId id="358" r:id="rId16"/>
    <p:sldId id="348" r:id="rId17"/>
    <p:sldId id="349" r:id="rId18"/>
    <p:sldId id="350" r:id="rId19"/>
    <p:sldId id="351" r:id="rId20"/>
    <p:sldId id="352" r:id="rId21"/>
    <p:sldId id="353" r:id="rId22"/>
    <p:sldId id="354" r:id="rId23"/>
    <p:sldId id="355" r:id="rId24"/>
    <p:sldId id="359" r:id="rId25"/>
    <p:sldId id="357" r:id="rId26"/>
    <p:sldId id="279" r:id="rId27"/>
    <p:sldId id="335" r:id="rId2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000"/>
    <a:srgbClr val="BCE292"/>
    <a:srgbClr val="F4F3EC"/>
    <a:srgbClr val="FFFFE7"/>
    <a:srgbClr val="FFFF8B"/>
    <a:srgbClr val="FFFFBD"/>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1" autoAdjust="0"/>
    <p:restoredTop sz="94626" autoAdjust="0"/>
  </p:normalViewPr>
  <p:slideViewPr>
    <p:cSldViewPr>
      <p:cViewPr>
        <p:scale>
          <a:sx n="94" d="100"/>
          <a:sy n="94" d="100"/>
        </p:scale>
        <p:origin x="-840" y="141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8/10/2015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13482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5237AA-F0EA-4AE2-941D-CE5DD1B23BBD}"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
        <p:nvSpPr>
          <p:cNvPr id="7" name="Footer Placeholder 4"/>
          <p:cNvSpPr txBox="1">
            <a:spLocks/>
          </p:cNvSpPr>
          <p:nvPr userDrawn="1"/>
        </p:nvSpPr>
        <p:spPr>
          <a:xfrm>
            <a:off x="2362200" y="8534400"/>
            <a:ext cx="2171700" cy="48683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E3414-50F4-4C72-80DD-20EF7C5978DC}"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DB22A-BCFD-4799-93CA-A143867CC4C4}"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3E307C-65E6-4E72-93AE-B07305DFB459}"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2022145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5B5C3-F551-4023-96DD-40213AFA4EFC}"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29942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3A03B2-0FB1-4112-848A-4391F753FCEC}"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110750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2405B-FB64-414C-BFB7-EC8E512D6546}"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3965810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B4677-C453-4CAB-A252-0AE145EF14B8}" type="datetime1">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1189200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61918-9BCE-4827-B543-67F830ECFFF9}" type="datetime1">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821154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5E5F3-9314-4BDC-9C04-FC64E37A3C87}" type="datetime1">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3106447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D713D-E7CD-4C6D-B4F0-E635E3282329}"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209277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74421-7917-4FBD-9FC9-65A1BFF5C9D8}" type="datetime1">
              <a:rPr lang="en-US" smtClean="0"/>
              <a:t>8/10/2015</a:t>
            </a:fld>
            <a:endParaRPr lang="en-US"/>
          </a:p>
        </p:txBody>
      </p:sp>
      <p:sp>
        <p:nvSpPr>
          <p:cNvPr id="5" name="Footer Placeholder 4"/>
          <p:cNvSpPr>
            <a:spLocks noGrp="1"/>
          </p:cNvSpPr>
          <p:nvPr>
            <p:ph type="ftr" sz="quarter" idx="11"/>
          </p:nvPr>
        </p:nvSpPr>
        <p:spPr>
          <a:xfrm>
            <a:off x="2362200" y="8534400"/>
            <a:ext cx="2171700" cy="486833"/>
          </a:xfr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r>
              <a:rPr lang="en-US" dirty="0" smtClean="0"/>
              <a:t>1</a:t>
            </a:r>
            <a:endParaRPr lang="en-US" dirty="0"/>
          </a:p>
        </p:txBody>
      </p:sp>
      <p:sp>
        <p:nvSpPr>
          <p:cNvPr id="7" name="Footer Placeholder 4"/>
          <p:cNvSpPr txBox="1">
            <a:spLocks/>
          </p:cNvSpPr>
          <p:nvPr userDrawn="1"/>
        </p:nvSpPr>
        <p:spPr>
          <a:xfrm>
            <a:off x="2362200" y="8657167"/>
            <a:ext cx="2171700" cy="48683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4B3CF-61A7-47AC-BA97-E641E6D51B85}"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1486142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D22D4-A102-492A-86D1-AFFD0ECD2D10}"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675279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57C82-518C-4429-B162-8B2ABF84DE40}"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C6B09-6D24-4685-975B-04EB08A5A9B6}" type="slidenum">
              <a:rPr lang="en-US" smtClean="0"/>
              <a:t>‹#›</a:t>
            </a:fld>
            <a:endParaRPr lang="en-US"/>
          </a:p>
        </p:txBody>
      </p:sp>
    </p:spTree>
    <p:extLst>
      <p:ext uri="{BB962C8B-B14F-4D97-AF65-F5344CB8AC3E}">
        <p14:creationId xmlns:p14="http://schemas.microsoft.com/office/powerpoint/2010/main" val="3480610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074420" y="479864"/>
            <a:ext cx="5554980" cy="196291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846E663-F000-4F40-B194-A865AC39F888}" type="datetime1">
              <a:rPr lang="en-US" smtClean="0"/>
              <a:t>8/10/2015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B5F78-46A5-4166-9B0E-3449CCB213B4}" type="datetime1">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BF8701-67F6-4D0B-8EA5-A070C75774F6}" type="datetime1">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89A605-63CF-47AF-9F2E-553ADB4C42D1}" type="datetime1">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97A4FA-8605-4083-AC16-A0974DDAAF0A}" type="datetime1">
              <a:rPr lang="en-US" smtClean="0"/>
              <a:t>8/10/2015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2EA3FE-EC2C-466E-9A72-EEEB75ED55F1}" type="datetime1">
              <a:rPr lang="en-US" smtClean="0"/>
              <a:t>8/10/2015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A9BFA5-66A5-434D-BCCF-F18AF52026BC}" type="datetime1">
              <a:rPr lang="en-US" smtClean="0"/>
              <a:t>8/10/2015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1FE94-C6CD-4129-9672-5339E7BC3872}"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564F43-C307-43F5-B53A-A0FF3094279D}" type="datetime1">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CA46D6-2B92-4F8D-ACE0-087A63F9FD3D}" type="datetime1">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7E9075-3A18-4192-8E3F-AAFCB1D75D31}" type="datetime1">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366186"/>
            <a:ext cx="1371600" cy="78020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57250" y="366188"/>
            <a:ext cx="41719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2BCF72-3467-4AFE-A693-6FBD2656856D}" type="datetime1">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1B007-E0DE-4B76-B8A9-37E85710ADEF}"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0B393-2C01-4360-A1F2-ED4D24EFD277}" type="datetime1">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0B409-5A9E-40FA-B319-707A7131E2FE}" type="datetime1">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F45FF-B586-4E04-9196-C7542F2FD142}" type="datetime1">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F2698-3FFF-4F64-8D61-5E760755A23D}"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59DEF-65E3-435C-8CC1-3A729D6FC49E}"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0400C0-C958-4B2E-8D81-831C678E6BB0}" type="datetime1">
              <a:rPr lang="en-US" smtClean="0"/>
              <a:t>8/10/2015</a:t>
            </a:fld>
            <a:endParaRPr lang="en-US"/>
          </a:p>
        </p:txBody>
      </p:sp>
      <p:sp>
        <p:nvSpPr>
          <p:cNvPr id="5" name="Footer Placeholder 4"/>
          <p:cNvSpPr>
            <a:spLocks noGrp="1"/>
          </p:cNvSpPr>
          <p:nvPr>
            <p:ph type="ftr" sz="quarter" idx="3"/>
          </p:nvPr>
        </p:nvSpPr>
        <p:spPr>
          <a:xfrm>
            <a:off x="2362200" y="8657167"/>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F8359E8-5B63-4AE7-A26F-FE183B9DDE83}" type="slidenum">
              <a:rPr lang="en-US" smtClean="0"/>
              <a:t>‹#›</a:t>
            </a:fld>
            <a:endParaRPr lang="en-US"/>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75F9-2CBB-489A-BC01-93949E9D48D9}" type="datetime1">
              <a:rPr lang="en-US" smtClean="0"/>
              <a:t>8/10/2015</a:t>
            </a:fld>
            <a:endParaRPr lang="en-US"/>
          </a:p>
        </p:txBody>
      </p:sp>
      <p:sp>
        <p:nvSpPr>
          <p:cNvPr id="5" name="Footer Placeholder 4"/>
          <p:cNvSpPr>
            <a:spLocks noGrp="1"/>
          </p:cNvSpPr>
          <p:nvPr>
            <p:ph type="ftr" sz="quarter" idx="3"/>
          </p:nvPr>
        </p:nvSpPr>
        <p:spPr>
          <a:xfrm>
            <a:off x="2362200" y="8534400"/>
            <a:ext cx="2171700" cy="48577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923C6B09-6D24-4685-975B-04EB08A5A9B6}" type="slidenum">
              <a:rPr lang="en-US" smtClean="0"/>
              <a:t>‹#›</a:t>
            </a:fld>
            <a:endParaRPr lang="en-US"/>
          </a:p>
        </p:txBody>
      </p:sp>
    </p:spTree>
    <p:extLst>
      <p:ext uri="{BB962C8B-B14F-4D97-AF65-F5344CB8AC3E}">
        <p14:creationId xmlns:p14="http://schemas.microsoft.com/office/powerpoint/2010/main" val="1913703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076706" y="366184"/>
            <a:ext cx="5623560" cy="1524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ED52C56-2646-429E-82F9-058BAB155A08}" type="datetime1">
              <a:rPr lang="en-US" smtClean="0"/>
              <a:t>8/10/2015</a:t>
            </a:fld>
            <a:endParaRPr lang="en-US"/>
          </a:p>
        </p:txBody>
      </p:sp>
      <p:sp>
        <p:nvSpPr>
          <p:cNvPr id="10" name="Footer Placeholder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31547346"/>
              </p:ext>
            </p:extLst>
          </p:nvPr>
        </p:nvGraphicFramePr>
        <p:xfrm>
          <a:off x="1447800" y="2286000"/>
          <a:ext cx="3962400" cy="109728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14793"/>
                <a:gridCol w="1209207"/>
                <a:gridCol w="1828800"/>
                <a:gridCol w="609600"/>
              </a:tblGrid>
              <a:tr h="228600">
                <a:tc gridSpan="4">
                  <a:txBody>
                    <a:bodyPr/>
                    <a:lstStyle/>
                    <a:p>
                      <a:pPr algn="ctr"/>
                      <a:r>
                        <a:rPr lang="en-US" sz="1000" b="1" dirty="0" smtClean="0"/>
                        <a:t>Reading: Literature</a:t>
                      </a:r>
                      <a:endParaRPr lang="en-US" sz="1000" b="1" dirty="0"/>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82880">
                <a:tc gridSpan="2">
                  <a:txBody>
                    <a:bodyPr/>
                    <a:lstStyle/>
                    <a:p>
                      <a:pPr algn="ctr"/>
                      <a:r>
                        <a:rPr lang="en-US" sz="1000" b="1" dirty="0" smtClean="0"/>
                        <a:t>Targets</a:t>
                      </a:r>
                      <a:endParaRPr lang="en-US" sz="1000" b="1" dirty="0"/>
                    </a:p>
                  </a:txBody>
                  <a:tcPr>
                    <a:solidFill>
                      <a:schemeClr val="bg1"/>
                    </a:solidFill>
                  </a:tcPr>
                </a:tc>
                <a:tc hMerge="1">
                  <a:txBody>
                    <a:bodyPr/>
                    <a:lstStyle/>
                    <a:p>
                      <a:endParaRPr lang="en-US" dirty="0"/>
                    </a:p>
                  </a:txBody>
                  <a:tcPr/>
                </a:tc>
                <a:tc>
                  <a:txBody>
                    <a:bodyPr/>
                    <a:lstStyle/>
                    <a:p>
                      <a:pPr algn="ctr"/>
                      <a:r>
                        <a:rPr lang="en-US" sz="1000" b="1" dirty="0" smtClean="0"/>
                        <a:t>Standards</a:t>
                      </a:r>
                      <a:endParaRPr lang="en-US" sz="1000" b="1" dirty="0"/>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213360">
                <a:tc>
                  <a:txBody>
                    <a:bodyPr/>
                    <a:lstStyle/>
                    <a:p>
                      <a:r>
                        <a:rPr lang="en-US" sz="1000" b="1" dirty="0" smtClean="0"/>
                        <a:t>1</a:t>
                      </a:r>
                      <a:endParaRPr lang="en-US" sz="1000" b="1" dirty="0"/>
                    </a:p>
                  </a:txBody>
                  <a:tcPr>
                    <a:solidFill>
                      <a:srgbClr val="FFFFE7"/>
                    </a:solidFill>
                  </a:tcPr>
                </a:tc>
                <a:tc>
                  <a:txBody>
                    <a:bodyPr/>
                    <a:lstStyle/>
                    <a:p>
                      <a:r>
                        <a:rPr lang="en-US" sz="1000" b="1" dirty="0" smtClean="0"/>
                        <a:t>Key Details</a:t>
                      </a:r>
                      <a:endParaRPr lang="en-US" sz="1000" b="1" dirty="0"/>
                    </a:p>
                  </a:txBody>
                  <a:tcPr>
                    <a:solidFill>
                      <a:srgbClr val="FFFFE7"/>
                    </a:solidFill>
                  </a:tcPr>
                </a:tc>
                <a:tc>
                  <a:txBody>
                    <a:bodyPr/>
                    <a:lstStyle/>
                    <a:p>
                      <a:r>
                        <a:rPr lang="en-US" sz="1000" b="1" dirty="0" smtClean="0"/>
                        <a:t>RL.2.1</a:t>
                      </a:r>
                      <a:r>
                        <a:rPr lang="en-US" sz="1000" b="1" baseline="0" dirty="0" smtClean="0"/>
                        <a:t>  </a:t>
                      </a:r>
                      <a:r>
                        <a:rPr lang="en-US" sz="1000" b="1" dirty="0" smtClean="0"/>
                        <a:t>RL.2.3</a:t>
                      </a:r>
                      <a:r>
                        <a:rPr lang="en-US" sz="800" b="0" i="1" dirty="0" smtClean="0"/>
                        <a:t> (can move to DOK 3)</a:t>
                      </a:r>
                      <a:endParaRPr lang="en-US" sz="1000" b="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223520">
                <a:tc>
                  <a:txBody>
                    <a:bodyPr/>
                    <a:lstStyle/>
                    <a:p>
                      <a:r>
                        <a:rPr lang="en-US" sz="1000" b="1" dirty="0" smtClean="0"/>
                        <a:t>2</a:t>
                      </a:r>
                      <a:endParaRPr lang="en-US" sz="1000" b="1" dirty="0"/>
                    </a:p>
                  </a:txBody>
                  <a:tcPr>
                    <a:solidFill>
                      <a:srgbClr val="FFFFE7"/>
                    </a:solidFill>
                  </a:tcPr>
                </a:tc>
                <a:tc>
                  <a:txBody>
                    <a:bodyPr/>
                    <a:lstStyle/>
                    <a:p>
                      <a:r>
                        <a:rPr lang="en-US" sz="1000" b="1" dirty="0" smtClean="0"/>
                        <a:t>Central Ideas</a:t>
                      </a:r>
                      <a:endParaRPr lang="en-US" sz="1000" b="1" dirty="0"/>
                    </a:p>
                  </a:txBody>
                  <a:tcPr>
                    <a:solidFill>
                      <a:srgbClr val="FFFFE7"/>
                    </a:solidFill>
                  </a:tcPr>
                </a:tc>
                <a:tc>
                  <a:txBody>
                    <a:bodyPr/>
                    <a:lstStyle/>
                    <a:p>
                      <a:r>
                        <a:rPr lang="en-US" sz="1000" b="1" dirty="0" smtClean="0"/>
                        <a:t>RL.2.2</a:t>
                      </a:r>
                      <a:endParaRPr lang="en-US" sz="1000" b="1" dirty="0"/>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66618452"/>
              </p:ext>
            </p:extLst>
          </p:nvPr>
        </p:nvGraphicFramePr>
        <p:xfrm>
          <a:off x="1447800" y="3505200"/>
          <a:ext cx="3962400" cy="9753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57200"/>
                <a:gridCol w="1066800"/>
                <a:gridCol w="1905000"/>
                <a:gridCol w="533400"/>
              </a:tblGrid>
              <a:tr h="152400">
                <a:tc gridSpan="4">
                  <a:txBody>
                    <a:bodyPr/>
                    <a:lstStyle/>
                    <a:p>
                      <a:pPr algn="ctr"/>
                      <a:r>
                        <a:rPr lang="en-US" sz="1000" b="1" dirty="0" smtClean="0"/>
                        <a:t>Reading: Informational</a:t>
                      </a:r>
                      <a:endParaRPr lang="en-US" sz="1000" b="1" dirty="0"/>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0">
                <a:tc gridSpan="2">
                  <a:txBody>
                    <a:bodyPr/>
                    <a:lstStyle/>
                    <a:p>
                      <a:pPr algn="ctr"/>
                      <a:r>
                        <a:rPr lang="en-US" sz="1000" b="1" dirty="0" smtClean="0"/>
                        <a:t>Targets</a:t>
                      </a:r>
                      <a:endParaRPr lang="en-US" sz="1000" b="1" dirty="0"/>
                    </a:p>
                  </a:txBody>
                  <a:tcPr>
                    <a:solidFill>
                      <a:schemeClr val="bg1"/>
                    </a:solidFill>
                  </a:tcPr>
                </a:tc>
                <a:tc hMerge="1">
                  <a:txBody>
                    <a:bodyPr/>
                    <a:lstStyle/>
                    <a:p>
                      <a:endParaRPr lang="en-US" dirty="0"/>
                    </a:p>
                  </a:txBody>
                  <a:tcPr/>
                </a:tc>
                <a:tc>
                  <a:txBody>
                    <a:bodyPr/>
                    <a:lstStyle/>
                    <a:p>
                      <a:pPr algn="ctr"/>
                      <a:r>
                        <a:rPr lang="en-US" sz="1000" b="1" dirty="0" smtClean="0"/>
                        <a:t>Standards</a:t>
                      </a:r>
                      <a:endParaRPr lang="en-US" sz="1000" b="1" dirty="0"/>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137160">
                <a:tc>
                  <a:txBody>
                    <a:bodyPr/>
                    <a:lstStyle/>
                    <a:p>
                      <a:r>
                        <a:rPr lang="en-US" sz="1000" b="1" dirty="0" smtClean="0"/>
                        <a:t>8</a:t>
                      </a:r>
                      <a:endParaRPr lang="en-US" sz="1000" b="1" dirty="0"/>
                    </a:p>
                  </a:txBody>
                  <a:tcPr>
                    <a:solidFill>
                      <a:srgbClr val="FFFFE7"/>
                    </a:solidFill>
                  </a:tcPr>
                </a:tc>
                <a:tc>
                  <a:txBody>
                    <a:bodyPr/>
                    <a:lstStyle/>
                    <a:p>
                      <a:r>
                        <a:rPr lang="en-US" sz="1000" b="1" dirty="0" smtClean="0"/>
                        <a:t>Key Details</a:t>
                      </a:r>
                      <a:endParaRPr lang="en-US" sz="1000" b="1" dirty="0"/>
                    </a:p>
                  </a:txBody>
                  <a:tcPr>
                    <a:solidFill>
                      <a:srgbClr val="FFFFE7"/>
                    </a:solidFill>
                  </a:tcPr>
                </a:tc>
                <a:tc>
                  <a:txBody>
                    <a:bodyPr/>
                    <a:lstStyle/>
                    <a:p>
                      <a:r>
                        <a:rPr lang="en-US" sz="1000" b="1" dirty="0" smtClean="0"/>
                        <a:t>RI.2.1</a:t>
                      </a:r>
                      <a:r>
                        <a:rPr lang="en-US" sz="1000" b="1" baseline="0" dirty="0" smtClean="0"/>
                        <a:t>   </a:t>
                      </a:r>
                      <a:r>
                        <a:rPr lang="en-US" sz="1000" b="1" dirty="0" smtClean="0"/>
                        <a:t>RI.2.3 </a:t>
                      </a:r>
                      <a:r>
                        <a:rPr lang="en-US" sz="800" b="0" i="1" dirty="0" smtClean="0"/>
                        <a:t>(can move to DOK 3)</a:t>
                      </a:r>
                      <a:endParaRPr lang="en-US" sz="800" b="0" i="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167640">
                <a:tc>
                  <a:txBody>
                    <a:bodyPr/>
                    <a:lstStyle/>
                    <a:p>
                      <a:r>
                        <a:rPr lang="en-US" sz="1000" b="1" dirty="0" smtClean="0"/>
                        <a:t>9</a:t>
                      </a:r>
                      <a:endParaRPr lang="en-US" sz="1000" b="1" dirty="0"/>
                    </a:p>
                  </a:txBody>
                  <a:tcPr>
                    <a:solidFill>
                      <a:srgbClr val="FFFFE7"/>
                    </a:solidFill>
                  </a:tcPr>
                </a:tc>
                <a:tc>
                  <a:txBody>
                    <a:bodyPr/>
                    <a:lstStyle/>
                    <a:p>
                      <a:r>
                        <a:rPr lang="en-US" sz="1000" b="1" dirty="0" smtClean="0"/>
                        <a:t>Central Ideas</a:t>
                      </a:r>
                      <a:endParaRPr lang="en-US" sz="1000" b="1" dirty="0"/>
                    </a:p>
                  </a:txBody>
                  <a:tcPr>
                    <a:solidFill>
                      <a:srgbClr val="FFFFE7"/>
                    </a:solidFill>
                  </a:tcPr>
                </a:tc>
                <a:tc>
                  <a:txBody>
                    <a:bodyPr/>
                    <a:lstStyle/>
                    <a:p>
                      <a:r>
                        <a:rPr lang="en-US" sz="1000" b="1" dirty="0" smtClean="0"/>
                        <a:t>RI.2.2</a:t>
                      </a:r>
                      <a:endParaRPr lang="en-US" sz="1000" b="1" dirty="0"/>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62091804"/>
              </p:ext>
            </p:extLst>
          </p:nvPr>
        </p:nvGraphicFramePr>
        <p:xfrm>
          <a:off x="914400" y="4800600"/>
          <a:ext cx="5033923" cy="176784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1"/>
                <a:gridCol w="1752599"/>
                <a:gridCol w="2362200"/>
                <a:gridCol w="538123"/>
              </a:tblGrid>
              <a:tr h="0">
                <a:tc gridSpan="4">
                  <a:txBody>
                    <a:bodyPr/>
                    <a:lstStyle/>
                    <a:p>
                      <a:pPr algn="ctr"/>
                      <a:r>
                        <a:rPr lang="en-US" sz="1000" b="1" dirty="0" smtClean="0"/>
                        <a:t>Writing and Language</a:t>
                      </a:r>
                      <a:endParaRPr lang="en-US" sz="1000" b="1" dirty="0"/>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52400">
                <a:tc gridSpan="2">
                  <a:txBody>
                    <a:bodyPr/>
                    <a:lstStyle/>
                    <a:p>
                      <a:pPr algn="ctr"/>
                      <a:r>
                        <a:rPr lang="en-US" sz="1000" b="1" dirty="0" smtClean="0"/>
                        <a:t>Targets</a:t>
                      </a:r>
                      <a:endParaRPr lang="en-US" sz="1000" b="1" dirty="0"/>
                    </a:p>
                  </a:txBody>
                  <a:tcPr>
                    <a:solidFill>
                      <a:schemeClr val="bg1"/>
                    </a:solidFill>
                  </a:tcPr>
                </a:tc>
                <a:tc hMerge="1">
                  <a:txBody>
                    <a:bodyPr/>
                    <a:lstStyle/>
                    <a:p>
                      <a:endParaRPr lang="en-US" dirty="0"/>
                    </a:p>
                  </a:txBody>
                  <a:tcPr/>
                </a:tc>
                <a:tc>
                  <a:txBody>
                    <a:bodyPr/>
                    <a:lstStyle/>
                    <a:p>
                      <a:pPr algn="ctr"/>
                      <a:r>
                        <a:rPr lang="en-US" sz="1000" b="1" dirty="0" smtClean="0"/>
                        <a:t>Standards</a:t>
                      </a:r>
                      <a:endParaRPr lang="en-US" sz="1000" b="1" dirty="0"/>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167640">
                <a:tc>
                  <a:txBody>
                    <a:bodyPr/>
                    <a:lstStyle/>
                    <a:p>
                      <a:r>
                        <a:rPr lang="en-US" sz="1000" b="1" dirty="0" smtClean="0"/>
                        <a:t>1a</a:t>
                      </a:r>
                      <a:endParaRPr lang="en-US" sz="1000" b="1" dirty="0"/>
                    </a:p>
                  </a:txBody>
                  <a:tcPr>
                    <a:solidFill>
                      <a:srgbClr val="FFFFE7"/>
                    </a:solidFill>
                  </a:tcPr>
                </a:tc>
                <a:tc>
                  <a:txBody>
                    <a:bodyPr/>
                    <a:lstStyle/>
                    <a:p>
                      <a:r>
                        <a:rPr lang="en-US" sz="1000" b="1" dirty="0" smtClean="0"/>
                        <a:t>Brief Opinion Write</a:t>
                      </a:r>
                      <a:endParaRPr lang="en-US" sz="1000" b="1" dirty="0"/>
                    </a:p>
                  </a:txBody>
                  <a:tcPr>
                    <a:solidFill>
                      <a:srgbClr val="FFFFE7"/>
                    </a:solidFill>
                  </a:tcPr>
                </a:tc>
                <a:tc>
                  <a:txBody>
                    <a:bodyPr/>
                    <a:lstStyle/>
                    <a:p>
                      <a:r>
                        <a:rPr lang="pl-PL" sz="1000" b="1" dirty="0" smtClean="0">
                          <a:solidFill>
                            <a:schemeClr val="tx1"/>
                          </a:solidFill>
                        </a:rPr>
                        <a:t>W</a:t>
                      </a:r>
                      <a:r>
                        <a:rPr lang="en-US" sz="1000" b="1" dirty="0" smtClean="0">
                          <a:solidFill>
                            <a:schemeClr val="tx1"/>
                          </a:solidFill>
                        </a:rPr>
                        <a:t>.</a:t>
                      </a:r>
                      <a:r>
                        <a:rPr lang="pl-PL" sz="1000" b="1" dirty="0" smtClean="0">
                          <a:solidFill>
                            <a:schemeClr val="tx1"/>
                          </a:solidFill>
                        </a:rPr>
                        <a:t>1a, W</a:t>
                      </a:r>
                      <a:r>
                        <a:rPr lang="en-US" sz="1000" b="1" dirty="0" smtClean="0">
                          <a:solidFill>
                            <a:schemeClr val="tx1"/>
                          </a:solidFill>
                        </a:rPr>
                        <a:t>.</a:t>
                      </a:r>
                      <a:r>
                        <a:rPr lang="pl-PL" sz="1000" b="1" dirty="0" smtClean="0">
                          <a:solidFill>
                            <a:schemeClr val="tx1"/>
                          </a:solidFill>
                        </a:rPr>
                        <a:t>1b, W</a:t>
                      </a:r>
                      <a:r>
                        <a:rPr lang="en-US" sz="1000" b="1" dirty="0" smtClean="0">
                          <a:solidFill>
                            <a:schemeClr val="tx1"/>
                          </a:solidFill>
                        </a:rPr>
                        <a:t>.</a:t>
                      </a:r>
                      <a:r>
                        <a:rPr lang="pl-PL" sz="1000" b="1" dirty="0" smtClean="0">
                          <a:solidFill>
                            <a:schemeClr val="tx1"/>
                          </a:solidFill>
                        </a:rPr>
                        <a:t>1c, W</a:t>
                      </a:r>
                      <a:r>
                        <a:rPr lang="en-US" sz="1000" b="1" dirty="0" smtClean="0">
                          <a:solidFill>
                            <a:schemeClr val="tx1"/>
                          </a:solidFill>
                        </a:rPr>
                        <a:t>.</a:t>
                      </a:r>
                      <a:r>
                        <a:rPr lang="pl-PL" sz="1000" b="1" dirty="0" smtClean="0">
                          <a:solidFill>
                            <a:schemeClr val="tx1"/>
                          </a:solidFill>
                        </a:rPr>
                        <a:t>1d, </a:t>
                      </a:r>
                      <a:r>
                        <a:rPr lang="en-US" sz="1000" b="1" dirty="0" smtClean="0">
                          <a:solidFill>
                            <a:schemeClr val="tx1"/>
                          </a:solidFill>
                        </a:rPr>
                        <a:t>W.1e, </a:t>
                      </a:r>
                    </a:p>
                    <a:p>
                      <a:r>
                        <a:rPr lang="pl-PL" sz="1000" b="1" dirty="0" smtClean="0">
                          <a:solidFill>
                            <a:schemeClr val="tx1"/>
                          </a:solidFill>
                        </a:rPr>
                        <a:t>W</a:t>
                      </a:r>
                      <a:r>
                        <a:rPr lang="en-US" sz="1000" b="1" dirty="0" smtClean="0">
                          <a:solidFill>
                            <a:schemeClr val="tx1"/>
                          </a:solidFill>
                        </a:rPr>
                        <a:t>.</a:t>
                      </a:r>
                      <a:r>
                        <a:rPr lang="pl-PL" sz="1000" b="1" dirty="0" smtClean="0">
                          <a:solidFill>
                            <a:schemeClr val="tx1"/>
                          </a:solidFill>
                        </a:rPr>
                        <a:t>8</a:t>
                      </a:r>
                      <a:endParaRPr lang="en-US" sz="1000" b="1" dirty="0">
                        <a:solidFill>
                          <a:schemeClr val="tx1"/>
                        </a:solidFill>
                      </a:endParaRPr>
                    </a:p>
                  </a:txBody>
                  <a:tcPr>
                    <a:solidFill>
                      <a:srgbClr val="FFFFE7"/>
                    </a:solidFill>
                  </a:tcPr>
                </a:tc>
                <a:tc>
                  <a:txBody>
                    <a:bodyPr/>
                    <a:lstStyle/>
                    <a:p>
                      <a:pPr algn="ctr"/>
                      <a:r>
                        <a:rPr lang="en-US" sz="1000" b="1" dirty="0" smtClean="0"/>
                        <a:t>3</a:t>
                      </a:r>
                      <a:endParaRPr lang="en-US" sz="1000" b="1" dirty="0"/>
                    </a:p>
                  </a:txBody>
                  <a:tcPr anchor="ctr">
                    <a:solidFill>
                      <a:srgbClr val="FFFFE7"/>
                    </a:solidFill>
                  </a:tcPr>
                </a:tc>
              </a:tr>
              <a:tr h="167640">
                <a:tc>
                  <a:txBody>
                    <a:bodyPr/>
                    <a:lstStyle/>
                    <a:p>
                      <a:r>
                        <a:rPr lang="en-US" sz="1000" b="1" dirty="0" smtClean="0"/>
                        <a:t>1b</a:t>
                      </a:r>
                      <a:endParaRPr lang="en-US" sz="1000" b="1" dirty="0"/>
                    </a:p>
                  </a:txBody>
                  <a:tcPr>
                    <a:solidFill>
                      <a:srgbClr val="FFFFE7"/>
                    </a:solidFill>
                  </a:tcPr>
                </a:tc>
                <a:tc>
                  <a:txBody>
                    <a:bodyPr/>
                    <a:lstStyle/>
                    <a:p>
                      <a:r>
                        <a:rPr lang="en-US" sz="1000" b="1" dirty="0" smtClean="0"/>
                        <a:t>Write-Revise Opinion</a:t>
                      </a:r>
                      <a:endParaRPr lang="en-US" sz="1000" b="1" dirty="0"/>
                    </a:p>
                  </a:txBody>
                  <a:tcPr>
                    <a:solidFill>
                      <a:srgbClr val="FFFFE7"/>
                    </a:solidFill>
                  </a:tcPr>
                </a:tc>
                <a:tc>
                  <a:txBody>
                    <a:bodyPr/>
                    <a:lstStyle/>
                    <a:p>
                      <a:r>
                        <a:rPr lang="pl-PL" sz="1000" b="1" dirty="0" smtClean="0">
                          <a:solidFill>
                            <a:schemeClr val="tx1"/>
                          </a:solidFill>
                        </a:rPr>
                        <a:t>W</a:t>
                      </a:r>
                      <a:r>
                        <a:rPr lang="en-US" sz="1000" b="1" dirty="0" smtClean="0">
                          <a:solidFill>
                            <a:schemeClr val="tx1"/>
                          </a:solidFill>
                        </a:rPr>
                        <a:t>.</a:t>
                      </a:r>
                      <a:r>
                        <a:rPr lang="pl-PL" sz="1000" b="1" dirty="0" smtClean="0">
                          <a:solidFill>
                            <a:schemeClr val="tx1"/>
                          </a:solidFill>
                        </a:rPr>
                        <a:t>1a, W</a:t>
                      </a:r>
                      <a:r>
                        <a:rPr lang="en-US" sz="1000" b="1" dirty="0" smtClean="0">
                          <a:solidFill>
                            <a:schemeClr val="tx1"/>
                          </a:solidFill>
                        </a:rPr>
                        <a:t>.</a:t>
                      </a:r>
                      <a:r>
                        <a:rPr lang="pl-PL" sz="1000" b="1" dirty="0" smtClean="0">
                          <a:solidFill>
                            <a:schemeClr val="tx1"/>
                          </a:solidFill>
                        </a:rPr>
                        <a:t>1b, W</a:t>
                      </a:r>
                      <a:r>
                        <a:rPr lang="en-US" sz="1000" b="1" dirty="0" smtClean="0">
                          <a:solidFill>
                            <a:schemeClr val="tx1"/>
                          </a:solidFill>
                        </a:rPr>
                        <a:t>.</a:t>
                      </a:r>
                      <a:r>
                        <a:rPr lang="pl-PL" sz="1000" b="1" dirty="0" smtClean="0">
                          <a:solidFill>
                            <a:schemeClr val="tx1"/>
                          </a:solidFill>
                        </a:rPr>
                        <a:t>1c, W</a:t>
                      </a:r>
                      <a:r>
                        <a:rPr lang="en-US" sz="1000" b="1" dirty="0" smtClean="0">
                          <a:solidFill>
                            <a:schemeClr val="tx1"/>
                          </a:solidFill>
                        </a:rPr>
                        <a:t>.</a:t>
                      </a:r>
                      <a:r>
                        <a:rPr lang="pl-PL" sz="1000" b="1" dirty="0" smtClean="0">
                          <a:solidFill>
                            <a:schemeClr val="tx1"/>
                          </a:solidFill>
                        </a:rPr>
                        <a:t>1d, </a:t>
                      </a:r>
                      <a:r>
                        <a:rPr lang="en-US" sz="1000" b="1" dirty="0" smtClean="0">
                          <a:solidFill>
                            <a:schemeClr val="tx1"/>
                          </a:solidFill>
                        </a:rPr>
                        <a:t>W.1e,</a:t>
                      </a:r>
                      <a:r>
                        <a:rPr lang="en-US" sz="1000" b="1" baseline="0" dirty="0" smtClean="0">
                          <a:solidFill>
                            <a:schemeClr val="tx1"/>
                          </a:solidFill>
                        </a:rPr>
                        <a:t> </a:t>
                      </a:r>
                    </a:p>
                    <a:p>
                      <a:r>
                        <a:rPr lang="pl-PL" sz="1000" b="1" dirty="0" smtClean="0">
                          <a:solidFill>
                            <a:schemeClr val="tx1"/>
                          </a:solidFill>
                        </a:rPr>
                        <a:t>W</a:t>
                      </a:r>
                      <a:r>
                        <a:rPr lang="en-US" sz="1000" b="1" dirty="0" smtClean="0">
                          <a:solidFill>
                            <a:schemeClr val="tx1"/>
                          </a:solidFill>
                        </a:rPr>
                        <a:t>.</a:t>
                      </a:r>
                      <a:r>
                        <a:rPr lang="pl-PL" sz="1000" b="1" dirty="0" smtClean="0">
                          <a:solidFill>
                            <a:schemeClr val="tx1"/>
                          </a:solidFill>
                        </a:rPr>
                        <a:t>8</a:t>
                      </a:r>
                      <a:endParaRPr lang="en-US" sz="1000" b="1" dirty="0">
                        <a:solidFill>
                          <a:schemeClr val="tx1"/>
                        </a:solidFill>
                      </a:endParaRPr>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r h="167640">
                <a:tc>
                  <a:txBody>
                    <a:bodyPr/>
                    <a:lstStyle/>
                    <a:p>
                      <a:r>
                        <a:rPr lang="en-US" sz="1000" b="1" dirty="0" smtClean="0"/>
                        <a:t>8</a:t>
                      </a:r>
                      <a:endParaRPr lang="en-US" sz="1000" b="1" dirty="0"/>
                    </a:p>
                  </a:txBody>
                  <a:tcPr>
                    <a:solidFill>
                      <a:srgbClr val="FFFFE7"/>
                    </a:solidFill>
                  </a:tcPr>
                </a:tc>
                <a:tc>
                  <a:txBody>
                    <a:bodyPr/>
                    <a:lstStyle/>
                    <a:p>
                      <a:r>
                        <a:rPr lang="en-US" sz="1000" b="1" dirty="0" smtClean="0"/>
                        <a:t>Language-Vocabulary</a:t>
                      </a:r>
                      <a:endParaRPr lang="en-US" sz="1000" b="1" dirty="0"/>
                    </a:p>
                  </a:txBody>
                  <a:tcPr>
                    <a:solidFill>
                      <a:srgbClr val="FFFFE7"/>
                    </a:solidFill>
                  </a:tcPr>
                </a:tc>
                <a:tc>
                  <a:txBody>
                    <a:bodyPr/>
                    <a:lstStyle/>
                    <a:p>
                      <a:r>
                        <a:rPr lang="pl-PL" sz="1000" b="1" dirty="0" smtClean="0">
                          <a:solidFill>
                            <a:schemeClr val="tx1"/>
                          </a:solidFill>
                        </a:rPr>
                        <a:t>L</a:t>
                      </a:r>
                      <a:r>
                        <a:rPr lang="en-US" sz="1000" b="1" dirty="0" smtClean="0">
                          <a:solidFill>
                            <a:schemeClr val="tx1"/>
                          </a:solidFill>
                        </a:rPr>
                        <a:t>.</a:t>
                      </a:r>
                      <a:r>
                        <a:rPr lang="pl-PL" sz="1000" b="1" dirty="0" smtClean="0">
                          <a:solidFill>
                            <a:schemeClr val="tx1"/>
                          </a:solidFill>
                        </a:rPr>
                        <a:t>6</a:t>
                      </a:r>
                      <a:endParaRPr lang="en-US" sz="1000" b="1" dirty="0">
                        <a:solidFill>
                          <a:schemeClr val="tx1"/>
                        </a:solidFill>
                      </a:endParaRPr>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167640">
                <a:tc>
                  <a:txBody>
                    <a:bodyPr/>
                    <a:lstStyle/>
                    <a:p>
                      <a:r>
                        <a:rPr lang="en-US" sz="1000" b="1" dirty="0" smtClean="0"/>
                        <a:t>9</a:t>
                      </a:r>
                      <a:endParaRPr lang="en-US" sz="1000" b="1" dirty="0"/>
                    </a:p>
                  </a:txBody>
                  <a:tcPr>
                    <a:solidFill>
                      <a:srgbClr val="FFFFE7"/>
                    </a:solidFill>
                  </a:tcPr>
                </a:tc>
                <a:tc>
                  <a:txBody>
                    <a:bodyPr/>
                    <a:lstStyle/>
                    <a:p>
                      <a:r>
                        <a:rPr lang="en-US" sz="1000" b="1" dirty="0" smtClean="0"/>
                        <a:t>Edit and Clarify</a:t>
                      </a:r>
                      <a:endParaRPr lang="en-US" sz="1000" b="1" dirty="0"/>
                    </a:p>
                  </a:txBody>
                  <a:tcPr>
                    <a:solidFill>
                      <a:srgbClr val="FFFFE7"/>
                    </a:solidFill>
                  </a:tcPr>
                </a:tc>
                <a:tc>
                  <a:txBody>
                    <a:bodyPr/>
                    <a:lstStyle/>
                    <a:p>
                      <a:r>
                        <a:rPr lang="en-US" sz="1000" b="1" dirty="0" smtClean="0">
                          <a:solidFill>
                            <a:schemeClr val="tx1"/>
                          </a:solidFill>
                        </a:rPr>
                        <a:t>L.2.1d</a:t>
                      </a:r>
                      <a:endParaRPr lang="en-US" sz="1000" b="1" dirty="0">
                        <a:solidFill>
                          <a:schemeClr val="tx1"/>
                        </a:solidFill>
                      </a:endParaRPr>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bl>
          </a:graphicData>
        </a:graphic>
      </p:graphicFrame>
      <p:sp>
        <p:nvSpPr>
          <p:cNvPr id="7" name="TextBox 6"/>
          <p:cNvSpPr txBox="1"/>
          <p:nvPr/>
        </p:nvSpPr>
        <p:spPr>
          <a:xfrm>
            <a:off x="762000" y="76200"/>
            <a:ext cx="2923375" cy="116955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endParaRPr lang="en-US" sz="2400" b="1" dirty="0" smtClean="0">
              <a:solidFill>
                <a:schemeClr val="accent1">
                  <a:lumMod val="75000"/>
                </a:schemeClr>
              </a:solidFill>
              <a:latin typeface="Bookman Old Style" pitchFamily="18" charset="0"/>
            </a:endParaRPr>
          </a:p>
          <a:p>
            <a:r>
              <a:rPr lang="en-US" sz="2400" b="1" dirty="0" smtClean="0">
                <a:solidFill>
                  <a:schemeClr val="accent1">
                    <a:lumMod val="75000"/>
                  </a:schemeClr>
                </a:solidFill>
                <a:latin typeface="Bookman Old Style" pitchFamily="18" charset="0"/>
              </a:rPr>
              <a:t>Quarter </a:t>
            </a:r>
            <a:r>
              <a:rPr lang="en-US" sz="2400" b="1" dirty="0" smtClean="0">
                <a:latin typeface="Bookman Old Style" pitchFamily="18" charset="0"/>
              </a:rPr>
              <a:t>1</a:t>
            </a:r>
          </a:p>
          <a:p>
            <a:r>
              <a:rPr lang="en-US" sz="2200" b="1" dirty="0" smtClean="0">
                <a:latin typeface="Bookman Old Style" pitchFamily="18" charset="0"/>
              </a:rPr>
              <a:t>ELA CFA</a:t>
            </a:r>
          </a:p>
        </p:txBody>
      </p:sp>
      <p:grpSp>
        <p:nvGrpSpPr>
          <p:cNvPr id="8" name="Group 7"/>
          <p:cNvGrpSpPr/>
          <p:nvPr/>
        </p:nvGrpSpPr>
        <p:grpSpPr>
          <a:xfrm>
            <a:off x="3962400" y="28651"/>
            <a:ext cx="2685553" cy="2255152"/>
            <a:chOff x="3962400" y="28651"/>
            <a:chExt cx="2685553" cy="2255152"/>
          </a:xfrm>
        </p:grpSpPr>
        <p:sp>
          <p:nvSpPr>
            <p:cNvPr id="2" name="Trapezoid 1"/>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2</a:t>
              </a:r>
              <a:r>
                <a:rPr lang="en-US" sz="5400" b="1" cap="none" spc="0" baseline="30000" dirty="0" smtClean="0">
                  <a:ln w="11430"/>
                  <a:effectLst>
                    <a:outerShdw blurRad="80000" dist="40000" dir="5040000" algn="tl">
                      <a:srgbClr val="000000">
                        <a:alpha val="30000"/>
                      </a:srgbClr>
                    </a:outerShdw>
                  </a:effectLst>
                </a:rPr>
                <a:t>nd</a:t>
              </a:r>
              <a:endParaRPr lang="en-US" sz="5400" b="1" cap="none" spc="0" dirty="0" smtClean="0">
                <a:ln w="11430"/>
                <a:effectLst>
                  <a:outerShdw blurRad="80000" dist="40000" dir="5040000" algn="tl">
                    <a:srgbClr val="000000">
                      <a:alpha val="30000"/>
                    </a:srgbClr>
                  </a:outerShdw>
                </a:effectLst>
              </a:endParaRPr>
            </a:p>
          </p:txBody>
        </p:sp>
      </p:grpSp>
      <p:sp>
        <p:nvSpPr>
          <p:cNvPr id="12" name="Rectangle 11"/>
          <p:cNvSpPr/>
          <p:nvPr/>
        </p:nvSpPr>
        <p:spPr>
          <a:xfrm>
            <a:off x="1143000" y="6705600"/>
            <a:ext cx="3253948" cy="1938992"/>
          </a:xfrm>
          <a:prstGeom prst="rect">
            <a:avLst/>
          </a:prstGeom>
        </p:spPr>
        <p:txBody>
          <a:bodyPr wrap="square" anchor="ctr">
            <a:spAutoFit/>
          </a:bodyPr>
          <a:lstStyle/>
          <a:p>
            <a:endParaRPr lang="en-US" sz="1200" b="1" dirty="0" smtClean="0">
              <a:solidFill>
                <a:srgbClr val="C00000"/>
              </a:solidFill>
            </a:endParaRPr>
          </a:p>
          <a:p>
            <a:r>
              <a:rPr lang="en-US" sz="1200" b="1" dirty="0" smtClean="0"/>
              <a:t>Reading</a:t>
            </a:r>
          </a:p>
          <a:p>
            <a:r>
              <a:rPr lang="en-US" sz="1200" b="1" dirty="0" smtClean="0">
                <a:solidFill>
                  <a:srgbClr val="C00000"/>
                </a:solidFill>
              </a:rPr>
              <a:t>12</a:t>
            </a:r>
            <a:r>
              <a:rPr lang="en-US" sz="1200" b="1" dirty="0" smtClean="0"/>
              <a:t> </a:t>
            </a:r>
            <a:r>
              <a:rPr lang="en-US" sz="1200" b="1" dirty="0"/>
              <a:t>Selected-Response </a:t>
            </a:r>
            <a:r>
              <a:rPr lang="en-US" sz="1200" b="1" dirty="0" smtClean="0"/>
              <a:t>Items</a:t>
            </a:r>
            <a:r>
              <a:rPr lang="en-US" sz="1200" b="1" dirty="0">
                <a:solidFill>
                  <a:srgbClr val="C00000"/>
                </a:solidFill>
              </a:rPr>
              <a:t> </a:t>
            </a:r>
            <a:endParaRPr lang="en-US" sz="1200" b="1" dirty="0" smtClean="0">
              <a:solidFill>
                <a:srgbClr val="C00000"/>
              </a:solidFill>
            </a:endParaRPr>
          </a:p>
          <a:p>
            <a:r>
              <a:rPr lang="en-US" sz="1200" b="1" dirty="0" smtClean="0">
                <a:solidFill>
                  <a:srgbClr val="C00000"/>
                </a:solidFill>
              </a:rPr>
              <a:t>  4</a:t>
            </a:r>
            <a:r>
              <a:rPr lang="en-US" sz="1200" b="1" dirty="0" smtClean="0"/>
              <a:t> Constructed-Response Items</a:t>
            </a:r>
            <a:r>
              <a:rPr lang="en-US" sz="1200" b="1" dirty="0"/>
              <a:t> </a:t>
            </a:r>
            <a:endParaRPr lang="en-US" sz="1200" b="1" dirty="0" smtClean="0"/>
          </a:p>
          <a:p>
            <a:r>
              <a:rPr lang="en-US" sz="1200" b="1" dirty="0" smtClean="0"/>
              <a:t>Writing</a:t>
            </a:r>
          </a:p>
          <a:p>
            <a:r>
              <a:rPr lang="en-US" sz="1200" b="1" dirty="0"/>
              <a:t> </a:t>
            </a:r>
            <a:r>
              <a:rPr lang="en-US" sz="1200" b="1" dirty="0" smtClean="0"/>
              <a:t> </a:t>
            </a:r>
            <a:r>
              <a:rPr lang="en-US" sz="1200" b="1" dirty="0" smtClean="0">
                <a:solidFill>
                  <a:srgbClr val="C00000"/>
                </a:solidFill>
              </a:rPr>
              <a:t>1</a:t>
            </a:r>
            <a:r>
              <a:rPr lang="en-US" sz="1200" b="1" dirty="0" smtClean="0"/>
              <a:t> </a:t>
            </a:r>
            <a:r>
              <a:rPr lang="en-US" sz="1200" b="1" dirty="0"/>
              <a:t>Brief Write</a:t>
            </a:r>
            <a:r>
              <a:rPr lang="en-US" sz="1200" b="1" dirty="0" smtClean="0"/>
              <a:t> </a:t>
            </a:r>
          </a:p>
          <a:p>
            <a:r>
              <a:rPr lang="en-US" sz="1200" b="1" dirty="0"/>
              <a:t> </a:t>
            </a:r>
            <a:r>
              <a:rPr lang="en-US" sz="1200" b="1" dirty="0" smtClean="0"/>
              <a:t> </a:t>
            </a:r>
            <a:r>
              <a:rPr lang="en-US" sz="1200" b="1" dirty="0" smtClean="0">
                <a:solidFill>
                  <a:srgbClr val="C00000"/>
                </a:solidFill>
              </a:rPr>
              <a:t>1 </a:t>
            </a:r>
            <a:r>
              <a:rPr lang="en-US" sz="1200" b="1" dirty="0"/>
              <a:t>Write </a:t>
            </a:r>
            <a:r>
              <a:rPr lang="en-US" sz="1200" b="1" dirty="0" smtClean="0"/>
              <a:t>to </a:t>
            </a:r>
            <a:r>
              <a:rPr lang="en-US" sz="1200" b="1" dirty="0"/>
              <a:t>Revise a </a:t>
            </a:r>
            <a:r>
              <a:rPr lang="en-US" sz="1200" b="1" dirty="0" smtClean="0"/>
              <a:t>Text</a:t>
            </a:r>
          </a:p>
          <a:p>
            <a:r>
              <a:rPr lang="en-US" sz="1200" b="1" dirty="0"/>
              <a:t> </a:t>
            </a:r>
            <a:r>
              <a:rPr lang="en-US" sz="1200" b="1" dirty="0" smtClean="0"/>
              <a:t> </a:t>
            </a:r>
            <a:r>
              <a:rPr lang="en-US" sz="1200" b="1" dirty="0" smtClean="0">
                <a:solidFill>
                  <a:srgbClr val="C00000"/>
                </a:solidFill>
              </a:rPr>
              <a:t>1 </a:t>
            </a:r>
            <a:r>
              <a:rPr lang="en-US" sz="1200" b="1" dirty="0" smtClean="0"/>
              <a:t>Write to Revise Language/Vocabulary</a:t>
            </a:r>
          </a:p>
          <a:p>
            <a:r>
              <a:rPr lang="en-US" sz="1200" b="1" dirty="0"/>
              <a:t> </a:t>
            </a:r>
            <a:r>
              <a:rPr lang="en-US" sz="1200" b="1" dirty="0" smtClean="0"/>
              <a:t> </a:t>
            </a:r>
            <a:r>
              <a:rPr lang="en-US" sz="1200" b="1" dirty="0" smtClean="0">
                <a:solidFill>
                  <a:srgbClr val="C00000"/>
                </a:solidFill>
              </a:rPr>
              <a:t>1 </a:t>
            </a:r>
            <a:r>
              <a:rPr lang="en-US" sz="1200" b="1" dirty="0" smtClean="0"/>
              <a:t>Write to Edit or Clarify</a:t>
            </a:r>
          </a:p>
          <a:p>
            <a:endParaRPr lang="en-US" sz="1200" b="1" dirty="0" smtClean="0"/>
          </a:p>
        </p:txBody>
      </p:sp>
      <p:sp>
        <p:nvSpPr>
          <p:cNvPr id="3" name="Oval 2"/>
          <p:cNvSpPr/>
          <p:nvPr/>
        </p:nvSpPr>
        <p:spPr>
          <a:xfrm>
            <a:off x="3839069" y="5257800"/>
            <a:ext cx="434548" cy="33487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614311" y="5592678"/>
            <a:ext cx="491089"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24"/>
          <p:cNvSpPr txBox="1"/>
          <p:nvPr/>
        </p:nvSpPr>
        <p:spPr>
          <a:xfrm>
            <a:off x="726682" y="4528835"/>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circled.</a:t>
            </a:r>
            <a:endParaRPr lang="en-US" sz="1000" b="1" i="1" dirty="0">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t>1</a:t>
            </a:fld>
            <a:endParaRPr lang="en-US"/>
          </a:p>
        </p:txBody>
      </p:sp>
    </p:spTree>
    <p:extLst>
      <p:ext uri="{BB962C8B-B14F-4D97-AF65-F5344CB8AC3E}">
        <p14:creationId xmlns:p14="http://schemas.microsoft.com/office/powerpoint/2010/main" val="116686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51151122"/>
              </p:ext>
            </p:extLst>
          </p:nvPr>
        </p:nvGraphicFramePr>
        <p:xfrm>
          <a:off x="285750" y="1143000"/>
          <a:ext cx="6215064" cy="6851470"/>
        </p:xfrm>
        <a:graphic>
          <a:graphicData uri="http://schemas.openxmlformats.org/drawingml/2006/table">
            <a:tbl>
              <a:tblPr firstRow="1" bandRow="1">
                <a:effectLst>
                  <a:innerShdw blurRad="114300">
                    <a:prstClr val="black"/>
                  </a:innerShdw>
                </a:effectLst>
                <a:tableStyleId>{5C22544A-7EE6-4342-B048-85BDC9FD1C3A}</a:tableStyleId>
              </a:tblPr>
              <a:tblGrid>
                <a:gridCol w="4941274"/>
                <a:gridCol w="636895"/>
                <a:gridCol w="636895"/>
              </a:tblGrid>
              <a:tr h="290286">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effectLst>
                            <a:outerShdw blurRad="38100" dist="38100" dir="2700000" algn="tl">
                              <a:srgbClr val="000000">
                                <a:alpha val="43137"/>
                              </a:srgbClr>
                            </a:outerShdw>
                          </a:effectLst>
                        </a:rPr>
                        <a:t>Quarter 1 CFA Selected Response Answer/Point Key</a:t>
                      </a:r>
                    </a:p>
                  </a:txBody>
                  <a:tcPr marL="85725" marR="85725" marT="43543" marB="43543" anchor="ctr">
                    <a:solidFill>
                      <a:schemeClr val="bg1">
                        <a:lumMod val="85000"/>
                      </a:schemeClr>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a:t>
                      </a:r>
                      <a:r>
                        <a:rPr lang="en-US" sz="1100" b="0" u="none" dirty="0" smtClean="0">
                          <a:solidFill>
                            <a:schemeClr val="tx1"/>
                          </a:solidFill>
                          <a:effectLst/>
                        </a:rPr>
                        <a:t>  Who wanted to take the tadpoles home? RL2.1</a:t>
                      </a: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2</a:t>
                      </a:r>
                      <a:r>
                        <a:rPr lang="en-US" sz="1100" b="0" u="none" dirty="0" smtClean="0">
                          <a:solidFill>
                            <a:schemeClr val="tx1"/>
                          </a:solidFill>
                          <a:effectLst/>
                        </a:rPr>
                        <a:t> Who found the tadpoles? RL2.1</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A</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3</a:t>
                      </a:r>
                      <a:r>
                        <a:rPr lang="en-US" sz="1100" b="0" u="none" dirty="0" smtClean="0">
                          <a:solidFill>
                            <a:schemeClr val="tx1"/>
                          </a:solidFill>
                          <a:effectLst/>
                        </a:rPr>
                        <a:t>  What information best supports the central message that tadpoles grow best in their natural habitat? RL2.2</a:t>
                      </a:r>
                      <a:endParaRPr lang="en-US" sz="1100" b="0" dirty="0" smtClean="0">
                        <a:solidFill>
                          <a:schemeClr val="tx1"/>
                        </a:solidFill>
                        <a:latin typeface="+mn-lt"/>
                        <a:cs typeface="Helvetica" pitchFamily="34" charset="0"/>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A</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4</a:t>
                      </a:r>
                      <a:r>
                        <a:rPr lang="en-US" sz="1100" b="0" u="none" dirty="0" smtClean="0">
                          <a:solidFill>
                            <a:schemeClr val="tx1"/>
                          </a:solidFill>
                          <a:effectLst/>
                        </a:rPr>
                        <a:t>  What is the central message of the text? RL2.2</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4674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5</a:t>
                      </a:r>
                      <a:r>
                        <a:rPr lang="en-US" sz="1100" b="0" u="none" dirty="0" smtClean="0">
                          <a:solidFill>
                            <a:schemeClr val="tx1"/>
                          </a:solidFill>
                          <a:effectLst/>
                        </a:rPr>
                        <a:t>  What key detail from the text best describes why Sarah wanted to leave the tadpoles in the pond? RL2.3</a:t>
                      </a: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6</a:t>
                      </a:r>
                      <a:r>
                        <a:rPr lang="en-US" sz="1100" b="0" u="none" dirty="0" smtClean="0">
                          <a:solidFill>
                            <a:schemeClr val="tx1"/>
                          </a:solidFill>
                          <a:effectLst/>
                        </a:rPr>
                        <a:t> What key detail from the text best describes why Tracy wanted to keep the tadpoles? RL2.3</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7</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Literary Constructed Response</a:t>
                      </a:r>
                      <a:endParaRPr lang="en-US" sz="1100" b="0"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2.2</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61257">
                <a:tc>
                  <a:txBody>
                    <a:bodyPr/>
                    <a:lstStyle/>
                    <a:p>
                      <a:r>
                        <a:rPr lang="en-US" sz="1100" b="1" u="sng" dirty="0" smtClean="0">
                          <a:solidFill>
                            <a:schemeClr val="tx1"/>
                          </a:solidFill>
                          <a:effectLst>
                            <a:outerShdw blurRad="38100" dist="38100" dir="2700000" algn="tl">
                              <a:srgbClr val="000000">
                                <a:alpha val="43137"/>
                              </a:srgbClr>
                            </a:outerShdw>
                          </a:effectLst>
                        </a:rPr>
                        <a:t>Question 8</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Literary Constructed Response</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2.3</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9</a:t>
                      </a:r>
                      <a:r>
                        <a:rPr lang="en-US" sz="1100" b="0" u="none" baseline="0" dirty="0" smtClean="0">
                          <a:solidFill>
                            <a:schemeClr val="tx1"/>
                          </a:solidFill>
                          <a:effectLst/>
                        </a:rPr>
                        <a:t>  What does a frog’s skin look like?   RI.2.1</a:t>
                      </a: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10</a:t>
                      </a:r>
                      <a:r>
                        <a:rPr lang="en-US" sz="1100" b="0" u="none" baseline="0" dirty="0" smtClean="0">
                          <a:solidFill>
                            <a:schemeClr val="tx1"/>
                          </a:solidFill>
                          <a:effectLst/>
                        </a:rPr>
                        <a:t>  How do young frogs breathe? RI.2.1</a:t>
                      </a:r>
                      <a:endParaRPr lang="en-US" sz="1100" b="0" u="none" dirty="0" smtClean="0">
                        <a:solidFill>
                          <a:schemeClr val="tx1"/>
                        </a:solidFill>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3367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11</a:t>
                      </a:r>
                      <a:r>
                        <a:rPr lang="en-US" sz="1100" b="0" u="none" dirty="0" smtClean="0">
                          <a:solidFill>
                            <a:schemeClr val="tx1"/>
                          </a:solidFill>
                          <a:effectLst/>
                        </a:rPr>
                        <a:t>  What is paragraph 4 mostly about? RI.2.2</a:t>
                      </a:r>
                    </a:p>
                  </a:txBody>
                  <a:tcPr marL="85725" marR="85725" marT="43543" marB="43543">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D</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solidFill>
                      <a:schemeClr val="bg1">
                        <a:lumMod val="85000"/>
                      </a:schemeClr>
                    </a:solidFill>
                  </a:tcPr>
                </a:tc>
              </a:tr>
              <a:tr h="220617">
                <a:tc>
                  <a:txBody>
                    <a:bodyPr/>
                    <a:lstStyle/>
                    <a:p>
                      <a:pPr marL="342900" indent="-342900">
                        <a:buNone/>
                      </a:pPr>
                      <a:r>
                        <a:rPr lang="en-US" sz="1100" b="1" u="sng" dirty="0" smtClean="0">
                          <a:solidFill>
                            <a:schemeClr val="tx1"/>
                          </a:solidFill>
                          <a:effectLst>
                            <a:outerShdw blurRad="38100" dist="38100" dir="2700000" algn="tl">
                              <a:srgbClr val="000000">
                                <a:alpha val="43137"/>
                              </a:srgbClr>
                            </a:outerShdw>
                          </a:effectLst>
                        </a:rPr>
                        <a:t>Question 12</a:t>
                      </a:r>
                      <a:r>
                        <a:rPr lang="en-US" sz="1100" b="0" u="none" baseline="0" dirty="0" smtClean="0">
                          <a:solidFill>
                            <a:schemeClr val="tx1"/>
                          </a:solidFill>
                          <a:effectLst/>
                        </a:rPr>
                        <a:t>  Which sentence could be added to paragraph 3? RI.2.2</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A</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7069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13</a:t>
                      </a:r>
                      <a:r>
                        <a:rPr lang="en-US" sz="1100" b="0" u="none" dirty="0" smtClean="0">
                          <a:solidFill>
                            <a:schemeClr val="tx1"/>
                          </a:solidFill>
                          <a:effectLst/>
                        </a:rPr>
                        <a:t>  In which ways are frogs and humans the same? RI.2.3</a:t>
                      </a: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30552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14</a:t>
                      </a:r>
                      <a:r>
                        <a:rPr lang="en-US" sz="1100" b="0" u="none" dirty="0" smtClean="0">
                          <a:solidFill>
                            <a:schemeClr val="tx1"/>
                          </a:solidFill>
                          <a:effectLst/>
                        </a:rPr>
                        <a:t>  What allows a frog to breathe through its skin?  RI.2.3</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3272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15</a:t>
                      </a:r>
                      <a:r>
                        <a:rPr lang="en-US" sz="1100" b="1" u="none" dirty="0" smtClean="0">
                          <a:solidFill>
                            <a:schemeClr val="tx1"/>
                          </a:solidFill>
                          <a:effectLst>
                            <a:outerShdw blurRad="38100" dist="38100" dir="2700000" algn="tl">
                              <a:srgbClr val="000000">
                                <a:alpha val="43137"/>
                              </a:srgbClr>
                            </a:outerShdw>
                          </a:effectLst>
                        </a:rPr>
                        <a:t>                                </a:t>
                      </a:r>
                      <a:r>
                        <a:rPr lang="en-US" sz="1100" b="1" u="none" dirty="0" smtClean="0">
                          <a:solidFill>
                            <a:schemeClr val="tx1"/>
                          </a:solidFill>
                          <a:effectLst/>
                        </a:rPr>
                        <a:t>  </a:t>
                      </a:r>
                      <a:r>
                        <a:rPr lang="en-US" sz="1100" b="1" u="sng" dirty="0" smtClean="0">
                          <a:solidFill>
                            <a:schemeClr val="tx1"/>
                          </a:solidFill>
                          <a:effectLst>
                            <a:outerShdw blurRad="38100" dist="38100" dir="2700000" algn="tl">
                              <a:srgbClr val="000000">
                                <a:alpha val="43137"/>
                              </a:srgbClr>
                            </a:outerShdw>
                          </a:effectLst>
                        </a:rPr>
                        <a:t>Informational Text Constructed</a:t>
                      </a:r>
                      <a:r>
                        <a:rPr lang="en-US" sz="1100" b="1" u="sng" baseline="0" dirty="0" smtClean="0">
                          <a:solidFill>
                            <a:schemeClr val="tx1"/>
                          </a:solidFill>
                          <a:effectLst>
                            <a:outerShdw blurRad="38100" dist="38100" dir="2700000" algn="tl">
                              <a:srgbClr val="000000">
                                <a:alpha val="43137"/>
                              </a:srgbClr>
                            </a:outerShdw>
                          </a:effectLst>
                        </a:rPr>
                        <a:t> Response</a:t>
                      </a:r>
                      <a:r>
                        <a:rPr lang="en-US" sz="1100" b="0" i="1" u="none" baseline="0" dirty="0" smtClean="0">
                          <a:solidFill>
                            <a:schemeClr val="tx1"/>
                          </a:solidFill>
                          <a:effectLst/>
                        </a:rPr>
                        <a:t>          </a:t>
                      </a:r>
                      <a:endParaRPr lang="en-US" sz="1100" b="0" i="1" u="none" dirty="0" smtClean="0">
                        <a:solidFill>
                          <a:schemeClr val="tx1"/>
                        </a:solidFill>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2.2</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16</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Informational Text Constructed Response</a:t>
                      </a: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2.3</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8230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Write</a:t>
                      </a:r>
                      <a:r>
                        <a:rPr lang="en-US" sz="1100" b="1" u="sng" baseline="0" dirty="0" smtClean="0">
                          <a:solidFill>
                            <a:schemeClr val="tx1"/>
                          </a:solidFill>
                          <a:effectLst>
                            <a:outerShdw blurRad="38100" dist="38100" dir="2700000" algn="tl">
                              <a:srgbClr val="000000">
                                <a:alpha val="43137"/>
                              </a:srgbClr>
                            </a:outerShdw>
                          </a:effectLst>
                        </a:rPr>
                        <a:t> and Revise</a:t>
                      </a:r>
                      <a:endParaRPr lang="en-US" sz="1100" b="1"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8230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17</a:t>
                      </a:r>
                      <a:r>
                        <a:rPr lang="en-US" sz="1100" b="1" u="none" dirty="0" smtClean="0">
                          <a:solidFill>
                            <a:schemeClr val="tx1"/>
                          </a:solidFill>
                          <a:effectLst>
                            <a:outerShdw blurRad="38100" dist="38100" dir="2700000" algn="tl">
                              <a:srgbClr val="000000">
                                <a:alpha val="43137"/>
                              </a:srgbClr>
                            </a:outerShdw>
                          </a:effectLst>
                        </a:rPr>
                        <a:t>                                                          </a:t>
                      </a:r>
                      <a:r>
                        <a:rPr lang="en-US" sz="1100" b="1" u="none" baseline="0" dirty="0" smtClean="0">
                          <a:solidFill>
                            <a:schemeClr val="tx1"/>
                          </a:solidFill>
                          <a:effectLst>
                            <a:outerShdw blurRad="38100" dist="38100" dir="2700000" algn="tl">
                              <a:srgbClr val="000000">
                                <a:alpha val="43137"/>
                              </a:srgbClr>
                            </a:outerShdw>
                          </a:effectLst>
                        </a:rPr>
                        <a:t> </a:t>
                      </a:r>
                      <a:r>
                        <a:rPr lang="en-US" sz="1100" b="1" u="sng" baseline="0" dirty="0" smtClean="0">
                          <a:solidFill>
                            <a:schemeClr val="tx1"/>
                          </a:solidFill>
                          <a:effectLst>
                            <a:outerShdw blurRad="38100" dist="38100" dir="2700000" algn="tl">
                              <a:srgbClr val="000000">
                                <a:alpha val="43137"/>
                              </a:srgbClr>
                            </a:outerShdw>
                          </a:effectLst>
                        </a:rPr>
                        <a:t>Brief Write</a:t>
                      </a:r>
                      <a:endParaRPr lang="en-US" sz="1100" b="1"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W.2.1c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18</a:t>
                      </a:r>
                      <a:r>
                        <a:rPr lang="en-US" sz="1100" b="1" u="none" baseline="0" dirty="0" smtClean="0">
                          <a:solidFill>
                            <a:schemeClr val="tx1"/>
                          </a:solidFill>
                          <a:effectLst>
                            <a:outerShdw blurRad="38100" dist="38100" dir="2700000" algn="tl">
                              <a:srgbClr val="000000">
                                <a:alpha val="43137"/>
                              </a:srgbClr>
                            </a:outerShdw>
                          </a:effectLst>
                        </a:rPr>
                        <a:t>                                   </a:t>
                      </a:r>
                      <a:r>
                        <a:rPr lang="en-US" sz="1100" b="1" u="sng" baseline="0" dirty="0" smtClean="0">
                          <a:solidFill>
                            <a:schemeClr val="tx1"/>
                          </a:solidFill>
                          <a:effectLst>
                            <a:outerShdw blurRad="38100" dist="38100" dir="2700000" algn="tl">
                              <a:srgbClr val="000000">
                                <a:alpha val="43137"/>
                              </a:srgbClr>
                            </a:outerShdw>
                          </a:effectLst>
                        </a:rPr>
                        <a:t>Write to Revise</a:t>
                      </a:r>
                      <a:r>
                        <a:rPr lang="en-US" sz="1000" b="0" u="none" baseline="0" dirty="0" smtClean="0">
                          <a:solidFill>
                            <a:schemeClr val="tx1"/>
                          </a:solidFill>
                          <a:effectLst/>
                        </a:rPr>
                        <a:t>   </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effectLst/>
                        </a:rPr>
                        <a:t>W.2.1e Which sentence is the best conclusion?</a:t>
                      </a:r>
                      <a:endParaRPr lang="en-US" sz="1100" b="1"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19</a:t>
                      </a:r>
                      <a:r>
                        <a:rPr lang="en-US" sz="1100" b="0" u="none" dirty="0" smtClean="0">
                          <a:solidFill>
                            <a:schemeClr val="tx1"/>
                          </a:solidFill>
                          <a:effectLst/>
                        </a:rPr>
                        <a:t>  Which word would best replace the  word scattered? L.6</a:t>
                      </a:r>
                      <a:endParaRPr lang="en-US" sz="1100" b="0"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2"/>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20</a:t>
                      </a:r>
                      <a:r>
                        <a:rPr lang="en-US" sz="1100" b="0" u="none" dirty="0" smtClean="0">
                          <a:solidFill>
                            <a:schemeClr val="tx1"/>
                          </a:solidFill>
                          <a:effectLst/>
                        </a:rPr>
                        <a:t>  Choose the correct word to fill in the blank. L.2.1d</a:t>
                      </a:r>
                      <a:endParaRPr lang="en-US" sz="1100" b="0" u="none" dirty="0" smtClean="0">
                        <a:solidFill>
                          <a:schemeClr val="tx1"/>
                        </a:solidFill>
                        <a:latin typeface="+mn-lt"/>
                        <a:cs typeface="Helvetica" pitchFamily="34" charset="0"/>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D</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1</a:t>
                      </a: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r>
            </a:tbl>
          </a:graphicData>
        </a:graphic>
      </p:graphicFrame>
    </p:spTree>
    <p:extLst>
      <p:ext uri="{BB962C8B-B14F-4D97-AF65-F5344CB8AC3E}">
        <p14:creationId xmlns:p14="http://schemas.microsoft.com/office/powerpoint/2010/main" val="3028261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2256" y="666418"/>
            <a:ext cx="7188468" cy="7982282"/>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354217"/>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000" b="1" dirty="0" smtClean="0">
                    <a:effectLst>
                      <a:outerShdw blurRad="38100" dist="38100" dir="2700000" algn="tl">
                        <a:srgbClr val="000000">
                          <a:alpha val="43137"/>
                        </a:srgbClr>
                      </a:outerShdw>
                    </a:effectLst>
                  </a:rPr>
                  <a:t>Quarter 1 </a:t>
                </a:r>
              </a:p>
              <a:p>
                <a:pPr algn="ctr"/>
                <a:r>
                  <a:rPr lang="en-US" sz="2000" b="1" dirty="0">
                    <a:effectLst>
                      <a:outerShdw blurRad="38100" dist="38100" dir="2700000" algn="tl">
                        <a:srgbClr val="000000">
                          <a:alpha val="43137"/>
                        </a:srgbClr>
                      </a:outerShdw>
                    </a:effectLst>
                  </a:rPr>
                  <a:t>ELA </a:t>
                </a:r>
                <a:r>
                  <a:rPr lang="en-US" sz="2000" b="1" dirty="0" err="1" smtClean="0">
                    <a:effectLst>
                      <a:outerShdw blurRad="38100" dist="38100" dir="2700000" algn="tl">
                        <a:srgbClr val="000000">
                          <a:alpha val="43137"/>
                        </a:srgbClr>
                      </a:outerShdw>
                    </a:effectLst>
                  </a:rPr>
                  <a:t>CFAssessment</a:t>
                </a:r>
                <a:endParaRPr lang="en-US" sz="2100" b="1" dirty="0" smtClean="0">
                  <a:effectLst>
                    <a:outerShdw blurRad="38100" dist="38100" dir="2700000" algn="tl">
                      <a:srgbClr val="000000">
                        <a:alpha val="43137"/>
                      </a:srgbClr>
                    </a:outerShdw>
                  </a:effectLst>
                </a:endParaRPr>
              </a:p>
              <a:p>
                <a:pPr algn="ctr"/>
                <a:r>
                  <a:rPr lang="en-US" sz="2200" b="1" dirty="0" smtClean="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Student Name</a:t>
              </a:r>
            </a:p>
            <a:p>
              <a:pPr algn="ctr"/>
              <a:r>
                <a:rPr lang="en-US" sz="3200" b="1" dirty="0" smtClean="0">
                  <a:solidFill>
                    <a:schemeClr val="tx1"/>
                  </a:solidFill>
                </a:rPr>
                <a:t>_______________________</a:t>
              </a:r>
              <a:endParaRPr lang="en-US" sz="3200" b="1" dirty="0">
                <a:solidFill>
                  <a:schemeClr val="tx1"/>
                </a:solidFill>
              </a:endParaRPr>
            </a:p>
          </p:txBody>
        </p:sp>
      </p:grpSp>
      <p:grpSp>
        <p:nvGrpSpPr>
          <p:cNvPr id="3" name="Group 2"/>
          <p:cNvGrpSpPr/>
          <p:nvPr/>
        </p:nvGrpSpPr>
        <p:grpSpPr>
          <a:xfrm>
            <a:off x="3886200" y="723900"/>
            <a:ext cx="2492489" cy="2255152"/>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762326"/>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2</a:t>
              </a:r>
              <a:r>
                <a:rPr lang="en-US" sz="5400" b="1" cap="none" spc="0" baseline="30000" dirty="0" smtClean="0">
                  <a:ln w="11430"/>
                  <a:effectLst>
                    <a:outerShdw blurRad="80000" dist="40000" dir="5040000" algn="tl">
                      <a:srgbClr val="000000">
                        <a:alpha val="30000"/>
                      </a:srgbClr>
                    </a:outerShdw>
                  </a:effectLst>
                </a:rPr>
                <a:t>nd</a:t>
              </a:r>
              <a:endParaRPr lang="en-US" sz="5400" b="1" cap="none" spc="0" dirty="0" smtClean="0">
                <a:ln w="11430"/>
                <a:effectLst>
                  <a:outerShdw blurRad="80000" dist="40000" dir="5040000" algn="tl">
                    <a:srgbClr val="000000">
                      <a:alpha val="30000"/>
                    </a:srgbClr>
                  </a:outerShdw>
                </a:effectLst>
              </a:endParaRPr>
            </a:p>
          </p:txBody>
        </p:sp>
      </p:grpSp>
      <p:sp>
        <p:nvSpPr>
          <p:cNvPr id="5" name="Slide Number Placeholder 4"/>
          <p:cNvSpPr>
            <a:spLocks noGrp="1"/>
          </p:cNvSpPr>
          <p:nvPr>
            <p:ph type="sldNum" sz="quarter" idx="12"/>
          </p:nvPr>
        </p:nvSpPr>
        <p:spPr/>
        <p:txBody>
          <a:bodyPr/>
          <a:lstStyle/>
          <a:p>
            <a:fld id="{AF8359E8-5B63-4AE7-A26F-FE183B9DDE83}" type="slidenum">
              <a:rPr lang="en-US" smtClean="0"/>
              <a:t>11</a:t>
            </a:fld>
            <a:endParaRPr lang="en-US"/>
          </a:p>
        </p:txBody>
      </p:sp>
    </p:spTree>
    <p:extLst>
      <p:ext uri="{BB962C8B-B14F-4D97-AF65-F5344CB8AC3E}">
        <p14:creationId xmlns:p14="http://schemas.microsoft.com/office/powerpoint/2010/main" val="316455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3" name="Rectangle 2"/>
          <p:cNvSpPr/>
          <p:nvPr/>
        </p:nvSpPr>
        <p:spPr>
          <a:xfrm>
            <a:off x="106680" y="685800"/>
            <a:ext cx="6705600" cy="8125301"/>
          </a:xfrm>
          <a:prstGeom prst="rect">
            <a:avLst/>
          </a:prstGeom>
        </p:spPr>
        <p:txBody>
          <a:bodyPr wrap="square">
            <a:spAutoFit/>
          </a:bodyPr>
          <a:lstStyle/>
          <a:p>
            <a:pPr algn="ctr"/>
            <a:r>
              <a:rPr lang="en-US" sz="1400" b="1" u="sng" dirty="0" smtClean="0"/>
              <a:t>A Tadpole Tale</a:t>
            </a:r>
            <a:endParaRPr lang="en-US" sz="1600" b="1" u="sng" dirty="0"/>
          </a:p>
          <a:p>
            <a:endParaRPr lang="en-US" sz="1200" dirty="0" smtClean="0"/>
          </a:p>
          <a:p>
            <a:r>
              <a:rPr lang="en-US" sz="1200" dirty="0" smtClean="0"/>
              <a:t>Sarah and Tracy walked to a neighborhood pond to look for tadpoles.  Tracy carried a red bucket and a net because she wanted to take some home.  Sarah didn’t think they should take the tadpoles.  She had read that tadpoles grow best in their natural environment.</a:t>
            </a:r>
          </a:p>
          <a:p>
            <a:endParaRPr lang="en-US" sz="1200" dirty="0"/>
          </a:p>
          <a:p>
            <a:r>
              <a:rPr lang="en-US" sz="1200" dirty="0" smtClean="0"/>
              <a:t>In the pond, tadpoles have food, shelter and a place to crawl out when they grow into frogs.  </a:t>
            </a:r>
            <a:endParaRPr lang="en-US" sz="1200" dirty="0"/>
          </a:p>
          <a:p>
            <a:r>
              <a:rPr lang="en-US" sz="1200" dirty="0" smtClean="0"/>
              <a:t>When they got to the pond, Sarah saw two big round eyes peeping from above the water.  She noticed more frog eyes.  There were frogs scattered everywhere in the pond.  </a:t>
            </a:r>
          </a:p>
          <a:p>
            <a:endParaRPr lang="en-US" sz="1200" dirty="0"/>
          </a:p>
          <a:p>
            <a:r>
              <a:rPr lang="en-US" sz="1200" dirty="0" smtClean="0"/>
              <a:t>When Sarah walked around the edge of the pond, some of the frogs splashed under the water, some of the frogs remained still like statues, and some of the frogs squeaked.  </a:t>
            </a:r>
          </a:p>
          <a:p>
            <a:endParaRPr lang="en-US" sz="1200" dirty="0"/>
          </a:p>
          <a:p>
            <a:r>
              <a:rPr lang="en-US" sz="1200" dirty="0" smtClean="0"/>
              <a:t>Then Sarah saw something moving in the water on the edge of the pond.</a:t>
            </a:r>
          </a:p>
          <a:p>
            <a:endParaRPr lang="en-US" sz="1200" dirty="0"/>
          </a:p>
          <a:p>
            <a:r>
              <a:rPr lang="en-US" sz="1200" dirty="0" smtClean="0"/>
              <a:t>“Look at this! She called.</a:t>
            </a:r>
          </a:p>
          <a:p>
            <a:endParaRPr lang="en-US" sz="1200" dirty="0"/>
          </a:p>
          <a:p>
            <a:r>
              <a:rPr lang="en-US" sz="1200" dirty="0" smtClean="0"/>
              <a:t>Tracy ran over and kneeled beside Sarah.  “Wow,” she said.  Hundreds of tadpoles swam in the water.  The tadpoles wiggled their tails to swim.  It looked like the water was alive with squirming, squiggling tadpoles.</a:t>
            </a:r>
          </a:p>
          <a:p>
            <a:endParaRPr lang="en-US" sz="1200" dirty="0"/>
          </a:p>
          <a:p>
            <a:r>
              <a:rPr lang="en-US" sz="1200" dirty="0" smtClean="0"/>
              <a:t>Tracy dropped tadpoles into the bucket.  The tadpoles swam in circles.  Tracy caught more and more tadpoles.  Soon the bucket seemed to have more tadpoles than the pond.</a:t>
            </a:r>
          </a:p>
          <a:p>
            <a:endParaRPr lang="en-US" sz="1200" dirty="0"/>
          </a:p>
          <a:p>
            <a:r>
              <a:rPr lang="en-US" sz="1200" dirty="0" smtClean="0"/>
              <a:t>Sarah watched the tadpoles swim in circles.  “It looks like a tadpole blizzard,” she said.</a:t>
            </a:r>
          </a:p>
          <a:p>
            <a:endParaRPr lang="en-US" sz="1200" dirty="0"/>
          </a:p>
          <a:p>
            <a:r>
              <a:rPr lang="en-US" sz="1200" dirty="0" smtClean="0"/>
              <a:t>“Let’s keep them,” said Tracy.  “They’ll grow into frogs!”</a:t>
            </a:r>
          </a:p>
          <a:p>
            <a:endParaRPr lang="en-US" sz="1200" dirty="0"/>
          </a:p>
          <a:p>
            <a:r>
              <a:rPr lang="en-US" sz="1200" dirty="0" smtClean="0"/>
              <a:t>“Let’s keep some of them,” said Sarah.  “I think we should set the rest free, so they can be with their friends.”</a:t>
            </a:r>
          </a:p>
          <a:p>
            <a:endParaRPr lang="en-US" sz="1200" dirty="0"/>
          </a:p>
          <a:p>
            <a:r>
              <a:rPr lang="en-US" sz="1200" dirty="0" smtClean="0"/>
              <a:t>Sarah and Tracy agreed to set half of the tadpoles free.  Sarah gently poured half of the tadpoles in the bucket back into the pond.  The freed tadpoles swam under the water plants in the pond.</a:t>
            </a:r>
          </a:p>
          <a:p>
            <a:endParaRPr lang="en-US" sz="1200" dirty="0"/>
          </a:p>
          <a:p>
            <a:r>
              <a:rPr lang="en-US" sz="1200" dirty="0" smtClean="0"/>
              <a:t>At home, Tracy created a natural environment for the tadpoles in a glass aquarium.  She put rocks and pond plants in the aquarium.  She poured the pond water in the bucket into the aquarium along with the tadpoles.  Tracy fed them lettuce.</a:t>
            </a:r>
          </a:p>
          <a:p>
            <a:endParaRPr lang="en-US" sz="1200" dirty="0"/>
          </a:p>
          <a:p>
            <a:r>
              <a:rPr lang="en-US" sz="1200" dirty="0" smtClean="0"/>
              <a:t>As the tadpoles grew they became little frogs.  They tried to hop out of the aquarium.  Sarah and Tracy put the young frogs back into the red bucket.  They carried the red bucket back to the pond.  The girls turned the bucket over to set the frogs free.</a:t>
            </a:r>
          </a:p>
          <a:p>
            <a:endParaRPr lang="en-US" sz="1200" dirty="0"/>
          </a:p>
          <a:p>
            <a:r>
              <a:rPr lang="en-US" sz="1200" dirty="0" smtClean="0"/>
              <a:t>They happily swam back into the pond.</a:t>
            </a:r>
            <a:endParaRPr lang="en-US" sz="1200" dirty="0"/>
          </a:p>
        </p:txBody>
      </p:sp>
      <p:sp>
        <p:nvSpPr>
          <p:cNvPr id="5" name="Text Box 2"/>
          <p:cNvSpPr txBox="1">
            <a:spLocks noChangeArrowheads="1"/>
          </p:cNvSpPr>
          <p:nvPr/>
        </p:nvSpPr>
        <p:spPr bwMode="auto">
          <a:xfrm>
            <a:off x="4953000" y="31837"/>
            <a:ext cx="1828800" cy="800219"/>
          </a:xfrm>
          <a:prstGeom prst="rect">
            <a:avLst/>
          </a:prstGeom>
          <a:no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  </a:t>
            </a:r>
            <a:r>
              <a:rPr lang="en-US" sz="800" dirty="0" smtClean="0">
                <a:latin typeface="Helvetica"/>
                <a:ea typeface="Calibri"/>
                <a:cs typeface="Times New Roman"/>
              </a:rPr>
              <a:t>3.8</a:t>
            </a:r>
            <a:endParaRPr lang="en-US" sz="8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  </a:t>
            </a:r>
            <a:r>
              <a:rPr lang="en-US" sz="800" dirty="0" smtClean="0">
                <a:latin typeface="Helvetica"/>
                <a:ea typeface="Calibri"/>
                <a:cs typeface="Times New Roman"/>
              </a:rPr>
              <a:t>710</a:t>
            </a:r>
            <a:r>
              <a:rPr lang="en-US" sz="800" dirty="0" smtClean="0">
                <a:effectLst/>
                <a:latin typeface="Helvetica"/>
                <a:ea typeface="Calibri"/>
                <a:cs typeface="Times New Roman"/>
              </a:rPr>
              <a:t> </a:t>
            </a:r>
            <a:endParaRPr lang="en-US" sz="8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a:t>
            </a:r>
            <a:r>
              <a:rPr lang="en-US" sz="800" dirty="0" smtClean="0">
                <a:latin typeface="Helvetica"/>
                <a:ea typeface="Calibri"/>
                <a:cs typeface="Times New Roman"/>
              </a:rPr>
              <a:t>9.72</a:t>
            </a:r>
            <a:endParaRPr lang="en-US" sz="8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  </a:t>
            </a:r>
            <a:r>
              <a:rPr lang="en-US" sz="800" dirty="0" smtClean="0">
                <a:latin typeface="Helvetica"/>
                <a:ea typeface="Calibri"/>
                <a:cs typeface="Times New Roman"/>
              </a:rPr>
              <a:t>3.39</a:t>
            </a:r>
            <a:endParaRPr lang="en-US" sz="8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a:t>
            </a:r>
            <a:r>
              <a:rPr lang="en-US" sz="800" dirty="0" smtClean="0">
                <a:latin typeface="Helvetica"/>
                <a:ea typeface="Calibri"/>
                <a:cs typeface="Times New Roman"/>
              </a:rPr>
              <a:t>389</a:t>
            </a:r>
            <a:endParaRPr lang="en-US" sz="800" dirty="0">
              <a:effectLst/>
              <a:latin typeface="Calibri"/>
              <a:ea typeface="Calibri"/>
              <a:cs typeface="Times New Roman"/>
            </a:endParaRPr>
          </a:p>
        </p:txBody>
      </p:sp>
    </p:spTree>
    <p:extLst>
      <p:ext uri="{BB962C8B-B14F-4D97-AF65-F5344CB8AC3E}">
        <p14:creationId xmlns:p14="http://schemas.microsoft.com/office/powerpoint/2010/main" val="486834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5" name="Rectangle 4"/>
          <p:cNvSpPr/>
          <p:nvPr/>
        </p:nvSpPr>
        <p:spPr>
          <a:xfrm>
            <a:off x="283250" y="943428"/>
            <a:ext cx="4931688" cy="2923869"/>
          </a:xfrm>
          <a:prstGeom prst="rect">
            <a:avLst/>
          </a:prstGeom>
        </p:spPr>
        <p:txBody>
          <a:bodyPr wrap="square" lIns="91432" tIns="45716" rIns="91432" bIns="45716">
            <a:spAutoFit/>
          </a:bodyPr>
          <a:lstStyle/>
          <a:p>
            <a:pPr marL="324349" indent="-324349">
              <a:buFont typeface="+mj-lt"/>
              <a:buAutoNum type="arabicPeriod"/>
            </a:pPr>
            <a:r>
              <a:rPr lang="en-US" sz="1600" b="1" dirty="0">
                <a:latin typeface="Helvetica" pitchFamily="34" charset="0"/>
                <a:cs typeface="Helvetica" pitchFamily="34" charset="0"/>
              </a:rPr>
              <a:t>Who wanted to take the tadpoles home</a:t>
            </a:r>
            <a:r>
              <a:rPr lang="en-US" sz="1600" b="1" dirty="0" smtClean="0">
                <a:latin typeface="Helvetica" pitchFamily="34" charset="0"/>
                <a:cs typeface="Helvetica" pitchFamily="34" charset="0"/>
              </a:rPr>
              <a:t>? </a:t>
            </a:r>
            <a:r>
              <a:rPr lang="en-US" sz="1100" b="1" dirty="0" smtClean="0">
                <a:latin typeface="Helvetica" pitchFamily="34" charset="0"/>
                <a:cs typeface="Helvetica" pitchFamily="34" charset="0"/>
              </a:rPr>
              <a:t>RL.2.1</a:t>
            </a:r>
            <a:r>
              <a:rPr lang="en-US" sz="1600" b="1" dirty="0" smtClean="0">
                <a:latin typeface="Helvetica" pitchFamily="34" charset="0"/>
                <a:cs typeface="Helvetica" pitchFamily="34" charset="0"/>
              </a:rPr>
              <a:t> </a:t>
            </a:r>
            <a:endParaRPr lang="en-US" sz="1600" b="1" dirty="0">
              <a:latin typeface="Helvetica" pitchFamily="34" charset="0"/>
              <a:cs typeface="Helvetica" pitchFamily="34" charset="0"/>
            </a:endParaRPr>
          </a:p>
          <a:p>
            <a:r>
              <a:rPr lang="en-US" sz="1600" b="1" dirty="0" smtClean="0">
                <a:latin typeface="Helvetica" pitchFamily="34" charset="0"/>
                <a:cs typeface="Helvetica" pitchFamily="34" charset="0"/>
              </a:rPr>
              <a:t>      </a:t>
            </a:r>
            <a:endParaRPr lang="en-US" sz="1200" b="1" dirty="0">
              <a:solidFill>
                <a:srgbClr val="FF0000"/>
              </a:solidFill>
              <a:latin typeface="Helvetica" pitchFamily="34" charset="0"/>
              <a:cs typeface="Helvetica" pitchFamily="34" charset="0"/>
            </a:endParaRPr>
          </a:p>
          <a:p>
            <a:pPr marL="324349" indent="-324349">
              <a:buFont typeface="+mj-lt"/>
              <a:buAutoNum type="arabicPeriod"/>
            </a:pPr>
            <a:endParaRPr lang="en-US" sz="1700" dirty="0">
              <a:latin typeface="Helvetica" pitchFamily="34" charset="0"/>
              <a:cs typeface="Helvetica" pitchFamily="34" charset="0"/>
            </a:endParaRPr>
          </a:p>
          <a:p>
            <a:pPr marL="869436" indent="-324349">
              <a:buFont typeface="+mj-lt"/>
              <a:buAutoNum type="alphaUcPeriod"/>
            </a:pPr>
            <a:r>
              <a:rPr lang="en-US" sz="1500" dirty="0" smtClean="0">
                <a:latin typeface="Helvetica" pitchFamily="34" charset="0"/>
                <a:cs typeface="Helvetica" pitchFamily="34" charset="0"/>
              </a:rPr>
              <a:t>Sarah</a:t>
            </a: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smtClean="0">
                <a:latin typeface="Helvetica" pitchFamily="34" charset="0"/>
                <a:cs typeface="Helvetica" pitchFamily="34" charset="0"/>
              </a:rPr>
              <a:t>Tracy</a:t>
            </a: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smtClean="0">
                <a:latin typeface="Helvetica" pitchFamily="34" charset="0"/>
                <a:cs typeface="Helvetica" pitchFamily="34" charset="0"/>
              </a:rPr>
              <a:t>Ricky</a:t>
            </a: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a:latin typeface="Helvetica" pitchFamily="34" charset="0"/>
                <a:cs typeface="Helvetica" pitchFamily="34" charset="0"/>
              </a:rPr>
              <a:t>the </a:t>
            </a:r>
            <a:r>
              <a:rPr lang="en-US" sz="1500" dirty="0" smtClean="0">
                <a:latin typeface="Helvetica" pitchFamily="34" charset="0"/>
                <a:cs typeface="Helvetica" pitchFamily="34" charset="0"/>
              </a:rPr>
              <a:t>frogs</a:t>
            </a: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endParaRPr lang="en-US" sz="1500" dirty="0">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64356" y="170985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5" name="Oval 14"/>
          <p:cNvSpPr/>
          <p:nvPr/>
        </p:nvSpPr>
        <p:spPr>
          <a:xfrm>
            <a:off x="571500" y="218764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16" name="Oval 15"/>
          <p:cNvSpPr/>
          <p:nvPr/>
        </p:nvSpPr>
        <p:spPr>
          <a:xfrm>
            <a:off x="571500" y="265114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597807" y="307412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8" name="Rectangle 7"/>
          <p:cNvSpPr/>
          <p:nvPr/>
        </p:nvSpPr>
        <p:spPr>
          <a:xfrm>
            <a:off x="471487" y="4769282"/>
            <a:ext cx="4786313" cy="2959928"/>
          </a:xfrm>
          <a:prstGeom prst="rect">
            <a:avLst/>
          </a:prstGeom>
        </p:spPr>
        <p:txBody>
          <a:bodyPr wrap="square" lIns="96661" tIns="48331" rIns="96661" bIns="48331">
            <a:spAutoFit/>
          </a:bodyPr>
          <a:lstStyle/>
          <a:p>
            <a:pPr marL="324349" indent="-324349"/>
            <a:r>
              <a:rPr lang="en-US" sz="1700" b="1" dirty="0">
                <a:latin typeface="Helvetica" pitchFamily="34" charset="0"/>
                <a:cs typeface="Helvetica" pitchFamily="34" charset="0"/>
              </a:rPr>
              <a:t>2. </a:t>
            </a:r>
            <a:r>
              <a:rPr lang="en-US" sz="1600" b="1" dirty="0">
                <a:latin typeface="Helvetica" pitchFamily="34" charset="0"/>
                <a:cs typeface="Helvetica" pitchFamily="34" charset="0"/>
              </a:rPr>
              <a:t>Who found the tadpoles</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RL.2.1</a:t>
            </a:r>
            <a:endParaRPr lang="en-US" sz="1200" b="1" dirty="0">
              <a:solidFill>
                <a:srgbClr val="C00000"/>
              </a:solidFill>
              <a:latin typeface="Helvetica" pitchFamily="34" charset="0"/>
              <a:cs typeface="Helvetica" pitchFamily="34" charset="0"/>
            </a:endParaRPr>
          </a:p>
          <a:p>
            <a:pPr marL="324349" indent="-324349"/>
            <a:r>
              <a:rPr lang="en-US" sz="1700" b="1" dirty="0">
                <a:solidFill>
                  <a:srgbClr val="C00000"/>
                </a:solidFill>
                <a:latin typeface="Helvetica" pitchFamily="34" charset="0"/>
                <a:cs typeface="Helvetica" pitchFamily="34" charset="0"/>
              </a:rPr>
              <a:t>     </a:t>
            </a:r>
            <a:endParaRPr lang="en-US" sz="1700" b="1" dirty="0" smtClean="0">
              <a:solidFill>
                <a:srgbClr val="C00000"/>
              </a:solidFill>
              <a:latin typeface="Helvetica" pitchFamily="34" charset="0"/>
              <a:cs typeface="Helvetica" pitchFamily="34" charset="0"/>
            </a:endParaRPr>
          </a:p>
          <a:p>
            <a:pPr marL="324349" indent="-324349"/>
            <a:endParaRPr lang="en-US" sz="1700" b="1" dirty="0">
              <a:latin typeface="Helvetica" pitchFamily="34" charset="0"/>
              <a:cs typeface="Helvetica" pitchFamily="34" charset="0"/>
            </a:endParaRPr>
          </a:p>
          <a:p>
            <a:pPr marL="543585" indent="-324349">
              <a:buFont typeface="+mj-lt"/>
              <a:buAutoNum type="alphaUcPeriod"/>
            </a:pPr>
            <a:r>
              <a:rPr lang="en-US" sz="1500" dirty="0" smtClean="0">
                <a:latin typeface="Helvetica" pitchFamily="34" charset="0"/>
                <a:cs typeface="Helvetica" pitchFamily="34" charset="0"/>
              </a:rPr>
              <a:t>Sarah</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r>
              <a:rPr lang="en-US" sz="1500" dirty="0" smtClean="0">
                <a:latin typeface="Helvetica" pitchFamily="34" charset="0"/>
                <a:cs typeface="Helvetica" pitchFamily="34" charset="0"/>
              </a:rPr>
              <a:t>Tracy</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r>
              <a:rPr lang="en-US" sz="1500" dirty="0" smtClean="0">
                <a:latin typeface="Helvetica" pitchFamily="34" charset="0"/>
                <a:cs typeface="Helvetica" pitchFamily="34" charset="0"/>
              </a:rPr>
              <a:t>Ricky</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r>
              <a:rPr lang="en-US" sz="1500" dirty="0">
                <a:latin typeface="Helvetica" pitchFamily="34" charset="0"/>
                <a:cs typeface="Helvetica" pitchFamily="34" charset="0"/>
              </a:rPr>
              <a:t>the </a:t>
            </a:r>
            <a:r>
              <a:rPr lang="en-US" sz="1500" dirty="0" smtClean="0">
                <a:latin typeface="Helvetica" pitchFamily="34" charset="0"/>
                <a:cs typeface="Helvetica" pitchFamily="34" charset="0"/>
              </a:rPr>
              <a:t>frogs</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endParaRPr lang="en-US" sz="15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3227569883"/>
              </p:ext>
            </p:extLst>
          </p:nvPr>
        </p:nvGraphicFramePr>
        <p:xfrm>
          <a:off x="4876800" y="4114800"/>
          <a:ext cx="1502569" cy="838200"/>
        </p:xfrm>
        <a:graphic>
          <a:graphicData uri="http://schemas.openxmlformats.org/drawingml/2006/table">
            <a:tbl>
              <a:tblPr/>
              <a:tblGrid>
                <a:gridCol w="1502569"/>
              </a:tblGrid>
              <a:tr h="144952">
                <a:tc>
                  <a:txBody>
                    <a:bodyPr/>
                    <a:lstStyle/>
                    <a:p>
                      <a:pPr marL="0" marR="0" algn="l">
                        <a:lnSpc>
                          <a:spcPct val="115000"/>
                        </a:lnSpc>
                        <a:spcBef>
                          <a:spcPts val="0"/>
                        </a:spcBef>
                        <a:spcAft>
                          <a:spcPts val="0"/>
                        </a:spcAft>
                      </a:pPr>
                      <a:r>
                        <a:rPr lang="en-US" sz="700" b="1" dirty="0" smtClean="0">
                          <a:solidFill>
                            <a:schemeClr val="tx1"/>
                          </a:solidFill>
                          <a:latin typeface="+mn-lt"/>
                          <a:ea typeface="Times New Roman"/>
                          <a:cs typeface="Times New Roman"/>
                        </a:rPr>
                        <a:t>Standard RL.2.1</a:t>
                      </a:r>
                      <a:endParaRPr lang="en-US" sz="700" dirty="0">
                        <a:solidFill>
                          <a:schemeClr val="tx1"/>
                        </a:solidFill>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93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Ask and answer such questions as </a:t>
                      </a:r>
                      <a:r>
                        <a:rPr lang="en-US" sz="800" i="1" dirty="0" smtClean="0">
                          <a:solidFill>
                            <a:schemeClr val="tx1"/>
                          </a:solidFill>
                        </a:rPr>
                        <a:t>who, what, where, when, why</a:t>
                      </a:r>
                      <a:r>
                        <a:rPr lang="en-US" sz="800" dirty="0" smtClean="0">
                          <a:solidFill>
                            <a:schemeClr val="tx1"/>
                          </a:solidFill>
                        </a:rPr>
                        <a:t>, and </a:t>
                      </a:r>
                      <a:r>
                        <a:rPr lang="en-US" sz="800" i="1" dirty="0" smtClean="0">
                          <a:solidFill>
                            <a:schemeClr val="tx1"/>
                          </a:solidFill>
                        </a:rPr>
                        <a:t>how</a:t>
                      </a:r>
                      <a:r>
                        <a:rPr lang="en-US" sz="800" dirty="0" smtClean="0">
                          <a:solidFill>
                            <a:schemeClr val="tx1"/>
                          </a:solidFill>
                        </a:rPr>
                        <a:t> to demonstrate understanding of key details in a text.</a:t>
                      </a:r>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3" name="Oval 22"/>
          <p:cNvSpPr/>
          <p:nvPr/>
        </p:nvSpPr>
        <p:spPr>
          <a:xfrm>
            <a:off x="453663" y="56388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4" name="Oval 23"/>
          <p:cNvSpPr/>
          <p:nvPr/>
        </p:nvSpPr>
        <p:spPr>
          <a:xfrm>
            <a:off x="457200" y="602383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5" name="Oval 24"/>
          <p:cNvSpPr/>
          <p:nvPr/>
        </p:nvSpPr>
        <p:spPr>
          <a:xfrm>
            <a:off x="453662" y="653142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6" name="Oval 25"/>
          <p:cNvSpPr/>
          <p:nvPr/>
        </p:nvSpPr>
        <p:spPr>
          <a:xfrm>
            <a:off x="464343" y="69342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Tree>
    <p:extLst>
      <p:ext uri="{BB962C8B-B14F-4D97-AF65-F5344CB8AC3E}">
        <p14:creationId xmlns:p14="http://schemas.microsoft.com/office/powerpoint/2010/main" val="264738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28"/>
            <a:ext cx="5657850" cy="2467485"/>
          </a:xfrm>
          <a:prstGeom prst="rect">
            <a:avLst/>
          </a:prstGeom>
          <a:noFill/>
        </p:spPr>
        <p:txBody>
          <a:bodyPr wrap="square" lIns="96661" tIns="48331" rIns="96661" bIns="48331">
            <a:spAutoFit/>
          </a:bodyPr>
          <a:lstStyle/>
          <a:p>
            <a:pPr marL="324349" indent="-324349">
              <a:buFont typeface="+mj-lt"/>
              <a:buAutoNum type="arabicPeriod" startAt="4"/>
            </a:pPr>
            <a:r>
              <a:rPr lang="en-US" sz="1600" b="1" dirty="0">
                <a:latin typeface="Helvetica" pitchFamily="34" charset="0"/>
                <a:cs typeface="Helvetica" pitchFamily="34" charset="0"/>
              </a:rPr>
              <a:t>What is the central message of the text</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RL.2.2</a:t>
            </a:r>
            <a:endParaRPr lang="en-US" sz="1200" b="1" dirty="0">
              <a:latin typeface="Helvetica" pitchFamily="34" charset="0"/>
              <a:cs typeface="Helvetica" pitchFamily="34" charset="0"/>
            </a:endParaRPr>
          </a:p>
          <a:p>
            <a:pPr marL="324349" indent="-324349">
              <a:buFont typeface="+mj-lt"/>
              <a:buAutoNum type="arabicPeriod" startAt="4"/>
            </a:pPr>
            <a:endParaRPr lang="en-US" sz="17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Tadpoles </a:t>
            </a:r>
            <a:r>
              <a:rPr lang="en-US" sz="1500" dirty="0" smtClean="0">
                <a:latin typeface="Helvetica" pitchFamily="34" charset="0"/>
                <a:cs typeface="Helvetica" pitchFamily="34" charset="0"/>
              </a:rPr>
              <a:t>wiggle their tails to swim.</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Wild animals live best in their natural habitat.</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The frogs hopped and jumped, trying to get out of the bucket</a:t>
            </a:r>
            <a:r>
              <a:rPr lang="en-US" sz="1500" dirty="0" smtClean="0">
                <a:latin typeface="Helvetica" pitchFamily="34" charset="0"/>
                <a:cs typeface="Helvetica" pitchFamily="34" charset="0"/>
              </a:rPr>
              <a:t>.</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The </a:t>
            </a:r>
            <a:r>
              <a:rPr lang="en-US" sz="1500" dirty="0" smtClean="0">
                <a:latin typeface="Helvetica" pitchFamily="34" charset="0"/>
                <a:cs typeface="Helvetica" pitchFamily="34" charset="0"/>
              </a:rPr>
              <a:t>pond </a:t>
            </a:r>
            <a:r>
              <a:rPr lang="en-US" sz="1500" dirty="0">
                <a:latin typeface="Helvetica" pitchFamily="34" charset="0"/>
                <a:cs typeface="Helvetica" pitchFamily="34" charset="0"/>
              </a:rPr>
              <a:t>seemed happy.</a:t>
            </a:r>
          </a:p>
        </p:txBody>
      </p:sp>
      <p:sp>
        <p:nvSpPr>
          <p:cNvPr id="3" name="Rectangle 2"/>
          <p:cNvSpPr/>
          <p:nvPr/>
        </p:nvSpPr>
        <p:spPr>
          <a:xfrm>
            <a:off x="285750" y="914400"/>
            <a:ext cx="5657850" cy="2693037"/>
          </a:xfrm>
          <a:prstGeom prst="rect">
            <a:avLst/>
          </a:prstGeom>
        </p:spPr>
        <p:txBody>
          <a:bodyPr wrap="square" lIns="91432" tIns="45716" rIns="91432" bIns="45716">
            <a:spAutoFit/>
          </a:bodyPr>
          <a:lstStyle/>
          <a:p>
            <a:pPr marL="324349" indent="-324349">
              <a:buFont typeface="+mj-lt"/>
              <a:buAutoNum type="arabicPeriod" startAt="3"/>
            </a:pPr>
            <a:r>
              <a:rPr lang="en-US" sz="1600" b="1" dirty="0">
                <a:latin typeface="Helvetica" pitchFamily="34" charset="0"/>
                <a:cs typeface="Helvetica" pitchFamily="34" charset="0"/>
              </a:rPr>
              <a:t>What information best supports the central message that tadpoles grow best in their natural habitat</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RL.2.2</a:t>
            </a:r>
            <a:endParaRPr lang="en-US" sz="1200" b="1" dirty="0">
              <a:latin typeface="Helvetica" pitchFamily="34" charset="0"/>
              <a:cs typeface="Helvetica" pitchFamily="34" charset="0"/>
            </a:endParaRPr>
          </a:p>
          <a:p>
            <a:pPr marL="324349" indent="-324349"/>
            <a:endParaRPr lang="en-US" sz="17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In the pond, tadpoles have food, shelter, and a place to crawl out when they grow into frogs</a:t>
            </a:r>
            <a:r>
              <a:rPr lang="en-US" sz="1500" dirty="0" smtClean="0">
                <a:latin typeface="Helvetica" pitchFamily="34" charset="0"/>
                <a:cs typeface="Helvetica" pitchFamily="34" charset="0"/>
              </a:rPr>
              <a:t>.</a:t>
            </a:r>
          </a:p>
          <a:p>
            <a:pPr marL="758317" indent="-324349">
              <a:buFont typeface="+mj-lt"/>
              <a:buAutoNum type="alphaUcPeriod"/>
            </a:pPr>
            <a:endParaRPr lang="en-US" sz="15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There were frogs scattered everywhere in the pond</a:t>
            </a:r>
            <a:r>
              <a:rPr lang="en-US" sz="1500" dirty="0" smtClean="0">
                <a:latin typeface="Helvetica" pitchFamily="34" charset="0"/>
                <a:cs typeface="Helvetica" pitchFamily="34" charset="0"/>
              </a:rPr>
              <a:t>.</a:t>
            </a:r>
          </a:p>
          <a:p>
            <a:pPr marL="758317" indent="-324349">
              <a:buFont typeface="+mj-lt"/>
              <a:buAutoNum type="alphaUcPeriod"/>
            </a:pPr>
            <a:endParaRPr lang="en-US" sz="15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Hundreds of tadpoles swam in the water</a:t>
            </a:r>
            <a:r>
              <a:rPr lang="en-US" sz="1500" dirty="0" smtClean="0">
                <a:latin typeface="Helvetica" pitchFamily="34" charset="0"/>
                <a:cs typeface="Helvetica" pitchFamily="34" charset="0"/>
              </a:rPr>
              <a:t>.</a:t>
            </a:r>
          </a:p>
          <a:p>
            <a:pPr marL="758317" indent="-324349">
              <a:buFont typeface="+mj-lt"/>
              <a:buAutoNum type="alphaUcPeriod"/>
            </a:pPr>
            <a:endParaRPr lang="en-US" sz="15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The tadpoles swam under the water plants.</a:t>
            </a:r>
          </a:p>
        </p:txBody>
      </p:sp>
      <p:sp>
        <p:nvSpPr>
          <p:cNvPr id="15" name="Oval 14"/>
          <p:cNvSpPr/>
          <p:nvPr/>
        </p:nvSpPr>
        <p:spPr>
          <a:xfrm>
            <a:off x="485774" y="32972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485775" y="171332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487423" y="282459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8" name="Oval 17"/>
          <p:cNvSpPr/>
          <p:nvPr/>
        </p:nvSpPr>
        <p:spPr>
          <a:xfrm>
            <a:off x="485336" y="236737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939324474"/>
              </p:ext>
            </p:extLst>
          </p:nvPr>
        </p:nvGraphicFramePr>
        <p:xfrm>
          <a:off x="4876800" y="3829251"/>
          <a:ext cx="1578769" cy="615142"/>
        </p:xfrm>
        <a:graphic>
          <a:graphicData uri="http://schemas.openxmlformats.org/drawingml/2006/table">
            <a:tbl>
              <a:tblPr/>
              <a:tblGrid>
                <a:gridCol w="1578769"/>
              </a:tblGrid>
              <a:tr h="127462">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RL.2.2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n-US" sz="800" dirty="0" smtClean="0">
                          <a:solidFill>
                            <a:schemeClr val="tx1"/>
                          </a:solidFill>
                        </a:rPr>
                        <a:t>Recount stories, including fables and folktales from diverse cultures, and determine their central message, lesson, or moral.</a:t>
                      </a:r>
                      <a:endParaRPr lang="en-US" sz="800" dirty="0">
                        <a:solidFill>
                          <a:schemeClr val="tx1"/>
                        </a:solidFill>
                      </a:endParaRPr>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9" name="Oval 18"/>
          <p:cNvSpPr/>
          <p:nvPr/>
        </p:nvSpPr>
        <p:spPr>
          <a:xfrm>
            <a:off x="457200" y="67926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1" name="Oval 20"/>
          <p:cNvSpPr/>
          <p:nvPr/>
        </p:nvSpPr>
        <p:spPr>
          <a:xfrm>
            <a:off x="485775" y="5232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2" name="Oval 21"/>
          <p:cNvSpPr/>
          <p:nvPr/>
        </p:nvSpPr>
        <p:spPr>
          <a:xfrm>
            <a:off x="457200" y="6096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3" name="Oval 22"/>
          <p:cNvSpPr/>
          <p:nvPr/>
        </p:nvSpPr>
        <p:spPr>
          <a:xfrm>
            <a:off x="457200" y="56388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Tree>
    <p:extLst>
      <p:ext uri="{BB962C8B-B14F-4D97-AF65-F5344CB8AC3E}">
        <p14:creationId xmlns:p14="http://schemas.microsoft.com/office/powerpoint/2010/main" val="51904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30"/>
            <a:ext cx="5505450" cy="2959928"/>
          </a:xfrm>
          <a:prstGeom prst="rect">
            <a:avLst/>
          </a:prstGeom>
          <a:noFill/>
        </p:spPr>
        <p:txBody>
          <a:bodyPr wrap="square" lIns="96661" tIns="48331" rIns="96661" bIns="48331">
            <a:spAutoFit/>
          </a:bodyPr>
          <a:lstStyle/>
          <a:p>
            <a:pPr marL="342900" indent="-342900">
              <a:buFont typeface="+mj-lt"/>
              <a:buAutoNum type="arabicPeriod" startAt="6"/>
            </a:pP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key detail from the text best describes why Tracy wanted to keep the tadpoles</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RL.2.3</a:t>
            </a:r>
            <a:endParaRPr lang="en-US" sz="1200" b="1" dirty="0">
              <a:latin typeface="Helvetica" pitchFamily="34" charset="0"/>
              <a:cs typeface="Helvetica" pitchFamily="34" charset="0"/>
            </a:endParaRPr>
          </a:p>
          <a:p>
            <a:pPr marL="324349" indent="-324349">
              <a:buFont typeface="+mj-lt"/>
              <a:buAutoNum type="arabicPeriod" startAt="4"/>
            </a:pPr>
            <a:endParaRPr lang="en-US" sz="17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Tracy carried a red bucket and a net because she wanted to take some tadpoles home</a:t>
            </a:r>
            <a:r>
              <a:rPr lang="en-US" sz="1500" dirty="0" smtClean="0">
                <a:latin typeface="Helvetica" pitchFamily="34" charset="0"/>
                <a:cs typeface="Helvetica" pitchFamily="34" charset="0"/>
              </a:rPr>
              <a:t>.</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Hundreds of tadpoles swam in the water</a:t>
            </a:r>
            <a:r>
              <a:rPr lang="en-US" sz="1500" dirty="0" smtClean="0">
                <a:latin typeface="Helvetica" pitchFamily="34" charset="0"/>
                <a:cs typeface="Helvetica" pitchFamily="34" charset="0"/>
              </a:rPr>
              <a:t>.</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“They’ll grow into frogs</a:t>
            </a:r>
            <a:r>
              <a:rPr lang="en-US" sz="1500" dirty="0" smtClean="0">
                <a:latin typeface="Helvetica" pitchFamily="34" charset="0"/>
                <a:cs typeface="Helvetica" pitchFamily="34" charset="0"/>
              </a:rPr>
              <a:t>!”</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a:latin typeface="Helvetica" pitchFamily="34" charset="0"/>
                <a:cs typeface="Helvetica" pitchFamily="34" charset="0"/>
              </a:rPr>
              <a:t>Tracy created a natural environment for her tadpoles in a glass aquarium.</a:t>
            </a:r>
          </a:p>
        </p:txBody>
      </p:sp>
      <p:sp>
        <p:nvSpPr>
          <p:cNvPr id="3" name="Rectangle 2"/>
          <p:cNvSpPr/>
          <p:nvPr/>
        </p:nvSpPr>
        <p:spPr>
          <a:xfrm>
            <a:off x="285750" y="896311"/>
            <a:ext cx="5810250" cy="2923869"/>
          </a:xfrm>
          <a:prstGeom prst="rect">
            <a:avLst/>
          </a:prstGeom>
        </p:spPr>
        <p:txBody>
          <a:bodyPr wrap="square" lIns="91432" tIns="45716" rIns="91432" bIns="45716">
            <a:spAutoFit/>
          </a:bodyPr>
          <a:lstStyle/>
          <a:p>
            <a:pPr marL="342900" indent="-342900">
              <a:buFont typeface="+mj-lt"/>
              <a:buAutoNum type="arabicPeriod" startAt="5"/>
            </a:pP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key detail from the text best describes why Sarah wanted to leave the tadpoles in the pond</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RL.2.3</a:t>
            </a:r>
            <a:endParaRPr lang="en-US" sz="1200" b="1" dirty="0">
              <a:latin typeface="Helvetica" pitchFamily="34" charset="0"/>
              <a:cs typeface="Helvetica" pitchFamily="34" charset="0"/>
            </a:endParaRPr>
          </a:p>
          <a:p>
            <a:pPr marL="324349" indent="-324349"/>
            <a:endParaRPr lang="en-US" sz="1700" dirty="0">
              <a:latin typeface="Helvetica" pitchFamily="34" charset="0"/>
              <a:cs typeface="Helvetica" pitchFamily="34" charset="0"/>
            </a:endParaRPr>
          </a:p>
          <a:p>
            <a:pPr marL="758317" indent="-324349">
              <a:buFont typeface="+mj-lt"/>
              <a:buAutoNum type="alphaUcPeriod"/>
            </a:pPr>
            <a:r>
              <a:rPr lang="en-US" sz="1500" dirty="0" smtClean="0">
                <a:latin typeface="Helvetica" pitchFamily="34" charset="0"/>
                <a:cs typeface="Helvetica" pitchFamily="34" charset="0"/>
              </a:rPr>
              <a:t>She didn’t want to upset her friend Tracy.</a:t>
            </a:r>
          </a:p>
          <a:p>
            <a:pPr marL="758317" indent="-324349">
              <a:buFont typeface="+mj-lt"/>
              <a:buAutoNum type="alphaUcPeriod"/>
            </a:pPr>
            <a:endParaRPr lang="en-US" sz="1500" dirty="0">
              <a:solidFill>
                <a:srgbClr val="FF0000"/>
              </a:solidFill>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The bucket seemed to have more tadpoles than the pond</a:t>
            </a:r>
            <a:r>
              <a:rPr lang="en-US" sz="1500" dirty="0" smtClean="0">
                <a:latin typeface="Helvetica" pitchFamily="34" charset="0"/>
                <a:cs typeface="Helvetica" pitchFamily="34" charset="0"/>
              </a:rPr>
              <a:t>.</a:t>
            </a:r>
          </a:p>
          <a:p>
            <a:pPr marL="758317" indent="-324349">
              <a:buFont typeface="+mj-lt"/>
              <a:buAutoNum type="alphaUcPeriod"/>
            </a:pPr>
            <a:endParaRPr lang="en-US" sz="15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She had read that tadpoles grow best in their natural environment</a:t>
            </a:r>
            <a:r>
              <a:rPr lang="en-US" sz="1500" dirty="0" smtClean="0">
                <a:latin typeface="Helvetica" pitchFamily="34" charset="0"/>
                <a:cs typeface="Helvetica" pitchFamily="34" charset="0"/>
              </a:rPr>
              <a:t>.</a:t>
            </a:r>
          </a:p>
          <a:p>
            <a:pPr marL="758317" indent="-324349">
              <a:buFont typeface="+mj-lt"/>
              <a:buAutoNum type="alphaUcPeriod"/>
            </a:pPr>
            <a:endParaRPr lang="en-US" sz="1500" dirty="0">
              <a:latin typeface="Helvetica" pitchFamily="34" charset="0"/>
              <a:cs typeface="Helvetica" pitchFamily="34" charset="0"/>
            </a:endParaRPr>
          </a:p>
          <a:p>
            <a:pPr marL="758317" indent="-324349">
              <a:buFont typeface="+mj-lt"/>
              <a:buAutoNum type="alphaUcPeriod"/>
            </a:pPr>
            <a:r>
              <a:rPr lang="en-US" sz="1500" dirty="0">
                <a:latin typeface="Helvetica" pitchFamily="34" charset="0"/>
                <a:cs typeface="Helvetica" pitchFamily="34" charset="0"/>
              </a:rPr>
              <a:t>The frogs seemed to be happy to be back in the pond.</a:t>
            </a:r>
          </a:p>
        </p:txBody>
      </p:sp>
      <p:sp>
        <p:nvSpPr>
          <p:cNvPr id="15" name="Oval 14"/>
          <p:cNvSpPr/>
          <p:nvPr/>
        </p:nvSpPr>
        <p:spPr>
          <a:xfrm>
            <a:off x="441331" y="352078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472013" y="21444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444866" y="28302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8" name="Oval 17"/>
          <p:cNvSpPr/>
          <p:nvPr/>
        </p:nvSpPr>
        <p:spPr>
          <a:xfrm>
            <a:off x="453665" y="170161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621592151"/>
              </p:ext>
            </p:extLst>
          </p:nvPr>
        </p:nvGraphicFramePr>
        <p:xfrm>
          <a:off x="4876800" y="3962400"/>
          <a:ext cx="1502569" cy="692530"/>
        </p:xfrm>
        <a:graphic>
          <a:graphicData uri="http://schemas.openxmlformats.org/drawingml/2006/table">
            <a:tbl>
              <a:tblPr/>
              <a:tblGrid>
                <a:gridCol w="1502569"/>
              </a:tblGrid>
              <a:tr h="178969">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RL.2.3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13561">
                <a:tc>
                  <a:txBody>
                    <a:bodyPr/>
                    <a:lstStyle/>
                    <a:p>
                      <a:r>
                        <a:rPr lang="en-US" sz="800" dirty="0" smtClean="0"/>
                        <a:t>Describe how characters in a story respond to major events and challenges.</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0" name="Oval 19"/>
          <p:cNvSpPr/>
          <p:nvPr/>
        </p:nvSpPr>
        <p:spPr>
          <a:xfrm>
            <a:off x="457200" y="70974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1" name="Oval 20"/>
          <p:cNvSpPr/>
          <p:nvPr/>
        </p:nvSpPr>
        <p:spPr>
          <a:xfrm>
            <a:off x="457200" y="6629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2" name="Oval 21"/>
          <p:cNvSpPr/>
          <p:nvPr/>
        </p:nvSpPr>
        <p:spPr>
          <a:xfrm>
            <a:off x="457200" y="61722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3" name="Oval 22"/>
          <p:cNvSpPr/>
          <p:nvPr/>
        </p:nvSpPr>
        <p:spPr>
          <a:xfrm>
            <a:off x="465574" y="54972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Tree>
    <p:extLst>
      <p:ext uri="{BB962C8B-B14F-4D97-AF65-F5344CB8AC3E}">
        <p14:creationId xmlns:p14="http://schemas.microsoft.com/office/powerpoint/2010/main" val="202285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538671939"/>
              </p:ext>
            </p:extLst>
          </p:nvPr>
        </p:nvGraphicFramePr>
        <p:xfrm>
          <a:off x="285750" y="269961"/>
          <a:ext cx="6215063" cy="3540039"/>
        </p:xfrm>
        <a:graphic>
          <a:graphicData uri="http://schemas.openxmlformats.org/drawingml/2006/table">
            <a:tbl>
              <a:tblPr firstRow="1" bandRow="1">
                <a:tableStyleId>{5940675A-B579-460E-94D1-54222C63F5DA}</a:tableStyleId>
              </a:tblPr>
              <a:tblGrid>
                <a:gridCol w="6215063"/>
              </a:tblGrid>
              <a:tr h="783771">
                <a:tc>
                  <a:txBody>
                    <a:bodyPr/>
                    <a:lstStyle/>
                    <a:p>
                      <a:pPr marL="284163" marR="0" indent="-284163" algn="l" defTabSz="914400" rtl="0" eaLnBrk="1" fontAlgn="auto" latinLnBrk="0" hangingPunct="1">
                        <a:lnSpc>
                          <a:spcPct val="115000"/>
                        </a:lnSpc>
                        <a:spcBef>
                          <a:spcPts val="0"/>
                        </a:spcBef>
                        <a:spcAft>
                          <a:spcPts val="0"/>
                        </a:spcAft>
                        <a:buClrTx/>
                        <a:buSzTx/>
                        <a:buFontTx/>
                        <a:buNone/>
                        <a:tabLst/>
                        <a:defRPr/>
                      </a:pPr>
                      <a:r>
                        <a:rPr lang="en-US" sz="1700" b="1" dirty="0" smtClean="0">
                          <a:solidFill>
                            <a:schemeClr val="tx1"/>
                          </a:solidFill>
                          <a:latin typeface="Helvetica" pitchFamily="34" charset="0"/>
                        </a:rPr>
                        <a:t>7.</a:t>
                      </a:r>
                      <a:r>
                        <a:rPr lang="en-US" sz="1700" b="1" baseline="0" dirty="0" smtClean="0">
                          <a:solidFill>
                            <a:schemeClr val="tx1"/>
                          </a:solidFill>
                          <a:latin typeface="Helvetica" pitchFamily="34" charset="0"/>
                        </a:rPr>
                        <a:t> </a:t>
                      </a:r>
                      <a:r>
                        <a:rPr lang="en-US" sz="1800" kern="1200" dirty="0" smtClean="0">
                          <a:solidFill>
                            <a:srgbClr val="000000"/>
                          </a:solidFill>
                          <a:effectLst/>
                          <a:latin typeface="Helvetica" pitchFamily="34" charset="0"/>
                          <a:ea typeface="Times New Roman"/>
                          <a:cs typeface="Arial"/>
                        </a:rPr>
                        <a:t> </a:t>
                      </a:r>
                      <a:r>
                        <a:rPr lang="en-US" sz="1600" b="1" kern="1200" dirty="0" smtClean="0">
                          <a:solidFill>
                            <a:srgbClr val="000000"/>
                          </a:solidFill>
                          <a:effectLst/>
                          <a:latin typeface="Helvetica" pitchFamily="34" charset="0"/>
                          <a:ea typeface="Times New Roman"/>
                          <a:cs typeface="Arial"/>
                        </a:rPr>
                        <a:t>In the passage, A Tadpole Tale, what lesson did Tracy learn about tadpoles?</a:t>
                      </a:r>
                      <a:r>
                        <a:rPr lang="en-US" sz="1700" b="1" dirty="0" smtClean="0">
                          <a:solidFill>
                            <a:schemeClr val="tx1"/>
                          </a:solidFill>
                          <a:latin typeface="Helvetica" pitchFamily="34" charset="0"/>
                        </a:rPr>
                        <a:t>                                            </a:t>
                      </a:r>
                      <a:r>
                        <a:rPr lang="en-US" sz="1000" b="0" baseline="0" dirty="0" smtClean="0">
                          <a:solidFill>
                            <a:schemeClr val="tx1"/>
                          </a:solidFill>
                          <a:latin typeface="Helvetica" pitchFamily="34" charset="0"/>
                        </a:rPr>
                        <a:t>RL.2. 2 </a:t>
                      </a:r>
                      <a:r>
                        <a:rPr lang="en-US" sz="1000" b="0" dirty="0" smtClean="0">
                          <a:solidFill>
                            <a:schemeClr val="tx1"/>
                          </a:solidFill>
                          <a:latin typeface="Helvetica" pitchFamily="34" charset="0"/>
                        </a:rPr>
                        <a:t>Final Score ____</a:t>
                      </a:r>
                      <a:endParaRPr lang="en-US" sz="1700" b="1" baseline="0" dirty="0" smtClean="0">
                        <a:solidFill>
                          <a:schemeClr val="tx1"/>
                        </a:solidFill>
                        <a:latin typeface="Helvetica" pitchFamily="34" charset="0"/>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0">
                <a:tc>
                  <a:txBody>
                    <a:bodyPr/>
                    <a:lstStyle/>
                    <a:p>
                      <a:r>
                        <a:rPr lang="en-US" sz="1400" dirty="0" smtClean="0">
                          <a:solidFill>
                            <a:schemeClr val="tx1"/>
                          </a:solidFill>
                          <a:latin typeface="Helvetica" pitchFamily="34" charset="0"/>
                        </a:rPr>
                        <a:t> </a:t>
                      </a:r>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358">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84652482"/>
              </p:ext>
            </p:extLst>
          </p:nvPr>
        </p:nvGraphicFramePr>
        <p:xfrm>
          <a:off x="304800" y="4501117"/>
          <a:ext cx="6215063" cy="3629423"/>
        </p:xfrm>
        <a:graphic>
          <a:graphicData uri="http://schemas.openxmlformats.org/drawingml/2006/table">
            <a:tbl>
              <a:tblPr firstRow="1" bandRow="1">
                <a:tableStyleId>{5940675A-B579-460E-94D1-54222C63F5DA}</a:tableStyleId>
              </a:tblPr>
              <a:tblGrid>
                <a:gridCol w="6215063"/>
              </a:tblGrid>
              <a:tr h="783771">
                <a:tc>
                  <a:txBody>
                    <a:bodyPr/>
                    <a:lstStyle/>
                    <a:p>
                      <a:pPr marL="230188" marR="0" indent="-230188" algn="l">
                        <a:spcBef>
                          <a:spcPts val="0"/>
                        </a:spcBef>
                        <a:spcAft>
                          <a:spcPts val="0"/>
                        </a:spcAft>
                      </a:pPr>
                      <a:r>
                        <a:rPr lang="en-US" sz="1700" b="1" dirty="0" smtClean="0">
                          <a:solidFill>
                            <a:schemeClr val="tx1"/>
                          </a:solidFill>
                          <a:latin typeface="Helvetica" pitchFamily="34" charset="0"/>
                        </a:rPr>
                        <a:t>8.</a:t>
                      </a:r>
                      <a:r>
                        <a:rPr lang="en-US" sz="1700" b="1" baseline="0" dirty="0" smtClean="0">
                          <a:solidFill>
                            <a:schemeClr val="tx1"/>
                          </a:solidFill>
                          <a:latin typeface="Helvetica" pitchFamily="34" charset="0"/>
                        </a:rPr>
                        <a:t> </a:t>
                      </a:r>
                      <a:r>
                        <a:rPr lang="en-US" sz="1600" b="1" baseline="0" dirty="0" smtClean="0">
                          <a:solidFill>
                            <a:schemeClr val="tx1"/>
                          </a:solidFill>
                          <a:latin typeface="Helvetica" pitchFamily="34" charset="0"/>
                        </a:rPr>
                        <a:t>Explain how Tracy and Sarah felt differently about the tadpoles  at the pond.  Give examples from the passage.</a:t>
                      </a:r>
                      <a:r>
                        <a:rPr lang="en-US" sz="1600" b="1" dirty="0" smtClean="0">
                          <a:solidFill>
                            <a:schemeClr val="tx1"/>
                          </a:solidFill>
                          <a:latin typeface="Helvetica" pitchFamily="34" charset="0"/>
                        </a:rPr>
                        <a:t> </a:t>
                      </a:r>
                    </a:p>
                    <a:p>
                      <a:pPr marL="457200" indent="-457200" algn="r">
                        <a:buNone/>
                      </a:pPr>
                      <a:r>
                        <a:rPr lang="en-US" sz="1050" b="1" baseline="0" dirty="0" smtClean="0">
                          <a:solidFill>
                            <a:schemeClr val="tx1"/>
                          </a:solidFill>
                        </a:rPr>
                        <a:t>                                                                                </a:t>
                      </a:r>
                      <a:r>
                        <a:rPr lang="en-US" sz="1050" b="0" baseline="0" dirty="0" smtClean="0">
                          <a:solidFill>
                            <a:schemeClr val="tx1"/>
                          </a:solidFill>
                        </a:rPr>
                        <a:t>RL.2. 3  </a:t>
                      </a:r>
                      <a:r>
                        <a:rPr lang="en-US" sz="1050" b="0" dirty="0" smtClean="0">
                          <a:solidFill>
                            <a:schemeClr val="tx1"/>
                          </a:solidFill>
                        </a:rPr>
                        <a:t>Final Score_____</a:t>
                      </a:r>
                    </a:p>
                    <a:p>
                      <a:pPr marL="342900" indent="-342900">
                        <a:buNone/>
                      </a:pPr>
                      <a:endParaRPr lang="en-US" sz="1700" b="1" baseline="0" dirty="0" smtClean="0">
                        <a:solidFill>
                          <a:schemeClr val="tx1"/>
                        </a:solidFill>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54149">
                <a:tc>
                  <a:txBody>
                    <a:bodyPr/>
                    <a:lstStyle/>
                    <a:p>
                      <a:r>
                        <a:rPr lang="en-US" sz="1700" dirty="0" smtClean="0">
                          <a:solidFill>
                            <a:schemeClr val="tx1"/>
                          </a:solidFill>
                        </a:rPr>
                        <a:t> </a:t>
                      </a:r>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0392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5" name="Rectangle 1"/>
          <p:cNvSpPr>
            <a:spLocks noChangeArrowheads="1"/>
          </p:cNvSpPr>
          <p:nvPr/>
        </p:nvSpPr>
        <p:spPr bwMode="auto">
          <a:xfrm>
            <a:off x="285750" y="375265"/>
            <a:ext cx="6299688" cy="7278908"/>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spAutoFit/>
          </a:bodyPr>
          <a:lstStyle/>
          <a:p>
            <a:pPr algn="ctr"/>
            <a:r>
              <a:rPr lang="en-US" sz="1900" b="1" u="sng" dirty="0" smtClean="0"/>
              <a:t>Frogs</a:t>
            </a:r>
            <a:r>
              <a:rPr lang="en-US" sz="1900" b="1" dirty="0" smtClean="0"/>
              <a:t>   </a:t>
            </a:r>
          </a:p>
          <a:p>
            <a:pPr algn="ctr"/>
            <a:r>
              <a:rPr lang="en-US" sz="1200" dirty="0" smtClean="0"/>
              <a:t>Elizabeth Yeo</a:t>
            </a:r>
            <a:r>
              <a:rPr lang="en-US" sz="1900" b="1" dirty="0" smtClean="0"/>
              <a:t> </a:t>
            </a:r>
            <a:endParaRPr lang="en-US" sz="1500" b="1" dirty="0"/>
          </a:p>
          <a:p>
            <a:r>
              <a:rPr lang="en-US" sz="1500" dirty="0"/>
              <a:t> </a:t>
            </a:r>
          </a:p>
          <a:p>
            <a:r>
              <a:rPr lang="en-US" sz="1900" b="1" dirty="0"/>
              <a:t>1</a:t>
            </a:r>
          </a:p>
          <a:p>
            <a:r>
              <a:rPr lang="en-US" sz="1500" dirty="0"/>
              <a:t>Frogs live on land and in water. Frogs have long back legs and short bodies. Their eyes stick out. They do not have tails. Most of the time they move in the water, but they can also move on land.  Frogs have </a:t>
            </a:r>
            <a:r>
              <a:rPr lang="en-US" sz="1500" b="1" i="1" u="sng" dirty="0"/>
              <a:t>smooth</a:t>
            </a:r>
            <a:r>
              <a:rPr lang="en-US" sz="1500" dirty="0"/>
              <a:t>, not bumpy, skin. </a:t>
            </a:r>
          </a:p>
          <a:p>
            <a:endParaRPr lang="en-US" sz="1500" dirty="0"/>
          </a:p>
          <a:p>
            <a:r>
              <a:rPr lang="en-US" sz="1900" b="1" dirty="0"/>
              <a:t>2</a:t>
            </a:r>
            <a:endParaRPr lang="en-US" sz="1900" dirty="0"/>
          </a:p>
          <a:p>
            <a:r>
              <a:rPr lang="en-US" sz="1500" dirty="0"/>
              <a:t>Frogs can breathe through their skin. Their skin must stay wet so they can breathe through it. Young frogs must breathe through their skin. Older frogs grow </a:t>
            </a:r>
            <a:r>
              <a:rPr lang="en-US" sz="1500" b="1" i="1" u="sng" dirty="0"/>
              <a:t>lungs</a:t>
            </a:r>
            <a:r>
              <a:rPr lang="en-US" sz="1500" dirty="0"/>
              <a:t>. They breathe through their lungs when they are on land, just like people do. </a:t>
            </a:r>
          </a:p>
          <a:p>
            <a:endParaRPr lang="en-US" sz="1500" dirty="0"/>
          </a:p>
          <a:p>
            <a:r>
              <a:rPr lang="en-US" sz="1900" b="1" dirty="0"/>
              <a:t>3</a:t>
            </a:r>
            <a:endParaRPr lang="en-US" sz="1900" dirty="0"/>
          </a:p>
          <a:p>
            <a:r>
              <a:rPr lang="en-US" sz="1500" dirty="0"/>
              <a:t>Frogs lay their eggs in </a:t>
            </a:r>
            <a:r>
              <a:rPr lang="en-US" sz="1500" b="1" i="1" u="sng" dirty="0"/>
              <a:t>ponds</a:t>
            </a:r>
            <a:r>
              <a:rPr lang="en-US" sz="1500" b="1" i="1" dirty="0"/>
              <a:t> </a:t>
            </a:r>
            <a:r>
              <a:rPr lang="en-US" sz="1500" dirty="0"/>
              <a:t>and in other bodies of water, like lakes.</a:t>
            </a:r>
          </a:p>
          <a:p>
            <a:r>
              <a:rPr lang="en-US" sz="1500" dirty="0"/>
              <a:t>Frogs must move fast to catch something to eat. They must also get away from bigger animals. </a:t>
            </a:r>
          </a:p>
          <a:p>
            <a:endParaRPr lang="en-US" sz="1500" dirty="0"/>
          </a:p>
          <a:p>
            <a:r>
              <a:rPr lang="en-US" sz="1900" b="1" dirty="0"/>
              <a:t>4</a:t>
            </a:r>
            <a:endParaRPr lang="en-US" sz="1900" dirty="0"/>
          </a:p>
          <a:p>
            <a:r>
              <a:rPr lang="en-US" sz="1500" dirty="0"/>
              <a:t>Some frogs have webs of skin between their toes. These webs give a frog “webbed toes.” Webbed toes are good because it helps frogs to swim very fast. </a:t>
            </a:r>
          </a:p>
          <a:p>
            <a:endParaRPr lang="en-US" sz="1900" b="1" dirty="0"/>
          </a:p>
          <a:p>
            <a:r>
              <a:rPr lang="en-US" sz="1900" b="1" dirty="0"/>
              <a:t>5</a:t>
            </a:r>
            <a:endParaRPr lang="en-US" sz="1900" dirty="0"/>
          </a:p>
          <a:p>
            <a:r>
              <a:rPr lang="en-US" sz="1500" dirty="0"/>
              <a:t>Tree frogs have toe pads. The toe pads help them </a:t>
            </a:r>
            <a:r>
              <a:rPr lang="en-US" sz="1500" u="sng" dirty="0"/>
              <a:t>hang </a:t>
            </a:r>
            <a:r>
              <a:rPr lang="en-US" sz="1500" dirty="0"/>
              <a:t>on when they </a:t>
            </a:r>
            <a:r>
              <a:rPr lang="en-US" sz="1500" u="sng" dirty="0"/>
              <a:t>climb</a:t>
            </a:r>
            <a:r>
              <a:rPr lang="en-US" sz="1500" dirty="0">
                <a:solidFill>
                  <a:srgbClr val="FF0000"/>
                </a:solidFill>
              </a:rPr>
              <a:t>. </a:t>
            </a:r>
            <a:r>
              <a:rPr lang="en-US" sz="1500" dirty="0"/>
              <a:t>Tree frogs climb up trees or rocks. Tree frogs that live high in very tall trees, have webs between their toes. They can jump from tree to tree. They can’t fly, but they can stay in the air for a long jump</a:t>
            </a:r>
            <a:endParaRPr lang="en-US" sz="1100" dirty="0"/>
          </a:p>
        </p:txBody>
      </p:sp>
      <p:sp>
        <p:nvSpPr>
          <p:cNvPr id="6" name="Rectangle 5"/>
          <p:cNvSpPr/>
          <p:nvPr/>
        </p:nvSpPr>
        <p:spPr>
          <a:xfrm>
            <a:off x="357188" y="8708571"/>
            <a:ext cx="1291969" cy="225838"/>
          </a:xfrm>
          <a:prstGeom prst="rect">
            <a:avLst/>
          </a:prstGeom>
        </p:spPr>
        <p:txBody>
          <a:bodyPr wrap="none" lIns="86493" tIns="43247" rIns="86493" bIns="43247">
            <a:spAutoFit/>
          </a:bodyPr>
          <a:lstStyle/>
          <a:p>
            <a:r>
              <a:rPr lang="en-US" sz="900" dirty="0"/>
              <a:t>EnglishforEveryone.org </a:t>
            </a:r>
          </a:p>
        </p:txBody>
      </p:sp>
      <p:sp>
        <p:nvSpPr>
          <p:cNvPr id="7" name="Text Box 2"/>
          <p:cNvSpPr txBox="1">
            <a:spLocks noChangeArrowheads="1"/>
          </p:cNvSpPr>
          <p:nvPr/>
        </p:nvSpPr>
        <p:spPr bwMode="auto">
          <a:xfrm>
            <a:off x="4953000" y="31837"/>
            <a:ext cx="1828800" cy="800219"/>
          </a:xfrm>
          <a:prstGeom prst="rect">
            <a:avLst/>
          </a:prstGeom>
          <a:no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  </a:t>
            </a:r>
            <a:r>
              <a:rPr lang="en-US" sz="800" dirty="0" smtClean="0">
                <a:latin typeface="Helvetica"/>
                <a:ea typeface="Calibri"/>
                <a:cs typeface="Times New Roman"/>
              </a:rPr>
              <a:t>1.1</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  </a:t>
            </a:r>
            <a:r>
              <a:rPr lang="en-US" sz="800" dirty="0" smtClean="0">
                <a:latin typeface="Helvetica"/>
                <a:ea typeface="Calibri"/>
                <a:cs typeface="Times New Roman"/>
              </a:rPr>
              <a:t>620</a:t>
            </a:r>
            <a:r>
              <a:rPr lang="en-US" sz="800" dirty="0" smtClean="0">
                <a:effectLst/>
                <a:latin typeface="Helvetica"/>
                <a:ea typeface="Calibri"/>
                <a:cs typeface="Times New Roman"/>
              </a:rPr>
              <a:t>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a:t>
            </a:r>
            <a:r>
              <a:rPr lang="en-US" sz="800" dirty="0" smtClean="0">
                <a:latin typeface="Helvetica"/>
                <a:ea typeface="Calibri"/>
                <a:cs typeface="Times New Roman"/>
              </a:rPr>
              <a:t>8.91</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  </a:t>
            </a:r>
            <a:r>
              <a:rPr lang="en-US" sz="800" dirty="0" smtClean="0">
                <a:latin typeface="Helvetica"/>
                <a:ea typeface="Calibri"/>
                <a:cs typeface="Times New Roman"/>
              </a:rPr>
              <a:t>3.45</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a:t>
            </a:r>
            <a:r>
              <a:rPr lang="en-US" sz="800" dirty="0" smtClean="0">
                <a:latin typeface="Helvetica"/>
                <a:ea typeface="Calibri"/>
                <a:cs typeface="Times New Roman"/>
              </a:rPr>
              <a:t>205</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60174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5" name="Rectangle 4"/>
          <p:cNvSpPr/>
          <p:nvPr/>
        </p:nvSpPr>
        <p:spPr>
          <a:xfrm>
            <a:off x="177344" y="1111223"/>
            <a:ext cx="4931688" cy="2731043"/>
          </a:xfrm>
          <a:prstGeom prst="rect">
            <a:avLst/>
          </a:prstGeom>
        </p:spPr>
        <p:txBody>
          <a:bodyPr wrap="square" lIns="91432" tIns="45716" rIns="91432" bIns="45716">
            <a:spAutoFit/>
          </a:bodyPr>
          <a:lstStyle/>
          <a:p>
            <a:r>
              <a:rPr lang="en-US" sz="1700" b="1" dirty="0" smtClean="0">
                <a:latin typeface="Helvetica" pitchFamily="34" charset="0"/>
                <a:cs typeface="Helvetica" pitchFamily="34" charset="0"/>
              </a:rPr>
              <a:t>9.  </a:t>
            </a: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does a frog’s skin look like?   </a:t>
            </a:r>
            <a:r>
              <a:rPr lang="en-US" sz="1200" b="1" dirty="0">
                <a:latin typeface="Helvetica" pitchFamily="34" charset="0"/>
                <a:cs typeface="Helvetica" pitchFamily="34" charset="0"/>
              </a:rPr>
              <a:t>RI.2.1</a:t>
            </a:r>
          </a:p>
          <a:p>
            <a:pPr marL="324349" indent="-324349"/>
            <a:endParaRPr lang="en-US" sz="1700" dirty="0">
              <a:latin typeface="Helvetica" pitchFamily="34" charset="0"/>
              <a:cs typeface="Helvetica" pitchFamily="34" charset="0"/>
            </a:endParaRPr>
          </a:p>
          <a:p>
            <a:pPr marL="869436" indent="-324349">
              <a:buFont typeface="+mj-lt"/>
              <a:buAutoNum type="alphaUcPeriod"/>
            </a:pPr>
            <a:r>
              <a:rPr lang="en-US" sz="1500" dirty="0">
                <a:latin typeface="Helvetica" pitchFamily="34" charset="0"/>
                <a:cs typeface="Helvetica" pitchFamily="34" charset="0"/>
              </a:rPr>
              <a:t>A frog’s skin looks bumpy.</a:t>
            </a:r>
            <a:endParaRPr lang="en-US" sz="1500" dirty="0">
              <a:solidFill>
                <a:srgbClr val="FF0000"/>
              </a:solidFill>
              <a:latin typeface="Helvetica" pitchFamily="34" charset="0"/>
              <a:cs typeface="Helvetica" pitchFamily="34" charset="0"/>
            </a:endParaRP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a:latin typeface="Helvetica" pitchFamily="34" charset="0"/>
                <a:cs typeface="Helvetica" pitchFamily="34" charset="0"/>
              </a:rPr>
              <a:t>A frog’s skin looks smooth.</a:t>
            </a:r>
            <a:endParaRPr lang="en-US" sz="1500" dirty="0">
              <a:solidFill>
                <a:srgbClr val="FF0000"/>
              </a:solidFill>
              <a:latin typeface="Helvetica" pitchFamily="34" charset="0"/>
              <a:cs typeface="Helvetica" pitchFamily="34" charset="0"/>
            </a:endParaRP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a:latin typeface="Helvetica" pitchFamily="34" charset="0"/>
                <a:cs typeface="Helvetica" pitchFamily="34" charset="0"/>
              </a:rPr>
              <a:t>A frog’s skin looks sticky.</a:t>
            </a:r>
          </a:p>
          <a:p>
            <a:pPr marL="869436" indent="-324349">
              <a:buFont typeface="+mj-lt"/>
              <a:buAutoNum type="alphaUcPeriod"/>
            </a:pPr>
            <a:endParaRPr lang="en-US" sz="1500" dirty="0">
              <a:latin typeface="Helvetica" pitchFamily="34" charset="0"/>
              <a:cs typeface="Helvetica" pitchFamily="34" charset="0"/>
            </a:endParaRPr>
          </a:p>
          <a:p>
            <a:pPr marL="869436" indent="-324349">
              <a:buFont typeface="+mj-lt"/>
              <a:buAutoNum type="alphaUcPeriod"/>
            </a:pPr>
            <a:r>
              <a:rPr lang="en-US" sz="1500" dirty="0">
                <a:latin typeface="Helvetica" pitchFamily="34" charset="0"/>
                <a:cs typeface="Helvetica" pitchFamily="34" charset="0"/>
              </a:rPr>
              <a:t>Frogs can breathe through their skin.</a:t>
            </a:r>
          </a:p>
          <a:p>
            <a:pPr marL="869436" indent="-324349"/>
            <a:r>
              <a:rPr lang="en-US" sz="1500" dirty="0">
                <a:solidFill>
                  <a:srgbClr val="FF0000"/>
                </a:solidFill>
                <a:latin typeface="Helvetica" pitchFamily="34" charset="0"/>
                <a:cs typeface="Helvetica" pitchFamily="34" charset="0"/>
              </a:rPr>
              <a:t> </a:t>
            </a:r>
          </a:p>
          <a:p>
            <a:pPr marL="869436" indent="-324349">
              <a:buFont typeface="+mj-lt"/>
              <a:buAutoNum type="alphaUcPeriod" startAt="4"/>
            </a:pPr>
            <a:endParaRPr lang="en-US" sz="1500" dirty="0">
              <a:solidFill>
                <a:srgbClr val="FF0000"/>
              </a:solidFill>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00062" y="16691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5" name="Oval 14"/>
          <p:cNvSpPr/>
          <p:nvPr/>
        </p:nvSpPr>
        <p:spPr>
          <a:xfrm>
            <a:off x="500062" y="2104572"/>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16" name="Oval 15"/>
          <p:cNvSpPr/>
          <p:nvPr/>
        </p:nvSpPr>
        <p:spPr>
          <a:xfrm>
            <a:off x="500062" y="2540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500062" y="3048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nvGrpSpPr>
          <p:cNvPr id="24" name="Group 23"/>
          <p:cNvGrpSpPr/>
          <p:nvPr/>
        </p:nvGrpSpPr>
        <p:grpSpPr>
          <a:xfrm>
            <a:off x="500063" y="5370286"/>
            <a:ext cx="4286250" cy="2262050"/>
            <a:chOff x="154422" y="4800600"/>
            <a:chExt cx="4036578" cy="2375153"/>
          </a:xfrm>
        </p:grpSpPr>
        <p:sp>
          <p:nvSpPr>
            <p:cNvPr id="8" name="Rectangle 7"/>
            <p:cNvSpPr/>
            <p:nvPr/>
          </p:nvSpPr>
          <p:spPr>
            <a:xfrm>
              <a:off x="154422" y="4800600"/>
              <a:ext cx="4036578" cy="2375153"/>
            </a:xfrm>
            <a:prstGeom prst="rect">
              <a:avLst/>
            </a:prstGeom>
          </p:spPr>
          <p:txBody>
            <a:bodyPr wrap="square" lIns="96661" tIns="48331" rIns="96661" bIns="48331">
              <a:spAutoFit/>
            </a:bodyPr>
            <a:lstStyle/>
            <a:p>
              <a:pPr marL="324349" indent="-324349"/>
              <a:r>
                <a:rPr lang="en-US" sz="1700" b="1" dirty="0" smtClean="0">
                  <a:latin typeface="Helvetica" pitchFamily="34" charset="0"/>
                  <a:cs typeface="Helvetica" pitchFamily="34" charset="0"/>
                </a:rPr>
                <a:t>10.  </a:t>
              </a:r>
              <a:r>
                <a:rPr lang="en-US" sz="1600" b="1" dirty="0" smtClean="0">
                  <a:latin typeface="Helvetica" pitchFamily="34" charset="0"/>
                  <a:cs typeface="Helvetica" pitchFamily="34" charset="0"/>
                </a:rPr>
                <a:t>How </a:t>
              </a:r>
              <a:r>
                <a:rPr lang="en-US" sz="1600" b="1" dirty="0">
                  <a:latin typeface="Helvetica" pitchFamily="34" charset="0"/>
                  <a:cs typeface="Helvetica" pitchFamily="34" charset="0"/>
                </a:rPr>
                <a:t>do young frogs breathe? </a:t>
              </a:r>
              <a:r>
                <a:rPr lang="en-US" sz="1600" b="1" dirty="0" smtClean="0">
                  <a:latin typeface="Helvetica" pitchFamily="34" charset="0"/>
                  <a:cs typeface="Helvetica" pitchFamily="34" charset="0"/>
                </a:rPr>
                <a:t> </a:t>
              </a:r>
              <a:r>
                <a:rPr lang="en-US" sz="1200" b="1" dirty="0" smtClean="0">
                  <a:latin typeface="Helvetica" pitchFamily="34" charset="0"/>
                  <a:cs typeface="Helvetica" pitchFamily="34" charset="0"/>
                </a:rPr>
                <a:t>RI.2.1</a:t>
              </a:r>
              <a:endParaRPr lang="en-US" sz="1200" b="1" dirty="0">
                <a:solidFill>
                  <a:srgbClr val="C00000"/>
                </a:solidFill>
                <a:latin typeface="Helvetica" pitchFamily="34" charset="0"/>
                <a:cs typeface="Helvetica" pitchFamily="34" charset="0"/>
              </a:endParaRPr>
            </a:p>
            <a:p>
              <a:pPr marL="324349" indent="-324349"/>
              <a:r>
                <a:rPr lang="en-US" sz="1700" b="1" dirty="0">
                  <a:solidFill>
                    <a:srgbClr val="C00000"/>
                  </a:solidFill>
                  <a:latin typeface="Helvetica" pitchFamily="34" charset="0"/>
                  <a:cs typeface="Helvetica" pitchFamily="34" charset="0"/>
                </a:rPr>
                <a:t>     </a:t>
              </a:r>
              <a:endParaRPr lang="en-US" sz="1700" b="1" dirty="0">
                <a:latin typeface="Helvetica" pitchFamily="34" charset="0"/>
                <a:cs typeface="Helvetica" pitchFamily="34" charset="0"/>
              </a:endParaRPr>
            </a:p>
            <a:p>
              <a:pPr marL="543585" indent="-324349">
                <a:buFont typeface="+mj-lt"/>
                <a:buAutoNum type="alphaUcPeriod"/>
              </a:pPr>
              <a:r>
                <a:rPr lang="en-US" sz="1500" dirty="0">
                  <a:latin typeface="Helvetica" pitchFamily="34" charset="0"/>
                  <a:cs typeface="Helvetica" pitchFamily="34" charset="0"/>
                </a:rPr>
                <a:t>Young frogs breathe through their lungs.</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r>
                <a:rPr lang="en-US" sz="1500" dirty="0">
                  <a:latin typeface="Helvetica" pitchFamily="34" charset="0"/>
                  <a:cs typeface="Helvetica" pitchFamily="34" charset="0"/>
                </a:rPr>
                <a:t>Young frogs do not breathe.</a:t>
              </a:r>
            </a:p>
            <a:p>
              <a:pPr marL="543585" indent="-324349">
                <a:buFont typeface="+mj-lt"/>
                <a:buAutoNum type="alphaUcPeriod"/>
              </a:pPr>
              <a:endParaRPr lang="en-US" sz="1500" dirty="0">
                <a:latin typeface="Helvetica" pitchFamily="34" charset="0"/>
                <a:cs typeface="Helvetica" pitchFamily="34" charset="0"/>
              </a:endParaRPr>
            </a:p>
            <a:p>
              <a:pPr marL="543585" indent="-324349">
                <a:buFont typeface="+mj-lt"/>
                <a:buAutoNum type="alphaUcPeriod"/>
              </a:pPr>
              <a:r>
                <a:rPr lang="en-US" sz="1500" dirty="0">
                  <a:latin typeface="Helvetica" pitchFamily="34" charset="0"/>
                  <a:cs typeface="Helvetica" pitchFamily="34" charset="0"/>
                </a:rPr>
                <a:t>Young frogs breathe through their skin.</a:t>
              </a:r>
            </a:p>
            <a:p>
              <a:pPr marL="543585" indent="-324349"/>
              <a:endParaRPr lang="en-US" sz="1500" dirty="0">
                <a:solidFill>
                  <a:srgbClr val="FF0000"/>
                </a:solidFill>
                <a:latin typeface="Helvetica" pitchFamily="34" charset="0"/>
                <a:cs typeface="Helvetica" pitchFamily="34" charset="0"/>
              </a:endParaRPr>
            </a:p>
            <a:p>
              <a:pPr marL="543585" indent="-324349">
                <a:buFont typeface="+mj-lt"/>
                <a:buAutoNum type="alphaUcPeriod" startAt="4"/>
              </a:pPr>
              <a:r>
                <a:rPr lang="en-US" sz="1500" dirty="0">
                  <a:latin typeface="Helvetica" pitchFamily="34" charset="0"/>
                  <a:cs typeface="Helvetica" pitchFamily="34" charset="0"/>
                </a:rPr>
                <a:t>Young frogs breathe just like people do.</a:t>
              </a:r>
            </a:p>
          </p:txBody>
        </p:sp>
        <p:sp>
          <p:nvSpPr>
            <p:cNvPr id="18" name="Oval 17"/>
            <p:cNvSpPr/>
            <p:nvPr/>
          </p:nvSpPr>
          <p:spPr>
            <a:xfrm>
              <a:off x="154422" y="5410200"/>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54422" y="5900451"/>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54422" y="6357651"/>
              <a:ext cx="228600" cy="2286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154422" y="6814851"/>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2" name="Table 21"/>
          <p:cNvGraphicFramePr>
            <a:graphicFrameLocks noGrp="1"/>
          </p:cNvGraphicFramePr>
          <p:nvPr>
            <p:extLst>
              <p:ext uri="{D42A27DB-BD31-4B8C-83A1-F6EECF244321}">
                <p14:modId xmlns:p14="http://schemas.microsoft.com/office/powerpoint/2010/main" val="3116109204"/>
              </p:ext>
            </p:extLst>
          </p:nvPr>
        </p:nvGraphicFramePr>
        <p:xfrm>
          <a:off x="4783931" y="4038600"/>
          <a:ext cx="1502569" cy="725107"/>
        </p:xfrm>
        <a:graphic>
          <a:graphicData uri="http://schemas.openxmlformats.org/drawingml/2006/table">
            <a:tbl>
              <a:tblPr/>
              <a:tblGrid>
                <a:gridCol w="1502569"/>
              </a:tblGrid>
              <a:tr h="97640">
                <a:tc>
                  <a:txBody>
                    <a:bodyPr/>
                    <a:lstStyle/>
                    <a:p>
                      <a:pPr marL="0" marR="0" algn="l">
                        <a:lnSpc>
                          <a:spcPct val="115000"/>
                        </a:lnSpc>
                        <a:spcBef>
                          <a:spcPts val="0"/>
                        </a:spcBef>
                        <a:spcAft>
                          <a:spcPts val="0"/>
                        </a:spcAft>
                      </a:pPr>
                      <a:r>
                        <a:rPr lang="en-US" sz="700" b="1" dirty="0" smtClean="0">
                          <a:solidFill>
                            <a:schemeClr val="tx1"/>
                          </a:solidFill>
                          <a:latin typeface="+mn-lt"/>
                          <a:ea typeface="Times New Roman"/>
                          <a:cs typeface="Times New Roman"/>
                        </a:rPr>
                        <a:t>Standard RI.2.1</a:t>
                      </a:r>
                      <a:endParaRPr lang="en-US" sz="700" dirty="0">
                        <a:solidFill>
                          <a:schemeClr val="tx1"/>
                        </a:solidFill>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8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Ask and answer such questions as </a:t>
                      </a:r>
                      <a:r>
                        <a:rPr lang="en-US" sz="800" i="1" dirty="0" smtClean="0">
                          <a:solidFill>
                            <a:schemeClr val="tx1"/>
                          </a:solidFill>
                        </a:rPr>
                        <a:t>who, what, where, when, why</a:t>
                      </a:r>
                      <a:r>
                        <a:rPr lang="en-US" sz="800" dirty="0" smtClean="0">
                          <a:solidFill>
                            <a:schemeClr val="tx1"/>
                          </a:solidFill>
                        </a:rPr>
                        <a:t>, and </a:t>
                      </a:r>
                      <a:r>
                        <a:rPr lang="en-US" sz="800" i="1" dirty="0" smtClean="0">
                          <a:solidFill>
                            <a:schemeClr val="tx1"/>
                          </a:solidFill>
                        </a:rPr>
                        <a:t>how</a:t>
                      </a:r>
                      <a:r>
                        <a:rPr lang="en-US" sz="800" dirty="0" smtClean="0">
                          <a:solidFill>
                            <a:schemeClr val="tx1"/>
                          </a:solidFill>
                        </a:rPr>
                        <a:t> to demonstrate understanding of key details in a text.</a:t>
                      </a:r>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11142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1090750"/>
            <a:ext cx="4714875" cy="2262050"/>
          </a:xfrm>
          <a:prstGeom prst="rect">
            <a:avLst/>
          </a:prstGeom>
          <a:noFill/>
        </p:spPr>
        <p:txBody>
          <a:bodyPr wrap="square" lIns="91432" tIns="45716" rIns="91432" bIns="45716">
            <a:spAutoFit/>
          </a:bodyPr>
          <a:lstStyle/>
          <a:p>
            <a:pPr marL="216233" indent="-216233"/>
            <a:r>
              <a:rPr lang="en-US" sz="1700" b="1" dirty="0" smtClean="0">
                <a:latin typeface="Helvetica" pitchFamily="34" charset="0"/>
                <a:cs typeface="Helvetica" pitchFamily="34" charset="0"/>
              </a:rPr>
              <a:t>11. </a:t>
            </a:r>
            <a:r>
              <a:rPr lang="en-US" sz="1600" b="1" dirty="0">
                <a:latin typeface="Helvetica" pitchFamily="34" charset="0"/>
                <a:cs typeface="Helvetica" pitchFamily="34" charset="0"/>
              </a:rPr>
              <a:t>What is paragraph 4 </a:t>
            </a:r>
            <a:r>
              <a:rPr lang="en-US" sz="1600" b="1" dirty="0" smtClean="0">
                <a:latin typeface="Helvetica" pitchFamily="34" charset="0"/>
                <a:cs typeface="Helvetica" pitchFamily="34" charset="0"/>
              </a:rPr>
              <a:t>mostly about</a:t>
            </a:r>
            <a:r>
              <a:rPr lang="en-US" sz="1600" b="1" dirty="0">
                <a:latin typeface="Helvetica" pitchFamily="34" charset="0"/>
                <a:cs typeface="Helvetica" pitchFamily="34" charset="0"/>
              </a:rPr>
              <a:t>?</a:t>
            </a:r>
            <a:r>
              <a:rPr lang="en-US" sz="1700" b="1" dirty="0">
                <a:latin typeface="Helvetica" pitchFamily="34" charset="0"/>
                <a:cs typeface="Helvetica" pitchFamily="34" charset="0"/>
              </a:rPr>
              <a:t> </a:t>
            </a:r>
            <a:r>
              <a:rPr lang="en-US" sz="1300" b="1" dirty="0">
                <a:latin typeface="Helvetica" pitchFamily="34" charset="0"/>
                <a:cs typeface="Helvetica" pitchFamily="34" charset="0"/>
              </a:rPr>
              <a:t>RI.2.2</a:t>
            </a:r>
          </a:p>
          <a:p>
            <a:pPr marL="273294" indent="-273294"/>
            <a:r>
              <a:rPr lang="en-US" sz="1700" b="1" dirty="0">
                <a:latin typeface="Helvetica" pitchFamily="34" charset="0"/>
                <a:cs typeface="Helvetica" pitchFamily="34" charset="0"/>
              </a:rPr>
              <a:t>   </a:t>
            </a:r>
            <a:endParaRPr lang="en-US" sz="1700" dirty="0">
              <a:latin typeface="Helvetica" pitchFamily="34" charset="0"/>
              <a:cs typeface="Helvetica" pitchFamily="34" charset="0"/>
            </a:endParaRPr>
          </a:p>
          <a:p>
            <a:pPr marL="819882" indent="-324349">
              <a:buFont typeface="+mj-lt"/>
              <a:buAutoNum type="alphaUcPeriod"/>
            </a:pPr>
            <a:r>
              <a:rPr lang="en-US" sz="1500" dirty="0">
                <a:latin typeface="Helvetica" pitchFamily="34" charset="0"/>
                <a:cs typeface="Helvetica" pitchFamily="34" charset="0"/>
              </a:rPr>
              <a:t>Frog’s skin helps them breathe.</a:t>
            </a:r>
          </a:p>
          <a:p>
            <a:pPr marL="819882" indent="-324349">
              <a:buFont typeface="+mj-lt"/>
              <a:buAutoNum type="alphaUcPeriod"/>
            </a:pPr>
            <a:endParaRPr lang="en-US" sz="1500" dirty="0">
              <a:latin typeface="Helvetica" pitchFamily="34" charset="0"/>
              <a:cs typeface="Helvetica" pitchFamily="34" charset="0"/>
            </a:endParaRPr>
          </a:p>
          <a:p>
            <a:pPr marL="819882" indent="-324349">
              <a:buFont typeface="+mj-lt"/>
              <a:buAutoNum type="alphaUcPeriod"/>
            </a:pPr>
            <a:r>
              <a:rPr lang="en-US" sz="1500" dirty="0">
                <a:latin typeface="Helvetica" pitchFamily="34" charset="0"/>
                <a:cs typeface="Helvetica" pitchFamily="34" charset="0"/>
              </a:rPr>
              <a:t>Tree frogs can jump from tree to tree.</a:t>
            </a:r>
          </a:p>
          <a:p>
            <a:pPr marL="819882" indent="-324349">
              <a:buFont typeface="+mj-lt"/>
              <a:buAutoNum type="alphaUcPeriod"/>
            </a:pPr>
            <a:endParaRPr lang="en-US" sz="1500" dirty="0">
              <a:latin typeface="Helvetica" pitchFamily="34" charset="0"/>
              <a:cs typeface="Helvetica" pitchFamily="34" charset="0"/>
            </a:endParaRPr>
          </a:p>
          <a:p>
            <a:pPr marL="819882" indent="-324349">
              <a:buFont typeface="+mj-lt"/>
              <a:buAutoNum type="alphaUcPeriod"/>
            </a:pPr>
            <a:r>
              <a:rPr lang="en-US" sz="1500" dirty="0">
                <a:latin typeface="Helvetica" pitchFamily="34" charset="0"/>
                <a:cs typeface="Helvetica" pitchFamily="34" charset="0"/>
              </a:rPr>
              <a:t>Frogs breathe using lungs.</a:t>
            </a:r>
          </a:p>
          <a:p>
            <a:pPr marL="819882" indent="-324349">
              <a:buFont typeface="+mj-lt"/>
              <a:buAutoNum type="alphaUcPeriod"/>
            </a:pPr>
            <a:endParaRPr lang="en-US" sz="1500" dirty="0">
              <a:latin typeface="Helvetica" pitchFamily="34" charset="0"/>
              <a:cs typeface="Helvetica" pitchFamily="34" charset="0"/>
            </a:endParaRPr>
          </a:p>
          <a:p>
            <a:pPr marL="819882" indent="-324349">
              <a:buFont typeface="+mj-lt"/>
              <a:buAutoNum type="alphaUcPeriod"/>
            </a:pPr>
            <a:r>
              <a:rPr lang="en-US" sz="1500" dirty="0">
                <a:latin typeface="Helvetica" pitchFamily="34" charset="0"/>
                <a:cs typeface="Helvetica" pitchFamily="34" charset="0"/>
              </a:rPr>
              <a:t>Webbed toes help frogs survive.</a:t>
            </a:r>
          </a:p>
        </p:txBody>
      </p:sp>
      <p:sp>
        <p:nvSpPr>
          <p:cNvPr id="23" name="Oval 22"/>
          <p:cNvSpPr/>
          <p:nvPr/>
        </p:nvSpPr>
        <p:spPr>
          <a:xfrm>
            <a:off x="767969" y="165832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4" name="Oval 23"/>
          <p:cNvSpPr/>
          <p:nvPr/>
        </p:nvSpPr>
        <p:spPr>
          <a:xfrm>
            <a:off x="767969" y="209375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5" name="Oval 24"/>
          <p:cNvSpPr/>
          <p:nvPr/>
        </p:nvSpPr>
        <p:spPr>
          <a:xfrm>
            <a:off x="767969" y="252918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6" name="Oval 25"/>
          <p:cNvSpPr/>
          <p:nvPr/>
        </p:nvSpPr>
        <p:spPr>
          <a:xfrm>
            <a:off x="767969" y="3037180"/>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14" name="Rectangle 13"/>
          <p:cNvSpPr/>
          <p:nvPr/>
        </p:nvSpPr>
        <p:spPr>
          <a:xfrm>
            <a:off x="601905" y="4701349"/>
            <a:ext cx="5417895" cy="2492982"/>
          </a:xfrm>
          <a:prstGeom prst="rect">
            <a:avLst/>
          </a:prstGeom>
        </p:spPr>
        <p:txBody>
          <a:bodyPr wrap="square" lIns="91432" tIns="45716" rIns="91432" bIns="45716">
            <a:spAutoFit/>
          </a:bodyPr>
          <a:lstStyle/>
          <a:p>
            <a:pPr marL="514350" indent="-514350">
              <a:buAutoNum type="arabicPeriod" startAt="12"/>
            </a:pPr>
            <a:r>
              <a:rPr lang="en-US" sz="1600" b="1" dirty="0" smtClean="0">
                <a:latin typeface="Helvetica" pitchFamily="34" charset="0"/>
                <a:cs typeface="Helvetica" pitchFamily="34" charset="0"/>
              </a:rPr>
              <a:t>Which </a:t>
            </a:r>
            <a:r>
              <a:rPr lang="en-US" sz="1600" b="1" dirty="0">
                <a:latin typeface="Helvetica" pitchFamily="34" charset="0"/>
                <a:cs typeface="Helvetica" pitchFamily="34" charset="0"/>
              </a:rPr>
              <a:t>sentence could be added to </a:t>
            </a:r>
            <a:endParaRPr lang="en-US" sz="1600" b="1" dirty="0" smtClean="0">
              <a:latin typeface="Helvetica" pitchFamily="34" charset="0"/>
              <a:cs typeface="Helvetica" pitchFamily="34" charset="0"/>
            </a:endParaRPr>
          </a:p>
          <a:p>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paragraph  3</a:t>
            </a:r>
            <a:r>
              <a:rPr lang="en-US" sz="1600" b="1" dirty="0">
                <a:latin typeface="Helvetica" pitchFamily="34" charset="0"/>
                <a:cs typeface="Helvetica" pitchFamily="34" charset="0"/>
              </a:rPr>
              <a:t>?</a:t>
            </a:r>
            <a:r>
              <a:rPr lang="en-US" sz="1700" b="1" dirty="0">
                <a:latin typeface="Helvetica" pitchFamily="34" charset="0"/>
                <a:cs typeface="Helvetica" pitchFamily="34" charset="0"/>
              </a:rPr>
              <a:t> </a:t>
            </a:r>
            <a:r>
              <a:rPr lang="en-US" sz="1300" b="1" dirty="0">
                <a:latin typeface="Helvetica" pitchFamily="34" charset="0"/>
                <a:cs typeface="Helvetica" pitchFamily="34" charset="0"/>
              </a:rPr>
              <a:t>RI.2.2</a:t>
            </a:r>
          </a:p>
          <a:p>
            <a:pPr marL="324349" indent="-324349">
              <a:buFont typeface="+mj-lt"/>
              <a:buAutoNum type="arabicPeriod" startAt="9"/>
            </a:pPr>
            <a:endParaRPr lang="en-US" sz="1700" dirty="0">
              <a:latin typeface="Helvetica" pitchFamily="34" charset="0"/>
              <a:cs typeface="Helvetica" pitchFamily="34" charset="0"/>
            </a:endParaRPr>
          </a:p>
          <a:p>
            <a:pPr marL="749307" indent="-324349">
              <a:buFont typeface="+mj-lt"/>
              <a:buAutoNum type="alphaUcPeriod"/>
            </a:pPr>
            <a:r>
              <a:rPr lang="en-US" sz="1500" dirty="0">
                <a:latin typeface="Helvetica" pitchFamily="34" charset="0"/>
                <a:cs typeface="Helvetica" pitchFamily="34" charset="0"/>
              </a:rPr>
              <a:t>Frogs lay their eggs in ponds.</a:t>
            </a:r>
          </a:p>
          <a:p>
            <a:pPr marL="749307" indent="-324349"/>
            <a:endParaRPr lang="en-US" sz="1500" dirty="0">
              <a:latin typeface="Helvetica" pitchFamily="34" charset="0"/>
              <a:cs typeface="Helvetica" pitchFamily="34" charset="0"/>
            </a:endParaRPr>
          </a:p>
          <a:p>
            <a:pPr marL="749307" indent="-324349"/>
            <a:r>
              <a:rPr lang="en-US" sz="1500" dirty="0">
                <a:latin typeface="Helvetica" pitchFamily="34" charset="0"/>
                <a:cs typeface="Helvetica" pitchFamily="34" charset="0"/>
              </a:rPr>
              <a:t>B.   Lizards are also very fast.</a:t>
            </a:r>
            <a:endParaRPr lang="en-US" sz="1500" dirty="0">
              <a:solidFill>
                <a:srgbClr val="FF0000"/>
              </a:solidFill>
              <a:latin typeface="Helvetica" pitchFamily="34" charset="0"/>
              <a:cs typeface="Helvetica" pitchFamily="34" charset="0"/>
            </a:endParaRP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r>
              <a:rPr lang="en-US" sz="1500" dirty="0">
                <a:latin typeface="Helvetica" pitchFamily="34" charset="0"/>
                <a:cs typeface="Helvetica" pitchFamily="34" charset="0"/>
              </a:rPr>
              <a:t>C.   Frogs eat many harmful insects each year.</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816879" indent="-384414"/>
            <a:r>
              <a:rPr lang="en-US" sz="1500" dirty="0">
                <a:latin typeface="Helvetica" pitchFamily="34" charset="0"/>
                <a:cs typeface="Helvetica" pitchFamily="34" charset="0"/>
              </a:rPr>
              <a:t>D.   Some frogs can jump 20 times their  body length.</a:t>
            </a:r>
          </a:p>
        </p:txBody>
      </p:sp>
      <p:sp>
        <p:nvSpPr>
          <p:cNvPr id="19" name="Oval 18"/>
          <p:cNvSpPr/>
          <p:nvPr/>
        </p:nvSpPr>
        <p:spPr>
          <a:xfrm>
            <a:off x="771889" y="553448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0" name="Oval 19"/>
          <p:cNvSpPr/>
          <p:nvPr/>
        </p:nvSpPr>
        <p:spPr>
          <a:xfrm>
            <a:off x="759937" y="647791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1" name="Oval 20"/>
          <p:cNvSpPr/>
          <p:nvPr/>
        </p:nvSpPr>
        <p:spPr>
          <a:xfrm>
            <a:off x="789107" y="6927861"/>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pic>
        <p:nvPicPr>
          <p:cNvPr id="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225" y="6025210"/>
            <a:ext cx="229195" cy="23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Table 14"/>
          <p:cNvGraphicFramePr>
            <a:graphicFrameLocks noGrp="1"/>
          </p:cNvGraphicFramePr>
          <p:nvPr>
            <p:extLst>
              <p:ext uri="{D42A27DB-BD31-4B8C-83A1-F6EECF244321}">
                <p14:modId xmlns:p14="http://schemas.microsoft.com/office/powerpoint/2010/main" val="1035459538"/>
              </p:ext>
            </p:extLst>
          </p:nvPr>
        </p:nvGraphicFramePr>
        <p:xfrm>
          <a:off x="4876800" y="3810000"/>
          <a:ext cx="1502569" cy="705373"/>
        </p:xfrm>
        <a:graphic>
          <a:graphicData uri="http://schemas.openxmlformats.org/drawingml/2006/table">
            <a:tbl>
              <a:tblPr/>
              <a:tblGrid>
                <a:gridCol w="1502569"/>
              </a:tblGrid>
              <a:tr h="0">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RI.2.2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89866">
                <a:tc>
                  <a:txBody>
                    <a:bodyPr/>
                    <a:lstStyle/>
                    <a:p>
                      <a:r>
                        <a:rPr lang="en-US" sz="800" dirty="0" smtClean="0"/>
                        <a:t>Identify the main topic of a multiparagraph text as well as the focus of specific paragraphs within the text.</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78303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9" name="Rectangle 8"/>
          <p:cNvSpPr/>
          <p:nvPr/>
        </p:nvSpPr>
        <p:spPr>
          <a:xfrm>
            <a:off x="95250" y="533400"/>
            <a:ext cx="6705600" cy="807720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457200" y="1143000"/>
            <a:ext cx="6266329" cy="3935670"/>
          </a:xfrm>
          <a:prstGeom prst="rect">
            <a:avLst/>
          </a:prstGeom>
          <a:solidFill>
            <a:schemeClr val="bg1"/>
          </a:solidFill>
        </p:spPr>
        <p:txBody>
          <a:bodyPr wrap="square" lIns="86480" tIns="43240" rIns="86480" bIns="43240" rtlCol="0">
            <a:spAutoFit/>
          </a:bodyPr>
          <a:lstStyle/>
          <a:p>
            <a:pPr algn="ctr"/>
            <a:endParaRPr lang="en-US" b="1" u="sng" dirty="0" smtClean="0"/>
          </a:p>
          <a:p>
            <a:pPr algn="ctr"/>
            <a:r>
              <a:rPr lang="en-US" sz="1300" b="1" u="sng" dirty="0"/>
              <a:t>Quarter One English Language Arts Common Formative Assessments</a:t>
            </a:r>
            <a:endParaRPr lang="en-US" sz="1300" b="1" dirty="0"/>
          </a:p>
          <a:p>
            <a:pPr algn="ctr"/>
            <a:r>
              <a:rPr lang="en-US" sz="1300" b="1" u="sng" dirty="0"/>
              <a:t>Team Members and Writers</a:t>
            </a:r>
          </a:p>
          <a:p>
            <a:pPr algn="ctr"/>
            <a:endParaRPr lang="en-US" sz="700" b="1" u="sng" dirty="0"/>
          </a:p>
          <a:p>
            <a:pPr algn="ctr"/>
            <a:r>
              <a:rPr lang="en-US" sz="10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5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200" b="1" i="1" dirty="0"/>
              <a:t>Thank you to all of those who reviewed and edited and a special appreciation to Vicki Daniels</a:t>
            </a:r>
          </a:p>
          <a:p>
            <a:pPr marL="217699" indent="-217699"/>
            <a:r>
              <a:rPr lang="en-US" sz="1200" b="1" i="1" dirty="0"/>
              <a:t>and 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1194450115"/>
              </p:ext>
            </p:extLst>
          </p:nvPr>
        </p:nvGraphicFramePr>
        <p:xfrm>
          <a:off x="682227" y="2563092"/>
          <a:ext cx="5791200" cy="1849995"/>
        </p:xfrm>
        <a:graphic>
          <a:graphicData uri="http://schemas.openxmlformats.org/drawingml/2006/table">
            <a:tbl>
              <a:tblPr firstRow="1" bandRow="1">
                <a:tableStyleId>{5940675A-B579-460E-94D1-54222C63F5DA}</a:tableStyleId>
              </a:tblPr>
              <a:tblGrid>
                <a:gridCol w="1426787"/>
                <a:gridCol w="1621213"/>
                <a:gridCol w="1447800"/>
                <a:gridCol w="1295400"/>
              </a:tblGrid>
              <a:tr h="369999">
                <a:tc>
                  <a:txBody>
                    <a:bodyPr/>
                    <a:lstStyle/>
                    <a:p>
                      <a:r>
                        <a:rPr lang="en-US" sz="1200" b="1" dirty="0" smtClean="0">
                          <a:solidFill>
                            <a:schemeClr val="tx1"/>
                          </a:solidFill>
                        </a:rPr>
                        <a:t>Shannon Berkey</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Raquel LemusGarcia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Sandy Maines</a:t>
                      </a: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Berta Lule</a:t>
                      </a:r>
                    </a:p>
                  </a:txBody>
                  <a:tcPr marL="91083" marR="91083" marT="45616" marB="45616">
                    <a:solidFill>
                      <a:schemeClr val="bg1"/>
                    </a:solidFill>
                  </a:tcPr>
                </a:tc>
              </a:tr>
              <a:tr h="369999">
                <a:tc>
                  <a:txBody>
                    <a:bodyPr/>
                    <a:lstStyle/>
                    <a:p>
                      <a:r>
                        <a:rPr lang="en-US" sz="1200" b="1" dirty="0" smtClean="0">
                          <a:solidFill>
                            <a:schemeClr val="tx1"/>
                          </a:solidFill>
                        </a:rPr>
                        <a:t>Tammy Cole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Janet Stintson</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Gina McLain</a:t>
                      </a:r>
                    </a:p>
                  </a:txBody>
                  <a:tcPr marL="91083" marR="91083" marT="45616" marB="45616">
                    <a:solidFill>
                      <a:schemeClr val="bg1"/>
                    </a:solidFill>
                  </a:tcPr>
                </a:tc>
                <a:tc>
                  <a:txBody>
                    <a:bodyPr/>
                    <a:lstStyle/>
                    <a:p>
                      <a:r>
                        <a:rPr lang="en-US" sz="1200" b="1" dirty="0" smtClean="0">
                          <a:solidFill>
                            <a:schemeClr val="tx1"/>
                          </a:solidFill>
                        </a:rPr>
                        <a:t>Judy Ramer</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Nicole</a:t>
                      </a:r>
                      <a:r>
                        <a:rPr lang="en-US" sz="1200" b="1" baseline="0" dirty="0" smtClean="0">
                          <a:solidFill>
                            <a:schemeClr val="tx1"/>
                          </a:solidFill>
                        </a:rPr>
                        <a:t> Thoen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Patricia Gallardo</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Lisa Carnes</a:t>
                      </a:r>
                    </a:p>
                  </a:txBody>
                  <a:tcPr marL="91083" marR="91083" marT="45616" marB="45616">
                    <a:solidFill>
                      <a:schemeClr val="bg1"/>
                    </a:solidFill>
                  </a:tcPr>
                </a:tc>
                <a:tc>
                  <a:txBody>
                    <a:bodyPr/>
                    <a:lstStyle/>
                    <a:p>
                      <a:r>
                        <a:rPr lang="en-US" sz="1200" b="1" dirty="0" smtClean="0">
                          <a:solidFill>
                            <a:schemeClr val="tx1"/>
                          </a:solidFill>
                        </a:rPr>
                        <a:t>Teresa</a:t>
                      </a:r>
                      <a:r>
                        <a:rPr lang="en-US" sz="1200" b="1" baseline="0" dirty="0" smtClean="0">
                          <a:solidFill>
                            <a:schemeClr val="tx1"/>
                          </a:solidFill>
                        </a:rPr>
                        <a:t> Portinga</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Jami Rider</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Linda Benson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Dori Sipe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Laycee Kinsman</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Sonja Grabel</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rPr>
                        <a:t>Christina Arosco</a:t>
                      </a:r>
                    </a:p>
                  </a:txBody>
                  <a:tcPr marL="91083" marR="91083" marT="45616" marB="45616">
                    <a:solidFill>
                      <a:schemeClr val="bg1"/>
                    </a:solidFill>
                  </a:tcPr>
                </a:tc>
                <a:tc>
                  <a:txBody>
                    <a:bodyPr/>
                    <a:lstStyle/>
                    <a:p>
                      <a:r>
                        <a:rPr lang="en-US" sz="1200" b="1" dirty="0" smtClean="0">
                          <a:solidFill>
                            <a:schemeClr val="tx1"/>
                          </a:solidFill>
                        </a:rPr>
                        <a:t>Teresa Portinga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Irma Ramirez</a:t>
                      </a:r>
                    </a:p>
                  </a:txBody>
                  <a:tcPr marL="91083" marR="91083" marT="45616" marB="45616">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84774624"/>
              </p:ext>
            </p:extLst>
          </p:nvPr>
        </p:nvGraphicFramePr>
        <p:xfrm>
          <a:off x="457200" y="5078670"/>
          <a:ext cx="6266330" cy="2939934"/>
        </p:xfrm>
        <a:graphic>
          <a:graphicData uri="http://schemas.openxmlformats.org/drawingml/2006/table">
            <a:tbl>
              <a:tblPr firstRow="1" bandRow="1">
                <a:tableStyleId>{5940675A-B579-460E-94D1-54222C63F5DA}</a:tableStyleId>
              </a:tblPr>
              <a:tblGrid>
                <a:gridCol w="2245011"/>
                <a:gridCol w="1802554"/>
                <a:gridCol w="2218765"/>
              </a:tblGrid>
              <a:tr h="415636">
                <a:tc gridSpan="3">
                  <a:txBody>
                    <a:bodyPr/>
                    <a:lstStyle/>
                    <a:p>
                      <a:pPr algn="ctr"/>
                      <a:r>
                        <a:rPr kumimoji="0" lang="en-US" sz="11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1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916563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cxnSp>
        <p:nvCxnSpPr>
          <p:cNvPr id="10" name="Straight Connector 9"/>
          <p:cNvCxnSpPr/>
          <p:nvPr/>
        </p:nvCxnSpPr>
        <p:spPr>
          <a:xfrm>
            <a:off x="361867" y="4426857"/>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45039" y="1012218"/>
            <a:ext cx="5198561" cy="2492982"/>
          </a:xfrm>
          <a:prstGeom prst="rect">
            <a:avLst/>
          </a:prstGeom>
        </p:spPr>
        <p:txBody>
          <a:bodyPr wrap="square" lIns="91432" tIns="45716" rIns="91432" bIns="45716">
            <a:spAutoFit/>
          </a:bodyPr>
          <a:lstStyle/>
          <a:p>
            <a:pPr marL="400050" indent="-400050"/>
            <a:r>
              <a:rPr lang="en-US" sz="1700" b="1" dirty="0" smtClean="0">
                <a:latin typeface="Helvetica" pitchFamily="34" charset="0"/>
                <a:cs typeface="Helvetica" pitchFamily="34" charset="0"/>
              </a:rPr>
              <a:t>13.  </a:t>
            </a:r>
            <a:r>
              <a:rPr lang="en-US" sz="1600" b="1" dirty="0" smtClean="0">
                <a:latin typeface="Helvetica" pitchFamily="34" charset="0"/>
                <a:cs typeface="Helvetica" pitchFamily="34" charset="0"/>
              </a:rPr>
              <a:t>In </a:t>
            </a:r>
            <a:r>
              <a:rPr lang="en-US" sz="1600" b="1" dirty="0">
                <a:latin typeface="Helvetica" pitchFamily="34" charset="0"/>
                <a:cs typeface="Helvetica" pitchFamily="34" charset="0"/>
              </a:rPr>
              <a:t>which </a:t>
            </a:r>
            <a:r>
              <a:rPr lang="en-US" sz="1600" b="1" dirty="0" smtClean="0">
                <a:latin typeface="Helvetica" pitchFamily="34" charset="0"/>
                <a:cs typeface="Helvetica" pitchFamily="34" charset="0"/>
              </a:rPr>
              <a:t>way </a:t>
            </a:r>
            <a:r>
              <a:rPr lang="en-US" sz="1600" b="1" dirty="0">
                <a:latin typeface="Helvetica" pitchFamily="34" charset="0"/>
                <a:cs typeface="Helvetica" pitchFamily="34" charset="0"/>
              </a:rPr>
              <a:t>are frogs and humans the same? </a:t>
            </a:r>
            <a:r>
              <a:rPr lang="en-US" sz="1200" b="1" dirty="0">
                <a:latin typeface="Helvetica" pitchFamily="34" charset="0"/>
                <a:cs typeface="Helvetica" pitchFamily="34" charset="0"/>
              </a:rPr>
              <a:t>RI.2.3</a:t>
            </a:r>
          </a:p>
          <a:p>
            <a:pPr marL="324349" indent="-324349">
              <a:buFont typeface="+mj-lt"/>
              <a:buAutoNum type="arabicPeriod" startAt="10"/>
            </a:pPr>
            <a:endParaRPr lang="en-US" sz="1700" dirty="0">
              <a:solidFill>
                <a:srgbClr val="FF0000"/>
              </a:solidFill>
              <a:latin typeface="Helvetica" pitchFamily="34" charset="0"/>
              <a:cs typeface="Helvetica" pitchFamily="34" charset="0"/>
            </a:endParaRPr>
          </a:p>
          <a:p>
            <a:pPr marL="749307" indent="-324349">
              <a:buFont typeface="+mj-lt"/>
              <a:buAutoNum type="alphaUcPeriod"/>
            </a:pPr>
            <a:r>
              <a:rPr lang="en-US" sz="1500" dirty="0">
                <a:latin typeface="Helvetica" pitchFamily="34" charset="0"/>
                <a:cs typeface="Helvetica" pitchFamily="34" charset="0"/>
              </a:rPr>
              <a:t>They both have webs between their toes.</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buFont typeface="+mj-lt"/>
              <a:buAutoNum type="alphaUcPeriod"/>
            </a:pPr>
            <a:r>
              <a:rPr lang="en-US" sz="1500" dirty="0">
                <a:latin typeface="Helvetica" pitchFamily="34" charset="0"/>
                <a:cs typeface="Helvetica" pitchFamily="34" charset="0"/>
              </a:rPr>
              <a:t>They can both breathe through their lungs. </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buFont typeface="+mj-lt"/>
              <a:buAutoNum type="alphaUcPeriod"/>
            </a:pPr>
            <a:r>
              <a:rPr lang="en-US" sz="1500" dirty="0">
                <a:latin typeface="Helvetica" pitchFamily="34" charset="0"/>
                <a:cs typeface="Helvetica" pitchFamily="34" charset="0"/>
              </a:rPr>
              <a:t>They both breathe through their skin.</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buFont typeface="+mj-lt"/>
              <a:buAutoNum type="alphaUcPeriod"/>
            </a:pPr>
            <a:r>
              <a:rPr lang="en-US" sz="1500" dirty="0">
                <a:latin typeface="Helvetica" pitchFamily="34" charset="0"/>
                <a:cs typeface="Helvetica" pitchFamily="34" charset="0"/>
              </a:rPr>
              <a:t>They both need their skin to stay wet.</a:t>
            </a:r>
          </a:p>
        </p:txBody>
      </p:sp>
      <p:sp>
        <p:nvSpPr>
          <p:cNvPr id="28" name="Oval 27"/>
          <p:cNvSpPr/>
          <p:nvPr/>
        </p:nvSpPr>
        <p:spPr>
          <a:xfrm>
            <a:off x="942405" y="185707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9" name="Oval 28"/>
          <p:cNvSpPr/>
          <p:nvPr/>
        </p:nvSpPr>
        <p:spPr>
          <a:xfrm>
            <a:off x="942405" y="2292508"/>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30" name="Oval 29"/>
          <p:cNvSpPr/>
          <p:nvPr/>
        </p:nvSpPr>
        <p:spPr>
          <a:xfrm>
            <a:off x="942405" y="272793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31" name="Oval 30"/>
          <p:cNvSpPr/>
          <p:nvPr/>
        </p:nvSpPr>
        <p:spPr>
          <a:xfrm>
            <a:off x="954621" y="322201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4" name="Rectangle 13"/>
          <p:cNvSpPr/>
          <p:nvPr/>
        </p:nvSpPr>
        <p:spPr>
          <a:xfrm>
            <a:off x="825742" y="4789342"/>
            <a:ext cx="5270258" cy="2525858"/>
          </a:xfrm>
          <a:prstGeom prst="rect">
            <a:avLst/>
          </a:prstGeom>
        </p:spPr>
        <p:txBody>
          <a:bodyPr wrap="square" lIns="91432" tIns="45716" rIns="91432" bIns="45716">
            <a:spAutoFit/>
          </a:bodyPr>
          <a:lstStyle/>
          <a:p>
            <a:pPr marL="401638" indent="-401638"/>
            <a:r>
              <a:rPr lang="en-US" sz="1700" b="1" dirty="0" smtClean="0">
                <a:latin typeface="Helvetica" pitchFamily="34" charset="0"/>
                <a:cs typeface="Helvetica" pitchFamily="34" charset="0"/>
              </a:rPr>
              <a:t>14. </a:t>
            </a: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allows a frog to breathe through its skin</a:t>
            </a:r>
            <a:r>
              <a:rPr lang="en-US" sz="1700" b="1" dirty="0">
                <a:latin typeface="Helvetica" pitchFamily="34" charset="0"/>
                <a:cs typeface="Helvetica" pitchFamily="34" charset="0"/>
              </a:rPr>
              <a:t>? </a:t>
            </a:r>
            <a:r>
              <a:rPr lang="en-US" sz="1300" b="1" dirty="0">
                <a:latin typeface="Helvetica" pitchFamily="34" charset="0"/>
                <a:cs typeface="Helvetica" pitchFamily="34" charset="0"/>
              </a:rPr>
              <a:t>RI.2.3</a:t>
            </a:r>
          </a:p>
          <a:p>
            <a:pPr marL="324349" indent="-324349">
              <a:buFont typeface="+mj-lt"/>
              <a:buAutoNum type="arabicPeriod" startAt="9"/>
            </a:pPr>
            <a:endParaRPr lang="en-US" sz="1700" dirty="0">
              <a:latin typeface="Helvetica" pitchFamily="34" charset="0"/>
              <a:cs typeface="Helvetica" pitchFamily="34" charset="0"/>
            </a:endParaRPr>
          </a:p>
          <a:p>
            <a:pPr marL="749307" indent="-324349">
              <a:buFont typeface="+mj-lt"/>
              <a:buAutoNum type="alphaUcPeriod"/>
            </a:pPr>
            <a:r>
              <a:rPr lang="en-US" sz="1500" dirty="0" smtClean="0">
                <a:latin typeface="Helvetica" pitchFamily="34" charset="0"/>
                <a:cs typeface="Helvetica" pitchFamily="34" charset="0"/>
              </a:rPr>
              <a:t>a  </a:t>
            </a:r>
            <a:r>
              <a:rPr lang="en-US" sz="1500" dirty="0">
                <a:latin typeface="Helvetica" pitchFamily="34" charset="0"/>
                <a:cs typeface="Helvetica" pitchFamily="34" charset="0"/>
              </a:rPr>
              <a:t>smooth skin.</a:t>
            </a:r>
          </a:p>
          <a:p>
            <a:pPr marL="749307" indent="-324349">
              <a:buFont typeface="+mj-lt"/>
              <a:buAutoNum type="alphaUcPeriod"/>
            </a:pPr>
            <a:endParaRPr lang="en-US" sz="1500" dirty="0">
              <a:latin typeface="Helvetica" pitchFamily="34" charset="0"/>
              <a:cs typeface="Helvetica" pitchFamily="34" charset="0"/>
            </a:endParaRPr>
          </a:p>
          <a:p>
            <a:pPr marL="749307" indent="-324349">
              <a:buFont typeface="+mj-lt"/>
              <a:buAutoNum type="alphaUcPeriod"/>
            </a:pPr>
            <a:r>
              <a:rPr lang="en-US" sz="1500" dirty="0" smtClean="0">
                <a:latin typeface="Helvetica" pitchFamily="34" charset="0"/>
                <a:cs typeface="Helvetica" pitchFamily="34" charset="0"/>
              </a:rPr>
              <a:t>being </a:t>
            </a:r>
            <a:r>
              <a:rPr lang="en-US" sz="1500" dirty="0">
                <a:latin typeface="Helvetica" pitchFamily="34" charset="0"/>
                <a:cs typeface="Helvetica" pitchFamily="34" charset="0"/>
              </a:rPr>
              <a:t>underwater.</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buFont typeface="+mj-lt"/>
              <a:buAutoNum type="alphaUcPeriod"/>
            </a:pPr>
            <a:r>
              <a:rPr lang="en-US" sz="1500" dirty="0" smtClean="0">
                <a:latin typeface="Helvetica" pitchFamily="34" charset="0"/>
                <a:cs typeface="Helvetica" pitchFamily="34" charset="0"/>
              </a:rPr>
              <a:t>a wet </a:t>
            </a:r>
            <a:r>
              <a:rPr lang="en-US" sz="1500" dirty="0">
                <a:latin typeface="Helvetica" pitchFamily="34" charset="0"/>
                <a:cs typeface="Helvetica" pitchFamily="34" charset="0"/>
              </a:rPr>
              <a:t>skin.</a:t>
            </a:r>
          </a:p>
          <a:p>
            <a:pPr marL="749307" indent="-324349">
              <a:buFont typeface="+mj-lt"/>
              <a:buAutoNum type="alphaUcPeriod"/>
            </a:pPr>
            <a:endParaRPr lang="en-US" sz="1500" dirty="0">
              <a:solidFill>
                <a:srgbClr val="FF0000"/>
              </a:solidFill>
              <a:latin typeface="Helvetica" pitchFamily="34" charset="0"/>
              <a:cs typeface="Helvetica" pitchFamily="34" charset="0"/>
            </a:endParaRPr>
          </a:p>
          <a:p>
            <a:pPr marL="749307" indent="-324349">
              <a:buFont typeface="+mj-lt"/>
              <a:buAutoNum type="alphaUcPeriod"/>
            </a:pPr>
            <a:r>
              <a:rPr lang="en-US" sz="1500" dirty="0" smtClean="0">
                <a:latin typeface="Helvetica" pitchFamily="34" charset="0"/>
                <a:cs typeface="Helvetica" pitchFamily="34" charset="0"/>
              </a:rPr>
              <a:t>Frogs </a:t>
            </a:r>
            <a:r>
              <a:rPr lang="en-US" sz="1500" dirty="0">
                <a:latin typeface="Helvetica" pitchFamily="34" charset="0"/>
                <a:cs typeface="Helvetica" pitchFamily="34" charset="0"/>
              </a:rPr>
              <a:t>do not have tails.</a:t>
            </a:r>
          </a:p>
        </p:txBody>
      </p:sp>
      <p:sp>
        <p:nvSpPr>
          <p:cNvPr id="15" name="Oval 14"/>
          <p:cNvSpPr/>
          <p:nvPr/>
        </p:nvSpPr>
        <p:spPr>
          <a:xfrm>
            <a:off x="904194" y="562330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911019" y="611679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911019" y="6552220"/>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8" name="Oval 17"/>
          <p:cNvSpPr/>
          <p:nvPr/>
        </p:nvSpPr>
        <p:spPr>
          <a:xfrm>
            <a:off x="916177" y="698834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479592472"/>
              </p:ext>
            </p:extLst>
          </p:nvPr>
        </p:nvGraphicFramePr>
        <p:xfrm>
          <a:off x="4953000" y="4037838"/>
          <a:ext cx="1654969" cy="610362"/>
        </p:xfrm>
        <a:graphic>
          <a:graphicData uri="http://schemas.openxmlformats.org/drawingml/2006/table">
            <a:tbl>
              <a:tblPr/>
              <a:tblGrid>
                <a:gridCol w="1654969"/>
              </a:tblGrid>
              <a:tr h="108110">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RI.2.3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6918">
                <a:tc>
                  <a:txBody>
                    <a:bodyPr/>
                    <a:lstStyle/>
                    <a:p>
                      <a:r>
                        <a:rPr lang="en-US" sz="800" dirty="0" smtClean="0">
                          <a:solidFill>
                            <a:schemeClr val="tx1"/>
                          </a:solidFill>
                        </a:rPr>
                        <a:t>Describe the connection between a series of historical events, scientific ideas or concepts, or steps in technical procedures in a text</a:t>
                      </a:r>
                      <a:endParaRPr lang="en-US" sz="800" dirty="0">
                        <a:solidFill>
                          <a:schemeClr val="tx1"/>
                        </a:solidFill>
                      </a:endParaRPr>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20596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087268672"/>
              </p:ext>
            </p:extLst>
          </p:nvPr>
        </p:nvGraphicFramePr>
        <p:xfrm>
          <a:off x="285750" y="250512"/>
          <a:ext cx="6215063" cy="3580824"/>
        </p:xfrm>
        <a:graphic>
          <a:graphicData uri="http://schemas.openxmlformats.org/drawingml/2006/table">
            <a:tbl>
              <a:tblPr firstRow="1" bandRow="1">
                <a:tableStyleId>{5940675A-B579-460E-94D1-54222C63F5DA}</a:tableStyleId>
              </a:tblPr>
              <a:tblGrid>
                <a:gridCol w="6215063"/>
              </a:tblGrid>
              <a:tr h="783771">
                <a:tc>
                  <a:txBody>
                    <a:bodyPr/>
                    <a:lstStyle/>
                    <a:p>
                      <a:pPr marL="400050" marR="0" indent="-400050" algn="l">
                        <a:lnSpc>
                          <a:spcPct val="115000"/>
                        </a:lnSpc>
                        <a:spcBef>
                          <a:spcPts val="0"/>
                        </a:spcBef>
                        <a:spcAft>
                          <a:spcPts val="0"/>
                        </a:spcAft>
                      </a:pPr>
                      <a:r>
                        <a:rPr lang="en-US" sz="1600" b="1" dirty="0" smtClean="0">
                          <a:solidFill>
                            <a:schemeClr val="tx1"/>
                          </a:solidFill>
                          <a:latin typeface="Helvetica" panose="020B0604020202020204" pitchFamily="34" charset="0"/>
                          <a:cs typeface="Helvetica" panose="020B0604020202020204" pitchFamily="34" charset="0"/>
                        </a:rPr>
                        <a:t>15.</a:t>
                      </a:r>
                      <a:r>
                        <a:rPr lang="en-US" sz="1600" b="1" baseline="0" dirty="0" smtClean="0">
                          <a:solidFill>
                            <a:schemeClr val="tx1"/>
                          </a:solidFill>
                          <a:latin typeface="Helvetica" panose="020B0604020202020204" pitchFamily="34" charset="0"/>
                          <a:cs typeface="Helvetica" panose="020B0604020202020204" pitchFamily="34" charset="0"/>
                        </a:rPr>
                        <a:t> </a:t>
                      </a:r>
                      <a:r>
                        <a:rPr lang="en-US" sz="16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600" b="1" kern="1200" dirty="0" smtClean="0">
                          <a:solidFill>
                            <a:srgbClr val="000000"/>
                          </a:solidFill>
                          <a:effectLst/>
                          <a:latin typeface="Helvetica" panose="020B0604020202020204" pitchFamily="34" charset="0"/>
                          <a:ea typeface="Times New Roman"/>
                          <a:cs typeface="Helvetica" panose="020B0604020202020204" pitchFamily="34" charset="0"/>
                        </a:rPr>
                        <a:t>What is the main idea of paragraph 5? Support</a:t>
                      </a:r>
                      <a:r>
                        <a:rPr lang="en-US" sz="1600" b="1" kern="1200" baseline="0" dirty="0" smtClean="0">
                          <a:solidFill>
                            <a:srgbClr val="000000"/>
                          </a:solidFill>
                          <a:effectLst/>
                          <a:latin typeface="Helvetica" panose="020B0604020202020204" pitchFamily="34" charset="0"/>
                          <a:ea typeface="Times New Roman"/>
                          <a:cs typeface="Helvetica" panose="020B0604020202020204" pitchFamily="34" charset="0"/>
                        </a:rPr>
                        <a:t> your answer with details from the paragraph.</a:t>
                      </a:r>
                    </a:p>
                    <a:p>
                      <a:pPr marL="457200" indent="-457200">
                        <a:buNone/>
                      </a:pPr>
                      <a:r>
                        <a:rPr lang="en-US" sz="1000" b="0" baseline="0" dirty="0" smtClean="0">
                          <a:solidFill>
                            <a:schemeClr val="tx1"/>
                          </a:solidFill>
                          <a:latin typeface="Helvetica" panose="020B0604020202020204" pitchFamily="34" charset="0"/>
                          <a:cs typeface="Helvetica" panose="020B0604020202020204" pitchFamily="34" charset="0"/>
                        </a:rPr>
                        <a:t>            RI.2. 2                                                                                                                </a:t>
                      </a:r>
                      <a:r>
                        <a:rPr lang="en-US" sz="1000" b="0" dirty="0" smtClean="0">
                          <a:solidFill>
                            <a:schemeClr val="tx1"/>
                          </a:solidFill>
                          <a:latin typeface="Helvetica" panose="020B0604020202020204" pitchFamily="34" charset="0"/>
                          <a:cs typeface="Helvetica" panose="020B0604020202020204" pitchFamily="34" charset="0"/>
                        </a:rPr>
                        <a:t>Final Score________</a:t>
                      </a:r>
                    </a:p>
                    <a:p>
                      <a:pPr marL="342900" indent="-342900">
                        <a:buNone/>
                      </a:pPr>
                      <a:endParaRPr lang="en-US" sz="1000" b="1" baseline="0" dirty="0" smtClean="0">
                        <a:solidFill>
                          <a:schemeClr val="tx1"/>
                        </a:solidFill>
                        <a:latin typeface="Helvetica" panose="020B0604020202020204" pitchFamily="34" charset="0"/>
                        <a:cs typeface="Helvetica" panose="020B0604020202020204" pitchFamily="34" charset="0"/>
                      </a:endParaRPr>
                    </a:p>
                    <a:p>
                      <a:pPr marL="400050" marR="0" indent="-400050" algn="l">
                        <a:lnSpc>
                          <a:spcPct val="115000"/>
                        </a:lnSpc>
                        <a:spcBef>
                          <a:spcPts val="0"/>
                        </a:spcBef>
                        <a:spcAft>
                          <a:spcPts val="0"/>
                        </a:spcAft>
                      </a:pPr>
                      <a:endParaRPr lang="en-US" sz="1600" b="1" dirty="0" smtClean="0">
                        <a:solidFill>
                          <a:schemeClr val="tx1"/>
                        </a:solidFill>
                        <a:latin typeface="Helvetica" panose="020B0604020202020204" pitchFamily="34" charset="0"/>
                        <a:cs typeface="Helvetica" panose="020B0604020202020204" pitchFamily="34" charset="0"/>
                      </a:endParaRPr>
                    </a:p>
                    <a:p>
                      <a:pPr marL="457200" indent="-457200">
                        <a:buNone/>
                      </a:pPr>
                      <a:r>
                        <a:rPr lang="en-US" sz="1300" b="1" baseline="0" dirty="0" smtClean="0">
                          <a:solidFill>
                            <a:schemeClr val="tx1"/>
                          </a:solidFill>
                          <a:latin typeface="Helvetica" panose="020B0604020202020204" pitchFamily="34" charset="0"/>
                          <a:cs typeface="Helvetica" panose="020B0604020202020204" pitchFamily="34" charset="0"/>
                        </a:rPr>
                        <a:t>                                                                             </a:t>
                      </a:r>
                      <a:endParaRPr lang="en-US" sz="1700" b="1" baseline="0" dirty="0" smtClean="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72">
                <a:tc>
                  <a:txBody>
                    <a:bodyPr/>
                    <a:lstStyle/>
                    <a:p>
                      <a:r>
                        <a:rPr lang="en-US" sz="1400" dirty="0" smtClean="0">
                          <a:solidFill>
                            <a:schemeClr val="tx1"/>
                          </a:solidFill>
                          <a:latin typeface="Helvetica" panose="020B0604020202020204" pitchFamily="34" charset="0"/>
                          <a:cs typeface="Helvetica" panose="020B0604020202020204" pitchFamily="34" charset="0"/>
                        </a:rPr>
                        <a:t> </a:t>
                      </a:r>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66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3312">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6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19684000"/>
              </p:ext>
            </p:extLst>
          </p:nvPr>
        </p:nvGraphicFramePr>
        <p:xfrm>
          <a:off x="304800" y="4333236"/>
          <a:ext cx="6215063" cy="3746868"/>
        </p:xfrm>
        <a:graphic>
          <a:graphicData uri="http://schemas.openxmlformats.org/drawingml/2006/table">
            <a:tbl>
              <a:tblPr firstRow="1" bandRow="1">
                <a:tableStyleId>{5940675A-B579-460E-94D1-54222C63F5DA}</a:tableStyleId>
              </a:tblPr>
              <a:tblGrid>
                <a:gridCol w="6215063"/>
              </a:tblGrid>
              <a:tr h="990600">
                <a:tc>
                  <a:txBody>
                    <a:bodyPr/>
                    <a:lstStyle/>
                    <a:p>
                      <a:pPr marL="346075" marR="0" indent="-346075" algn="l">
                        <a:spcBef>
                          <a:spcPts val="0"/>
                        </a:spcBef>
                        <a:spcAft>
                          <a:spcPts val="0"/>
                        </a:spcAft>
                      </a:pPr>
                      <a:r>
                        <a:rPr lang="en-US" sz="1600" b="1" dirty="0" smtClean="0">
                          <a:solidFill>
                            <a:schemeClr val="tx1"/>
                          </a:solidFill>
                          <a:latin typeface="Helvetica" panose="020B0604020202020204" pitchFamily="34" charset="0"/>
                          <a:cs typeface="Helvetica" panose="020B0604020202020204" pitchFamily="34" charset="0"/>
                        </a:rPr>
                        <a:t>16. What helps frogs survive?  Use details from the text</a:t>
                      </a:r>
                      <a:r>
                        <a:rPr lang="en-US" sz="1600" b="1" baseline="0" dirty="0" smtClean="0">
                          <a:solidFill>
                            <a:schemeClr val="tx1"/>
                          </a:solidFill>
                          <a:latin typeface="Helvetica" panose="020B0604020202020204" pitchFamily="34" charset="0"/>
                          <a:cs typeface="Helvetica" panose="020B0604020202020204" pitchFamily="34" charset="0"/>
                        </a:rPr>
                        <a:t> to explain your answer.</a:t>
                      </a:r>
                    </a:p>
                    <a:p>
                      <a:pPr marL="0" marR="0" algn="l">
                        <a:spcBef>
                          <a:spcPts val="0"/>
                        </a:spcBef>
                        <a:spcAft>
                          <a:spcPts val="0"/>
                        </a:spcAft>
                      </a:pPr>
                      <a:r>
                        <a:rPr lang="en-US" sz="1000" b="0" baseline="0" dirty="0" smtClean="0">
                          <a:solidFill>
                            <a:schemeClr val="tx1"/>
                          </a:solidFill>
                          <a:latin typeface="Helvetica" panose="020B0604020202020204" pitchFamily="34" charset="0"/>
                          <a:cs typeface="Helvetica" panose="020B0604020202020204" pitchFamily="34" charset="0"/>
                        </a:rPr>
                        <a:t>          RI.2. 3</a:t>
                      </a:r>
                      <a:r>
                        <a:rPr lang="en-US" sz="1000" b="0" dirty="0" smtClean="0">
                          <a:solidFill>
                            <a:schemeClr val="tx1"/>
                          </a:solidFill>
                          <a:latin typeface="Helvetica" panose="020B0604020202020204" pitchFamily="34" charset="0"/>
                          <a:cs typeface="Helvetica" panose="020B0604020202020204" pitchFamily="34" charset="0"/>
                        </a:rPr>
                        <a:t> </a:t>
                      </a:r>
                      <a:r>
                        <a:rPr lang="en-US" sz="1000" b="0" baseline="0" dirty="0" smtClean="0">
                          <a:solidFill>
                            <a:schemeClr val="tx1"/>
                          </a:solidFill>
                          <a:latin typeface="Helvetica" panose="020B0604020202020204" pitchFamily="34" charset="0"/>
                          <a:cs typeface="Helvetica" panose="020B0604020202020204" pitchFamily="34" charset="0"/>
                        </a:rPr>
                        <a:t>                                                                                                              </a:t>
                      </a:r>
                      <a:r>
                        <a:rPr lang="en-US" sz="1000" b="0" dirty="0" smtClean="0">
                          <a:solidFill>
                            <a:schemeClr val="tx1"/>
                          </a:solidFill>
                          <a:latin typeface="Helvetica" panose="020B0604020202020204" pitchFamily="34" charset="0"/>
                          <a:cs typeface="Helvetica" panose="020B0604020202020204" pitchFamily="34" charset="0"/>
                        </a:rPr>
                        <a:t>Final Score_________</a:t>
                      </a:r>
                      <a:endParaRPr lang="en-US" sz="1000" b="1" dirty="0" smtClean="0">
                        <a:solidFill>
                          <a:schemeClr val="tx1"/>
                        </a:solidFill>
                        <a:latin typeface="Helvetica" panose="020B0604020202020204" pitchFamily="34" charset="0"/>
                        <a:cs typeface="Helvetica" panose="020B0604020202020204" pitchFamily="34" charset="0"/>
                      </a:endParaRPr>
                    </a:p>
                    <a:p>
                      <a:pPr marL="457200" indent="-457200" algn="r">
                        <a:buNone/>
                      </a:pPr>
                      <a:r>
                        <a:rPr lang="en-US" sz="1400" b="1" baseline="0" dirty="0" smtClean="0">
                          <a:solidFill>
                            <a:schemeClr val="tx1"/>
                          </a:solidFill>
                          <a:latin typeface="Helvetica" panose="020B0604020202020204" pitchFamily="34" charset="0"/>
                          <a:cs typeface="Helvetica" panose="020B0604020202020204" pitchFamily="34" charset="0"/>
                        </a:rPr>
                        <a:t>                                        </a:t>
                      </a:r>
                      <a:endParaRPr lang="en-US" sz="1000" b="0" dirty="0" smtClean="0">
                        <a:solidFill>
                          <a:srgbClr val="FF0000"/>
                        </a:solidFill>
                        <a:latin typeface="Helvetica" panose="020B0604020202020204" pitchFamily="34" charset="0"/>
                        <a:cs typeface="Helvetica" panose="020B0604020202020204" pitchFamily="34" charset="0"/>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r>
                        <a:rPr lang="en-US" sz="1400" dirty="0" smtClean="0">
                          <a:solidFill>
                            <a:schemeClr val="tx1"/>
                          </a:solidFill>
                          <a:latin typeface="Helvetica" panose="020B0604020202020204" pitchFamily="34" charset="0"/>
                          <a:cs typeface="Helvetica" panose="020B0604020202020204" pitchFamily="34" charset="0"/>
                        </a:rPr>
                        <a:t> </a:t>
                      </a:r>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94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496">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044">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92">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14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1291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455729409"/>
              </p:ext>
            </p:extLst>
          </p:nvPr>
        </p:nvGraphicFramePr>
        <p:xfrm>
          <a:off x="381000" y="152398"/>
          <a:ext cx="6215063" cy="3778051"/>
        </p:xfrm>
        <a:graphic>
          <a:graphicData uri="http://schemas.openxmlformats.org/drawingml/2006/table">
            <a:tbl>
              <a:tblPr firstRow="1" bandRow="1">
                <a:tableStyleId>{5940675A-B579-460E-94D1-54222C63F5DA}</a:tableStyleId>
              </a:tblPr>
              <a:tblGrid>
                <a:gridCol w="6215063"/>
              </a:tblGrid>
              <a:tr h="1965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effectLst/>
                          <a:latin typeface="Helvetica" panose="020B0604020202020204" pitchFamily="34" charset="0"/>
                          <a:ea typeface="Times New Roman"/>
                          <a:cs typeface="Helvetica" panose="020B0604020202020204" pitchFamily="34" charset="0"/>
                        </a:rPr>
                        <a:t>Read the paragraph below</a:t>
                      </a:r>
                      <a:r>
                        <a:rPr lang="en-US" sz="1600" kern="1200" dirty="0" smtClean="0">
                          <a:solidFill>
                            <a:srgbClr val="000000"/>
                          </a:solidFill>
                          <a:effectLst/>
                          <a:latin typeface="Helvetica" panose="020B0604020202020204" pitchFamily="34" charset="0"/>
                          <a:ea typeface="Times New Roman"/>
                          <a:cs typeface="Helvetica" panose="020B0604020202020204" pitchFamily="34" charset="0"/>
                        </a:rPr>
                        <a:t>.</a:t>
                      </a:r>
                      <a:r>
                        <a:rPr lang="en-US" sz="1600" dirty="0" smtClean="0"/>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srgbClr val="000000"/>
                          </a:solidFill>
                          <a:effectLst/>
                          <a:uLnTx/>
                          <a:uFillTx/>
                          <a:latin typeface="+mn-lt"/>
                          <a:ea typeface="Times New Roman"/>
                          <a:cs typeface="Times New Roman"/>
                        </a:rPr>
                        <a:t>W.2.1c Opinion Writing</a:t>
                      </a:r>
                      <a:r>
                        <a:rPr kumimoji="0" lang="en-US" sz="900" b="0" i="1" u="none" strike="noStrike" kern="1200" cap="none" spc="0" normalizeH="0" baseline="0" noProof="0" dirty="0" smtClean="0">
                          <a:ln>
                            <a:noFill/>
                          </a:ln>
                          <a:solidFill>
                            <a:prstClr val="black"/>
                          </a:solidFill>
                          <a:effectLst/>
                          <a:uLnTx/>
                          <a:uFillTx/>
                          <a:latin typeface="+mn-lt"/>
                          <a:ea typeface="Times New Roman"/>
                          <a:cs typeface="Times New Roman"/>
                        </a:rPr>
                        <a:t> - </a:t>
                      </a:r>
                      <a:r>
                        <a:rPr kumimoji="0" lang="en-US" sz="900" b="0" i="1" u="none" strike="noStrike" kern="1200" cap="none" spc="0" normalizeH="0" baseline="0" noProof="0" dirty="0" smtClean="0">
                          <a:ln>
                            <a:noFill/>
                          </a:ln>
                          <a:solidFill>
                            <a:srgbClr val="000000"/>
                          </a:solidFill>
                          <a:effectLst/>
                          <a:uLnTx/>
                          <a:uFillTx/>
                          <a:latin typeface="+mn-lt"/>
                          <a:ea typeface="Times New Roman"/>
                          <a:cs typeface="Times New Roman"/>
                        </a:rPr>
                        <a:t>Target 6a, </a:t>
                      </a:r>
                      <a:r>
                        <a:rPr kumimoji="0" lang="en-US" sz="900" b="0" i="1" u="none" strike="noStrike" kern="1200" cap="none" spc="0" normalizeH="0" baseline="0" noProof="0" dirty="0" smtClean="0">
                          <a:ln>
                            <a:noFill/>
                          </a:ln>
                          <a:solidFill>
                            <a:prstClr val="black"/>
                          </a:solidFill>
                          <a:effectLst/>
                          <a:uLnTx/>
                          <a:uFillTx/>
                          <a:latin typeface="+mn-lt"/>
                          <a:ea typeface="+mn-ea"/>
                          <a:cs typeface="+mn-cs"/>
                        </a:rPr>
                        <a:t>supply reasons that support an opinion.</a:t>
                      </a:r>
                      <a:endParaRPr kumimoji="0" lang="en-US" sz="900" b="0" i="1" u="none" strike="noStrike" kern="1200" cap="none" spc="0" normalizeH="0" baseline="0" noProof="0" dirty="0" smtClean="0">
                        <a:ln>
                          <a:noFill/>
                        </a:ln>
                        <a:solidFill>
                          <a:prstClr val="black"/>
                        </a:solidFill>
                        <a:effectLst/>
                        <a:uLnTx/>
                        <a:uFillTx/>
                        <a:latin typeface="+mn-lt"/>
                        <a:ea typeface="Calibri"/>
                        <a:cs typeface="Times New Roman"/>
                      </a:endParaRPr>
                    </a:p>
                    <a:p>
                      <a:pPr marL="342900" marR="0" indent="-342900" algn="l">
                        <a:lnSpc>
                          <a:spcPct val="115000"/>
                        </a:lnSpc>
                        <a:spcBef>
                          <a:spcPts val="0"/>
                        </a:spcBef>
                        <a:spcAft>
                          <a:spcPts val="0"/>
                        </a:spcAft>
                        <a:buAutoNum type="arabicPeriod" startAt="18"/>
                      </a:pPr>
                      <a:endParaRPr lang="en-US" sz="8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Frogs would make great pets. They are small enough to fit in an aquarium. You don’t a have to bathe them or walk them.  </a:t>
                      </a:r>
                      <a:endParaRPr kumimoji="0" lang="en-US" sz="1400" b="0" i="0" u="none" strike="noStrike" kern="1200" cap="none" spc="0" normalizeH="0" baseline="0" noProof="0" dirty="0" smtClean="0">
                        <a:ln>
                          <a:noFill/>
                        </a:ln>
                        <a:solidFill>
                          <a:schemeClr val="tx1"/>
                        </a:solidFill>
                        <a:effectLst/>
                        <a:uLnTx/>
                        <a:uFillTx/>
                        <a:latin typeface="Helvetica" panose="020B0604020202020204" pitchFamily="34" charset="0"/>
                        <a:ea typeface="Calibri"/>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Add 1 or 2 more sentences of your own to support the opinion of this paragraph</a:t>
                      </a:r>
                      <a:r>
                        <a:rPr kumimoji="0" lang="en-US" sz="14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                                                              </a:t>
                      </a:r>
                      <a:r>
                        <a:rPr lang="en-US" sz="1000" b="0" dirty="0" smtClean="0">
                          <a:solidFill>
                            <a:schemeClr val="tx1"/>
                          </a:solidFill>
                          <a:latin typeface="Helvetica" panose="020B0604020202020204" pitchFamily="34" charset="0"/>
                          <a:cs typeface="Helvetica" panose="020B0604020202020204" pitchFamily="34" charset="0"/>
                        </a:rPr>
                        <a:t>  </a:t>
                      </a:r>
                      <a:r>
                        <a:rPr lang="en-US" sz="900" b="0" dirty="0" smtClean="0">
                          <a:solidFill>
                            <a:schemeClr val="tx1"/>
                          </a:solidFill>
                          <a:latin typeface="Helvetica" panose="020B0604020202020204" pitchFamily="34" charset="0"/>
                          <a:cs typeface="Helvetica" panose="020B0604020202020204" pitchFamily="34" charset="0"/>
                        </a:rPr>
                        <a:t>(Teacher Only) Final</a:t>
                      </a:r>
                      <a:r>
                        <a:rPr lang="en-US" sz="900" b="0" baseline="0" dirty="0" smtClean="0">
                          <a:solidFill>
                            <a:schemeClr val="tx1"/>
                          </a:solidFill>
                          <a:latin typeface="Helvetica" panose="020B0604020202020204" pitchFamily="34" charset="0"/>
                          <a:cs typeface="Helvetica" panose="020B0604020202020204" pitchFamily="34" charset="0"/>
                        </a:rPr>
                        <a:t> </a:t>
                      </a:r>
                      <a:r>
                        <a:rPr lang="en-US" sz="900" b="0" dirty="0" smtClean="0">
                          <a:solidFill>
                            <a:schemeClr val="tx1"/>
                          </a:solidFill>
                          <a:latin typeface="Helvetica" panose="020B0604020202020204" pitchFamily="34" charset="0"/>
                          <a:cs typeface="Helvetica" panose="020B0604020202020204" pitchFamily="34" charset="0"/>
                        </a:rPr>
                        <a:t>Score_____</a:t>
                      </a:r>
                    </a:p>
                    <a:p>
                      <a:pPr marL="0" marR="834390" algn="l">
                        <a:lnSpc>
                          <a:spcPct val="115000"/>
                        </a:lnSpc>
                        <a:spcBef>
                          <a:spcPts val="0"/>
                        </a:spcBef>
                        <a:spcAft>
                          <a:spcPts val="0"/>
                        </a:spcAft>
                      </a:pPr>
                      <a:endParaRPr lang="en-US" sz="1100" b="1"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189">
                <a:tc>
                  <a:txBody>
                    <a:bodyPr/>
                    <a:lstStyle/>
                    <a:p>
                      <a:r>
                        <a:rPr lang="en-US" sz="1700" dirty="0" smtClean="0">
                          <a:solidFill>
                            <a:schemeClr val="tx1"/>
                          </a:solidFill>
                        </a:rPr>
                        <a:t> </a:t>
                      </a:r>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790">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790">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790">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2" name="Rectangle 1"/>
          <p:cNvSpPr/>
          <p:nvPr/>
        </p:nvSpPr>
        <p:spPr>
          <a:xfrm>
            <a:off x="396368" y="838200"/>
            <a:ext cx="6172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301530" y="4142379"/>
            <a:ext cx="6191250" cy="3895569"/>
          </a:xfrm>
          <a:prstGeom prst="rect">
            <a:avLst/>
          </a:prstGeom>
          <a:solidFill>
            <a:schemeClr val="bg1"/>
          </a:solidFill>
        </p:spPr>
        <p:txBody>
          <a:bodyPr wrap="square" lIns="96661" tIns="48331" rIns="96661" bIns="48331">
            <a:spAutoFit/>
          </a:bodyPr>
          <a:lstStyle/>
          <a:p>
            <a:pPr lvl="0"/>
            <a:r>
              <a:rPr lang="en-US" sz="1600" b="1" dirty="0" smtClean="0">
                <a:latin typeface="Helvetica" panose="020B0604020202020204" pitchFamily="34" charset="0"/>
                <a:cs typeface="Helvetica" pitchFamily="34" charset="0"/>
              </a:rPr>
              <a:t>18. Read the paragraph below.</a:t>
            </a:r>
          </a:p>
          <a:p>
            <a:pPr lvl="0" algn="r"/>
            <a:r>
              <a:rPr lang="en-US" sz="900" i="1" dirty="0" smtClean="0">
                <a:solidFill>
                  <a:prstClr val="black"/>
                </a:solidFill>
                <a:latin typeface="Helvetica" panose="020B0604020202020204" pitchFamily="34" charset="0"/>
                <a:cs typeface="Helvetica" panose="020B0604020202020204" pitchFamily="34" charset="0"/>
              </a:rPr>
              <a:t>Revise </a:t>
            </a:r>
            <a:r>
              <a:rPr lang="en-US" sz="900" i="1" dirty="0">
                <a:solidFill>
                  <a:prstClr val="black"/>
                </a:solidFill>
                <a:latin typeface="Helvetica" panose="020B0604020202020204" pitchFamily="34" charset="0"/>
                <a:cs typeface="Helvetica" panose="020B0604020202020204" pitchFamily="34" charset="0"/>
              </a:rPr>
              <a:t>a text W.2.1e (provide conclusions) Target 9</a:t>
            </a:r>
          </a:p>
          <a:p>
            <a:endParaRPr lang="en-US" sz="1600" dirty="0" smtClean="0">
              <a:latin typeface="Helvetica" panose="020B0604020202020204" pitchFamily="34" charset="0"/>
              <a:cs typeface="Helvetica" panose="020B0604020202020204" pitchFamily="34" charset="0"/>
            </a:endParaRPr>
          </a:p>
          <a:p>
            <a:pPr lvl="0">
              <a:lnSpc>
                <a:spcPct val="115000"/>
              </a:lnSpc>
              <a:defRPr/>
            </a:pPr>
            <a:r>
              <a:rPr lang="en-US" sz="1600" dirty="0" smtClean="0">
                <a:solidFill>
                  <a:srgbClr val="000000"/>
                </a:solidFill>
                <a:latin typeface="Helvetica" panose="020B0604020202020204" pitchFamily="34" charset="0"/>
                <a:ea typeface="Times New Roman"/>
                <a:cs typeface="Helvetica" panose="020B0604020202020204" pitchFamily="34" charset="0"/>
              </a:rPr>
              <a:t>The tadpoles grew legs and lungs.  Soon the tadpoles became little frogs.</a:t>
            </a:r>
            <a:endParaRPr lang="en-US" sz="1600" dirty="0">
              <a:solidFill>
                <a:prstClr val="black"/>
              </a:solidFill>
              <a:latin typeface="Helvetica" panose="020B0604020202020204" pitchFamily="34" charset="0"/>
              <a:ea typeface="Calibri"/>
              <a:cs typeface="Helvetica" panose="020B0604020202020204" pitchFamily="34" charset="0"/>
            </a:endParaRPr>
          </a:p>
          <a:p>
            <a:endParaRPr lang="en-US" sz="1600" b="1" dirty="0"/>
          </a:p>
          <a:p>
            <a:r>
              <a:rPr lang="en-US" sz="1600" b="1" dirty="0" smtClean="0"/>
              <a:t>Which sentence would be the best conclusion for the paragraph?</a:t>
            </a:r>
            <a:endParaRPr lang="en-US" sz="1600" dirty="0"/>
          </a:p>
          <a:p>
            <a:endParaRPr lang="en-US" sz="17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Little frogs like to hop.</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Now they can live in water and on land.</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Toads are like frogs.</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I like tadpoles.</a:t>
            </a:r>
          </a:p>
          <a:p>
            <a:pPr marL="753811" indent="-324349">
              <a:buFont typeface="+mj-lt"/>
              <a:buAutoNum type="alphaUcPeriod"/>
            </a:pPr>
            <a:endParaRPr lang="en-US" sz="1500" dirty="0">
              <a:latin typeface="Helvetica" pitchFamily="34" charset="0"/>
              <a:cs typeface="Helvetica" pitchFamily="34" charset="0"/>
            </a:endParaRPr>
          </a:p>
        </p:txBody>
      </p:sp>
      <p:sp>
        <p:nvSpPr>
          <p:cNvPr id="7" name="Rectangle 6"/>
          <p:cNvSpPr/>
          <p:nvPr/>
        </p:nvSpPr>
        <p:spPr>
          <a:xfrm>
            <a:off x="320580" y="4724400"/>
            <a:ext cx="6172200" cy="681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p:cNvSpPr/>
          <p:nvPr/>
        </p:nvSpPr>
        <p:spPr>
          <a:xfrm>
            <a:off x="559470" y="6152946"/>
            <a:ext cx="228600" cy="1788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2479" y="6529441"/>
            <a:ext cx="228600" cy="1788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9871" y="7025554"/>
            <a:ext cx="228600" cy="1788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59470" y="7529359"/>
            <a:ext cx="228600" cy="1788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1657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361867" y="4495800"/>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29"/>
            <a:ext cx="6191250" cy="3575481"/>
          </a:xfrm>
          <a:prstGeom prst="rect">
            <a:avLst/>
          </a:prstGeom>
          <a:noFill/>
        </p:spPr>
        <p:txBody>
          <a:bodyPr wrap="square" lIns="96661" tIns="48331" rIns="96661" bIns="48331">
            <a:spAutoFit/>
          </a:bodyPr>
          <a:lstStyle/>
          <a:p>
            <a:r>
              <a:rPr lang="en-US" sz="1600" b="1" dirty="0" smtClean="0">
                <a:latin typeface="Helvetica" panose="020B0604020202020204" pitchFamily="34" charset="0"/>
                <a:cs typeface="Helvetica" pitchFamily="34" charset="0"/>
              </a:rPr>
              <a:t>20</a:t>
            </a: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Read the sentence below. </a:t>
            </a:r>
          </a:p>
          <a:p>
            <a:pPr algn="r"/>
            <a:r>
              <a:rPr lang="en-US" sz="900" i="1" dirty="0" smtClean="0">
                <a:latin typeface="Helvetica" panose="020B0604020202020204" pitchFamily="34" charset="0"/>
                <a:cs typeface="Helvetica" panose="020B0604020202020204" pitchFamily="34" charset="0"/>
              </a:rPr>
              <a:t>L.2.1d, past tense verb usage, Target 9 Edit and Clarify</a:t>
            </a:r>
            <a:endParaRPr lang="en-US" sz="900" i="1" dirty="0">
              <a:latin typeface="Helvetica" panose="020B0604020202020204" pitchFamily="34" charset="0"/>
              <a:cs typeface="Helvetica" panose="020B0604020202020204" pitchFamily="34" charset="0"/>
            </a:endParaRPr>
          </a:p>
          <a:p>
            <a:endParaRPr lang="en-US" sz="1600" dirty="0" smtClean="0">
              <a:latin typeface="Helvetica" panose="020B0604020202020204" pitchFamily="34" charset="0"/>
              <a:cs typeface="Helvetica" panose="020B0604020202020204" pitchFamily="34" charset="0"/>
            </a:endParaRPr>
          </a:p>
          <a:p>
            <a:r>
              <a:rPr lang="en-US" sz="1600" b="1" dirty="0" smtClean="0"/>
              <a:t>The </a:t>
            </a:r>
            <a:r>
              <a:rPr lang="en-US" sz="1600" b="1" dirty="0"/>
              <a:t>tadpoles ____ in circles inside the bucket</a:t>
            </a:r>
            <a:r>
              <a:rPr lang="en-US" sz="1600" b="1" dirty="0" smtClean="0"/>
              <a:t>.</a:t>
            </a:r>
          </a:p>
          <a:p>
            <a:endParaRPr lang="en-US" sz="1600" b="1" dirty="0"/>
          </a:p>
          <a:p>
            <a:r>
              <a:rPr lang="en-US" sz="1600" b="1" dirty="0"/>
              <a:t>Choose the correct word to fill in the blank.</a:t>
            </a:r>
            <a:endParaRPr lang="en-US" sz="1600" dirty="0"/>
          </a:p>
          <a:p>
            <a:endParaRPr lang="en-US" sz="17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swims</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err="1" smtClean="0">
                <a:latin typeface="Helvetica" pitchFamily="34" charset="0"/>
                <a:cs typeface="Helvetica" pitchFamily="34" charset="0"/>
              </a:rPr>
              <a:t>swimmed</a:t>
            </a:r>
            <a:endParaRPr lang="en-US" sz="1500" dirty="0" smtClean="0">
              <a:latin typeface="Helvetica" pitchFamily="34" charset="0"/>
              <a:cs typeface="Helvetica" pitchFamily="34" charset="0"/>
            </a:endParaRP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swimming</a:t>
            </a:r>
          </a:p>
          <a:p>
            <a:pPr marL="753811" indent="-324349">
              <a:buFont typeface="+mj-lt"/>
              <a:buAutoNum type="alphaUcPeriod"/>
            </a:pPr>
            <a:endParaRPr lang="en-US" sz="1500" dirty="0">
              <a:latin typeface="Helvetica" pitchFamily="34" charset="0"/>
              <a:cs typeface="Helvetica" pitchFamily="34" charset="0"/>
            </a:endParaRPr>
          </a:p>
          <a:p>
            <a:pPr marL="753811" indent="-324349">
              <a:buFont typeface="+mj-lt"/>
              <a:buAutoNum type="alphaUcPeriod"/>
            </a:pPr>
            <a:r>
              <a:rPr lang="en-US" sz="1500" dirty="0" smtClean="0">
                <a:latin typeface="Helvetica" pitchFamily="34" charset="0"/>
                <a:cs typeface="Helvetica" pitchFamily="34" charset="0"/>
              </a:rPr>
              <a:t>swam</a:t>
            </a:r>
          </a:p>
          <a:p>
            <a:pPr marL="753811" indent="-324349">
              <a:buFont typeface="+mj-lt"/>
              <a:buAutoNum type="alphaUcPeriod"/>
            </a:pPr>
            <a:endParaRPr lang="en-US" sz="1500" dirty="0">
              <a:latin typeface="Helvetica" pitchFamily="34" charset="0"/>
              <a:cs typeface="Helvetica" pitchFamily="34" charset="0"/>
            </a:endParaRPr>
          </a:p>
        </p:txBody>
      </p:sp>
      <p:sp>
        <p:nvSpPr>
          <p:cNvPr id="3" name="Rectangle 2"/>
          <p:cNvSpPr/>
          <p:nvPr/>
        </p:nvSpPr>
        <p:spPr>
          <a:xfrm>
            <a:off x="285750" y="522141"/>
            <a:ext cx="6267450" cy="3585589"/>
          </a:xfrm>
          <a:prstGeom prst="rect">
            <a:avLst/>
          </a:prstGeom>
        </p:spPr>
        <p:txBody>
          <a:bodyPr wrap="square" lIns="91432" tIns="45716" rIns="91432" bIns="45716">
            <a:spAutoFit/>
          </a:bodyPr>
          <a:lstStyle/>
          <a:p>
            <a:r>
              <a:rPr lang="en-US" sz="1600" b="1" dirty="0" smtClean="0">
                <a:latin typeface="Helvetica" panose="020B0604020202020204" pitchFamily="34" charset="0"/>
                <a:cs typeface="Helvetica" pitchFamily="34" charset="0"/>
              </a:rPr>
              <a:t>19</a:t>
            </a: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Read the sentence below. </a:t>
            </a:r>
          </a:p>
          <a:p>
            <a:pPr algn="r"/>
            <a:r>
              <a:rPr lang="en-US" sz="900" i="1" dirty="0" smtClean="0">
                <a:latin typeface="Helvetica" panose="020B0604020202020204" pitchFamily="34" charset="0"/>
                <a:cs typeface="Helvetica" panose="020B0604020202020204" pitchFamily="34" charset="0"/>
              </a:rPr>
              <a:t>L.2.6, using correct language, Target 8 Language Use</a:t>
            </a:r>
          </a:p>
          <a:p>
            <a:endParaRPr lang="en-US" sz="1000" dirty="0">
              <a:latin typeface="Helvetica" panose="020B0604020202020204" pitchFamily="34" charset="0"/>
              <a:cs typeface="Helvetica" panose="020B0604020202020204" pitchFamily="34" charset="0"/>
            </a:endParaRPr>
          </a:p>
          <a:p>
            <a:r>
              <a:rPr lang="en-US" sz="1600" b="1" dirty="0"/>
              <a:t>There were frogs </a:t>
            </a:r>
            <a:r>
              <a:rPr lang="en-US" sz="1600" b="1" i="1" u="sng" dirty="0"/>
              <a:t>scattered</a:t>
            </a:r>
            <a:r>
              <a:rPr lang="en-US" sz="1600" b="1" dirty="0"/>
              <a:t> everywhere in the pond</a:t>
            </a:r>
            <a:endParaRPr lang="en-US" sz="1600" b="1" dirty="0" smtClean="0"/>
          </a:p>
          <a:p>
            <a:endParaRPr lang="en-US" sz="1600" b="1" dirty="0"/>
          </a:p>
          <a:p>
            <a:r>
              <a:rPr lang="en-US" sz="1600" b="1" dirty="0" smtClean="0"/>
              <a:t>Which word means about the same as</a:t>
            </a:r>
            <a:r>
              <a:rPr lang="en-US" sz="1600" b="1" dirty="0" smtClean="0">
                <a:solidFill>
                  <a:srgbClr val="FF0000"/>
                </a:solidFill>
              </a:rPr>
              <a:t> </a:t>
            </a:r>
            <a:r>
              <a:rPr lang="en-US" sz="1600" b="1" dirty="0" smtClean="0"/>
              <a:t>the word </a:t>
            </a:r>
            <a:r>
              <a:rPr lang="en-US" sz="1600" b="1" i="1" u="sng" dirty="0" smtClean="0"/>
              <a:t>scattered</a:t>
            </a:r>
            <a:r>
              <a:rPr lang="en-US" sz="1600" b="1" i="1" dirty="0" smtClean="0"/>
              <a:t>?</a:t>
            </a:r>
          </a:p>
          <a:p>
            <a:endParaRPr lang="en-US" sz="1600" dirty="0" smtClean="0">
              <a:latin typeface="Helvetica" pitchFamily="34" charset="0"/>
              <a:cs typeface="Helvetica" pitchFamily="34" charset="0"/>
            </a:endParaRPr>
          </a:p>
          <a:p>
            <a:pPr marL="758317" indent="-324349">
              <a:buFont typeface="+mj-lt"/>
              <a:buAutoNum type="alphaUcPeriod"/>
            </a:pPr>
            <a:r>
              <a:rPr lang="en-US" sz="1600" dirty="0" smtClean="0">
                <a:latin typeface="Helvetica" pitchFamily="34" charset="0"/>
                <a:cs typeface="Helvetica" pitchFamily="34" charset="0"/>
              </a:rPr>
              <a:t>gathered</a:t>
            </a:r>
          </a:p>
          <a:p>
            <a:pPr marL="758317" indent="-324349">
              <a:buFont typeface="+mj-lt"/>
              <a:buAutoNum type="alphaUcPeriod"/>
            </a:pPr>
            <a:endParaRPr lang="en-US" sz="1600" dirty="0">
              <a:latin typeface="Helvetica" pitchFamily="34" charset="0"/>
              <a:cs typeface="Helvetica" pitchFamily="34" charset="0"/>
            </a:endParaRPr>
          </a:p>
          <a:p>
            <a:pPr marL="758317" indent="-324349">
              <a:buFont typeface="+mj-lt"/>
              <a:buAutoNum type="alphaUcPeriod"/>
            </a:pPr>
            <a:r>
              <a:rPr lang="en-US" sz="1600" dirty="0" smtClean="0">
                <a:latin typeface="Helvetica" pitchFamily="34" charset="0"/>
                <a:cs typeface="Helvetica" pitchFamily="34" charset="0"/>
              </a:rPr>
              <a:t>jumping</a:t>
            </a:r>
          </a:p>
          <a:p>
            <a:pPr marL="758317" indent="-324349">
              <a:buFont typeface="+mj-lt"/>
              <a:buAutoNum type="alphaUcPeriod"/>
            </a:pPr>
            <a:endParaRPr lang="en-US" sz="1600" dirty="0">
              <a:latin typeface="Helvetica" pitchFamily="34" charset="0"/>
              <a:cs typeface="Helvetica" pitchFamily="34" charset="0"/>
            </a:endParaRPr>
          </a:p>
          <a:p>
            <a:pPr marL="758317" indent="-324349">
              <a:buFont typeface="+mj-lt"/>
              <a:buAutoNum type="alphaUcPeriod"/>
            </a:pPr>
            <a:r>
              <a:rPr lang="en-US" sz="1600" dirty="0" smtClean="0">
                <a:latin typeface="Helvetica" pitchFamily="34" charset="0"/>
                <a:cs typeface="Helvetica" pitchFamily="34" charset="0"/>
              </a:rPr>
              <a:t>sprinkled</a:t>
            </a:r>
          </a:p>
          <a:p>
            <a:pPr marL="758317" indent="-324349">
              <a:buFont typeface="+mj-lt"/>
              <a:buAutoNum type="alphaUcPeriod"/>
            </a:pPr>
            <a:endParaRPr lang="en-US" sz="1600" dirty="0">
              <a:latin typeface="Helvetica" pitchFamily="34" charset="0"/>
              <a:cs typeface="Helvetica" pitchFamily="34" charset="0"/>
            </a:endParaRPr>
          </a:p>
          <a:p>
            <a:pPr marL="758317" indent="-324349">
              <a:buFont typeface="+mj-lt"/>
              <a:buAutoNum type="alphaUcPeriod"/>
            </a:pPr>
            <a:r>
              <a:rPr lang="en-US" sz="1600" dirty="0" smtClean="0">
                <a:latin typeface="Helvetica" pitchFamily="34" charset="0"/>
                <a:cs typeface="Helvetica" pitchFamily="34" charset="0"/>
              </a:rPr>
              <a:t>swimming</a:t>
            </a:r>
          </a:p>
          <a:p>
            <a:pPr marL="758317" indent="-324349">
              <a:buFont typeface="+mj-lt"/>
              <a:buAutoNum type="alphaUcPeriod"/>
            </a:pPr>
            <a:endParaRPr lang="en-US" sz="1600" dirty="0">
              <a:latin typeface="Helvetica" pitchFamily="34" charset="0"/>
              <a:cs typeface="Helvetica" pitchFamily="34" charset="0"/>
            </a:endParaRPr>
          </a:p>
        </p:txBody>
      </p:sp>
      <p:sp>
        <p:nvSpPr>
          <p:cNvPr id="15" name="Oval 14"/>
          <p:cNvSpPr/>
          <p:nvPr/>
        </p:nvSpPr>
        <p:spPr>
          <a:xfrm>
            <a:off x="504288" y="35487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518228" y="211431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520244" y="253643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8" name="Oval 17"/>
          <p:cNvSpPr/>
          <p:nvPr/>
        </p:nvSpPr>
        <p:spPr>
          <a:xfrm>
            <a:off x="518227" y="303039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2" name="Oval 11"/>
          <p:cNvSpPr/>
          <p:nvPr/>
        </p:nvSpPr>
        <p:spPr>
          <a:xfrm>
            <a:off x="554154" y="768147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3" name="Oval 12"/>
          <p:cNvSpPr/>
          <p:nvPr/>
        </p:nvSpPr>
        <p:spPr>
          <a:xfrm>
            <a:off x="533400" y="63246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4" name="Oval 13"/>
          <p:cNvSpPr/>
          <p:nvPr/>
        </p:nvSpPr>
        <p:spPr>
          <a:xfrm>
            <a:off x="537942" y="67517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9" name="Oval 18"/>
          <p:cNvSpPr/>
          <p:nvPr/>
        </p:nvSpPr>
        <p:spPr>
          <a:xfrm>
            <a:off x="544762" y="72063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0" name="Rectangle 19"/>
          <p:cNvSpPr/>
          <p:nvPr/>
        </p:nvSpPr>
        <p:spPr>
          <a:xfrm>
            <a:off x="298584" y="990600"/>
            <a:ext cx="46672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85750" y="5257800"/>
            <a:ext cx="41338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0782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2" name="TextBox 1"/>
          <p:cNvSpPr txBox="1"/>
          <p:nvPr/>
        </p:nvSpPr>
        <p:spPr>
          <a:xfrm>
            <a:off x="581096" y="5950858"/>
            <a:ext cx="5643563" cy="894018"/>
          </a:xfrm>
          <a:prstGeom prst="rect">
            <a:avLst/>
          </a:prstGeom>
          <a:noFill/>
        </p:spPr>
        <p:txBody>
          <a:bodyPr wrap="square" lIns="86493" tIns="43247" rIns="86493" bIns="43247" rtlCol="0">
            <a:spAutoFit/>
          </a:bodyPr>
          <a:lstStyle/>
          <a:p>
            <a:pPr algn="ctr"/>
            <a:r>
              <a:rPr lang="en-US" sz="34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3057" y="1306286"/>
            <a:ext cx="4139642" cy="4136571"/>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24091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96426136"/>
              </p:ext>
            </p:extLst>
          </p:nvPr>
        </p:nvGraphicFramePr>
        <p:xfrm>
          <a:off x="928687" y="4233331"/>
          <a:ext cx="4633913" cy="2853269"/>
        </p:xfrm>
        <a:graphic>
          <a:graphicData uri="http://schemas.openxmlformats.org/drawingml/2006/table">
            <a:tbl>
              <a:tblPr firstRow="1" bandRow="1">
                <a:tableStyleId>{5940675A-B579-460E-94D1-54222C63F5DA}</a:tableStyleId>
              </a:tblPr>
              <a:tblGrid>
                <a:gridCol w="500063"/>
                <a:gridCol w="2381250"/>
                <a:gridCol w="609602"/>
                <a:gridCol w="381000"/>
                <a:gridCol w="381000"/>
                <a:gridCol w="380998"/>
              </a:tblGrid>
              <a:tr h="290286">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dirty="0" smtClean="0"/>
                        <a:t>Informational Text</a:t>
                      </a:r>
                    </a:p>
                  </a:txBody>
                  <a:tcPr marL="85725" marR="85725" marT="43543" marB="43543"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50708">
                <a:tc>
                  <a:txBody>
                    <a:bodyPr/>
                    <a:lstStyle/>
                    <a:p>
                      <a:pPr algn="ctr">
                        <a:lnSpc>
                          <a:spcPct val="100000"/>
                        </a:lnSpc>
                        <a:spcAft>
                          <a:spcPts val="0"/>
                        </a:spcAft>
                      </a:pPr>
                      <a:r>
                        <a:rPr lang="en-US" sz="1300" b="1" dirty="0" smtClean="0"/>
                        <a:t>9 </a:t>
                      </a:r>
                      <a:endParaRPr lang="en-US" sz="1300" b="1" dirty="0"/>
                    </a:p>
                  </a:txBody>
                  <a:tcPr marL="85725" marR="85725" marT="43543" marB="4354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effectLst/>
                        </a:rPr>
                        <a:t>What does a frog’s skin look like?   RI.2.1</a:t>
                      </a:r>
                      <a:endPar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0">
                <a:tc>
                  <a:txBody>
                    <a:bodyPr/>
                    <a:lstStyle/>
                    <a:p>
                      <a:pPr algn="ctr">
                        <a:lnSpc>
                          <a:spcPct val="100000"/>
                        </a:lnSpc>
                        <a:spcAft>
                          <a:spcPts val="0"/>
                        </a:spcAft>
                      </a:pPr>
                      <a:r>
                        <a:rPr lang="en-US" sz="1300" b="1" dirty="0" smtClean="0"/>
                        <a:t>10</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effectLst/>
                        </a:rPr>
                        <a:t>How do young frogs breathe? RI.2.1</a:t>
                      </a:r>
                      <a:endParaRPr lang="en-US" sz="1000"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116841">
                <a:tc>
                  <a:txBody>
                    <a:bodyPr/>
                    <a:lstStyle/>
                    <a:p>
                      <a:pPr algn="ctr">
                        <a:lnSpc>
                          <a:spcPct val="100000"/>
                        </a:lnSpc>
                        <a:spcAft>
                          <a:spcPts val="0"/>
                        </a:spcAft>
                      </a:pPr>
                      <a:r>
                        <a:rPr lang="en-US" sz="1300" b="1" dirty="0" smtClean="0"/>
                        <a:t>11</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is paragraph 4 mostly about? RI.2.2</a:t>
                      </a:r>
                      <a:endParaRPr lang="en-US" sz="1000" b="1" dirty="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353181">
                <a:tc>
                  <a:txBody>
                    <a:bodyPr/>
                    <a:lstStyle/>
                    <a:p>
                      <a:pPr algn="ctr">
                        <a:lnSpc>
                          <a:spcPct val="100000"/>
                        </a:lnSpc>
                        <a:spcAft>
                          <a:spcPts val="0"/>
                        </a:spcAft>
                      </a:pPr>
                      <a:r>
                        <a:rPr lang="en-US" sz="1300" b="1" dirty="0" smtClean="0"/>
                        <a:t>12</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effectLst/>
                        </a:rPr>
                        <a:t>Which sentence could be added to paragraph 3? RI.2.2</a:t>
                      </a:r>
                      <a:endParaRPr lang="en-US" sz="1000" u="sng" dirty="0" smtClean="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0">
                <a:tc>
                  <a:txBody>
                    <a:bodyPr/>
                    <a:lstStyle/>
                    <a:p>
                      <a:pPr algn="ctr">
                        <a:lnSpc>
                          <a:spcPct val="100000"/>
                        </a:lnSpc>
                        <a:spcAft>
                          <a:spcPts val="0"/>
                        </a:spcAft>
                      </a:pPr>
                      <a:r>
                        <a:rPr lang="en-US" sz="1300" b="1" dirty="0" smtClean="0"/>
                        <a:t>13</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u="none" dirty="0" smtClean="0">
                          <a:solidFill>
                            <a:schemeClr val="tx1"/>
                          </a:solidFill>
                          <a:effectLst/>
                        </a:rPr>
                        <a:t>I</a:t>
                      </a:r>
                      <a:r>
                        <a:rPr lang="en-US" sz="1000" b="0" u="none" dirty="0" smtClean="0">
                          <a:solidFill>
                            <a:schemeClr val="tx1"/>
                          </a:solidFill>
                          <a:effectLst/>
                        </a:rPr>
                        <a:t>n which ways are frogs and humans the same? RI.2.3</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124098">
                <a:tc>
                  <a:txBody>
                    <a:bodyPr/>
                    <a:lstStyle/>
                    <a:p>
                      <a:pPr algn="ctr">
                        <a:lnSpc>
                          <a:spcPct val="100000"/>
                        </a:lnSpc>
                        <a:spcAft>
                          <a:spcPts val="0"/>
                        </a:spcAft>
                      </a:pPr>
                      <a:r>
                        <a:rPr lang="en-US" sz="1300" b="1" dirty="0" smtClean="0"/>
                        <a:t>14</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allows a frog to breathe through its skin?  RI.2.3</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5725" marR="85725" marT="43543" marB="43543">
                    <a:solidFill>
                      <a:schemeClr val="bg1"/>
                    </a:solidFill>
                  </a:tcPr>
                </a:tc>
                <a:tc hMerge="1">
                  <a:txBody>
                    <a:bodyPr/>
                    <a:lstStyle/>
                    <a:p>
                      <a:endParaRPr lang="en-US"/>
                    </a:p>
                  </a:txBody>
                  <a:tcPr/>
                </a:tc>
              </a:tr>
              <a:tr h="219892">
                <a:tc>
                  <a:txBody>
                    <a:bodyPr/>
                    <a:lstStyle/>
                    <a:p>
                      <a:pPr algn="ctr">
                        <a:lnSpc>
                          <a:spcPct val="100000"/>
                        </a:lnSpc>
                        <a:spcAft>
                          <a:spcPts val="0"/>
                        </a:spcAft>
                      </a:pPr>
                      <a:r>
                        <a:rPr lang="en-US" sz="1300" b="1" dirty="0" smtClean="0"/>
                        <a:t>15</a:t>
                      </a:r>
                      <a:endParaRPr lang="en-US" sz="1300" b="1" dirty="0"/>
                    </a:p>
                  </a:txBody>
                  <a:tcPr marL="85725" marR="85725" marT="43543" marB="4354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ea typeface="Calibri"/>
                          <a:cs typeface="Times New Roman"/>
                        </a:rPr>
                        <a:t>What is the main idea of paragraph 5? Support your answer with details from the paragraph.  RI.2.2</a:t>
                      </a:r>
                    </a:p>
                  </a:txBody>
                  <a:tcPr marL="85725" marR="85725" marT="43543" marB="43543"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128451">
                <a:tc>
                  <a:txBody>
                    <a:bodyPr/>
                    <a:lstStyle/>
                    <a:p>
                      <a:pPr algn="ctr">
                        <a:lnSpc>
                          <a:spcPct val="100000"/>
                        </a:lnSpc>
                        <a:spcAft>
                          <a:spcPts val="0"/>
                        </a:spcAft>
                      </a:pPr>
                      <a:r>
                        <a:rPr lang="en-US" sz="1300" b="1" dirty="0" smtClean="0"/>
                        <a:t>16</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ea typeface="Calibri"/>
                          <a:cs typeface="Times New Roman"/>
                        </a:rPr>
                        <a:t>What helps frogs survive?  Use details from the text.  RI.2.3</a:t>
                      </a: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19460720"/>
              </p:ext>
            </p:extLst>
          </p:nvPr>
        </p:nvGraphicFramePr>
        <p:xfrm>
          <a:off x="928688" y="114660"/>
          <a:ext cx="4659314" cy="4106820"/>
        </p:xfrm>
        <a:graphic>
          <a:graphicData uri="http://schemas.openxmlformats.org/drawingml/2006/table">
            <a:tbl>
              <a:tblPr firstRow="1" bandRow="1">
                <a:tableStyleId>{5940675A-B579-460E-94D1-54222C63F5DA}</a:tableStyleId>
              </a:tblPr>
              <a:tblGrid>
                <a:gridCol w="500062"/>
                <a:gridCol w="2457450"/>
                <a:gridCol w="533400"/>
                <a:gridCol w="381000"/>
                <a:gridCol w="381000"/>
                <a:gridCol w="406402"/>
              </a:tblGrid>
              <a:tr h="290286">
                <a:tc gridSpan="6">
                  <a:txBody>
                    <a:bodyPr/>
                    <a:lstStyle/>
                    <a:p>
                      <a:r>
                        <a:rPr lang="en-US" sz="1300" u="sng" dirty="0" smtClean="0"/>
                        <a:t>Student Comprehension Scoring</a:t>
                      </a:r>
                      <a:r>
                        <a:rPr lang="en-US" sz="1300" u="sng" dirty="0" smtClean="0">
                          <a:solidFill>
                            <a:srgbClr val="FF0000"/>
                          </a:solidFill>
                        </a:rPr>
                        <a:t> </a:t>
                      </a:r>
                    </a:p>
                    <a:p>
                      <a:r>
                        <a:rPr lang="en-US" sz="1300" dirty="0" smtClean="0"/>
                        <a:t>Color the box green if your answer was correct.</a:t>
                      </a:r>
                    </a:p>
                    <a:p>
                      <a:r>
                        <a:rPr lang="en-US" sz="1300" dirty="0" smtClean="0"/>
                        <a:t>Color the box red if your answer was not correct</a:t>
                      </a:r>
                      <a:endParaRPr lang="en-US" sz="1300" b="1" dirty="0"/>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286">
                <a:tc gridSpan="6">
                  <a:txBody>
                    <a:bodyPr/>
                    <a:lstStyle/>
                    <a:p>
                      <a:pPr algn="ctr">
                        <a:lnSpc>
                          <a:spcPct val="100000"/>
                        </a:lnSpc>
                        <a:spcAft>
                          <a:spcPts val="0"/>
                        </a:spcAft>
                      </a:pPr>
                      <a:r>
                        <a:rPr lang="en-US" sz="1300" b="1" dirty="0" smtClean="0"/>
                        <a:t>Literary Text</a:t>
                      </a:r>
                      <a:endParaRPr lang="en-US" sz="1300" b="1" dirty="0"/>
                    </a:p>
                  </a:txBody>
                  <a:tcPr marL="85725" marR="85725" marT="43543" marB="43543"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32808">
                <a:tc>
                  <a:txBody>
                    <a:bodyPr/>
                    <a:lstStyle/>
                    <a:p>
                      <a:pPr algn="ctr">
                        <a:lnSpc>
                          <a:spcPct val="100000"/>
                        </a:lnSpc>
                        <a:spcAft>
                          <a:spcPts val="0"/>
                        </a:spcAft>
                      </a:pPr>
                      <a:r>
                        <a:rPr lang="en-US" sz="1300" b="1" dirty="0" smtClean="0"/>
                        <a:t>1</a:t>
                      </a:r>
                      <a:endParaRPr lang="en-US" sz="1300" b="1" dirty="0"/>
                    </a:p>
                  </a:txBody>
                  <a:tcPr marL="85725" marR="85725" marT="43543" marB="4354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Who wanted to take the tadpoles home? RL2.1</a:t>
                      </a:r>
                      <a:endPar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121922">
                <a:tc>
                  <a:txBody>
                    <a:bodyPr/>
                    <a:lstStyle/>
                    <a:p>
                      <a:pPr algn="ctr">
                        <a:lnSpc>
                          <a:spcPct val="100000"/>
                        </a:lnSpc>
                        <a:spcAft>
                          <a:spcPts val="0"/>
                        </a:spcAft>
                      </a:pPr>
                      <a:r>
                        <a:rPr lang="en-US" sz="1300" b="1" dirty="0" smtClean="0"/>
                        <a:t>2</a:t>
                      </a:r>
                      <a:endParaRPr lang="en-US" sz="1300" b="1" dirty="0"/>
                    </a:p>
                  </a:txBody>
                  <a:tcPr marL="85725" marR="85725" marT="43543" marB="43543" anchor="ctr">
                    <a:solidFill>
                      <a:schemeClr val="bg1"/>
                    </a:solidFill>
                  </a:tcPr>
                </a:tc>
                <a:tc gridSpan="3">
                  <a:txBody>
                    <a:bodyPr/>
                    <a:lstStyle/>
                    <a:p>
                      <a:pPr marL="324349" indent="-324349"/>
                      <a:r>
                        <a:rPr lang="en-US" sz="1000" b="0" u="none" dirty="0" smtClean="0">
                          <a:solidFill>
                            <a:schemeClr val="tx1"/>
                          </a:solidFill>
                          <a:effectLst/>
                        </a:rPr>
                        <a:t>Who found the tadpoles? RL2.1</a:t>
                      </a:r>
                      <a:endParaRPr lang="en-US" sz="1000" b="0" u="none" dirty="0" smtClean="0">
                        <a:solidFill>
                          <a:schemeClr val="tx1"/>
                        </a:solidFill>
                        <a:effectLst/>
                        <a:latin typeface="+mn-lt"/>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353181">
                <a:tc>
                  <a:txBody>
                    <a:bodyPr/>
                    <a:lstStyle/>
                    <a:p>
                      <a:pPr algn="ctr">
                        <a:lnSpc>
                          <a:spcPct val="100000"/>
                        </a:lnSpc>
                        <a:spcAft>
                          <a:spcPts val="0"/>
                        </a:spcAft>
                      </a:pPr>
                      <a:r>
                        <a:rPr lang="en-US" sz="1300" b="1" dirty="0" smtClean="0"/>
                        <a:t>3</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information best supports the central message that tadpoles grow best in their natural habitat? RL2.2</a:t>
                      </a:r>
                      <a:endParaRPr lang="en-US" sz="1000" b="0" dirty="0" smtClean="0">
                        <a:solidFill>
                          <a:schemeClr val="tx1"/>
                        </a:solidFill>
                        <a:latin typeface="+mn-lt"/>
                        <a:cs typeface="Helvetica" pitchFamily="34" charset="0"/>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138610">
                <a:tc>
                  <a:txBody>
                    <a:bodyPr/>
                    <a:lstStyle/>
                    <a:p>
                      <a:pPr algn="ctr">
                        <a:lnSpc>
                          <a:spcPct val="100000"/>
                        </a:lnSpc>
                        <a:spcAft>
                          <a:spcPts val="0"/>
                        </a:spcAft>
                      </a:pPr>
                      <a:r>
                        <a:rPr lang="en-US" sz="1300" b="1" dirty="0" smtClean="0"/>
                        <a:t>4</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is the central message of the text? RL2.2</a:t>
                      </a:r>
                      <a:endParaRPr lang="en-US" sz="1000" b="0" i="1" dirty="0">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353181">
                <a:tc>
                  <a:txBody>
                    <a:bodyPr/>
                    <a:lstStyle/>
                    <a:p>
                      <a:pPr algn="ctr">
                        <a:lnSpc>
                          <a:spcPct val="100000"/>
                        </a:lnSpc>
                        <a:spcAft>
                          <a:spcPts val="0"/>
                        </a:spcAft>
                      </a:pPr>
                      <a:r>
                        <a:rPr lang="en-US" sz="1300" b="1" dirty="0" smtClean="0"/>
                        <a:t>5</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key detail from the text best describes why Sarah wanted to leave the tadpoles in the pond? RL2.3</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377371">
                <a:tc>
                  <a:txBody>
                    <a:bodyPr/>
                    <a:lstStyle/>
                    <a:p>
                      <a:pPr algn="ctr">
                        <a:lnSpc>
                          <a:spcPct val="100000"/>
                        </a:lnSpc>
                        <a:spcAft>
                          <a:spcPts val="0"/>
                        </a:spcAft>
                      </a:pPr>
                      <a:r>
                        <a:rPr lang="en-US" sz="1300" b="1" dirty="0" smtClean="0"/>
                        <a:t>6</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What key detail from the text best describes why Tracy wanted to keep the tadpoles? RL2.3</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5725" marR="85725" marT="43543" marB="43543">
                    <a:solidFill>
                      <a:schemeClr val="bg1"/>
                    </a:solidFill>
                  </a:tcPr>
                </a:tc>
                <a:tc hMerge="1">
                  <a:txBody>
                    <a:bodyPr/>
                    <a:lstStyle/>
                    <a:p>
                      <a:endParaRPr lang="en-US"/>
                    </a:p>
                  </a:txBody>
                  <a:tcPr/>
                </a:tc>
              </a:tr>
              <a:tr h="0">
                <a:tc>
                  <a:txBody>
                    <a:bodyPr/>
                    <a:lstStyle/>
                    <a:p>
                      <a:pPr algn="ctr">
                        <a:lnSpc>
                          <a:spcPct val="100000"/>
                        </a:lnSpc>
                        <a:spcAft>
                          <a:spcPts val="0"/>
                        </a:spcAft>
                      </a:pPr>
                      <a:r>
                        <a:rPr lang="en-US" sz="1300" b="1" dirty="0" smtClean="0"/>
                        <a:t>7</a:t>
                      </a:r>
                      <a:endParaRPr lang="en-US" sz="1300" b="1" dirty="0"/>
                    </a:p>
                  </a:txBody>
                  <a:tcPr marL="85725" marR="85725" marT="43543" marB="4354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0" dirty="0" smtClean="0">
                          <a:solidFill>
                            <a:schemeClr val="tx1"/>
                          </a:solidFill>
                          <a:effectLst/>
                          <a:latin typeface="+mn-lt"/>
                          <a:ea typeface="Calibri"/>
                          <a:cs typeface="Times New Roman"/>
                        </a:rPr>
                        <a:t>In the passage, A Tadpole Tale, what lesson did Tracy learn about tadpoles? RL.2.2</a:t>
                      </a: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0">
                <a:tc>
                  <a:txBody>
                    <a:bodyPr/>
                    <a:lstStyle/>
                    <a:p>
                      <a:pPr algn="ctr">
                        <a:lnSpc>
                          <a:spcPct val="100000"/>
                        </a:lnSpc>
                        <a:spcAft>
                          <a:spcPts val="0"/>
                        </a:spcAft>
                      </a:pPr>
                      <a:r>
                        <a:rPr lang="en-US" sz="1300" b="1" dirty="0" smtClean="0"/>
                        <a:t>8</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0" dirty="0" smtClean="0">
                          <a:latin typeface="+mn-lt"/>
                          <a:ea typeface="Calibri"/>
                          <a:cs typeface="Times New Roman"/>
                        </a:rPr>
                        <a:t>Explain how Tracy and Sarah felt differently about the tadpoles  at the pond.  RL.2.3</a:t>
                      </a: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tc>
              </a:tr>
            </a:tbl>
          </a:graphicData>
        </a:graphic>
      </p:graphicFrame>
      <p:sp>
        <p:nvSpPr>
          <p:cNvPr id="9" name="Curved Down Arrow 8"/>
          <p:cNvSpPr/>
          <p:nvPr/>
        </p:nvSpPr>
        <p:spPr>
          <a:xfrm rot="1521726">
            <a:off x="4488480" y="861824"/>
            <a:ext cx="1004711" cy="3507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rved Down Arrow 10"/>
          <p:cNvSpPr/>
          <p:nvPr/>
        </p:nvSpPr>
        <p:spPr>
          <a:xfrm rot="1521726">
            <a:off x="4505472" y="4392844"/>
            <a:ext cx="1015958" cy="3266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55165179"/>
              </p:ext>
            </p:extLst>
          </p:nvPr>
        </p:nvGraphicFramePr>
        <p:xfrm>
          <a:off x="922084" y="7071232"/>
          <a:ext cx="4668836" cy="1685110"/>
        </p:xfrm>
        <a:graphic>
          <a:graphicData uri="http://schemas.openxmlformats.org/drawingml/2006/table">
            <a:tbl>
              <a:tblPr firstRow="1" bandRow="1">
                <a:tableStyleId>{5940675A-B579-460E-94D1-54222C63F5DA}</a:tableStyleId>
              </a:tblPr>
              <a:tblGrid>
                <a:gridCol w="500063"/>
                <a:gridCol w="2381250"/>
                <a:gridCol w="533400"/>
                <a:gridCol w="492125"/>
                <a:gridCol w="381000"/>
                <a:gridCol w="380998"/>
              </a:tblGrid>
              <a:tr h="0">
                <a:tc gridSpan="6">
                  <a:txBody>
                    <a:bodyPr/>
                    <a:lstStyle/>
                    <a:p>
                      <a:pPr algn="ctr">
                        <a:lnSpc>
                          <a:spcPct val="100000"/>
                        </a:lnSpc>
                        <a:spcAft>
                          <a:spcPts val="0"/>
                        </a:spcAft>
                      </a:pPr>
                      <a:r>
                        <a:rPr lang="en-US" sz="1300" b="1" dirty="0" smtClean="0"/>
                        <a:t>Writing</a:t>
                      </a:r>
                      <a:endParaRPr lang="en-US" sz="1300" b="1" dirty="0"/>
                    </a:p>
                  </a:txBody>
                  <a:tcPr marL="85725" marR="85725" marT="43543" marB="43543"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191103">
                <a:tc>
                  <a:txBody>
                    <a:bodyPr/>
                    <a:lstStyle/>
                    <a:p>
                      <a:pPr algn="ctr">
                        <a:lnSpc>
                          <a:spcPct val="100000"/>
                        </a:lnSpc>
                        <a:spcAft>
                          <a:spcPts val="0"/>
                        </a:spcAft>
                      </a:pPr>
                      <a:r>
                        <a:rPr lang="en-US" sz="1300" b="1" dirty="0" smtClean="0"/>
                        <a:t>17</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ea typeface="Calibri"/>
                          <a:cs typeface="Times New Roman"/>
                        </a:rPr>
                        <a:t>Add 1 or 2 more sentences of your own to support the opinion of this paragraph.  W.1.2c</a:t>
                      </a: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10697">
                <a:tc>
                  <a:txBody>
                    <a:bodyPr/>
                    <a:lstStyle/>
                    <a:p>
                      <a:pPr algn="ctr">
                        <a:lnSpc>
                          <a:spcPct val="100000"/>
                        </a:lnSpc>
                        <a:spcAft>
                          <a:spcPts val="0"/>
                        </a:spcAft>
                      </a:pPr>
                      <a:r>
                        <a:rPr lang="en-US" sz="1300" b="1" dirty="0" smtClean="0"/>
                        <a:t>18</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ea typeface="Calibri"/>
                          <a:cs typeface="Times New Roman"/>
                        </a:rPr>
                        <a:t>Which sentence would be the best conclusion?  W.1e</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r h="142922">
                <a:tc>
                  <a:txBody>
                    <a:bodyPr/>
                    <a:lstStyle/>
                    <a:p>
                      <a:pPr algn="ctr">
                        <a:lnSpc>
                          <a:spcPct val="100000"/>
                        </a:lnSpc>
                        <a:spcAft>
                          <a:spcPts val="0"/>
                        </a:spcAft>
                      </a:pPr>
                      <a:r>
                        <a:rPr lang="en-US" sz="1300" b="1" dirty="0" smtClean="0"/>
                        <a:t>19</a:t>
                      </a:r>
                      <a:endParaRPr lang="en-US" sz="1300" b="1" dirty="0"/>
                    </a:p>
                  </a:txBody>
                  <a:tcPr marL="85725" marR="85725" marT="43543" marB="43543" anchor="ctr">
                    <a:solidFill>
                      <a:schemeClr val="bg1"/>
                    </a:solidFill>
                  </a:tcPr>
                </a:tc>
                <a:tc gridSpan="3">
                  <a:txBody>
                    <a:bodyPr/>
                    <a:lstStyle/>
                    <a:p>
                      <a:r>
                        <a:rPr lang="en-US" sz="1000" b="0" dirty="0" smtClean="0"/>
                        <a:t>Which word would best replace the word </a:t>
                      </a:r>
                      <a:r>
                        <a:rPr lang="en-US" sz="1000" b="0" i="1" u="sng" dirty="0" smtClean="0"/>
                        <a:t>scattered</a:t>
                      </a:r>
                      <a:r>
                        <a:rPr lang="en-US" sz="1000" b="0" i="0" u="none" dirty="0" smtClean="0"/>
                        <a:t>?  L.2.6</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r h="238716">
                <a:tc>
                  <a:txBody>
                    <a:bodyPr/>
                    <a:lstStyle/>
                    <a:p>
                      <a:pPr algn="ctr">
                        <a:lnSpc>
                          <a:spcPct val="100000"/>
                        </a:lnSpc>
                        <a:spcAft>
                          <a:spcPts val="0"/>
                        </a:spcAft>
                      </a:pPr>
                      <a:r>
                        <a:rPr lang="en-US" sz="1300" b="1" dirty="0" smtClean="0"/>
                        <a:t>20</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t>Choose the correct word to fill in the blank</a:t>
                      </a:r>
                      <a:r>
                        <a:rPr lang="en-US" sz="1000" b="1" dirty="0" smtClean="0"/>
                        <a:t>.</a:t>
                      </a:r>
                      <a:r>
                        <a:rPr lang="en-US" sz="1000" b="0" baseline="0" dirty="0" smtClean="0"/>
                        <a:t>  </a:t>
                      </a:r>
                      <a:r>
                        <a:rPr lang="en-US" sz="1000" b="0" dirty="0" smtClean="0">
                          <a:latin typeface="+mn-lt"/>
                          <a:ea typeface="Calibri"/>
                          <a:cs typeface="Times New Roman"/>
                        </a:rPr>
                        <a:t>L.2.1d</a:t>
                      </a: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40988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606" y="838200"/>
            <a:ext cx="6019800" cy="6124754"/>
          </a:xfrm>
          <a:prstGeom prst="rect">
            <a:avLst/>
          </a:prstGeom>
        </p:spPr>
        <p:txBody>
          <a:bodyPr wrap="square">
            <a:spAutoFit/>
          </a:bodyPr>
          <a:lstStyle/>
          <a:p>
            <a:pPr algn="ctr"/>
            <a:r>
              <a:rPr lang="en-US" b="1" dirty="0" smtClean="0"/>
              <a:t>About this Assessment</a:t>
            </a:r>
          </a:p>
          <a:p>
            <a:endParaRPr lang="en-US" sz="1100" b="1" dirty="0"/>
          </a:p>
          <a:p>
            <a:r>
              <a:rPr lang="en-US" sz="1100" b="1" dirty="0" smtClean="0"/>
              <a:t>SBAC </a:t>
            </a:r>
            <a:r>
              <a:rPr lang="en-US" sz="1100" b="1" dirty="0"/>
              <a:t>assessments </a:t>
            </a:r>
            <a:r>
              <a:rPr lang="en-US" sz="1100" dirty="0"/>
              <a:t>are made up of </a:t>
            </a:r>
            <a:r>
              <a:rPr lang="en-US" sz="1100" b="1" dirty="0"/>
              <a:t>four item types</a:t>
            </a:r>
            <a:r>
              <a:rPr lang="en-US" sz="1100" dirty="0"/>
              <a:t>: Selected-Response, Constructed-Response,</a:t>
            </a:r>
          </a:p>
          <a:p>
            <a:r>
              <a:rPr lang="en-US" sz="1100" dirty="0"/>
              <a:t>Technology-Enhanced, and Performance Task. </a:t>
            </a:r>
            <a:r>
              <a:rPr lang="en-US" sz="1100" dirty="0" smtClean="0"/>
              <a:t> HSD Quarter One Assessments consist of 20 questions </a:t>
            </a:r>
          </a:p>
          <a:p>
            <a:r>
              <a:rPr lang="en-US" sz="1100" dirty="0" smtClean="0"/>
              <a:t>with </a:t>
            </a:r>
            <a:r>
              <a:rPr lang="en-US" sz="1100" b="1" i="1" dirty="0" smtClean="0"/>
              <a:t>Writing </a:t>
            </a:r>
            <a:r>
              <a:rPr lang="en-US" sz="1100" dirty="0" smtClean="0"/>
              <a:t>items </a:t>
            </a:r>
            <a:r>
              <a:rPr lang="en-US" sz="1100" b="1" i="1" dirty="0" smtClean="0"/>
              <a:t>now included </a:t>
            </a:r>
            <a:r>
              <a:rPr lang="en-US" sz="1100" dirty="0" smtClean="0"/>
              <a:t>in the assessment scores.</a:t>
            </a:r>
          </a:p>
          <a:p>
            <a:endParaRPr lang="en-US" sz="1100" b="1" dirty="0"/>
          </a:p>
          <a:p>
            <a:r>
              <a:rPr lang="en-US" sz="1100" b="1" dirty="0" smtClean="0"/>
              <a:t>There are no  Performance </a:t>
            </a:r>
            <a:r>
              <a:rPr lang="en-US" sz="1100" b="1" dirty="0"/>
              <a:t>Tasks (PT</a:t>
            </a:r>
            <a:r>
              <a:rPr lang="en-US" sz="1100" b="1" dirty="0" smtClean="0"/>
              <a:t>) in quarter 1 assessments.</a:t>
            </a:r>
            <a:endParaRPr lang="en-US" sz="1100" b="1" dirty="0"/>
          </a:p>
          <a:p>
            <a:r>
              <a:rPr lang="en-US" sz="1100" i="1" dirty="0"/>
              <a:t>The ELA Performance Tasks focus on reading, writing, speaking and listening, and </a:t>
            </a:r>
            <a:r>
              <a:rPr lang="en-US" sz="1100" i="1" dirty="0" smtClean="0"/>
              <a:t>research claims</a:t>
            </a:r>
            <a:r>
              <a:rPr lang="en-US" sz="1100" i="1" dirty="0"/>
              <a:t>. They measure capacities such as depth of understanding, interpretive and </a:t>
            </a:r>
            <a:r>
              <a:rPr lang="en-US" sz="1100" i="1" dirty="0" smtClean="0"/>
              <a:t>analytical ability</a:t>
            </a:r>
            <a:r>
              <a:rPr lang="en-US" sz="1100" i="1" dirty="0"/>
              <a:t>, basic recall, synthesis, and research. </a:t>
            </a:r>
            <a:endParaRPr lang="en-US" sz="1100" i="1" dirty="0" smtClean="0"/>
          </a:p>
          <a:p>
            <a:endParaRPr lang="en-US" sz="1100" i="1" dirty="0"/>
          </a:p>
          <a:p>
            <a:r>
              <a:rPr lang="en-US" sz="1100" b="1" dirty="0" smtClean="0"/>
              <a:t>There are  NO Technology-enhanced </a:t>
            </a:r>
            <a:r>
              <a:rPr lang="en-US" sz="1100" b="1" dirty="0"/>
              <a:t>Items/Tasks (TE</a:t>
            </a:r>
            <a:r>
              <a:rPr lang="en-US" sz="1100" b="1" dirty="0" smtClean="0"/>
              <a:t>) Note:  It is </a:t>
            </a:r>
            <a:r>
              <a:rPr lang="en-US" sz="1100" b="1" i="1" u="sng" dirty="0" smtClean="0"/>
              <a:t>highly recommended</a:t>
            </a:r>
            <a:r>
              <a:rPr lang="en-US" sz="1100" b="1" i="1" dirty="0" smtClean="0"/>
              <a:t> </a:t>
            </a:r>
            <a:r>
              <a:rPr lang="en-US" sz="1100" b="1" dirty="0" smtClean="0"/>
              <a:t>that students have experiences with the following types of tasks from various on-line instructional practice sites, as they are not on the HSD Elementary Assessments:</a:t>
            </a:r>
            <a:r>
              <a:rPr lang="en-US" sz="1100" b="1" dirty="0"/>
              <a:t> </a:t>
            </a:r>
            <a:r>
              <a:rPr lang="en-US" sz="1100" i="1" dirty="0" smtClean="0"/>
              <a:t>reordering text, selecting </a:t>
            </a:r>
            <a:r>
              <a:rPr lang="en-US" sz="1100" i="1" dirty="0"/>
              <a:t>and changing text, selecting text, and selecting from drop-down menus</a:t>
            </a:r>
            <a:r>
              <a:rPr lang="en-US" sz="1100" i="1" dirty="0" smtClean="0"/>
              <a:t>.</a:t>
            </a:r>
          </a:p>
          <a:p>
            <a:endParaRPr lang="en-US" sz="1100" i="1" dirty="0"/>
          </a:p>
          <a:p>
            <a:r>
              <a:rPr lang="en-US" sz="1100" b="1" u="sng" dirty="0"/>
              <a:t>An Important Note:</a:t>
            </a:r>
          </a:p>
          <a:p>
            <a:endParaRPr lang="en-US" sz="1100" u="sng" dirty="0"/>
          </a:p>
          <a:p>
            <a:r>
              <a:rPr lang="en-US" sz="1100" dirty="0"/>
              <a:t>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Please note somewhere the level of  differentiation students’ needed. Scaffold over the year  until students are reading and doing more of the assessment independently as they are able</a:t>
            </a:r>
            <a:r>
              <a:rPr lang="en-US" sz="1100" dirty="0" smtClean="0"/>
              <a:t>.</a:t>
            </a:r>
            <a:endParaRPr lang="en-US" sz="1100" i="1" dirty="0" smtClean="0"/>
          </a:p>
          <a:p>
            <a:endParaRPr lang="en-US" sz="1100" b="1" u="sng" dirty="0">
              <a:cs typeface="Helvetica" pitchFamily="34" charset="0"/>
            </a:endParaRPr>
          </a:p>
          <a:p>
            <a:r>
              <a:rPr lang="en-US" sz="1100" b="1" u="sng" dirty="0" smtClean="0">
                <a:effectLst>
                  <a:outerShdw blurRad="38100" dist="38100" dir="2700000" algn="tl">
                    <a:srgbClr val="000000">
                      <a:alpha val="43137"/>
                    </a:srgbClr>
                  </a:outerShdw>
                </a:effectLst>
                <a:cs typeface="Helvetica" pitchFamily="34" charset="0"/>
              </a:rPr>
              <a:t>Note</a:t>
            </a:r>
            <a:r>
              <a:rPr lang="en-US" sz="1100" b="1" u="sng" dirty="0">
                <a:effectLst>
                  <a:outerShdw blurRad="38100" dist="38100" dir="2700000" algn="tl">
                    <a:srgbClr val="000000">
                      <a:alpha val="43137"/>
                    </a:srgbClr>
                  </a:outerShdw>
                </a:effectLst>
                <a:cs typeface="Helvetica" pitchFamily="34" charset="0"/>
              </a:rPr>
              <a:t>:</a:t>
            </a:r>
            <a:r>
              <a:rPr lang="en-US" sz="1100" dirty="0">
                <a:cs typeface="Helvetica" pitchFamily="34" charset="0"/>
              </a:rPr>
              <a:t>  The R</a:t>
            </a:r>
            <a:r>
              <a:rPr lang="en-US" sz="1100" dirty="0" smtClean="0">
                <a:cs typeface="Helvetica" pitchFamily="34" charset="0"/>
              </a:rPr>
              <a:t>eading </a:t>
            </a:r>
            <a:r>
              <a:rPr lang="en-US" sz="1100" dirty="0">
                <a:cs typeface="Helvetica" pitchFamily="34" charset="0"/>
              </a:rPr>
              <a:t>C</a:t>
            </a:r>
            <a:r>
              <a:rPr lang="en-US" sz="1100" dirty="0" smtClean="0">
                <a:cs typeface="Helvetica" pitchFamily="34" charset="0"/>
              </a:rPr>
              <a:t>onstructed </a:t>
            </a:r>
            <a:r>
              <a:rPr lang="en-US" sz="1100" dirty="0">
                <a:cs typeface="Helvetica" pitchFamily="34" charset="0"/>
              </a:rPr>
              <a:t>R</a:t>
            </a:r>
            <a:r>
              <a:rPr lang="en-US" sz="1100" dirty="0" smtClean="0">
                <a:cs typeface="Helvetica" pitchFamily="34" charset="0"/>
              </a:rPr>
              <a:t>esponse </a:t>
            </a:r>
            <a:r>
              <a:rPr lang="en-US" sz="1100" dirty="0">
                <a:cs typeface="Helvetica" pitchFamily="34" charset="0"/>
              </a:rPr>
              <a:t>questions do </a:t>
            </a:r>
            <a:r>
              <a:rPr lang="en-US" sz="1100" b="1" dirty="0">
                <a:cs typeface="Helvetica" pitchFamily="34" charset="0"/>
              </a:rPr>
              <a:t>NOT</a:t>
            </a:r>
            <a:r>
              <a:rPr lang="en-US" sz="1100" dirty="0">
                <a:cs typeface="Helvetica" pitchFamily="34" charset="0"/>
              </a:rPr>
              <a:t> assess writing proficiency and should not be scored as such.  </a:t>
            </a:r>
            <a:r>
              <a:rPr lang="en-US" sz="1100" dirty="0" smtClean="0">
                <a:cs typeface="Helvetica" pitchFamily="34" charset="0"/>
              </a:rPr>
              <a:t>These </a:t>
            </a:r>
            <a:r>
              <a:rPr lang="en-US" sz="1100" dirty="0">
                <a:cs typeface="Helvetica" pitchFamily="34" charset="0"/>
              </a:rPr>
              <a:t>constructed responses are evidence of reading comprehension.</a:t>
            </a:r>
          </a:p>
          <a:p>
            <a:endParaRPr lang="en-US" sz="1100" dirty="0">
              <a:cs typeface="Helvetica" pitchFamily="34" charset="0"/>
            </a:endParaRPr>
          </a:p>
          <a:p>
            <a:r>
              <a:rPr lang="en-US" sz="1100" b="1" u="sng" dirty="0" smtClean="0">
                <a:cs typeface="Helvetica" pitchFamily="34" charset="0"/>
              </a:rPr>
              <a:t>OPTIONAL SCORING SHEET AVAILABLE</a:t>
            </a:r>
            <a:r>
              <a:rPr lang="en-US" sz="1100" b="1" dirty="0" smtClean="0">
                <a:cs typeface="Helvetica" pitchFamily="34" charset="0"/>
              </a:rPr>
              <a:t> ....(</a:t>
            </a:r>
            <a:r>
              <a:rPr lang="en-US" sz="1100" b="1" dirty="0">
                <a:cs typeface="Helvetica" pitchFamily="34" charset="0"/>
              </a:rPr>
              <a:t>Assessment Class Summary Sheet)</a:t>
            </a:r>
          </a:p>
          <a:p>
            <a:endParaRPr lang="en-US" sz="1100" b="1" dirty="0">
              <a:cs typeface="Helvetica" pitchFamily="34" charset="0"/>
            </a:endParaRPr>
          </a:p>
          <a:p>
            <a:pPr marL="344488" indent="-171450">
              <a:buFont typeface="Arial" pitchFamily="34" charset="0"/>
              <a:buChar char="•"/>
            </a:pPr>
            <a:r>
              <a:rPr lang="en-US" sz="1100" dirty="0">
                <a:cs typeface="Helvetica" pitchFamily="34" charset="0"/>
              </a:rPr>
              <a:t>When students have finished </a:t>
            </a:r>
            <a:r>
              <a:rPr lang="en-US" sz="1100" dirty="0" smtClean="0">
                <a:cs typeface="Helvetica" pitchFamily="34" charset="0"/>
              </a:rPr>
              <a:t>the  assessment  you may enter </a:t>
            </a:r>
            <a:r>
              <a:rPr lang="en-US" sz="1100" dirty="0">
                <a:cs typeface="Helvetica" pitchFamily="34" charset="0"/>
              </a:rPr>
              <a:t>the total number of correct selected </a:t>
            </a:r>
            <a:r>
              <a:rPr lang="en-US" sz="1100" dirty="0" smtClean="0">
                <a:cs typeface="Helvetica" pitchFamily="34" charset="0"/>
              </a:rPr>
              <a:t>and constructed responses on the Assessment Class Summary Sheet if desired.</a:t>
            </a:r>
          </a:p>
          <a:p>
            <a:pPr marL="344488" indent="-171450">
              <a:buFont typeface="Arial" pitchFamily="34" charset="0"/>
              <a:buChar char="•"/>
            </a:pPr>
            <a:endParaRPr lang="en-US" sz="1100" dirty="0">
              <a:cs typeface="Helvetica" pitchFamily="34" charset="0"/>
            </a:endParaRPr>
          </a:p>
          <a:p>
            <a:pPr marL="344488" indent="-171450">
              <a:buFont typeface="Arial" pitchFamily="34" charset="0"/>
              <a:buChar char="•"/>
            </a:pPr>
            <a:r>
              <a:rPr lang="en-US" sz="1100" dirty="0">
                <a:cs typeface="Helvetica" pitchFamily="34" charset="0"/>
              </a:rPr>
              <a:t>Return the scored test booklets to the students.  Students record their responses as correct or </a:t>
            </a:r>
            <a:r>
              <a:rPr lang="en-US" sz="1100" dirty="0" smtClean="0">
                <a:cs typeface="Helvetica" pitchFamily="34" charset="0"/>
              </a:rPr>
              <a:t>incorrect.</a:t>
            </a:r>
          </a:p>
          <a:p>
            <a:pPr marL="344488" indent="-171450">
              <a:buFont typeface="Arial" pitchFamily="34" charset="0"/>
              <a:buChar char="•"/>
            </a:pPr>
            <a:endParaRPr lang="en-US" sz="1100" dirty="0">
              <a:cs typeface="Helvetica" pitchFamily="34" charset="0"/>
            </a:endParaRPr>
          </a:p>
          <a:p>
            <a:endParaRPr lang="en-US" sz="1100" i="1" dirty="0">
              <a:solidFill>
                <a:srgbClr val="C00000"/>
              </a:solidFill>
            </a:endParaRPr>
          </a:p>
        </p:txBody>
      </p:sp>
      <p:sp>
        <p:nvSpPr>
          <p:cNvPr id="6" name="Rectangle 5"/>
          <p:cNvSpPr/>
          <p:nvPr/>
        </p:nvSpPr>
        <p:spPr>
          <a:xfrm>
            <a:off x="4483618" y="0"/>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t"/>
          <a:lstStyle/>
          <a:p>
            <a:r>
              <a:rPr lang="en-US" sz="1200" b="1" dirty="0">
                <a:solidFill>
                  <a:schemeClr val="tx1"/>
                </a:solidFill>
              </a:rPr>
              <a:t>Order at HSD Print Shop…</a:t>
            </a:r>
          </a:p>
          <a:p>
            <a:r>
              <a:rPr lang="en-US" sz="800" dirty="0">
                <a:solidFill>
                  <a:schemeClr val="tx1"/>
                </a:solidFill>
                <a:hlinkClick r:id="rId3"/>
              </a:rPr>
              <a:t>http://www.hsd.k12.or.us/Departments/PrintShop/WebSubmissionForms.aspx</a:t>
            </a:r>
            <a:endParaRPr lang="en-US" sz="800" dirty="0">
              <a:solidFill>
                <a:schemeClr val="tx1"/>
              </a:solidFill>
            </a:endParaRPr>
          </a:p>
          <a:p>
            <a:endParaRPr lang="en-US" sz="800" dirty="0">
              <a:solidFill>
                <a:schemeClr val="tx1"/>
              </a:solidFill>
            </a:endParaRPr>
          </a:p>
        </p:txBody>
      </p:sp>
      <p:sp>
        <p:nvSpPr>
          <p:cNvPr id="3" name="Slide Number Placeholder 2"/>
          <p:cNvSpPr>
            <a:spLocks noGrp="1"/>
          </p:cNvSpPr>
          <p:nvPr>
            <p:ph type="sldNum" sz="quarter" idx="12"/>
          </p:nvPr>
        </p:nvSpPr>
        <p:spPr/>
        <p:txBody>
          <a:bodyPr/>
          <a:lstStyle/>
          <a:p>
            <a:r>
              <a:rPr lang="en-US" smtClean="0"/>
              <a:t>1</a:t>
            </a:r>
            <a:endParaRPr lang="en-US" dirty="0"/>
          </a:p>
        </p:txBody>
      </p:sp>
    </p:spTree>
    <p:extLst>
      <p:ext uri="{BB962C8B-B14F-4D97-AF65-F5344CB8AC3E}">
        <p14:creationId xmlns:p14="http://schemas.microsoft.com/office/powerpoint/2010/main" val="350987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1"/>
            <a:ext cx="5943600" cy="8017567"/>
          </a:xfrm>
          <a:prstGeom prst="rect">
            <a:avLst/>
          </a:prstGeom>
          <a:noFill/>
        </p:spPr>
        <p:txBody>
          <a:bodyPr wrap="square" lIns="91429" tIns="45714" rIns="91429" bIns="45714" rtlCol="0">
            <a:spAutoFit/>
          </a:bodyPr>
          <a:lstStyle/>
          <a:p>
            <a:endParaRPr lang="en-US" sz="1400" dirty="0"/>
          </a:p>
          <a:p>
            <a:pPr algn="ctr"/>
            <a:r>
              <a:rPr lang="en-US" sz="1400" b="1" dirty="0"/>
              <a:t>Determining Grade Level Text</a:t>
            </a:r>
          </a:p>
          <a:p>
            <a:pPr algn="ctr"/>
            <a:endParaRPr lang="en-US" sz="1400" b="1" dirty="0"/>
          </a:p>
          <a:p>
            <a:r>
              <a:rPr lang="en-US" sz="1400" dirty="0"/>
              <a:t>Grade level text is determined by using a combination of both the CCSS new quantitative ranges and qualitative measures.</a:t>
            </a:r>
          </a:p>
          <a:p>
            <a:endParaRPr lang="en-US" sz="1400" dirty="0"/>
          </a:p>
          <a:p>
            <a:r>
              <a:rPr lang="en-US" sz="1400" b="1" dirty="0"/>
              <a:t>Example</a:t>
            </a:r>
            <a:r>
              <a:rPr lang="en-US" sz="1400" dirty="0"/>
              <a:t>:  If  the grade equivalent for a text is </a:t>
            </a:r>
            <a:r>
              <a:rPr lang="en-US" b="1" dirty="0">
                <a:solidFill>
                  <a:srgbClr val="0070C0"/>
                </a:solidFill>
              </a:rPr>
              <a:t>6.8</a:t>
            </a:r>
            <a:r>
              <a:rPr lang="en-US" sz="1400" dirty="0"/>
              <a:t> and has a lexile of </a:t>
            </a:r>
            <a:r>
              <a:rPr lang="en-US" b="1" dirty="0">
                <a:solidFill>
                  <a:srgbClr val="0070C0"/>
                </a:solidFill>
              </a:rPr>
              <a:t>970</a:t>
            </a:r>
            <a:r>
              <a:rPr lang="en-US" sz="1400" dirty="0"/>
              <a:t>, quantitative data shows that placement should be </a:t>
            </a:r>
            <a:r>
              <a:rPr lang="en-US" sz="1400" b="1" dirty="0"/>
              <a:t>between grades 4 and 8</a:t>
            </a:r>
            <a:r>
              <a:rPr lang="en-US" sz="1400" dirty="0"/>
              <a:t>.</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b="1" dirty="0"/>
              <a:t>Four qualitative </a:t>
            </a:r>
            <a:r>
              <a:rPr lang="en-US" sz="1400" dirty="0"/>
              <a:t>measures can be looked at from the lower grade band of grade 4 to the higher grade band of grade 8 to  determine a grade level readability. </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700" dirty="0"/>
          </a:p>
          <a:p>
            <a:r>
              <a:rPr lang="en-US" sz="1400" dirty="0"/>
              <a:t>The combination of the </a:t>
            </a:r>
            <a:r>
              <a:rPr lang="en-US" sz="1400" b="1" dirty="0"/>
              <a:t>quantitative</a:t>
            </a:r>
            <a:r>
              <a:rPr lang="en-US" sz="1400" dirty="0"/>
              <a:t> ranges and </a:t>
            </a:r>
            <a:r>
              <a:rPr lang="en-US" sz="1400" b="1" dirty="0"/>
              <a:t>qualitative</a:t>
            </a:r>
            <a:r>
              <a:rPr lang="en-US" sz="1400" dirty="0"/>
              <a:t> measures for this particular text shows that grade 6 would be the best readability level for this text.</a:t>
            </a:r>
          </a:p>
          <a:p>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616585088"/>
              </p:ext>
            </p:extLst>
          </p:nvPr>
        </p:nvGraphicFramePr>
        <p:xfrm>
          <a:off x="381000" y="2209801"/>
          <a:ext cx="5638800" cy="1844675"/>
        </p:xfrm>
        <a:graphic>
          <a:graphicData uri="http://schemas.openxmlformats.org/drawingml/2006/table">
            <a:tbl>
              <a:tblPr/>
              <a:tblGrid>
                <a:gridCol w="1991995"/>
                <a:gridCol w="1823085"/>
                <a:gridCol w="1823720"/>
              </a:tblGrid>
              <a:tr h="464185">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1465">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845">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6225">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05">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350">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2667000" y="2982310"/>
            <a:ext cx="3048000" cy="53340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081521001"/>
              </p:ext>
            </p:extLst>
          </p:nvPr>
        </p:nvGraphicFramePr>
        <p:xfrm>
          <a:off x="247650" y="4509106"/>
          <a:ext cx="6477000" cy="2834640"/>
        </p:xfrm>
        <a:graphic>
          <a:graphicData uri="http://schemas.openxmlformats.org/drawingml/2006/table">
            <a:tbl>
              <a:tblPr firstRow="1" bandRow="1">
                <a:tableStyleId>{5940675A-B579-460E-94D1-54222C63F5DA}</a:tableStyleId>
              </a:tblPr>
              <a:tblGrid>
                <a:gridCol w="1295400"/>
                <a:gridCol w="1524000"/>
                <a:gridCol w="1143000"/>
                <a:gridCol w="990600"/>
                <a:gridCol w="914400"/>
                <a:gridCol w="609600"/>
              </a:tblGrid>
              <a:tr h="304800">
                <a:tc rowSpan="2">
                  <a:txBody>
                    <a:bodyPr/>
                    <a:lstStyle/>
                    <a:p>
                      <a:pPr algn="ctr"/>
                      <a:endParaRPr lang="en-US" sz="1000" dirty="0" smtClean="0">
                        <a:solidFill>
                          <a:srgbClr val="002060"/>
                        </a:solidFill>
                      </a:endParaRPr>
                    </a:p>
                    <a:p>
                      <a:pPr algn="ctr"/>
                      <a:r>
                        <a:rPr lang="en-US" sz="1000" b="1" u="sng" dirty="0" smtClean="0">
                          <a:solidFill>
                            <a:srgbClr val="002060"/>
                          </a:solidFill>
                          <a:effectLst>
                            <a:outerShdw blurRad="38100" dist="38100" dir="2700000" algn="tl">
                              <a:srgbClr val="000000">
                                <a:alpha val="43137"/>
                              </a:srgbClr>
                            </a:outerShdw>
                          </a:effectLst>
                        </a:rPr>
                        <a:t>4 Qualitative Factors</a:t>
                      </a:r>
                      <a:endParaRPr lang="en-US" sz="1000" b="1" u="sng" dirty="0">
                        <a:solidFill>
                          <a:srgbClr val="002060"/>
                        </a:solidFill>
                        <a:effectLst>
                          <a:outerShdw blurRad="38100" dist="38100" dir="2700000" algn="tl">
                            <a:srgbClr val="000000">
                              <a:alpha val="43137"/>
                            </a:srgbClr>
                          </a:outerShdw>
                        </a:effectLst>
                      </a:endParaRPr>
                    </a:p>
                  </a:txBody>
                  <a:tcPr anchor="ctr"/>
                </a:tc>
                <a:tc gridSpan="5">
                  <a:txBody>
                    <a:bodyPr/>
                    <a:lstStyle/>
                    <a:p>
                      <a:pPr algn="ctr"/>
                      <a:r>
                        <a:rPr lang="en-US" sz="1400" b="1" dirty="0" smtClean="0">
                          <a:solidFill>
                            <a:srgbClr val="002060"/>
                          </a:solidFill>
                        </a:rPr>
                        <a:t>Rate your</a:t>
                      </a:r>
                      <a:r>
                        <a:rPr lang="en-US" sz="1400" b="1" baseline="0" dirty="0" smtClean="0">
                          <a:solidFill>
                            <a:srgbClr val="002060"/>
                          </a:solidFill>
                        </a:rPr>
                        <a:t> text from easiest to most difficult </a:t>
                      </a:r>
                      <a:r>
                        <a:rPr lang="en-US" sz="1400" b="1" u="sng" baseline="0" dirty="0" smtClean="0">
                          <a:solidFill>
                            <a:srgbClr val="002060"/>
                          </a:solidFill>
                        </a:rPr>
                        <a:t>between bands</a:t>
                      </a:r>
                      <a:r>
                        <a:rPr lang="en-US" sz="1400" b="1" baseline="0" dirty="0" smtClean="0">
                          <a:solidFill>
                            <a:srgbClr val="002060"/>
                          </a:solidFill>
                        </a:rPr>
                        <a:t>.</a:t>
                      </a:r>
                      <a:endParaRPr lang="en-US" sz="1400" b="1"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8640">
                <a:tc vMerge="1">
                  <a:txBody>
                    <a:bodyPr/>
                    <a:lstStyle/>
                    <a:p>
                      <a:endParaRPr lang="en-US" sz="1400" dirty="0"/>
                    </a:p>
                  </a:txBody>
                  <a:tcPr/>
                </a:tc>
                <a:tc>
                  <a:txBody>
                    <a:bodyPr/>
                    <a:lstStyle/>
                    <a:p>
                      <a:pPr algn="ctr"/>
                      <a:r>
                        <a:rPr lang="en-US" sz="1000" b="1" dirty="0" smtClean="0">
                          <a:solidFill>
                            <a:srgbClr val="002060"/>
                          </a:solidFill>
                        </a:rPr>
                        <a:t>Beginning</a:t>
                      </a:r>
                      <a:r>
                        <a:rPr lang="en-US" sz="1000" b="1" baseline="0" dirty="0" smtClean="0">
                          <a:solidFill>
                            <a:srgbClr val="002060"/>
                          </a:solidFill>
                        </a:rPr>
                        <a:t> of lower (band) grade</a:t>
                      </a:r>
                      <a:endParaRPr lang="en-US" sz="1000" b="1" dirty="0">
                        <a:solidFill>
                          <a:srgbClr val="002060"/>
                        </a:solidFill>
                      </a:endParaRPr>
                    </a:p>
                  </a:txBody>
                  <a:tcPr anchor="ctr">
                    <a:solidFill>
                      <a:schemeClr val="bg1">
                        <a:lumMod val="95000"/>
                      </a:schemeClr>
                    </a:solidFill>
                  </a:tcPr>
                </a:tc>
                <a:tc>
                  <a:txBody>
                    <a:bodyPr/>
                    <a:lstStyle/>
                    <a:p>
                      <a:pPr algn="ctr"/>
                      <a:r>
                        <a:rPr lang="en-US" sz="1000" b="1" dirty="0" smtClean="0">
                          <a:solidFill>
                            <a:srgbClr val="002060"/>
                          </a:solidFill>
                        </a:rPr>
                        <a:t>End of lower (band) grade</a:t>
                      </a:r>
                      <a:endParaRPr lang="en-US" sz="1000" b="1" dirty="0">
                        <a:solidFill>
                          <a:srgbClr val="002060"/>
                        </a:solidFill>
                      </a:endParaRPr>
                    </a:p>
                  </a:txBody>
                  <a:tcPr anchor="ctr">
                    <a:solidFill>
                      <a:schemeClr val="bg1">
                        <a:lumMod val="85000"/>
                      </a:schemeClr>
                    </a:solidFill>
                  </a:tcPr>
                </a:tc>
                <a:tc>
                  <a:txBody>
                    <a:bodyPr/>
                    <a:lstStyle/>
                    <a:p>
                      <a:pPr algn="ctr"/>
                      <a:r>
                        <a:rPr lang="en-US" sz="1000" b="1" dirty="0" smtClean="0">
                          <a:solidFill>
                            <a:srgbClr val="002060"/>
                          </a:solidFill>
                        </a:rPr>
                        <a:t>Beginning of higher (band) to mid</a:t>
                      </a:r>
                      <a:endParaRPr lang="en-US" sz="1000" b="1" dirty="0">
                        <a:solidFill>
                          <a:srgbClr val="002060"/>
                        </a:solidFill>
                      </a:endParaRPr>
                    </a:p>
                  </a:txBody>
                  <a:tcPr anchor="ctr">
                    <a:solidFill>
                      <a:schemeClr val="accent1">
                        <a:lumMod val="20000"/>
                        <a:lumOff val="80000"/>
                      </a:schemeClr>
                    </a:solidFill>
                  </a:tcPr>
                </a:tc>
                <a:tc>
                  <a:txBody>
                    <a:bodyPr/>
                    <a:lstStyle/>
                    <a:p>
                      <a:pPr algn="ctr"/>
                      <a:r>
                        <a:rPr lang="en-US" sz="1000" b="1" dirty="0" smtClean="0">
                          <a:solidFill>
                            <a:srgbClr val="002060"/>
                          </a:solidFill>
                        </a:rPr>
                        <a:t>End of higher</a:t>
                      </a:r>
                      <a:r>
                        <a:rPr lang="en-US" sz="1000" b="1" baseline="0" dirty="0" smtClean="0">
                          <a:solidFill>
                            <a:srgbClr val="002060"/>
                          </a:solidFill>
                        </a:rPr>
                        <a:t> (band) </a:t>
                      </a:r>
                      <a:r>
                        <a:rPr lang="en-US" sz="1000" b="1" dirty="0" smtClean="0">
                          <a:solidFill>
                            <a:srgbClr val="002060"/>
                          </a:solidFill>
                        </a:rPr>
                        <a:t>grade</a:t>
                      </a:r>
                      <a:endParaRPr lang="en-US" sz="1000" b="1" dirty="0">
                        <a:solidFill>
                          <a:srgbClr val="002060"/>
                        </a:solidFill>
                      </a:endParaRPr>
                    </a:p>
                  </a:txBody>
                  <a:tcPr anchor="ctr">
                    <a:solidFill>
                      <a:schemeClr val="accent1">
                        <a:lumMod val="40000"/>
                        <a:lumOff val="60000"/>
                      </a:schemeClr>
                    </a:solidFill>
                  </a:tcPr>
                </a:tc>
                <a:tc>
                  <a:txBody>
                    <a:bodyPr/>
                    <a:lstStyle/>
                    <a:p>
                      <a:pPr algn="ctr"/>
                      <a:r>
                        <a:rPr lang="en-US" sz="1000" b="1" dirty="0" smtClean="0">
                          <a:solidFill>
                            <a:srgbClr val="002060"/>
                          </a:solidFill>
                        </a:rPr>
                        <a:t>Not suited to band</a:t>
                      </a:r>
                      <a:endParaRPr lang="en-US" sz="1000" b="1" dirty="0">
                        <a:solidFill>
                          <a:srgbClr val="002060"/>
                        </a:solidFill>
                      </a:endParaRPr>
                    </a:p>
                  </a:txBody>
                  <a:tcPr anchor="ctr">
                    <a:solidFill>
                      <a:schemeClr val="accent6">
                        <a:lumMod val="20000"/>
                        <a:lumOff val="80000"/>
                      </a:schemeClr>
                    </a:solidFill>
                  </a:tcPr>
                </a:tc>
              </a:tr>
              <a:tr h="396240">
                <a:tc>
                  <a:txBody>
                    <a:bodyPr/>
                    <a:lstStyle/>
                    <a:p>
                      <a:r>
                        <a:rPr lang="en-US" sz="1000" dirty="0" smtClean="0">
                          <a:solidFill>
                            <a:srgbClr val="002060"/>
                          </a:solidFill>
                        </a:rPr>
                        <a:t>Purpose/Meaning</a:t>
                      </a:r>
                      <a:endParaRPr lang="en-US" sz="1000" dirty="0">
                        <a:solidFill>
                          <a:srgbClr val="002060"/>
                        </a:solidFill>
                      </a:endParaRPr>
                    </a:p>
                  </a:txBody>
                  <a:tcPr/>
                </a:tc>
                <a:tc gridSpan="5">
                  <a:txBody>
                    <a:bodyPr/>
                    <a:lstStyle/>
                    <a:p>
                      <a:endParaRPr lang="en-US" sz="2000"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40">
                <a:tc>
                  <a:txBody>
                    <a:bodyPr/>
                    <a:lstStyle/>
                    <a:p>
                      <a:r>
                        <a:rPr lang="en-US" sz="1000" dirty="0" smtClean="0">
                          <a:solidFill>
                            <a:srgbClr val="002060"/>
                          </a:solidFill>
                        </a:rPr>
                        <a:t>Structure</a:t>
                      </a:r>
                      <a:endParaRPr lang="en-US" sz="1000" dirty="0">
                        <a:solidFill>
                          <a:srgbClr val="002060"/>
                        </a:solidFill>
                      </a:endParaRPr>
                    </a:p>
                  </a:txBody>
                  <a:tcPr/>
                </a:tc>
                <a:tc gridSpan="5">
                  <a:txBody>
                    <a:bodyPr/>
                    <a:lstStyle/>
                    <a:p>
                      <a:endParaRPr lang="en-US" sz="2000"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40">
                <a:tc>
                  <a:txBody>
                    <a:bodyPr/>
                    <a:lstStyle/>
                    <a:p>
                      <a:r>
                        <a:rPr lang="en-US" sz="1000" dirty="0" smtClean="0">
                          <a:solidFill>
                            <a:srgbClr val="002060"/>
                          </a:solidFill>
                        </a:rPr>
                        <a:t>Language Clarity</a:t>
                      </a:r>
                      <a:endParaRPr lang="en-US" sz="1000" dirty="0">
                        <a:solidFill>
                          <a:srgbClr val="002060"/>
                        </a:solidFill>
                      </a:endParaRPr>
                    </a:p>
                  </a:txBody>
                  <a:tcPr/>
                </a:tc>
                <a:tc gridSpan="5">
                  <a:txBody>
                    <a:bodyPr/>
                    <a:lstStyle/>
                    <a:p>
                      <a:endParaRPr lang="en-US" sz="2000"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40">
                <a:tc>
                  <a:txBody>
                    <a:bodyPr/>
                    <a:lstStyle/>
                    <a:p>
                      <a:r>
                        <a:rPr lang="en-US" sz="1000" dirty="0" smtClean="0">
                          <a:solidFill>
                            <a:srgbClr val="002060"/>
                          </a:solidFill>
                        </a:rPr>
                        <a:t>Language </a:t>
                      </a:r>
                      <a:endParaRPr lang="en-US" sz="1000" dirty="0">
                        <a:solidFill>
                          <a:srgbClr val="002060"/>
                        </a:solidFill>
                      </a:endParaRPr>
                    </a:p>
                  </a:txBody>
                  <a:tcPr/>
                </a:tc>
                <a:tc gridSpan="5">
                  <a:txBody>
                    <a:bodyPr/>
                    <a:lstStyle/>
                    <a:p>
                      <a:endParaRPr lang="en-US" sz="2000"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40">
                <a:tc>
                  <a:txBody>
                    <a:bodyPr/>
                    <a:lstStyle/>
                    <a:p>
                      <a:r>
                        <a:rPr lang="en-US" sz="1000" dirty="0" smtClean="0">
                          <a:solidFill>
                            <a:srgbClr val="002060"/>
                          </a:solidFill>
                        </a:rPr>
                        <a:t>Overall Placement</a:t>
                      </a:r>
                      <a:endParaRPr lang="en-US" sz="1000" dirty="0">
                        <a:solidFill>
                          <a:srgbClr val="002060"/>
                        </a:solidFill>
                      </a:endParaRPr>
                    </a:p>
                  </a:txBody>
                  <a:tcPr/>
                </a:tc>
                <a:tc gridSpan="5">
                  <a:txBody>
                    <a:bodyPr/>
                    <a:lstStyle/>
                    <a:p>
                      <a:endParaRPr lang="en-US" sz="2000" dirty="0">
                        <a:solidFill>
                          <a:srgbClr val="002060"/>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752600" y="5457314"/>
            <a:ext cx="4572000" cy="1756063"/>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066800" y="8363574"/>
            <a:ext cx="4838700" cy="373322"/>
          </a:xfrm>
          <a:prstGeom prst="rect">
            <a:avLst/>
          </a:prstGeom>
        </p:spPr>
        <p:txBody>
          <a:bodyPr wrap="square" lIns="91429" tIns="45714" rIns="91429" bIns="45714">
            <a:spAutoFit/>
          </a:bodyPr>
          <a:lstStyle/>
          <a:p>
            <a:pPr algn="ctr"/>
            <a:r>
              <a:rPr lang="en-US" sz="900" b="1" dirty="0">
                <a:solidFill>
                  <a:srgbClr val="002060"/>
                </a:solidFill>
              </a:rPr>
              <a:t>To see more details about each of the qualitative measures please go to slide 6 of: </a:t>
            </a:r>
            <a:r>
              <a:rPr lang="en-US" sz="900" b="1" dirty="0">
                <a:solidFill>
                  <a:srgbClr val="002060"/>
                </a:solidFill>
                <a:hlinkClick r:id="rId2"/>
              </a:rPr>
              <a:t>http://www.corestandards.org/assets/Appendix_A.pdf</a:t>
            </a:r>
            <a:endParaRPr lang="en-US" sz="900" b="1" dirty="0">
              <a:solidFill>
                <a:srgbClr val="002060"/>
              </a:solidFill>
            </a:endParaRPr>
          </a:p>
        </p:txBody>
      </p:sp>
      <p:sp>
        <p:nvSpPr>
          <p:cNvPr id="2" name="Slide Number Placeholder 1"/>
          <p:cNvSpPr>
            <a:spLocks noGrp="1"/>
          </p:cNvSpPr>
          <p:nvPr>
            <p:ph type="sldNum" sz="quarter" idx="12"/>
          </p:nvPr>
        </p:nvSpPr>
        <p:spPr/>
        <p:txBody>
          <a:bodyPr/>
          <a:lstStyle/>
          <a:p>
            <a:r>
              <a:rPr lang="en-US" smtClean="0"/>
              <a:t>1</a:t>
            </a:r>
            <a:endParaRPr lang="en-US" dirty="0"/>
          </a:p>
        </p:txBody>
      </p:sp>
    </p:spTree>
    <p:extLst>
      <p:ext uri="{BB962C8B-B14F-4D97-AF65-F5344CB8AC3E}">
        <p14:creationId xmlns:p14="http://schemas.microsoft.com/office/powerpoint/2010/main" val="359547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1774374"/>
              </p:ext>
            </p:extLst>
          </p:nvPr>
        </p:nvGraphicFramePr>
        <p:xfrm>
          <a:off x="341787" y="304800"/>
          <a:ext cx="6211413" cy="6025974"/>
        </p:xfrm>
        <a:graphic>
          <a:graphicData uri="http://schemas.openxmlformats.org/drawingml/2006/table">
            <a:tbl>
              <a:tblPr firstRow="1" firstCol="1" bandRow="1"/>
              <a:tblGrid>
                <a:gridCol w="533401"/>
                <a:gridCol w="5678012"/>
              </a:tblGrid>
              <a:tr h="22860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u="none" dirty="0" smtClean="0">
                          <a:effectLst>
                            <a:outerShdw blurRad="38100" dist="38100" dir="2700000" algn="tl">
                              <a:srgbClr val="000000">
                                <a:alpha val="43137"/>
                              </a:srgbClr>
                            </a:outerShdw>
                          </a:effectLst>
                        </a:rPr>
                        <a:t>Quarter 1 CFA Constructed Response Answer Key</a:t>
                      </a: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algn="ctr">
                        <a:lnSpc>
                          <a:spcPct val="115000"/>
                        </a:lnSpc>
                        <a:spcBef>
                          <a:spcPts val="0"/>
                        </a:spcBef>
                        <a:spcAft>
                          <a:spcPts val="0"/>
                        </a:spcAft>
                      </a:pPr>
                      <a:r>
                        <a:rPr lang="en-US" sz="1400" b="1" kern="1200" dirty="0">
                          <a:solidFill>
                            <a:srgbClr val="000000"/>
                          </a:solidFill>
                          <a:effectLst/>
                          <a:latin typeface="Calibri"/>
                          <a:ea typeface="Times New Roman"/>
                          <a:cs typeface="Arial"/>
                        </a:rPr>
                        <a:t>Standard RL.2.2:   2 Point Short </a:t>
                      </a:r>
                      <a:r>
                        <a:rPr lang="en-US" sz="1400" b="1" kern="1200" dirty="0">
                          <a:solidFill>
                            <a:srgbClr val="000000"/>
                          </a:solidFill>
                          <a:effectLst>
                            <a:outerShdw blurRad="38100" dist="38100" dir="2700000" algn="tl">
                              <a:srgbClr val="000000">
                                <a:alpha val="43137"/>
                              </a:srgbClr>
                            </a:outerShdw>
                          </a:effectLst>
                          <a:latin typeface="Calibri"/>
                          <a:ea typeface="Times New Roman"/>
                          <a:cs typeface="Arial"/>
                        </a:rPr>
                        <a:t>Reading</a:t>
                      </a:r>
                      <a:r>
                        <a:rPr lang="en-US" sz="1400" b="1" kern="1200" dirty="0">
                          <a:solidFill>
                            <a:srgbClr val="000000"/>
                          </a:solidFill>
                          <a:effectLst/>
                          <a:latin typeface="Calibri"/>
                          <a:ea typeface="Times New Roman"/>
                          <a:cs typeface="Arial"/>
                        </a:rPr>
                        <a:t> Constructed Response Rubric</a:t>
                      </a:r>
                      <a:endParaRPr lang="en-US" sz="1400" b="1"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5046">
                <a:tc gridSpan="2">
                  <a:txBody>
                    <a:bodyPr/>
                    <a:lstStyle/>
                    <a:p>
                      <a:pPr marL="0" marR="0" algn="l">
                        <a:lnSpc>
                          <a:spcPct val="115000"/>
                        </a:lnSpc>
                        <a:spcBef>
                          <a:spcPts val="0"/>
                        </a:spcBef>
                        <a:spcAft>
                          <a:spcPts val="0"/>
                        </a:spcAft>
                      </a:pPr>
                      <a:endParaRPr lang="en-US" sz="1400" b="1" kern="1200" dirty="0" smtClean="0">
                        <a:solidFill>
                          <a:schemeClr val="tx1"/>
                        </a:solidFill>
                        <a:effectLst/>
                        <a:latin typeface="Calibri"/>
                        <a:ea typeface="Times New Roman"/>
                        <a:cs typeface="Arial"/>
                      </a:endParaRPr>
                    </a:p>
                    <a:p>
                      <a:pPr marL="0" marR="0" algn="l">
                        <a:lnSpc>
                          <a:spcPct val="115000"/>
                        </a:lnSpc>
                        <a:spcBef>
                          <a:spcPts val="0"/>
                        </a:spcBef>
                        <a:spcAft>
                          <a:spcPts val="0"/>
                        </a:spcAft>
                      </a:pPr>
                      <a:r>
                        <a:rPr lang="en-US" sz="1400" b="1" kern="1200" dirty="0" smtClean="0">
                          <a:solidFill>
                            <a:schemeClr val="tx1"/>
                          </a:solidFill>
                          <a:effectLst/>
                          <a:latin typeface="Calibri"/>
                          <a:ea typeface="Times New Roman"/>
                          <a:cs typeface="Arial"/>
                        </a:rPr>
                        <a:t>Question #7 Prompt: In</a:t>
                      </a:r>
                      <a:r>
                        <a:rPr lang="en-US" sz="1400" b="1" kern="1200" baseline="0" dirty="0" smtClean="0">
                          <a:solidFill>
                            <a:schemeClr val="tx1"/>
                          </a:solidFill>
                          <a:effectLst/>
                          <a:latin typeface="Calibri"/>
                          <a:ea typeface="Times New Roman"/>
                          <a:cs typeface="Arial"/>
                        </a:rPr>
                        <a:t> the passage, </a:t>
                      </a:r>
                      <a:r>
                        <a:rPr lang="en-US" sz="1400" b="1" i="1" u="sng" kern="1200" baseline="0" dirty="0" smtClean="0">
                          <a:solidFill>
                            <a:schemeClr val="tx1"/>
                          </a:solidFill>
                          <a:effectLst/>
                          <a:latin typeface="Calibri"/>
                          <a:ea typeface="Times New Roman"/>
                          <a:cs typeface="Arial"/>
                        </a:rPr>
                        <a:t>A Tadpole Tale</a:t>
                      </a:r>
                      <a:r>
                        <a:rPr lang="en-US" sz="1400" b="1" kern="1200" baseline="0" dirty="0" smtClean="0">
                          <a:solidFill>
                            <a:schemeClr val="tx1"/>
                          </a:solidFill>
                          <a:effectLst/>
                          <a:latin typeface="Calibri"/>
                          <a:ea typeface="Times New Roman"/>
                          <a:cs typeface="Arial"/>
                        </a:rPr>
                        <a:t>, w</a:t>
                      </a:r>
                      <a:r>
                        <a:rPr lang="en-US" sz="1400" b="1" kern="1200" dirty="0" smtClean="0">
                          <a:solidFill>
                            <a:schemeClr val="tx1"/>
                          </a:solidFill>
                          <a:effectLst/>
                          <a:latin typeface="Calibri"/>
                          <a:ea typeface="Times New Roman"/>
                          <a:cs typeface="Arial"/>
                        </a:rPr>
                        <a:t>hat </a:t>
                      </a:r>
                      <a:r>
                        <a:rPr lang="en-US" sz="1400" b="1" kern="1200" dirty="0">
                          <a:solidFill>
                            <a:schemeClr val="tx1"/>
                          </a:solidFill>
                          <a:effectLst/>
                          <a:latin typeface="Calibri"/>
                          <a:ea typeface="Times New Roman"/>
                          <a:cs typeface="Arial"/>
                        </a:rPr>
                        <a:t>lesson did Tracy learn about tadpoles</a:t>
                      </a:r>
                      <a:r>
                        <a:rPr lang="en-US" sz="1400" b="1" kern="1200" dirty="0" smtClean="0">
                          <a:solidFill>
                            <a:schemeClr val="tx1"/>
                          </a:solidFill>
                          <a:effectLst/>
                          <a:latin typeface="Calibri"/>
                          <a:ea typeface="Times New Roman"/>
                          <a:cs typeface="Arial"/>
                        </a:rPr>
                        <a:t>?</a:t>
                      </a:r>
                    </a:p>
                    <a:p>
                      <a:pPr marL="0" marR="0" algn="l">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9792">
                <a:tc gridSpan="2">
                  <a:txBody>
                    <a:bodyPr/>
                    <a:lstStyle/>
                    <a:p>
                      <a:pPr marL="0" marR="0" algn="l">
                        <a:lnSpc>
                          <a:spcPct val="100000"/>
                        </a:lnSpc>
                        <a:spcBef>
                          <a:spcPts val="0"/>
                        </a:spcBef>
                        <a:spcAft>
                          <a:spcPts val="0"/>
                        </a:spcAft>
                      </a:pPr>
                      <a:r>
                        <a:rPr lang="en-US" sz="1100" b="1" kern="1200" dirty="0">
                          <a:solidFill>
                            <a:schemeClr val="tx1"/>
                          </a:solidFill>
                          <a:effectLst/>
                          <a:latin typeface="+mn-lt"/>
                          <a:ea typeface="Times New Roman"/>
                          <a:cs typeface="Arial"/>
                        </a:rPr>
                        <a:t>Directions for Scoring Notes:  </a:t>
                      </a:r>
                      <a:r>
                        <a:rPr lang="en-US" sz="1100" kern="1200" dirty="0">
                          <a:solidFill>
                            <a:schemeClr val="tx1"/>
                          </a:solidFill>
                          <a:effectLst/>
                          <a:latin typeface="+mn-lt"/>
                          <a:ea typeface="Times New Roman"/>
                          <a:cs typeface="Arial"/>
                        </a:rPr>
                        <a:t>Write an overview of what students could include in a proficient response with examples from the </a:t>
                      </a:r>
                      <a:r>
                        <a:rPr lang="en-US" sz="1100" kern="1200" dirty="0" smtClean="0">
                          <a:solidFill>
                            <a:schemeClr val="tx1"/>
                          </a:solidFill>
                          <a:effectLst/>
                          <a:latin typeface="+mn-lt"/>
                          <a:ea typeface="Times New Roman"/>
                          <a:cs typeface="Arial"/>
                        </a:rPr>
                        <a:t>text.</a:t>
                      </a:r>
                      <a:endParaRPr lang="en-US" sz="1100"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Arial"/>
                        </a:rPr>
                        <a:t>Teacher Language and scoring notes:</a:t>
                      </a:r>
                      <a:endParaRPr lang="en-US" sz="1100" b="1"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a:solidFill>
                            <a:schemeClr val="tx1"/>
                          </a:solidFill>
                          <a:effectLst/>
                          <a:latin typeface="+mn-lt"/>
                          <a:ea typeface="Times New Roman"/>
                          <a:cs typeface="Arial"/>
                        </a:rPr>
                        <a:t>Sufficient </a:t>
                      </a:r>
                      <a:r>
                        <a:rPr lang="en-US" sz="1100" b="1" kern="1200" dirty="0" smtClean="0">
                          <a:solidFill>
                            <a:schemeClr val="tx1"/>
                          </a:solidFill>
                          <a:effectLst/>
                          <a:latin typeface="+mn-lt"/>
                          <a:ea typeface="Times New Roman"/>
                          <a:cs typeface="Arial"/>
                        </a:rPr>
                        <a:t>Evidence </a:t>
                      </a:r>
                      <a:r>
                        <a:rPr lang="en-US" sz="1100" b="0" kern="1200" dirty="0" smtClean="0">
                          <a:solidFill>
                            <a:schemeClr val="tx1"/>
                          </a:solidFill>
                          <a:effectLst/>
                          <a:latin typeface="+mn-lt"/>
                          <a:ea typeface="Times New Roman"/>
                          <a:cs typeface="Arial"/>
                        </a:rPr>
                        <a:t>in a response would</a:t>
                      </a:r>
                      <a:r>
                        <a:rPr lang="en-US" sz="1100" b="0" kern="1200" baseline="0" dirty="0" smtClean="0">
                          <a:solidFill>
                            <a:schemeClr val="tx1"/>
                          </a:solidFill>
                          <a:effectLst/>
                          <a:latin typeface="+mn-lt"/>
                          <a:ea typeface="Times New Roman"/>
                          <a:cs typeface="Arial"/>
                        </a:rPr>
                        <a:t> explain the lesson Tracy learned about tadpoles.</a:t>
                      </a:r>
                      <a:endParaRPr lang="en-US" sz="1100"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a:solidFill>
                            <a:schemeClr val="tx1"/>
                          </a:solidFill>
                          <a:effectLst/>
                          <a:latin typeface="+mn-lt"/>
                          <a:ea typeface="Times New Roman"/>
                          <a:cs typeface="Arial"/>
                        </a:rPr>
                        <a:t>Specific  </a:t>
                      </a:r>
                      <a:r>
                        <a:rPr lang="en-US" sz="1100" b="1" kern="1200" dirty="0" smtClean="0">
                          <a:solidFill>
                            <a:schemeClr val="tx1"/>
                          </a:solidFill>
                          <a:effectLst/>
                          <a:latin typeface="+mn-lt"/>
                          <a:ea typeface="Times New Roman"/>
                          <a:cs typeface="Arial"/>
                        </a:rPr>
                        <a:t>details</a:t>
                      </a:r>
                      <a:r>
                        <a:rPr lang="en-US" sz="1100" b="1" kern="1200" baseline="0" dirty="0" smtClean="0">
                          <a:solidFill>
                            <a:schemeClr val="tx1"/>
                          </a:solidFill>
                          <a:effectLst/>
                          <a:latin typeface="+mn-lt"/>
                          <a:ea typeface="Times New Roman"/>
                          <a:cs typeface="Arial"/>
                        </a:rPr>
                        <a:t> </a:t>
                      </a:r>
                      <a:r>
                        <a:rPr lang="en-US" sz="1100" b="0" kern="1200" baseline="0" dirty="0" smtClean="0">
                          <a:solidFill>
                            <a:schemeClr val="tx1"/>
                          </a:solidFill>
                          <a:effectLst/>
                          <a:latin typeface="+mn-lt"/>
                          <a:ea typeface="Times New Roman"/>
                          <a:cs typeface="Arial"/>
                        </a:rPr>
                        <a:t>(identification, opinion or inferences) are from or refer to the text could include (1) tadpoles should stay in their natural habitat, (2) tadpoles taken home need a place that is very similar to their natural environment, (3) ponds provide the best place for food, shelter and safety, and (4) when tadpoles become frogs they should be returned to a pond.</a:t>
                      </a:r>
                      <a:endParaRPr lang="en-US" sz="1100" b="1"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Arial"/>
                        </a:rPr>
                        <a:t>Responses Fully Support</a:t>
                      </a:r>
                      <a:r>
                        <a:rPr lang="en-US" sz="1100" b="1" kern="1200" baseline="0" dirty="0" smtClean="0">
                          <a:solidFill>
                            <a:schemeClr val="tx1"/>
                          </a:solidFill>
                          <a:effectLst/>
                          <a:latin typeface="+mn-lt"/>
                          <a:ea typeface="Times New Roman"/>
                          <a:cs typeface="Arial"/>
                        </a:rPr>
                        <a:t> </a:t>
                      </a:r>
                      <a:r>
                        <a:rPr lang="en-US" sz="1100" b="0" kern="1200" baseline="0" dirty="0" smtClean="0">
                          <a:solidFill>
                            <a:schemeClr val="tx1"/>
                          </a:solidFill>
                          <a:effectLst/>
                          <a:latin typeface="+mn-lt"/>
                          <a:ea typeface="Times New Roman"/>
                          <a:cs typeface="Arial"/>
                        </a:rPr>
                        <a:t>the stated details with examples from the text.</a:t>
                      </a:r>
                      <a:r>
                        <a:rPr lang="en-US" sz="1100" kern="1200" dirty="0">
                          <a:solidFill>
                            <a:schemeClr val="tx1"/>
                          </a:solidFill>
                          <a:effectLst/>
                          <a:latin typeface="+mn-lt"/>
                          <a:ea typeface="Times New Roman"/>
                          <a:cs typeface="Arial"/>
                        </a:rPr>
                        <a:t> </a:t>
                      </a:r>
                      <a:r>
                        <a:rPr lang="en-US" sz="1100" kern="1200" dirty="0" smtClean="0">
                          <a:solidFill>
                            <a:schemeClr val="tx1"/>
                          </a:solidFill>
                          <a:effectLst/>
                          <a:latin typeface="+mn-lt"/>
                          <a:ea typeface="Times New Roman"/>
                          <a:cs typeface="Arial"/>
                        </a:rPr>
                        <a:t> Details from the text that support the response could include (1) Sarah told Tracy what she had learned when she read about frogs, (2) Tracy used an aquarium and made it similar to a tadpoles natural</a:t>
                      </a:r>
                      <a:r>
                        <a:rPr lang="en-US" sz="1100" kern="1200" baseline="0" dirty="0" smtClean="0">
                          <a:solidFill>
                            <a:schemeClr val="tx1"/>
                          </a:solidFill>
                          <a:effectLst/>
                          <a:latin typeface="+mn-lt"/>
                          <a:ea typeface="Times New Roman"/>
                          <a:cs typeface="Arial"/>
                        </a:rPr>
                        <a:t> habitat, (3) when Tracy watched the frogs and tadpoles in the pond she could see how they belonged and (4) when Tracy returned the tadpoles to the pond she saw how happy they were.</a:t>
                      </a:r>
                      <a:endParaRPr lang="en-US" sz="1100" dirty="0">
                        <a:solidFill>
                          <a:schemeClr val="tx1"/>
                        </a:solidFill>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23818">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2</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900" i="1" dirty="0" smtClean="0">
                          <a:effectLst/>
                          <a:latin typeface="+mn-lt"/>
                          <a:ea typeface="Calibri"/>
                          <a:cs typeface="Verdana"/>
                        </a:rPr>
                        <a:t>The student gives a proficient response by providing evidence of what lesson Tracy learned about tadpoles </a:t>
                      </a:r>
                      <a:r>
                        <a:rPr lang="en-US" sz="900" i="1" baseline="0" dirty="0" smtClean="0">
                          <a:effectLst/>
                          <a:latin typeface="+mn-lt"/>
                          <a:ea typeface="Calibri"/>
                          <a:cs typeface="Verdana"/>
                        </a:rPr>
                        <a:t>and uses specific examples from the text as well as details about (supports) each example.</a:t>
                      </a:r>
                      <a:endParaRPr lang="en-US" sz="900" i="1" dirty="0" smtClean="0">
                        <a:effectLst/>
                        <a:latin typeface="+mn-lt"/>
                        <a:ea typeface="Calibri"/>
                        <a:cs typeface="Times New Roman"/>
                      </a:endParaRPr>
                    </a:p>
                    <a:p>
                      <a:pPr marL="0" marR="0" algn="l">
                        <a:lnSpc>
                          <a:spcPct val="100000"/>
                        </a:lnSpc>
                        <a:spcBef>
                          <a:spcPts val="0"/>
                        </a:spcBef>
                        <a:spcAft>
                          <a:spcPts val="0"/>
                        </a:spcAft>
                      </a:pPr>
                      <a:r>
                        <a:rPr lang="en-US" sz="1100" kern="1200" dirty="0" smtClean="0">
                          <a:solidFill>
                            <a:srgbClr val="000000"/>
                          </a:solidFill>
                          <a:effectLst/>
                          <a:latin typeface="+mn-lt"/>
                          <a:ea typeface="Times New Roman"/>
                          <a:cs typeface="Arial"/>
                        </a:rPr>
                        <a:t>Tracy </a:t>
                      </a:r>
                      <a:r>
                        <a:rPr lang="en-US" sz="1100" kern="1200" dirty="0">
                          <a:solidFill>
                            <a:srgbClr val="000000"/>
                          </a:solidFill>
                          <a:effectLst/>
                          <a:latin typeface="+mn-lt"/>
                          <a:ea typeface="Times New Roman"/>
                          <a:cs typeface="Arial"/>
                        </a:rPr>
                        <a:t>learned from Sarah that taking all of the tadpoles  home would not be a good idea, because then the tadpoles wouldn’t be with their friends.  She also learned that tadpoles grow best in their natural environment because there is food, shelter, and a place to crawl out when they grow into frogs</a:t>
                      </a:r>
                      <a:r>
                        <a:rPr lang="en-US" sz="1100" kern="1200" dirty="0" smtClean="0">
                          <a:solidFill>
                            <a:srgbClr val="000000"/>
                          </a:solidFill>
                          <a:effectLst/>
                          <a:latin typeface="+mn-lt"/>
                          <a:ea typeface="Times New Roman"/>
                          <a:cs typeface="Arial"/>
                        </a:rPr>
                        <a:t>.  Tracy tried to make a nice home for some of the tadpoles in an</a:t>
                      </a:r>
                      <a:r>
                        <a:rPr lang="en-US" sz="1100" kern="1200" baseline="0" dirty="0" smtClean="0">
                          <a:solidFill>
                            <a:srgbClr val="000000"/>
                          </a:solidFill>
                          <a:effectLst/>
                          <a:latin typeface="+mn-lt"/>
                          <a:ea typeface="Times New Roman"/>
                          <a:cs typeface="Arial"/>
                        </a:rPr>
                        <a:t> aquarium.  But, w</a:t>
                      </a:r>
                      <a:r>
                        <a:rPr lang="en-US" sz="1100" kern="1200" dirty="0" smtClean="0">
                          <a:solidFill>
                            <a:srgbClr val="000000"/>
                          </a:solidFill>
                          <a:effectLst/>
                          <a:latin typeface="+mn-lt"/>
                          <a:ea typeface="Times New Roman"/>
                          <a:cs typeface="Arial"/>
                        </a:rPr>
                        <a:t>hen she put the tadpoles back into the pond she</a:t>
                      </a:r>
                      <a:r>
                        <a:rPr lang="en-US" sz="1100" kern="1200" baseline="0" dirty="0" smtClean="0">
                          <a:solidFill>
                            <a:srgbClr val="000000"/>
                          </a:solidFill>
                          <a:effectLst/>
                          <a:latin typeface="+mn-lt"/>
                          <a:ea typeface="Times New Roman"/>
                          <a:cs typeface="Arial"/>
                        </a:rPr>
                        <a:t> saw how happy they were.</a:t>
                      </a:r>
                      <a:endParaRPr lang="en-U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0244">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1</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effectLst/>
                          <a:latin typeface="+mn-lt"/>
                          <a:ea typeface="Calibri"/>
                          <a:cs typeface="Verdana"/>
                        </a:rPr>
                        <a:t>The student gives a partial response by providing </a:t>
                      </a:r>
                      <a:r>
                        <a:rPr lang="en-US" sz="900" i="1" u="sng" dirty="0" smtClean="0">
                          <a:effectLst/>
                          <a:latin typeface="+mn-lt"/>
                          <a:ea typeface="Calibri"/>
                          <a:cs typeface="Verdana"/>
                        </a:rPr>
                        <a:t>some</a:t>
                      </a:r>
                      <a:r>
                        <a:rPr lang="en-US" sz="900" i="1" dirty="0" smtClean="0">
                          <a:effectLst/>
                          <a:latin typeface="+mn-lt"/>
                          <a:ea typeface="Calibri"/>
                          <a:cs typeface="Verdana"/>
                        </a:rPr>
                        <a:t> evidence of what lesson Tracy learned about tadpoles </a:t>
                      </a:r>
                      <a:r>
                        <a:rPr lang="en-US" sz="900" i="1" baseline="0" dirty="0" smtClean="0">
                          <a:effectLst/>
                          <a:latin typeface="+mn-lt"/>
                          <a:ea typeface="Calibri"/>
                          <a:cs typeface="Verdana"/>
                        </a:rPr>
                        <a:t> and some specific examples (how happy the tadpoles were in the pond)  that reference the text  as well as details about each example</a:t>
                      </a:r>
                      <a:r>
                        <a:rPr lang="en-US" sz="800" i="1" baseline="0" dirty="0" smtClean="0">
                          <a:effectLst/>
                          <a:latin typeface="+mn-lt"/>
                          <a:ea typeface="Calibri"/>
                          <a:cs typeface="Verdana"/>
                        </a:rPr>
                        <a:t>.</a:t>
                      </a:r>
                    </a:p>
                    <a:p>
                      <a:pPr marL="0" marR="0" algn="l">
                        <a:lnSpc>
                          <a:spcPct val="100000"/>
                        </a:lnSpc>
                        <a:spcBef>
                          <a:spcPts val="0"/>
                        </a:spcBef>
                        <a:spcAft>
                          <a:spcPts val="0"/>
                        </a:spcAft>
                      </a:pPr>
                      <a:r>
                        <a:rPr lang="en-US" sz="1100" kern="1200" dirty="0" smtClean="0">
                          <a:solidFill>
                            <a:srgbClr val="000000"/>
                          </a:solidFill>
                          <a:effectLst/>
                          <a:latin typeface="+mn-lt"/>
                          <a:ea typeface="Times New Roman"/>
                          <a:cs typeface="Arial"/>
                        </a:rPr>
                        <a:t>Tracy </a:t>
                      </a:r>
                      <a:r>
                        <a:rPr lang="en-US" sz="1100" kern="1200" dirty="0">
                          <a:solidFill>
                            <a:srgbClr val="000000"/>
                          </a:solidFill>
                          <a:effectLst/>
                          <a:latin typeface="+mn-lt"/>
                          <a:ea typeface="Times New Roman"/>
                          <a:cs typeface="Arial"/>
                        </a:rPr>
                        <a:t>learned that taking all of the tadpoles  home would not be a good </a:t>
                      </a:r>
                      <a:r>
                        <a:rPr lang="en-US" sz="1100" kern="1200" dirty="0" smtClean="0">
                          <a:solidFill>
                            <a:srgbClr val="000000"/>
                          </a:solidFill>
                          <a:effectLst/>
                          <a:latin typeface="+mn-lt"/>
                          <a:ea typeface="Times New Roman"/>
                          <a:cs typeface="Arial"/>
                        </a:rPr>
                        <a:t>idea</a:t>
                      </a:r>
                      <a:r>
                        <a:rPr lang="en-US" sz="1100" kern="1200" baseline="0" dirty="0" smtClean="0">
                          <a:solidFill>
                            <a:srgbClr val="000000"/>
                          </a:solidFill>
                          <a:effectLst/>
                          <a:latin typeface="+mn-lt"/>
                          <a:ea typeface="Times New Roman"/>
                          <a:cs typeface="Arial"/>
                        </a:rPr>
                        <a:t> because they grow best in a pond.  She put the tadpoles back in the water and they were really happy.</a:t>
                      </a:r>
                      <a:endParaRPr lang="en-U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5230">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0</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effectLst/>
                          <a:latin typeface="+mn-lt"/>
                          <a:ea typeface="Calibri"/>
                          <a:cs typeface="Verdana"/>
                        </a:rPr>
                        <a:t>The student provides no evidence about what</a:t>
                      </a:r>
                      <a:r>
                        <a:rPr lang="en-US" sz="900" i="1" baseline="0" dirty="0" smtClean="0">
                          <a:effectLst/>
                          <a:latin typeface="+mn-lt"/>
                          <a:ea typeface="Calibri"/>
                          <a:cs typeface="Verdana"/>
                        </a:rPr>
                        <a:t> lesson Tracy learned </a:t>
                      </a:r>
                      <a:r>
                        <a:rPr lang="en-US" sz="900" i="1" dirty="0" smtClean="0">
                          <a:effectLst/>
                          <a:latin typeface="+mn-lt"/>
                          <a:ea typeface="Calibri"/>
                          <a:cs typeface="Verdana"/>
                        </a:rPr>
                        <a:t>and no relevant information or examples from the text.</a:t>
                      </a:r>
                      <a:endParaRPr lang="en-US" sz="600" dirty="0">
                        <a:effectLst/>
                        <a:latin typeface="+mn-lt"/>
                        <a:ea typeface="Calibri"/>
                        <a:cs typeface="Times New Roman"/>
                      </a:endParaRPr>
                    </a:p>
                    <a:p>
                      <a:pPr marL="0" marR="0" algn="l">
                        <a:lnSpc>
                          <a:spcPct val="100000"/>
                        </a:lnSpc>
                        <a:spcBef>
                          <a:spcPts val="0"/>
                        </a:spcBef>
                        <a:spcAft>
                          <a:spcPts val="0"/>
                        </a:spcAft>
                      </a:pPr>
                      <a:r>
                        <a:rPr lang="en-US" sz="1100" kern="1200" dirty="0">
                          <a:solidFill>
                            <a:srgbClr val="000000"/>
                          </a:solidFill>
                          <a:effectLst/>
                          <a:latin typeface="+mn-lt"/>
                          <a:ea typeface="Times New Roman"/>
                          <a:cs typeface="Arial"/>
                        </a:rPr>
                        <a:t>Tadpoles swim in the water.  I like them.</a:t>
                      </a:r>
                      <a:endParaRPr lang="en-U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08667559"/>
              </p:ext>
            </p:extLst>
          </p:nvPr>
        </p:nvGraphicFramePr>
        <p:xfrm>
          <a:off x="4953000" y="6553200"/>
          <a:ext cx="1502569" cy="615142"/>
        </p:xfrm>
        <a:graphic>
          <a:graphicData uri="http://schemas.openxmlformats.org/drawingml/2006/table">
            <a:tbl>
              <a:tblPr/>
              <a:tblGrid>
                <a:gridCol w="1502569"/>
              </a:tblGrid>
              <a:tr h="127462">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RL.2.2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n-US" sz="800" dirty="0" smtClean="0"/>
                        <a:t>RL.2.2  Recount stories, including fables and folktales from diverse cultures, and determine their central message, lesson, or moral.</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r>
              <a:rPr lang="en-US" smtClean="0"/>
              <a:t>1</a:t>
            </a:r>
            <a:endParaRPr lang="en-US" dirty="0"/>
          </a:p>
        </p:txBody>
      </p:sp>
    </p:spTree>
    <p:extLst>
      <p:ext uri="{BB962C8B-B14F-4D97-AF65-F5344CB8AC3E}">
        <p14:creationId xmlns:p14="http://schemas.microsoft.com/office/powerpoint/2010/main" val="49729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57225" y="2133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0192757"/>
              </p:ext>
            </p:extLst>
          </p:nvPr>
        </p:nvGraphicFramePr>
        <p:xfrm>
          <a:off x="533401" y="457200"/>
          <a:ext cx="6019800" cy="7230576"/>
        </p:xfrm>
        <a:graphic>
          <a:graphicData uri="http://schemas.openxmlformats.org/drawingml/2006/table">
            <a:tbl>
              <a:tblPr firstRow="1" firstCol="1" bandRow="1"/>
              <a:tblGrid>
                <a:gridCol w="380999"/>
                <a:gridCol w="5638801"/>
              </a:tblGrid>
              <a:tr h="15166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smtClean="0">
                          <a:effectLst>
                            <a:outerShdw blurRad="38100" dist="38100" dir="2700000" algn="tl">
                              <a:srgbClr val="000000">
                                <a:alpha val="43137"/>
                              </a:srgbClr>
                            </a:outerShdw>
                          </a:effectLst>
                        </a:rPr>
                        <a:t>Quarter 1 CFA Constructed Response Answer Key</a:t>
                      </a: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1665">
                <a:tc gridSpan="2">
                  <a:txBody>
                    <a:bodyPr/>
                    <a:lstStyle/>
                    <a:p>
                      <a:pPr marL="0" marR="0" algn="ctr">
                        <a:lnSpc>
                          <a:spcPct val="100000"/>
                        </a:lnSpc>
                        <a:spcBef>
                          <a:spcPts val="0"/>
                        </a:spcBef>
                        <a:spcAft>
                          <a:spcPts val="0"/>
                        </a:spcAft>
                      </a:pPr>
                      <a:r>
                        <a:rPr lang="en-US" sz="1400" b="1" kern="1200" dirty="0">
                          <a:solidFill>
                            <a:srgbClr val="000000"/>
                          </a:solidFill>
                          <a:effectLst/>
                          <a:latin typeface="Calibri"/>
                          <a:ea typeface="Times New Roman"/>
                          <a:cs typeface="Times New Roman"/>
                        </a:rPr>
                        <a:t>Standard RL.2.3:   </a:t>
                      </a:r>
                      <a:r>
                        <a:rPr lang="en-US" sz="1400" b="1" u="none" kern="1200" dirty="0">
                          <a:solidFill>
                            <a:srgbClr val="000000"/>
                          </a:solidFill>
                          <a:effectLst/>
                          <a:latin typeface="Calibri"/>
                          <a:ea typeface="Times New Roman"/>
                          <a:cs typeface="Times New Roman"/>
                        </a:rPr>
                        <a:t>3 Point </a:t>
                      </a:r>
                      <a:r>
                        <a:rPr lang="en-US" sz="1400" b="1" kern="1200" dirty="0">
                          <a:solidFill>
                            <a:srgbClr val="000000"/>
                          </a:solidFill>
                          <a:effectLst>
                            <a:outerShdw blurRad="38100" dist="38100" dir="2700000" algn="tl">
                              <a:srgbClr val="000000">
                                <a:alpha val="43137"/>
                              </a:srgbClr>
                            </a:outerShdw>
                          </a:effectLst>
                          <a:latin typeface="Calibri"/>
                          <a:ea typeface="Times New Roman"/>
                          <a:cs typeface="Times New Roman"/>
                        </a:rPr>
                        <a:t>Reading</a:t>
                      </a:r>
                      <a:r>
                        <a:rPr lang="en-US" sz="1400" b="1" kern="1200" dirty="0">
                          <a:solidFill>
                            <a:srgbClr val="000000"/>
                          </a:solidFill>
                          <a:effectLst/>
                          <a:latin typeface="Calibri"/>
                          <a:ea typeface="Times New Roman"/>
                          <a:cs typeface="Times New Roman"/>
                        </a:rPr>
                        <a:t> Constructed Response Rubric</a:t>
                      </a:r>
                      <a:endParaRPr lang="en-US" sz="14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087">
                <a:tc gridSpan="2">
                  <a:txBody>
                    <a:bodyPr/>
                    <a:lstStyle/>
                    <a:p>
                      <a:pPr marL="0" marR="0" algn="l">
                        <a:lnSpc>
                          <a:spcPct val="100000"/>
                        </a:lnSpc>
                        <a:spcBef>
                          <a:spcPts val="0"/>
                        </a:spcBef>
                        <a:spcAft>
                          <a:spcPts val="0"/>
                        </a:spcAft>
                      </a:pPr>
                      <a:endParaRPr lang="en-US" sz="1400" b="1" kern="1200"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r>
                        <a:rPr lang="en-US" sz="1400" b="1" kern="1200" dirty="0" smtClean="0">
                          <a:solidFill>
                            <a:schemeClr val="tx1"/>
                          </a:solidFill>
                          <a:effectLst/>
                          <a:latin typeface="Calibri"/>
                          <a:ea typeface="Times New Roman"/>
                          <a:cs typeface="Times New Roman"/>
                        </a:rPr>
                        <a:t>Question #8 Prompt: In</a:t>
                      </a:r>
                      <a:r>
                        <a:rPr lang="en-US" sz="1400" b="1" kern="1200" baseline="0" dirty="0" smtClean="0">
                          <a:solidFill>
                            <a:schemeClr val="tx1"/>
                          </a:solidFill>
                          <a:effectLst/>
                          <a:latin typeface="Calibri"/>
                          <a:ea typeface="Times New Roman"/>
                          <a:cs typeface="Times New Roman"/>
                        </a:rPr>
                        <a:t> the passage, </a:t>
                      </a:r>
                      <a:r>
                        <a:rPr lang="en-US" sz="1400" b="1" i="1" u="sng" kern="1200" baseline="0" dirty="0" smtClean="0">
                          <a:solidFill>
                            <a:schemeClr val="tx1"/>
                          </a:solidFill>
                          <a:effectLst/>
                          <a:latin typeface="Calibri"/>
                          <a:ea typeface="Times New Roman"/>
                          <a:cs typeface="Times New Roman"/>
                        </a:rPr>
                        <a:t>A Tadpole Tale</a:t>
                      </a:r>
                      <a:r>
                        <a:rPr lang="en-US" sz="1400" b="1" kern="1200" baseline="0" dirty="0" smtClean="0">
                          <a:solidFill>
                            <a:schemeClr val="tx1"/>
                          </a:solidFill>
                          <a:effectLst/>
                          <a:latin typeface="Calibri"/>
                          <a:ea typeface="Times New Roman"/>
                          <a:cs typeface="Times New Roman"/>
                        </a:rPr>
                        <a:t>, e</a:t>
                      </a:r>
                      <a:r>
                        <a:rPr lang="en-US" sz="1400" b="1" kern="1200" dirty="0" smtClean="0">
                          <a:solidFill>
                            <a:schemeClr val="tx1"/>
                          </a:solidFill>
                          <a:effectLst/>
                          <a:latin typeface="Calibri"/>
                          <a:ea typeface="Times New Roman"/>
                          <a:cs typeface="Times New Roman"/>
                        </a:rPr>
                        <a:t>xplain how Tracy and Sarah felt differently about the tadpoles at the pond.  Give examples from the passage.</a:t>
                      </a:r>
                    </a:p>
                    <a:p>
                      <a:pPr marL="0" marR="0" algn="l">
                        <a:lnSpc>
                          <a:spcPct val="100000"/>
                        </a:lnSpc>
                        <a:spcBef>
                          <a:spcPts val="0"/>
                        </a:spcBef>
                        <a:spcAft>
                          <a:spcPts val="0"/>
                        </a:spcAft>
                      </a:pPr>
                      <a:endParaRPr lang="en-US" sz="1400" dirty="0">
                        <a:solidFill>
                          <a:schemeClr val="tx1"/>
                        </a:solidFill>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322">
                <a:tc gridSpan="2">
                  <a:txBody>
                    <a:bodyPr/>
                    <a:lstStyle/>
                    <a:p>
                      <a:pPr marL="0" marR="0" algn="l">
                        <a:lnSpc>
                          <a:spcPct val="100000"/>
                        </a:lnSpc>
                        <a:spcBef>
                          <a:spcPts val="0"/>
                        </a:spcBef>
                        <a:spcAft>
                          <a:spcPts val="0"/>
                        </a:spcAft>
                      </a:pPr>
                      <a:r>
                        <a:rPr lang="en-US" sz="1100" b="1" i="1" kern="1200" dirty="0">
                          <a:solidFill>
                            <a:schemeClr val="tx1"/>
                          </a:solidFill>
                          <a:effectLst/>
                          <a:latin typeface="Calibri"/>
                          <a:ea typeface="Times New Roman"/>
                          <a:cs typeface="Times New Roman"/>
                        </a:rPr>
                        <a:t>Directions for Scoring Notes:  </a:t>
                      </a:r>
                      <a:r>
                        <a:rPr lang="en-US" sz="1100" i="1" kern="1200" dirty="0">
                          <a:solidFill>
                            <a:schemeClr val="tx1"/>
                          </a:solidFill>
                          <a:effectLst/>
                          <a:latin typeface="Calibri"/>
                          <a:ea typeface="Times New Roman"/>
                          <a:cs typeface="Times New Roman"/>
                        </a:rPr>
                        <a:t>Write an overview of what students could include in a proficient response with examples from the text. </a:t>
                      </a:r>
                      <a:endParaRPr lang="en-US" sz="1100" i="1" kern="1200"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r>
                        <a:rPr lang="en-US" sz="1100" b="1" i="1" kern="1200" dirty="0" smtClean="0">
                          <a:solidFill>
                            <a:schemeClr val="tx1"/>
                          </a:solidFill>
                          <a:effectLst/>
                          <a:latin typeface="Calibri"/>
                          <a:ea typeface="Times New Roman"/>
                          <a:cs typeface="Times New Roman"/>
                        </a:rPr>
                        <a:t>Teacher Language</a:t>
                      </a:r>
                      <a:r>
                        <a:rPr lang="en-US" sz="1100" b="1" i="1" kern="1200" baseline="0" dirty="0" smtClean="0">
                          <a:solidFill>
                            <a:schemeClr val="tx1"/>
                          </a:solidFill>
                          <a:effectLst/>
                          <a:latin typeface="Calibri"/>
                          <a:ea typeface="Times New Roman"/>
                          <a:cs typeface="Times New Roman"/>
                        </a:rPr>
                        <a:t> and Scoring Notes:</a:t>
                      </a:r>
                      <a:endParaRPr lang="en-US" sz="1100" dirty="0">
                        <a:solidFill>
                          <a:schemeClr val="tx1"/>
                        </a:solidFill>
                        <a:effectLst/>
                        <a:latin typeface="Calibri"/>
                        <a:ea typeface="Times New Roman"/>
                      </a:endParaRPr>
                    </a:p>
                    <a:p>
                      <a:pPr marL="0" marR="0" algn="l">
                        <a:lnSpc>
                          <a:spcPct val="100000"/>
                        </a:lnSpc>
                        <a:spcBef>
                          <a:spcPts val="0"/>
                        </a:spcBef>
                        <a:spcAft>
                          <a:spcPts val="0"/>
                        </a:spcAft>
                      </a:pPr>
                      <a:r>
                        <a:rPr lang="en-US" sz="1100" b="1" u="sng" kern="1200" dirty="0">
                          <a:solidFill>
                            <a:schemeClr val="tx1"/>
                          </a:solidFill>
                          <a:effectLst/>
                          <a:latin typeface="Calibri"/>
                          <a:ea typeface="Times New Roman"/>
                        </a:rPr>
                        <a:t>Sufficient Evidence</a:t>
                      </a:r>
                      <a:r>
                        <a:rPr lang="en-US" sz="1100" b="1" u="none" kern="1200" dirty="0">
                          <a:solidFill>
                            <a:schemeClr val="tx1"/>
                          </a:solidFill>
                          <a:effectLst/>
                          <a:latin typeface="Calibri"/>
                          <a:ea typeface="Times New Roman"/>
                        </a:rPr>
                        <a:t> </a:t>
                      </a:r>
                      <a:r>
                        <a:rPr lang="en-US" sz="1100" b="0" kern="1200" dirty="0">
                          <a:solidFill>
                            <a:schemeClr val="tx1"/>
                          </a:solidFill>
                          <a:effectLst/>
                          <a:latin typeface="Calibri"/>
                          <a:ea typeface="Times New Roman"/>
                        </a:rPr>
                        <a:t>would include </a:t>
                      </a:r>
                      <a:r>
                        <a:rPr lang="en-US" sz="1100" b="0" kern="1200" dirty="0" smtClean="0">
                          <a:solidFill>
                            <a:schemeClr val="tx1"/>
                          </a:solidFill>
                          <a:effectLst/>
                          <a:latin typeface="Calibri"/>
                          <a:ea typeface="Times New Roman"/>
                        </a:rPr>
                        <a:t>comparisons to show how Tracy and Sarah responded differently at the pond.  Responses may include (1) Tracy wanted to take all of the tadpoles home, but Sarah did not, (2) Sarah wanted</a:t>
                      </a:r>
                      <a:r>
                        <a:rPr lang="en-US" sz="1100" b="0" kern="1200" baseline="0" dirty="0" smtClean="0">
                          <a:solidFill>
                            <a:schemeClr val="tx1"/>
                          </a:solidFill>
                          <a:effectLst/>
                          <a:latin typeface="Calibri"/>
                          <a:ea typeface="Times New Roman"/>
                        </a:rPr>
                        <a:t> to watch the tadpoles at the pond, but Tracy wanted to watch them at home and (3) Sarah wanted to leave the tadpoles in their natural environment, but Tracy did not.</a:t>
                      </a:r>
                      <a:endParaRPr lang="en-US" sz="1100" b="0" dirty="0">
                        <a:solidFill>
                          <a:schemeClr val="tx1"/>
                        </a:solidFill>
                        <a:effectLst/>
                        <a:latin typeface="Calibri"/>
                        <a:ea typeface="Times New Roman"/>
                      </a:endParaRPr>
                    </a:p>
                    <a:p>
                      <a:pPr marL="0" marR="0" algn="l">
                        <a:lnSpc>
                          <a:spcPct val="100000"/>
                        </a:lnSpc>
                        <a:spcBef>
                          <a:spcPts val="0"/>
                        </a:spcBef>
                        <a:spcAft>
                          <a:spcPts val="0"/>
                        </a:spcAft>
                      </a:pPr>
                      <a:r>
                        <a:rPr lang="en-US" sz="1100" b="1" u="sng" kern="1200" dirty="0" smtClean="0">
                          <a:solidFill>
                            <a:schemeClr val="tx1"/>
                          </a:solidFill>
                          <a:effectLst/>
                          <a:latin typeface="Calibri"/>
                          <a:ea typeface="Times New Roman"/>
                        </a:rPr>
                        <a:t>Specific</a:t>
                      </a:r>
                      <a:r>
                        <a:rPr lang="en-US" sz="1100" b="1" u="sng" kern="1200" baseline="0" dirty="0" smtClean="0">
                          <a:solidFill>
                            <a:schemeClr val="tx1"/>
                          </a:solidFill>
                          <a:effectLst/>
                          <a:latin typeface="Calibri"/>
                          <a:ea typeface="Times New Roman"/>
                        </a:rPr>
                        <a:t> identifications</a:t>
                      </a:r>
                      <a:r>
                        <a:rPr lang="en-US" sz="1100" b="0" kern="1200" baseline="0" dirty="0" smtClean="0">
                          <a:solidFill>
                            <a:schemeClr val="tx1"/>
                          </a:solidFill>
                          <a:effectLst/>
                          <a:latin typeface="Calibri"/>
                          <a:ea typeface="Times New Roman"/>
                        </a:rPr>
                        <a:t> from the text could include (1) the red bucket, (2) Sarah had read a book, (3) descriptions of the frogs at the pond, (4) specific opinions in the text and (5) the aquarium.</a:t>
                      </a:r>
                    </a:p>
                    <a:p>
                      <a:pPr marL="0" marR="0" algn="l">
                        <a:lnSpc>
                          <a:spcPct val="100000"/>
                        </a:lnSpc>
                        <a:spcBef>
                          <a:spcPts val="0"/>
                        </a:spcBef>
                        <a:spcAft>
                          <a:spcPts val="0"/>
                        </a:spcAft>
                      </a:pPr>
                      <a:r>
                        <a:rPr lang="en-US" sz="1100" b="1" u="sng" kern="1200" baseline="0" dirty="0" smtClean="0">
                          <a:solidFill>
                            <a:schemeClr val="tx1"/>
                          </a:solidFill>
                          <a:effectLst/>
                          <a:latin typeface="Calibri"/>
                          <a:ea typeface="Times New Roman"/>
                        </a:rPr>
                        <a:t>Full Support</a:t>
                      </a:r>
                      <a:r>
                        <a:rPr lang="en-US" sz="1100" b="1" kern="1200" baseline="0" dirty="0" smtClean="0">
                          <a:solidFill>
                            <a:schemeClr val="tx1"/>
                          </a:solidFill>
                          <a:effectLst/>
                          <a:latin typeface="Calibri"/>
                          <a:ea typeface="Times New Roman"/>
                        </a:rPr>
                        <a:t> </a:t>
                      </a:r>
                      <a:r>
                        <a:rPr lang="en-US" sz="1100" b="0" kern="1200" baseline="0" dirty="0" smtClean="0">
                          <a:solidFill>
                            <a:schemeClr val="tx1"/>
                          </a:solidFill>
                          <a:effectLst/>
                          <a:latin typeface="Calibri"/>
                          <a:ea typeface="Times New Roman"/>
                        </a:rPr>
                        <a:t>from the text include other relevant details or examples from the text that support the identifications such as; (1) the red bucket shows that Tracy wanted to catch tadpoles to take home, (2) Sarah knew about tadpoles because she had read a book, (3) the frogs eyes and squirming tadpoles, (4) Sarah telling Tracy they should only keep some of the tadpoles and (5) Tracy put rocks and pond plants in her aquarium.</a:t>
                      </a:r>
                      <a:endParaRPr lang="en-US" sz="1100" b="0" dirty="0">
                        <a:solidFill>
                          <a:schemeClr val="tx1"/>
                        </a:solidFill>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0399">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3</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i="1" dirty="0" smtClean="0">
                          <a:effectLst/>
                          <a:latin typeface="+mn-lt"/>
                          <a:ea typeface="Calibri"/>
                          <a:cs typeface="Verdana"/>
                        </a:rPr>
                        <a:t>The student gives a proficient response by providing evidence of how the girls felt differently about the tadpoles at the pond</a:t>
                      </a:r>
                      <a:r>
                        <a:rPr lang="en-US" sz="900" i="1" baseline="0" dirty="0" smtClean="0">
                          <a:effectLst/>
                          <a:latin typeface="+mn-lt"/>
                          <a:ea typeface="Calibri"/>
                          <a:cs typeface="Verdana"/>
                        </a:rPr>
                        <a:t> and uses specific examples from the text as well as details about (supports) each example.</a:t>
                      </a:r>
                      <a:endParaRPr lang="en-US" sz="900" i="1" dirty="0">
                        <a:effectLst/>
                        <a:latin typeface="+mn-lt"/>
                        <a:ea typeface="Calibri"/>
                        <a:cs typeface="Times New Roman"/>
                      </a:endParaRPr>
                    </a:p>
                    <a:p>
                      <a:pPr marL="0" marR="0" algn="l">
                        <a:lnSpc>
                          <a:spcPct val="100000"/>
                        </a:lnSpc>
                        <a:spcBef>
                          <a:spcPts val="0"/>
                        </a:spcBef>
                        <a:spcAft>
                          <a:spcPts val="0"/>
                        </a:spcAft>
                      </a:pPr>
                      <a:r>
                        <a:rPr lang="en-US" sz="1100" dirty="0" smtClean="0">
                          <a:effectLst/>
                          <a:latin typeface="+mn-lt"/>
                          <a:ea typeface="Calibri"/>
                          <a:cs typeface="Verdana"/>
                        </a:rPr>
                        <a:t>Tracy </a:t>
                      </a:r>
                      <a:r>
                        <a:rPr lang="en-US" sz="1100" dirty="0">
                          <a:effectLst/>
                          <a:latin typeface="+mn-lt"/>
                          <a:ea typeface="Calibri"/>
                          <a:cs typeface="Verdana"/>
                        </a:rPr>
                        <a:t>wanted to take all of the tadpoles home and put them in an </a:t>
                      </a:r>
                      <a:r>
                        <a:rPr lang="en-US" sz="1100" dirty="0" smtClean="0">
                          <a:effectLst/>
                          <a:latin typeface="+mn-lt"/>
                          <a:ea typeface="Calibri"/>
                          <a:cs typeface="Verdana"/>
                        </a:rPr>
                        <a:t>aquarium.</a:t>
                      </a:r>
                      <a:r>
                        <a:rPr lang="en-US" sz="1100" baseline="0" dirty="0" smtClean="0">
                          <a:effectLst/>
                          <a:latin typeface="+mn-lt"/>
                          <a:ea typeface="Calibri"/>
                          <a:cs typeface="Verdana"/>
                        </a:rPr>
                        <a:t>  She took a red bucket to the pond to carry them home in.</a:t>
                      </a:r>
                      <a:r>
                        <a:rPr lang="en-US" sz="1100" dirty="0" smtClean="0">
                          <a:effectLst/>
                          <a:latin typeface="+mn-lt"/>
                          <a:ea typeface="Calibri"/>
                          <a:cs typeface="Verdana"/>
                        </a:rPr>
                        <a:t> Sarah </a:t>
                      </a:r>
                      <a:r>
                        <a:rPr lang="en-US" sz="1100" dirty="0">
                          <a:effectLst/>
                          <a:latin typeface="+mn-lt"/>
                          <a:ea typeface="Calibri"/>
                          <a:cs typeface="Verdana"/>
                        </a:rPr>
                        <a:t>didn’t want to take any of the tadpoles home</a:t>
                      </a:r>
                      <a:r>
                        <a:rPr lang="en-US" sz="1100" dirty="0" smtClean="0">
                          <a:effectLst/>
                          <a:latin typeface="+mn-lt"/>
                          <a:ea typeface="Calibri"/>
                          <a:cs typeface="Verdana"/>
                        </a:rPr>
                        <a:t>.  She read that tadpoles grow best in their natural environment.   </a:t>
                      </a:r>
                      <a:r>
                        <a:rPr lang="en-US" sz="1100" dirty="0">
                          <a:effectLst/>
                          <a:latin typeface="+mn-lt"/>
                          <a:ea typeface="Calibri"/>
                          <a:cs typeface="Verdana"/>
                        </a:rPr>
                        <a:t>Sarah enjoyed watching the tadpoles at the </a:t>
                      </a:r>
                      <a:r>
                        <a:rPr lang="en-US" sz="1100" dirty="0" smtClean="0">
                          <a:effectLst/>
                          <a:latin typeface="+mn-lt"/>
                          <a:ea typeface="Calibri"/>
                          <a:cs typeface="Verdana"/>
                        </a:rPr>
                        <a:t>pond.</a:t>
                      </a:r>
                      <a:r>
                        <a:rPr lang="en-US" sz="1100" baseline="0" dirty="0" smtClean="0">
                          <a:effectLst/>
                          <a:latin typeface="+mn-lt"/>
                          <a:ea typeface="Calibri"/>
                          <a:cs typeface="Verdana"/>
                        </a:rPr>
                        <a:t> </a:t>
                      </a:r>
                      <a:r>
                        <a:rPr lang="en-US" sz="1100" dirty="0" smtClean="0">
                          <a:effectLst/>
                          <a:latin typeface="+mn-lt"/>
                          <a:ea typeface="Calibri"/>
                          <a:cs typeface="Verdana"/>
                        </a:rPr>
                        <a:t>Tracy </a:t>
                      </a:r>
                      <a:r>
                        <a:rPr lang="en-US" sz="1100" dirty="0">
                          <a:effectLst/>
                          <a:latin typeface="+mn-lt"/>
                          <a:ea typeface="Calibri"/>
                          <a:cs typeface="Verdana"/>
                        </a:rPr>
                        <a:t>wanted to take </a:t>
                      </a:r>
                      <a:r>
                        <a:rPr lang="en-US" sz="1100" dirty="0" smtClean="0">
                          <a:effectLst/>
                          <a:latin typeface="+mn-lt"/>
                          <a:ea typeface="Calibri"/>
                          <a:cs typeface="Verdana"/>
                        </a:rPr>
                        <a:t>a lot of tadpoles home </a:t>
                      </a:r>
                      <a:r>
                        <a:rPr lang="en-US" sz="1100" dirty="0">
                          <a:effectLst/>
                          <a:latin typeface="+mn-lt"/>
                          <a:ea typeface="Calibri"/>
                          <a:cs typeface="Verdana"/>
                        </a:rPr>
                        <a:t>and watch them turn into </a:t>
                      </a:r>
                      <a:r>
                        <a:rPr lang="en-US" sz="1100" dirty="0" smtClean="0">
                          <a:effectLst/>
                          <a:latin typeface="+mn-lt"/>
                          <a:ea typeface="Calibri"/>
                          <a:cs typeface="Verdana"/>
                        </a:rPr>
                        <a:t>frogs,</a:t>
                      </a:r>
                      <a:r>
                        <a:rPr lang="en-US" sz="1100" baseline="0" dirty="0" smtClean="0">
                          <a:effectLst/>
                          <a:latin typeface="+mn-lt"/>
                          <a:ea typeface="Calibri"/>
                          <a:cs typeface="Verdana"/>
                        </a:rPr>
                        <a:t> so she put tons of them in the red bucket. </a:t>
                      </a:r>
                      <a:r>
                        <a:rPr lang="en-US" sz="1100" dirty="0" smtClean="0">
                          <a:effectLst/>
                          <a:latin typeface="+mn-lt"/>
                          <a:ea typeface="Calibri"/>
                          <a:cs typeface="Verdana"/>
                        </a:rPr>
                        <a:t> Sarah told Tracy </a:t>
                      </a:r>
                      <a:r>
                        <a:rPr lang="en-US" sz="1100" dirty="0">
                          <a:effectLst/>
                          <a:latin typeface="+mn-lt"/>
                          <a:ea typeface="Calibri"/>
                          <a:cs typeface="Verdana"/>
                        </a:rPr>
                        <a:t>to take home only some of the </a:t>
                      </a:r>
                      <a:r>
                        <a:rPr lang="en-US" sz="1100" dirty="0" smtClean="0">
                          <a:effectLst/>
                          <a:latin typeface="+mn-lt"/>
                          <a:ea typeface="Calibri"/>
                          <a:cs typeface="Verdana"/>
                        </a:rPr>
                        <a:t>tadpoles</a:t>
                      </a:r>
                      <a:r>
                        <a:rPr lang="en-US" sz="1100" baseline="0" dirty="0" smtClean="0">
                          <a:effectLst/>
                          <a:latin typeface="+mn-lt"/>
                          <a:ea typeface="Calibri"/>
                          <a:cs typeface="Verdana"/>
                        </a:rPr>
                        <a:t> home.  Tracy put some in an aquarium.  When they grew the girls took them back to their pond home.</a:t>
                      </a:r>
                      <a:endParaRPr lang="en-U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889">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2</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effectLst/>
                          <a:latin typeface="+mn-lt"/>
                          <a:ea typeface="Calibri"/>
                          <a:cs typeface="Verdana"/>
                        </a:rPr>
                        <a:t>The student gives a partial response by providing </a:t>
                      </a:r>
                      <a:r>
                        <a:rPr lang="en-US" sz="900" i="1" u="sng" dirty="0" smtClean="0">
                          <a:effectLst/>
                          <a:latin typeface="+mn-lt"/>
                          <a:ea typeface="Calibri"/>
                          <a:cs typeface="Verdana"/>
                        </a:rPr>
                        <a:t>some</a:t>
                      </a:r>
                      <a:r>
                        <a:rPr lang="en-US" sz="900" i="1" dirty="0" smtClean="0">
                          <a:effectLst/>
                          <a:latin typeface="+mn-lt"/>
                          <a:ea typeface="Calibri"/>
                          <a:cs typeface="Verdana"/>
                        </a:rPr>
                        <a:t> evidence of how the girls felt differently about the tadpoles at the pond</a:t>
                      </a:r>
                      <a:r>
                        <a:rPr lang="en-US" sz="900" i="1" baseline="0" dirty="0" smtClean="0">
                          <a:effectLst/>
                          <a:latin typeface="+mn-lt"/>
                          <a:ea typeface="Calibri"/>
                          <a:cs typeface="Verdana"/>
                        </a:rPr>
                        <a:t> and some specific examples (the bucket)  that reference the text  as well as details about each 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Calibri"/>
                          <a:cs typeface="Verdana"/>
                        </a:rPr>
                        <a:t>Tracy </a:t>
                      </a:r>
                      <a:r>
                        <a:rPr lang="en-US" sz="1100" dirty="0">
                          <a:effectLst/>
                          <a:latin typeface="+mn-lt"/>
                          <a:ea typeface="Calibri"/>
                          <a:cs typeface="Verdana"/>
                        </a:rPr>
                        <a:t>wanted to take all of the tadpoles home, but Sarah didn’t want to take any of them home.   </a:t>
                      </a:r>
                      <a:endParaRPr lang="en-US" sz="1100" dirty="0" smtClean="0">
                        <a:effectLst/>
                        <a:latin typeface="+mn-lt"/>
                        <a:ea typeface="Calibri"/>
                        <a:cs typeface="Verdana"/>
                      </a:endParaRPr>
                    </a:p>
                    <a:p>
                      <a:pPr marL="0" marR="0" algn="l">
                        <a:lnSpc>
                          <a:spcPct val="100000"/>
                        </a:lnSpc>
                        <a:spcBef>
                          <a:spcPts val="0"/>
                        </a:spcBef>
                        <a:spcAft>
                          <a:spcPts val="0"/>
                        </a:spcAft>
                      </a:pPr>
                      <a:r>
                        <a:rPr lang="en-US" sz="1100" dirty="0" smtClean="0">
                          <a:effectLst/>
                          <a:latin typeface="+mn-lt"/>
                          <a:ea typeface="Calibri"/>
                          <a:cs typeface="Verdana"/>
                        </a:rPr>
                        <a:t>Tracy</a:t>
                      </a:r>
                      <a:r>
                        <a:rPr lang="en-US" sz="1100" baseline="0" dirty="0" smtClean="0">
                          <a:effectLst/>
                          <a:latin typeface="+mn-lt"/>
                          <a:ea typeface="Calibri"/>
                          <a:cs typeface="Verdana"/>
                        </a:rPr>
                        <a:t> had a bucket to take them home.   Sarah told Tracy to take only some of the tadpoles home, so they put half of the tadpoles in the bucket.</a:t>
                      </a:r>
                      <a:endParaRPr lang="en-U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1</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effectLst/>
                          <a:latin typeface="+mn-lt"/>
                          <a:ea typeface="Calibri"/>
                          <a:cs typeface="Verdana"/>
                        </a:rPr>
                        <a:t>The student gives a minimal</a:t>
                      </a:r>
                      <a:r>
                        <a:rPr lang="en-US" sz="900" i="1" baseline="0" dirty="0" smtClean="0">
                          <a:effectLst/>
                          <a:latin typeface="+mn-lt"/>
                          <a:ea typeface="Calibri"/>
                          <a:cs typeface="Verdana"/>
                        </a:rPr>
                        <a:t> </a:t>
                      </a:r>
                      <a:r>
                        <a:rPr lang="en-US" sz="900" i="1" dirty="0" smtClean="0">
                          <a:effectLst/>
                          <a:latin typeface="+mn-lt"/>
                          <a:ea typeface="Calibri"/>
                          <a:cs typeface="Verdana"/>
                        </a:rPr>
                        <a:t>response about how the girls felt differently about the tadpoles and a vague example</a:t>
                      </a:r>
                      <a:r>
                        <a:rPr lang="en-US" sz="900" i="1" baseline="0" dirty="0" smtClean="0">
                          <a:effectLst/>
                          <a:latin typeface="+mn-lt"/>
                          <a:ea typeface="Calibri"/>
                          <a:cs typeface="Verdana"/>
                        </a:rPr>
                        <a:t> that references the text  but the example has to be inferred as details are not supportive.</a:t>
                      </a:r>
                      <a:endParaRPr lang="en-US" sz="1100"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Calibri"/>
                          <a:cs typeface="Verdana"/>
                        </a:rPr>
                        <a:t>Tracy wanted to take the tadpoles home, but Sarah didn’t want </a:t>
                      </a:r>
                      <a:r>
                        <a:rPr lang="en-US" sz="1100" dirty="0" smtClean="0">
                          <a:effectLst/>
                          <a:latin typeface="+mn-lt"/>
                          <a:ea typeface="Calibri"/>
                          <a:cs typeface="Verdana"/>
                        </a:rPr>
                        <a:t>to.</a:t>
                      </a:r>
                      <a:r>
                        <a:rPr lang="en-US" sz="1100" baseline="0" dirty="0" smtClean="0">
                          <a:effectLst/>
                          <a:latin typeface="+mn-lt"/>
                          <a:ea typeface="Calibri"/>
                          <a:cs typeface="Verdana"/>
                        </a:rPr>
                        <a:t>  They took only some of them home.</a:t>
                      </a:r>
                      <a:endParaRPr lang="en-U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27">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0</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effectLst/>
                          <a:latin typeface="+mn-lt"/>
                          <a:ea typeface="Calibri"/>
                          <a:cs typeface="Verdana"/>
                        </a:rPr>
                        <a:t>The student provides no evidence about how the girls felt differently about the tadpoles and no relevant information or examples from the text.</a:t>
                      </a:r>
                      <a:endParaRPr lang="en-US" sz="800"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Calibri"/>
                          <a:cs typeface="Verdana"/>
                        </a:rPr>
                        <a:t>Frogs live in the water.</a:t>
                      </a:r>
                      <a:endParaRPr lang="en-U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32899107"/>
              </p:ext>
            </p:extLst>
          </p:nvPr>
        </p:nvGraphicFramePr>
        <p:xfrm>
          <a:off x="5029200" y="7772400"/>
          <a:ext cx="1502569" cy="909620"/>
        </p:xfrm>
        <a:graphic>
          <a:graphicData uri="http://schemas.openxmlformats.org/drawingml/2006/table">
            <a:tbl>
              <a:tblPr/>
              <a:tblGrid>
                <a:gridCol w="1502569"/>
              </a:tblGrid>
              <a:tr h="51262">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RL.2.3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86938">
                <a:tc>
                  <a:txBody>
                    <a:bodyPr/>
                    <a:lstStyle/>
                    <a:p>
                      <a:r>
                        <a:rPr lang="en-US" sz="800" dirty="0" smtClean="0"/>
                        <a:t>RL.2.3  Describe how characters in a story respond to major events and challenges.</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Slide Number Placeholder 4"/>
          <p:cNvSpPr>
            <a:spLocks noGrp="1"/>
          </p:cNvSpPr>
          <p:nvPr>
            <p:ph type="sldNum" sz="quarter" idx="12"/>
          </p:nvPr>
        </p:nvSpPr>
        <p:spPr/>
        <p:txBody>
          <a:bodyPr/>
          <a:lstStyle/>
          <a:p>
            <a:r>
              <a:rPr lang="en-US" smtClean="0"/>
              <a:t>1</a:t>
            </a:r>
            <a:endParaRPr lang="en-US" dirty="0"/>
          </a:p>
        </p:txBody>
      </p:sp>
    </p:spTree>
    <p:extLst>
      <p:ext uri="{BB962C8B-B14F-4D97-AF65-F5344CB8AC3E}">
        <p14:creationId xmlns:p14="http://schemas.microsoft.com/office/powerpoint/2010/main" val="299231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87635291"/>
              </p:ext>
            </p:extLst>
          </p:nvPr>
        </p:nvGraphicFramePr>
        <p:xfrm>
          <a:off x="542440" y="1371600"/>
          <a:ext cx="5782160" cy="4947369"/>
        </p:xfrm>
        <a:graphic>
          <a:graphicData uri="http://schemas.openxmlformats.org/drawingml/2006/table">
            <a:tbl>
              <a:tblPr firstRow="1" firstCol="1" bandRow="1"/>
              <a:tblGrid>
                <a:gridCol w="600559"/>
                <a:gridCol w="5181601"/>
              </a:tblGrid>
              <a:tr h="22164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smtClean="0">
                          <a:effectLst>
                            <a:outerShdw blurRad="38100" dist="38100" dir="2700000" algn="tl">
                              <a:srgbClr val="000000">
                                <a:alpha val="43137"/>
                              </a:srgbClr>
                            </a:outerShdw>
                          </a:effectLst>
                        </a:rPr>
                        <a:t>Quarter 1 CFA Constructed Response Answer Key</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algn="l">
                        <a:lnSpc>
                          <a:spcPct val="100000"/>
                        </a:lnSpc>
                        <a:spcBef>
                          <a:spcPts val="0"/>
                        </a:spcBef>
                        <a:spcAft>
                          <a:spcPts val="0"/>
                        </a:spcAft>
                      </a:pPr>
                      <a:r>
                        <a:rPr lang="en-US" sz="1200" b="1" kern="1200" dirty="0">
                          <a:solidFill>
                            <a:srgbClr val="000000"/>
                          </a:solidFill>
                          <a:effectLst/>
                          <a:latin typeface="+mn-lt"/>
                          <a:ea typeface="Times New Roman"/>
                          <a:cs typeface="Helvetica" panose="020B0604020202020204" pitchFamily="34" charset="0"/>
                        </a:rPr>
                        <a:t>Standard </a:t>
                      </a:r>
                      <a:r>
                        <a:rPr lang="en-US" sz="1200" b="1" kern="1200" dirty="0" smtClean="0">
                          <a:solidFill>
                            <a:srgbClr val="000000"/>
                          </a:solidFill>
                          <a:effectLst/>
                          <a:latin typeface="+mn-lt"/>
                          <a:ea typeface="Times New Roman"/>
                          <a:cs typeface="Helvetica" panose="020B0604020202020204" pitchFamily="34" charset="0"/>
                        </a:rPr>
                        <a:t>RI.2.2:</a:t>
                      </a:r>
                      <a:r>
                        <a:rPr lang="en-US" sz="1200" b="1" kern="1200" baseline="0" dirty="0" smtClean="0">
                          <a:solidFill>
                            <a:srgbClr val="000000"/>
                          </a:solidFill>
                          <a:effectLst/>
                          <a:latin typeface="+mn-lt"/>
                          <a:ea typeface="Times New Roman"/>
                          <a:cs typeface="Helvetica" panose="020B0604020202020204" pitchFamily="34" charset="0"/>
                        </a:rPr>
                        <a:t> </a:t>
                      </a:r>
                      <a:r>
                        <a:rPr lang="en-US" sz="1200" b="1" kern="1200" dirty="0" smtClean="0">
                          <a:solidFill>
                            <a:srgbClr val="000000"/>
                          </a:solidFill>
                          <a:effectLst/>
                          <a:latin typeface="+mn-lt"/>
                          <a:ea typeface="Times New Roman"/>
                          <a:cs typeface="Helvetica" panose="020B0604020202020204" pitchFamily="34" charset="0"/>
                        </a:rPr>
                        <a:t>  </a:t>
                      </a:r>
                      <a:r>
                        <a:rPr lang="en-US" sz="1200" b="1" kern="1200" dirty="0">
                          <a:solidFill>
                            <a:srgbClr val="000000"/>
                          </a:solidFill>
                          <a:effectLst/>
                          <a:latin typeface="+mn-lt"/>
                          <a:ea typeface="Times New Roman"/>
                          <a:cs typeface="Helvetica" panose="020B0604020202020204" pitchFamily="34" charset="0"/>
                        </a:rPr>
                        <a:t>2 Point Short </a:t>
                      </a:r>
                      <a:r>
                        <a:rPr lang="en-US" sz="1200" b="1" kern="1200" dirty="0">
                          <a:solidFill>
                            <a:srgbClr val="000000"/>
                          </a:solidFill>
                          <a:effectLst>
                            <a:outerShdw blurRad="38100" dist="38100" dir="2700000" algn="tl">
                              <a:srgbClr val="000000">
                                <a:alpha val="43137"/>
                              </a:srgbClr>
                            </a:outerShdw>
                          </a:effectLst>
                          <a:latin typeface="+mn-lt"/>
                          <a:ea typeface="Times New Roman"/>
                          <a:cs typeface="Helvetica" panose="020B0604020202020204" pitchFamily="34" charset="0"/>
                        </a:rPr>
                        <a:t>Reading</a:t>
                      </a:r>
                      <a:r>
                        <a:rPr lang="en-US" sz="1200" b="1" kern="1200" dirty="0">
                          <a:solidFill>
                            <a:srgbClr val="000000"/>
                          </a:solidFill>
                          <a:effectLst/>
                          <a:latin typeface="+mn-lt"/>
                          <a:ea typeface="Times New Roman"/>
                          <a:cs typeface="Helvetica" panose="020B0604020202020204" pitchFamily="34" charset="0"/>
                        </a:rPr>
                        <a:t> Constructed Response Rubric</a:t>
                      </a:r>
                      <a:endParaRPr lang="en-US" sz="1200" b="1" dirty="0">
                        <a:effectLst/>
                        <a:latin typeface="+mn-lt"/>
                        <a:ea typeface="Calibri"/>
                        <a:cs typeface="Helvetica" panose="020B0604020202020204" pitchFamily="34" charset="0"/>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gridSpan="2">
                  <a:txBody>
                    <a:bodyPr/>
                    <a:lstStyle/>
                    <a:p>
                      <a:pPr marL="0" marR="0" algn="l">
                        <a:lnSpc>
                          <a:spcPct val="100000"/>
                        </a:lnSpc>
                        <a:spcBef>
                          <a:spcPts val="0"/>
                        </a:spcBef>
                        <a:spcAft>
                          <a:spcPts val="0"/>
                        </a:spcAft>
                      </a:pPr>
                      <a:endParaRPr lang="en-US" sz="1200" b="1" kern="1200" dirty="0" smtClean="0">
                        <a:solidFill>
                          <a:schemeClr val="tx1"/>
                        </a:solidFill>
                        <a:effectLst/>
                        <a:latin typeface="+mn-lt"/>
                        <a:ea typeface="Times New Roman"/>
                        <a:cs typeface="Helvetica" panose="020B0604020202020204" pitchFamily="34" charset="0"/>
                      </a:endParaRPr>
                    </a:p>
                    <a:p>
                      <a:pPr marL="0" marR="0" algn="l">
                        <a:lnSpc>
                          <a:spcPct val="100000"/>
                        </a:lnSpc>
                        <a:spcBef>
                          <a:spcPts val="0"/>
                        </a:spcBef>
                        <a:spcAft>
                          <a:spcPts val="0"/>
                        </a:spcAft>
                      </a:pPr>
                      <a:r>
                        <a:rPr lang="en-US" sz="1400" b="1" kern="1200" dirty="0" smtClean="0">
                          <a:solidFill>
                            <a:schemeClr val="tx1"/>
                          </a:solidFill>
                          <a:effectLst/>
                          <a:latin typeface="+mn-lt"/>
                          <a:ea typeface="Times New Roman"/>
                          <a:cs typeface="Helvetica" panose="020B0604020202020204" pitchFamily="34" charset="0"/>
                        </a:rPr>
                        <a:t>Question  # 15  Prompt: In</a:t>
                      </a:r>
                      <a:r>
                        <a:rPr lang="en-US" sz="1400" b="1" kern="1200" baseline="0" dirty="0" smtClean="0">
                          <a:solidFill>
                            <a:schemeClr val="tx1"/>
                          </a:solidFill>
                          <a:effectLst/>
                          <a:latin typeface="+mn-lt"/>
                          <a:ea typeface="Times New Roman"/>
                          <a:cs typeface="Helvetica" panose="020B0604020202020204" pitchFamily="34" charset="0"/>
                        </a:rPr>
                        <a:t> the text, </a:t>
                      </a:r>
                      <a:r>
                        <a:rPr lang="en-US" sz="1400" b="1" i="1" u="sng" kern="1200" baseline="0" dirty="0" smtClean="0">
                          <a:solidFill>
                            <a:schemeClr val="tx1"/>
                          </a:solidFill>
                          <a:effectLst/>
                          <a:latin typeface="+mn-lt"/>
                          <a:ea typeface="Times New Roman"/>
                          <a:cs typeface="Helvetica" panose="020B0604020202020204" pitchFamily="34" charset="0"/>
                        </a:rPr>
                        <a:t>Frogs</a:t>
                      </a:r>
                      <a:r>
                        <a:rPr lang="en-US" sz="1400" b="1" kern="1200" baseline="0" dirty="0" smtClean="0">
                          <a:solidFill>
                            <a:schemeClr val="tx1"/>
                          </a:solidFill>
                          <a:effectLst/>
                          <a:latin typeface="+mn-lt"/>
                          <a:ea typeface="Times New Roman"/>
                          <a:cs typeface="Helvetica" panose="020B0604020202020204" pitchFamily="34" charset="0"/>
                        </a:rPr>
                        <a:t>, w</a:t>
                      </a:r>
                      <a:r>
                        <a:rPr lang="en-US" sz="1400" b="1" kern="1200" dirty="0" smtClean="0">
                          <a:solidFill>
                            <a:schemeClr val="tx1"/>
                          </a:solidFill>
                          <a:effectLst/>
                          <a:latin typeface="+mn-lt"/>
                          <a:ea typeface="Times New Roman"/>
                          <a:cs typeface="Helvetica" panose="020B0604020202020204" pitchFamily="34" charset="0"/>
                        </a:rPr>
                        <a:t>hat is the main idea of paragraph 5? </a:t>
                      </a:r>
                      <a:r>
                        <a:rPr lang="en-US" sz="1400" b="1" kern="1200" baseline="0" dirty="0" smtClean="0">
                          <a:solidFill>
                            <a:schemeClr val="tx1"/>
                          </a:solidFill>
                          <a:effectLst/>
                          <a:latin typeface="+mn-lt"/>
                          <a:ea typeface="Times New Roman"/>
                          <a:cs typeface="Helvetica" panose="020B0604020202020204" pitchFamily="34" charset="0"/>
                        </a:rPr>
                        <a:t> </a:t>
                      </a:r>
                      <a:r>
                        <a:rPr lang="en-US" sz="1400" b="1" kern="1200" dirty="0" smtClean="0">
                          <a:solidFill>
                            <a:schemeClr val="tx1"/>
                          </a:solidFill>
                          <a:effectLst/>
                          <a:latin typeface="+mn-lt"/>
                          <a:ea typeface="Times New Roman"/>
                          <a:cs typeface="Helvetica" panose="020B0604020202020204" pitchFamily="34" charset="0"/>
                        </a:rPr>
                        <a:t>Support</a:t>
                      </a:r>
                      <a:r>
                        <a:rPr lang="en-US" sz="1400" b="1" kern="1200" baseline="0" dirty="0" smtClean="0">
                          <a:solidFill>
                            <a:schemeClr val="tx1"/>
                          </a:solidFill>
                          <a:effectLst/>
                          <a:latin typeface="+mn-lt"/>
                          <a:ea typeface="Times New Roman"/>
                          <a:cs typeface="Helvetica" panose="020B0604020202020204" pitchFamily="34" charset="0"/>
                        </a:rPr>
                        <a:t> your answer with details from the paragraph.</a:t>
                      </a:r>
                    </a:p>
                    <a:p>
                      <a:pPr marL="0" marR="0" algn="l">
                        <a:lnSpc>
                          <a:spcPct val="100000"/>
                        </a:lnSpc>
                        <a:spcBef>
                          <a:spcPts val="0"/>
                        </a:spcBef>
                        <a:spcAft>
                          <a:spcPts val="0"/>
                        </a:spcAft>
                      </a:pPr>
                      <a:endParaRPr lang="en-US" sz="1200" dirty="0">
                        <a:solidFill>
                          <a:schemeClr val="tx1"/>
                        </a:solidFill>
                        <a:effectLst/>
                        <a:latin typeface="+mn-lt"/>
                        <a:ea typeface="Calibri"/>
                        <a:cs typeface="Helvetica" panose="020B0604020202020204" pitchFamily="34" charset="0"/>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05831">
                <a:tc gridSpan="2">
                  <a:txBody>
                    <a:bodyPr/>
                    <a:lstStyle/>
                    <a:p>
                      <a:pPr marL="0" marR="0" algn="l">
                        <a:lnSpc>
                          <a:spcPct val="100000"/>
                        </a:lnSpc>
                        <a:spcBef>
                          <a:spcPts val="0"/>
                        </a:spcBef>
                        <a:spcAft>
                          <a:spcPts val="0"/>
                        </a:spcAft>
                      </a:pPr>
                      <a:r>
                        <a:rPr lang="en-US" sz="1000" b="1" i="1" kern="1200" dirty="0" smtClean="0">
                          <a:solidFill>
                            <a:schemeClr val="tx1"/>
                          </a:solidFill>
                          <a:effectLst/>
                          <a:latin typeface="+mn-lt"/>
                          <a:ea typeface="Times New Roman"/>
                          <a:cs typeface="Times New Roman"/>
                        </a:rPr>
                        <a:t>Directions for Scoring Notes:  </a:t>
                      </a:r>
                      <a:r>
                        <a:rPr lang="en-US" sz="1000" i="1" kern="1200" dirty="0" smtClean="0">
                          <a:solidFill>
                            <a:schemeClr val="tx1"/>
                          </a:solidFill>
                          <a:effectLst/>
                          <a:latin typeface="+mn-lt"/>
                          <a:ea typeface="Times New Roman"/>
                          <a:cs typeface="Times New Roman"/>
                        </a:rPr>
                        <a:t>Write an overview of what students could include in a proficient response with examples from the text..</a:t>
                      </a:r>
                      <a:endParaRPr lang="en-US" sz="1000" dirty="0" smtClean="0">
                        <a:solidFill>
                          <a:schemeClr val="tx1"/>
                        </a:solidFill>
                        <a:effectLst/>
                        <a:latin typeface="+mn-lt"/>
                        <a:ea typeface="Times New Roman"/>
                      </a:endParaRPr>
                    </a:p>
                    <a:p>
                      <a:pPr marL="0" marR="0" algn="l">
                        <a:lnSpc>
                          <a:spcPct val="100000"/>
                        </a:lnSpc>
                        <a:spcBef>
                          <a:spcPts val="0"/>
                        </a:spcBef>
                        <a:spcAft>
                          <a:spcPts val="0"/>
                        </a:spcAft>
                      </a:pPr>
                      <a:r>
                        <a:rPr lang="en-US" sz="1000" b="1" i="1" kern="1200" dirty="0" smtClean="0">
                          <a:solidFill>
                            <a:schemeClr val="tx1"/>
                          </a:solidFill>
                          <a:effectLst/>
                          <a:latin typeface="+mn-lt"/>
                          <a:ea typeface="Times New Roman"/>
                          <a:cs typeface="Times New Roman"/>
                        </a:rPr>
                        <a:t>Teacher</a:t>
                      </a:r>
                      <a:r>
                        <a:rPr lang="en-US" sz="1000" b="1" i="1" kern="1200" baseline="0" dirty="0" smtClean="0">
                          <a:solidFill>
                            <a:schemeClr val="tx1"/>
                          </a:solidFill>
                          <a:effectLst/>
                          <a:latin typeface="+mn-lt"/>
                          <a:ea typeface="Times New Roman"/>
                          <a:cs typeface="Times New Roman"/>
                        </a:rPr>
                        <a:t> Language and Scoring Notes:</a:t>
                      </a:r>
                      <a:endParaRPr lang="en-US" sz="1000" dirty="0" smtClean="0">
                        <a:solidFill>
                          <a:schemeClr val="tx1"/>
                        </a:solidFill>
                        <a:effectLst/>
                        <a:latin typeface="+mn-lt"/>
                        <a:ea typeface="Times New Roman"/>
                      </a:endParaRPr>
                    </a:p>
                    <a:p>
                      <a:pPr marL="0" marR="0" algn="l">
                        <a:lnSpc>
                          <a:spcPct val="100000"/>
                        </a:lnSpc>
                        <a:spcBef>
                          <a:spcPts val="0"/>
                        </a:spcBef>
                        <a:spcAft>
                          <a:spcPts val="0"/>
                        </a:spcAft>
                      </a:pPr>
                      <a:r>
                        <a:rPr lang="en-US" sz="1000" b="1" dirty="0" smtClean="0">
                          <a:solidFill>
                            <a:schemeClr val="tx1"/>
                          </a:solidFill>
                          <a:effectLst/>
                          <a:latin typeface="+mn-lt"/>
                          <a:ea typeface="Times New Roman"/>
                        </a:rPr>
                        <a:t>Sufficient Evidence: </a:t>
                      </a:r>
                      <a:r>
                        <a:rPr lang="en-US" sz="1000" b="0" dirty="0" smtClean="0">
                          <a:solidFill>
                            <a:schemeClr val="tx1"/>
                          </a:solidFill>
                          <a:effectLst/>
                          <a:latin typeface="+mn-lt"/>
                          <a:ea typeface="Times New Roman"/>
                        </a:rPr>
                        <a:t> Student gives sufficient evidence to show they have specified the main idea of paragraph 5 by</a:t>
                      </a:r>
                      <a:r>
                        <a:rPr lang="en-US" sz="1000" b="0" baseline="0" dirty="0" smtClean="0">
                          <a:solidFill>
                            <a:schemeClr val="tx1"/>
                          </a:solidFill>
                          <a:effectLst/>
                          <a:latin typeface="+mn-lt"/>
                          <a:ea typeface="Times New Roman"/>
                        </a:rPr>
                        <a:t> using details from the paragraph.</a:t>
                      </a:r>
                    </a:p>
                    <a:p>
                      <a:pPr marL="0" marR="0" algn="l">
                        <a:lnSpc>
                          <a:spcPct val="100000"/>
                        </a:lnSpc>
                        <a:spcBef>
                          <a:spcPts val="0"/>
                        </a:spcBef>
                        <a:spcAft>
                          <a:spcPts val="0"/>
                        </a:spcAft>
                      </a:pPr>
                      <a:r>
                        <a:rPr lang="en-US" sz="1000" b="1" dirty="0" smtClean="0">
                          <a:solidFill>
                            <a:schemeClr val="tx1"/>
                          </a:solidFill>
                          <a:effectLst/>
                          <a:latin typeface="+mn-lt"/>
                          <a:ea typeface="Times New Roman"/>
                        </a:rPr>
                        <a:t>Specific</a:t>
                      </a:r>
                      <a:r>
                        <a:rPr lang="en-US" sz="1000" b="1" baseline="0" dirty="0" smtClean="0">
                          <a:solidFill>
                            <a:schemeClr val="tx1"/>
                          </a:solidFill>
                          <a:effectLst/>
                          <a:latin typeface="+mn-lt"/>
                          <a:ea typeface="Times New Roman"/>
                        </a:rPr>
                        <a:t> References to Text: </a:t>
                      </a:r>
                      <a:r>
                        <a:rPr lang="en-US" sz="1000" b="0" baseline="0" dirty="0" smtClean="0">
                          <a:solidFill>
                            <a:schemeClr val="tx1"/>
                          </a:solidFill>
                          <a:effectLst/>
                          <a:latin typeface="+mn-lt"/>
                          <a:ea typeface="Times New Roman"/>
                        </a:rPr>
                        <a:t>Specific Identifications/references from the text to identify the main idea could include:  (1) toe pads help tree frogs hang on when they climb, (2) tree frogs climb trees or rocks, (3) they can live in high trees, (4) they can jump from tree to tree and stay in the air for a long time.</a:t>
                      </a:r>
                    </a:p>
                    <a:p>
                      <a:pPr marL="0" marR="0" algn="l">
                        <a:lnSpc>
                          <a:spcPct val="100000"/>
                        </a:lnSpc>
                        <a:spcBef>
                          <a:spcPts val="0"/>
                        </a:spcBef>
                        <a:spcAft>
                          <a:spcPts val="0"/>
                        </a:spcAft>
                      </a:pPr>
                      <a:r>
                        <a:rPr lang="en-US" sz="1000" b="1" baseline="0" dirty="0" smtClean="0">
                          <a:solidFill>
                            <a:schemeClr val="tx1"/>
                          </a:solidFill>
                          <a:effectLst/>
                          <a:latin typeface="+mn-lt"/>
                          <a:ea typeface="Times New Roman"/>
                        </a:rPr>
                        <a:t>Full Support</a:t>
                      </a:r>
                      <a:r>
                        <a:rPr lang="en-US" sz="1000" baseline="0" dirty="0" smtClean="0">
                          <a:solidFill>
                            <a:schemeClr val="tx1"/>
                          </a:solidFill>
                          <a:effectLst/>
                          <a:latin typeface="+mn-lt"/>
                          <a:ea typeface="Times New Roman"/>
                        </a:rPr>
                        <a:t>: Student response should fully support the prompt using clear and relevant details from the text</a:t>
                      </a:r>
                    </a:p>
                    <a:p>
                      <a:pPr marL="0" marR="0" algn="l">
                        <a:lnSpc>
                          <a:spcPct val="100000"/>
                        </a:lnSpc>
                        <a:spcBef>
                          <a:spcPts val="0"/>
                        </a:spcBef>
                        <a:spcAft>
                          <a:spcPts val="0"/>
                        </a:spcAft>
                      </a:pPr>
                      <a:r>
                        <a:rPr lang="en-US" sz="1000" baseline="0" dirty="0" smtClean="0">
                          <a:solidFill>
                            <a:schemeClr val="tx1"/>
                          </a:solidFill>
                          <a:effectLst/>
                          <a:latin typeface="+mn-lt"/>
                          <a:ea typeface="Times New Roman"/>
                        </a:rPr>
                        <a:t>to identify the main idea of paragraph five as:  </a:t>
                      </a:r>
                      <a:r>
                        <a:rPr lang="en-US" sz="1000" b="1" baseline="0" dirty="0" smtClean="0">
                          <a:solidFill>
                            <a:schemeClr val="tx1"/>
                          </a:solidFill>
                          <a:effectLst/>
                          <a:latin typeface="+mn-lt"/>
                          <a:ea typeface="Times New Roman"/>
                        </a:rPr>
                        <a:t>Tree Frogs have Toe Pads </a:t>
                      </a:r>
                      <a:r>
                        <a:rPr lang="en-US" sz="1000" baseline="0" dirty="0" smtClean="0">
                          <a:solidFill>
                            <a:schemeClr val="tx1"/>
                          </a:solidFill>
                          <a:effectLst/>
                          <a:latin typeface="+mn-lt"/>
                          <a:ea typeface="Times New Roman"/>
                        </a:rPr>
                        <a:t>(or a similar statement).</a:t>
                      </a:r>
                      <a:endParaRPr lang="en-US" sz="1000" dirty="0" smtClean="0">
                        <a:solidFill>
                          <a:schemeClr val="tx1"/>
                        </a:solidFill>
                        <a:effectLst/>
                        <a:latin typeface="+mn-lt"/>
                        <a:ea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8591">
                <a:tc>
                  <a:txBody>
                    <a:bodyPr/>
                    <a:lstStyle/>
                    <a:p>
                      <a:pPr marL="0" marR="0" algn="ctr">
                        <a:lnSpc>
                          <a:spcPct val="100000"/>
                        </a:lnSpc>
                        <a:spcBef>
                          <a:spcPts val="0"/>
                        </a:spcBef>
                        <a:spcAft>
                          <a:spcPts val="0"/>
                        </a:spcAft>
                      </a:pPr>
                      <a:r>
                        <a:rPr lang="en-US" sz="2400" b="1" dirty="0" smtClean="0">
                          <a:solidFill>
                            <a:schemeClr val="tx1"/>
                          </a:solidFill>
                          <a:effectLst/>
                          <a:latin typeface="+mn-lt"/>
                          <a:ea typeface="Calibri"/>
                          <a:cs typeface="Helvetica" panose="020B0604020202020204" pitchFamily="34" charset="0"/>
                        </a:rPr>
                        <a:t>2</a:t>
                      </a:r>
                      <a:endParaRPr lang="en-US" sz="2400" b="1" dirty="0">
                        <a:solidFill>
                          <a:schemeClr val="tx1"/>
                        </a:solidFill>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solidFill>
                            <a:schemeClr val="tx1"/>
                          </a:solidFill>
                          <a:effectLst/>
                          <a:latin typeface="+mn-lt"/>
                          <a:ea typeface="Calibri"/>
                          <a:cs typeface="Verdana"/>
                        </a:rPr>
                        <a:t>The student gives a proficient response by </a:t>
                      </a:r>
                      <a:r>
                        <a:rPr lang="en-US" sz="1000" b="1" i="1" dirty="0" smtClean="0">
                          <a:solidFill>
                            <a:schemeClr val="tx1"/>
                          </a:solidFill>
                          <a:effectLst/>
                          <a:latin typeface="+mn-lt"/>
                          <a:ea typeface="Calibri"/>
                          <a:cs typeface="Verdana"/>
                        </a:rPr>
                        <a:t>stating the main idea </a:t>
                      </a:r>
                      <a:r>
                        <a:rPr lang="en-US" sz="1000" i="1" dirty="0" smtClean="0">
                          <a:solidFill>
                            <a:schemeClr val="tx1"/>
                          </a:solidFill>
                          <a:effectLst/>
                          <a:latin typeface="+mn-lt"/>
                          <a:ea typeface="Calibri"/>
                          <a:cs typeface="Verdana"/>
                        </a:rPr>
                        <a:t>of the paragraph and providing </a:t>
                      </a:r>
                    </a:p>
                    <a:p>
                      <a:pPr marL="0" marR="0" algn="l">
                        <a:lnSpc>
                          <a:spcPct val="100000"/>
                        </a:lnSpc>
                        <a:spcBef>
                          <a:spcPts val="0"/>
                        </a:spcBef>
                        <a:spcAft>
                          <a:spcPts val="0"/>
                        </a:spcAft>
                      </a:pPr>
                      <a:r>
                        <a:rPr lang="en-US" sz="1000" b="1" i="1" dirty="0" smtClean="0">
                          <a:solidFill>
                            <a:schemeClr val="tx1"/>
                          </a:solidFill>
                          <a:effectLst/>
                          <a:latin typeface="+mn-lt"/>
                          <a:ea typeface="Calibri"/>
                          <a:cs typeface="Verdana"/>
                        </a:rPr>
                        <a:t>3-4</a:t>
                      </a:r>
                      <a:r>
                        <a:rPr lang="en-US" sz="1000" b="1" i="1" baseline="0" dirty="0" smtClean="0">
                          <a:solidFill>
                            <a:schemeClr val="tx1"/>
                          </a:solidFill>
                          <a:effectLst/>
                          <a:latin typeface="+mn-lt"/>
                          <a:ea typeface="Calibri"/>
                          <a:cs typeface="Verdana"/>
                        </a:rPr>
                        <a:t> facts </a:t>
                      </a:r>
                      <a:r>
                        <a:rPr lang="en-US" sz="1000" i="1" baseline="0" dirty="0" smtClean="0">
                          <a:solidFill>
                            <a:schemeClr val="tx1"/>
                          </a:solidFill>
                          <a:effectLst/>
                          <a:latin typeface="+mn-lt"/>
                          <a:ea typeface="Calibri"/>
                          <a:cs typeface="Verdana"/>
                        </a:rPr>
                        <a:t>as evidence to support the main idea.</a:t>
                      </a:r>
                      <a:endParaRPr lang="en-US" sz="1000" i="1" dirty="0" smtClean="0">
                        <a:solidFill>
                          <a:schemeClr val="tx1"/>
                        </a:solidFill>
                        <a:effectLst/>
                        <a:latin typeface="+mn-lt"/>
                        <a:ea typeface="Calibri"/>
                        <a:cs typeface="Verdana"/>
                      </a:endParaRPr>
                    </a:p>
                    <a:p>
                      <a:pPr marL="0" marR="0" algn="l">
                        <a:lnSpc>
                          <a:spcPct val="100000"/>
                        </a:lnSpc>
                        <a:spcBef>
                          <a:spcPts val="0"/>
                        </a:spcBef>
                        <a:spcAft>
                          <a:spcPts val="0"/>
                        </a:spcAft>
                      </a:pPr>
                      <a:r>
                        <a:rPr lang="en-US" sz="1100" kern="1200" dirty="0" smtClean="0">
                          <a:solidFill>
                            <a:schemeClr val="tx1"/>
                          </a:solidFill>
                          <a:effectLst/>
                          <a:latin typeface="+mn-lt"/>
                          <a:ea typeface="Times New Roman"/>
                          <a:cs typeface="Helvetica" panose="020B0604020202020204" pitchFamily="34" charset="0"/>
                        </a:rPr>
                        <a:t>Paragraph five is all about what tree frogs can do because they have toe pads.  So</a:t>
                      </a:r>
                      <a:r>
                        <a:rPr lang="en-US" sz="1100" kern="1200" baseline="0" dirty="0" smtClean="0">
                          <a:solidFill>
                            <a:schemeClr val="tx1"/>
                          </a:solidFill>
                          <a:effectLst/>
                          <a:latin typeface="+mn-lt"/>
                          <a:ea typeface="Times New Roman"/>
                          <a:cs typeface="Helvetica" panose="020B0604020202020204" pitchFamily="34" charset="0"/>
                        </a:rPr>
                        <a:t> that is the main idea.  To show that is the main idea one fact is that tree frogs use their toe pads to climb trees and rocks, and jump from tree to tree.  Without toe pads tree frogs could not hang on to trees.</a:t>
                      </a:r>
                      <a:endParaRPr lang="en-US" sz="1100" dirty="0">
                        <a:solidFill>
                          <a:schemeClr val="tx1"/>
                        </a:solidFill>
                        <a:effectLst/>
                        <a:latin typeface="+mn-lt"/>
                        <a:ea typeface="Calibri"/>
                        <a:cs typeface="Helvetica" panose="020B0604020202020204" pitchFamily="34" charset="0"/>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48363">
                <a:tc>
                  <a:txBody>
                    <a:bodyPr/>
                    <a:lstStyle/>
                    <a:p>
                      <a:pPr marL="0" marR="0" algn="ctr">
                        <a:lnSpc>
                          <a:spcPct val="100000"/>
                        </a:lnSpc>
                        <a:spcBef>
                          <a:spcPts val="0"/>
                        </a:spcBef>
                        <a:spcAft>
                          <a:spcPts val="0"/>
                        </a:spcAft>
                      </a:pPr>
                      <a:r>
                        <a:rPr lang="en-US" sz="2400" b="1" dirty="0" smtClean="0">
                          <a:effectLst/>
                          <a:latin typeface="+mn-lt"/>
                          <a:ea typeface="Calibri"/>
                          <a:cs typeface="Helvetica" panose="020B0604020202020204" pitchFamily="34" charset="0"/>
                        </a:rPr>
                        <a:t>1</a:t>
                      </a:r>
                      <a:endParaRPr lang="en-US" sz="2400" b="1" dirty="0">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mn-lt"/>
                          <a:ea typeface="Calibri"/>
                          <a:cs typeface="Verdana"/>
                        </a:rPr>
                        <a:t>The student gives a partial response by </a:t>
                      </a:r>
                      <a:r>
                        <a:rPr lang="en-US" sz="1000" b="1" i="1" dirty="0" smtClean="0">
                          <a:effectLst/>
                          <a:latin typeface="+mn-lt"/>
                          <a:ea typeface="Calibri"/>
                          <a:cs typeface="Verdana"/>
                        </a:rPr>
                        <a:t>stating the main idea </a:t>
                      </a:r>
                      <a:r>
                        <a:rPr lang="en-US" sz="1000" i="1" dirty="0" smtClean="0">
                          <a:effectLst/>
                          <a:latin typeface="+mn-lt"/>
                          <a:ea typeface="Calibri"/>
                          <a:cs typeface="Verdana"/>
                        </a:rPr>
                        <a:t>of the paragraph but provides </a:t>
                      </a:r>
                      <a:r>
                        <a:rPr lang="en-US" sz="1000" b="1" i="1" dirty="0" smtClean="0">
                          <a:effectLst/>
                          <a:latin typeface="+mn-lt"/>
                          <a:ea typeface="Calibri"/>
                          <a:cs typeface="Verdana"/>
                        </a:rPr>
                        <a:t>few facts </a:t>
                      </a:r>
                      <a:r>
                        <a:rPr lang="en-US" sz="1000" i="1" baseline="0" dirty="0" smtClean="0">
                          <a:effectLst/>
                          <a:latin typeface="+mn-lt"/>
                          <a:ea typeface="Calibri"/>
                          <a:cs typeface="Verdana"/>
                        </a:rPr>
                        <a:t>as evidence to support the main idea.</a:t>
                      </a:r>
                    </a:p>
                    <a:p>
                      <a:pPr marL="0" marR="0" algn="l">
                        <a:lnSpc>
                          <a:spcPct val="100000"/>
                        </a:lnSpc>
                        <a:spcBef>
                          <a:spcPts val="0"/>
                        </a:spcBef>
                        <a:spcAft>
                          <a:spcPts val="0"/>
                        </a:spcAft>
                      </a:pPr>
                      <a:r>
                        <a:rPr lang="en-US" sz="1100" i="0" baseline="0" dirty="0" smtClean="0">
                          <a:effectLst/>
                          <a:latin typeface="+mn-lt"/>
                          <a:ea typeface="Calibri"/>
                          <a:cs typeface="Verdana"/>
                        </a:rPr>
                        <a:t>This story is about tree frogs.  It is all about why toe pads are important to tree frogs like climbing.</a:t>
                      </a:r>
                      <a:endParaRPr lang="en-US" sz="1100" i="0" dirty="0" smtClean="0">
                        <a:effectLst/>
                        <a:latin typeface="+mn-lt"/>
                        <a:ea typeface="Calibri"/>
                        <a:cs typeface="Verdana"/>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a:txBody>
                    <a:bodyPr/>
                    <a:lstStyle/>
                    <a:p>
                      <a:pPr marL="0" marR="0" algn="ctr">
                        <a:lnSpc>
                          <a:spcPct val="100000"/>
                        </a:lnSpc>
                        <a:spcBef>
                          <a:spcPts val="0"/>
                        </a:spcBef>
                        <a:spcAft>
                          <a:spcPts val="0"/>
                        </a:spcAft>
                      </a:pPr>
                      <a:r>
                        <a:rPr lang="en-US" sz="2400" b="1" dirty="0" smtClean="0">
                          <a:effectLst/>
                          <a:latin typeface="+mn-lt"/>
                          <a:ea typeface="Calibri"/>
                          <a:cs typeface="Helvetica" panose="020B0604020202020204" pitchFamily="34" charset="0"/>
                        </a:rPr>
                        <a:t>0</a:t>
                      </a:r>
                      <a:endParaRPr lang="en-US" sz="2400" b="1" dirty="0">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mn-lt"/>
                          <a:ea typeface="Calibri"/>
                          <a:cs typeface="Verdana"/>
                        </a:rPr>
                        <a:t>The student lists facts, but gives no response of the main idea of the paragraph</a:t>
                      </a:r>
                      <a:r>
                        <a:rPr lang="en-US" sz="1000" i="1" baseline="0" dirty="0" smtClean="0">
                          <a:effectLst/>
                          <a:latin typeface="+mn-lt"/>
                          <a:ea typeface="Calibri"/>
                          <a:cs typeface="Verdana"/>
                        </a:rPr>
                        <a:t>.</a:t>
                      </a:r>
                    </a:p>
                    <a:p>
                      <a:pPr marL="0" marR="0" algn="l">
                        <a:lnSpc>
                          <a:spcPct val="100000"/>
                        </a:lnSpc>
                        <a:spcBef>
                          <a:spcPts val="0"/>
                        </a:spcBef>
                        <a:spcAft>
                          <a:spcPts val="0"/>
                        </a:spcAft>
                      </a:pPr>
                      <a:r>
                        <a:rPr lang="en-US" sz="1100" i="0" baseline="0" dirty="0" smtClean="0">
                          <a:effectLst/>
                          <a:latin typeface="+mn-lt"/>
                          <a:ea typeface="Calibri"/>
                          <a:cs typeface="Verdana"/>
                        </a:rPr>
                        <a:t>Tree frogs can climb really high in trees!  They can jump too.</a:t>
                      </a:r>
                      <a:endParaRPr lang="en-US" sz="1100" i="0" dirty="0" smtClean="0">
                        <a:effectLst/>
                        <a:latin typeface="+mn-lt"/>
                        <a:ea typeface="Calibri"/>
                        <a:cs typeface="Verdana"/>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37078992"/>
              </p:ext>
            </p:extLst>
          </p:nvPr>
        </p:nvGraphicFramePr>
        <p:xfrm>
          <a:off x="4876800" y="6459541"/>
          <a:ext cx="1502569" cy="627059"/>
        </p:xfrm>
        <a:graphic>
          <a:graphicData uri="http://schemas.openxmlformats.org/drawingml/2006/table">
            <a:tbl>
              <a:tblPr/>
              <a:tblGrid>
                <a:gridCol w="1502569"/>
              </a:tblGrid>
              <a:tr h="98048">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RI.2.2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04377">
                <a:tc>
                  <a:txBody>
                    <a:bodyPr/>
                    <a:lstStyle/>
                    <a:p>
                      <a:r>
                        <a:rPr lang="en-US" sz="800" dirty="0" smtClean="0"/>
                        <a:t>Identify the main topic of a multiparagraph text as well as the focus of specific paragraphs within the text.</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54492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4874583"/>
              </p:ext>
            </p:extLst>
          </p:nvPr>
        </p:nvGraphicFramePr>
        <p:xfrm>
          <a:off x="304800" y="976140"/>
          <a:ext cx="6324601" cy="5592300"/>
        </p:xfrm>
        <a:graphic>
          <a:graphicData uri="http://schemas.openxmlformats.org/drawingml/2006/table">
            <a:tbl>
              <a:tblPr firstRow="1" firstCol="1" bandRow="1"/>
              <a:tblGrid>
                <a:gridCol w="683123"/>
                <a:gridCol w="5641478"/>
              </a:tblGrid>
              <a:tr h="17222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smtClean="0">
                          <a:effectLst>
                            <a:outerShdw blurRad="38100" dist="38100" dir="2700000" algn="tl">
                              <a:srgbClr val="000000">
                                <a:alpha val="43137"/>
                              </a:srgbClr>
                            </a:outerShdw>
                          </a:effectLst>
                        </a:rPr>
                        <a:t>Quarter 1 CFA Constructed Response Answer Key</a:t>
                      </a: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2227">
                <a:tc gridSpan="2">
                  <a:txBody>
                    <a:bodyPr/>
                    <a:lstStyle/>
                    <a:p>
                      <a:pPr marL="0" marR="0" algn="l">
                        <a:lnSpc>
                          <a:spcPct val="100000"/>
                        </a:lnSpc>
                        <a:spcBef>
                          <a:spcPts val="0"/>
                        </a:spcBef>
                        <a:spcAft>
                          <a:spcPts val="0"/>
                        </a:spcAft>
                      </a:pPr>
                      <a:r>
                        <a:rPr lang="en-US" sz="1400" b="0" kern="1200" dirty="0" smtClean="0">
                          <a:solidFill>
                            <a:srgbClr val="000000"/>
                          </a:solidFill>
                          <a:effectLst/>
                          <a:latin typeface="+mn-lt"/>
                          <a:ea typeface="Times New Roman"/>
                          <a:cs typeface="Times New Roman"/>
                        </a:rPr>
                        <a:t> </a:t>
                      </a:r>
                      <a:r>
                        <a:rPr lang="en-US" sz="1200" b="1" kern="1200" dirty="0" smtClean="0">
                          <a:solidFill>
                            <a:srgbClr val="000000"/>
                          </a:solidFill>
                          <a:effectLst/>
                          <a:latin typeface="+mn-lt"/>
                          <a:ea typeface="Times New Roman"/>
                          <a:cs typeface="Times New Roman"/>
                        </a:rPr>
                        <a:t>Standard RI.2.3</a:t>
                      </a:r>
                      <a:r>
                        <a:rPr lang="en-US" sz="1200" b="1" kern="1200" dirty="0">
                          <a:solidFill>
                            <a:srgbClr val="000000"/>
                          </a:solidFill>
                          <a:effectLst/>
                          <a:latin typeface="+mn-lt"/>
                          <a:ea typeface="Times New Roman"/>
                          <a:cs typeface="Times New Roman"/>
                        </a:rPr>
                        <a:t>:   </a:t>
                      </a:r>
                      <a:r>
                        <a:rPr lang="en-US" sz="1200" b="1" i="1" u="none" kern="1200" dirty="0">
                          <a:solidFill>
                            <a:srgbClr val="000000"/>
                          </a:solidFill>
                          <a:effectLst/>
                          <a:latin typeface="+mn-lt"/>
                          <a:ea typeface="Times New Roman"/>
                          <a:cs typeface="Times New Roman"/>
                        </a:rPr>
                        <a:t>3 Point </a:t>
                      </a:r>
                      <a:r>
                        <a:rPr lang="en-US" sz="1200" b="1" kern="1200" dirty="0">
                          <a:solidFill>
                            <a:srgbClr val="000000"/>
                          </a:solidFill>
                          <a:effectLst>
                            <a:outerShdw blurRad="38100" dist="38100" dir="2700000" algn="tl">
                              <a:srgbClr val="000000">
                                <a:alpha val="43137"/>
                              </a:srgbClr>
                            </a:outerShdw>
                          </a:effectLst>
                          <a:latin typeface="+mn-lt"/>
                          <a:ea typeface="Times New Roman"/>
                          <a:cs typeface="Times New Roman"/>
                        </a:rPr>
                        <a:t>Reading</a:t>
                      </a:r>
                      <a:r>
                        <a:rPr lang="en-US" sz="1200" b="1" kern="1200" dirty="0">
                          <a:solidFill>
                            <a:srgbClr val="000000"/>
                          </a:solidFill>
                          <a:effectLst/>
                          <a:latin typeface="+mn-lt"/>
                          <a:ea typeface="Times New Roman"/>
                          <a:cs typeface="Times New Roman"/>
                        </a:rPr>
                        <a:t> Constructed Response Rubric</a:t>
                      </a:r>
                      <a:endParaRPr lang="en-US" sz="1200" b="1" dirty="0">
                        <a:effectLst/>
                        <a:latin typeface="+mn-lt"/>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00">
                <a:tc gridSpan="2">
                  <a:txBody>
                    <a:bodyPr/>
                    <a:lstStyle/>
                    <a:p>
                      <a:pPr marL="0" marR="0" indent="0" algn="l">
                        <a:lnSpc>
                          <a:spcPct val="100000"/>
                        </a:lnSpc>
                        <a:spcBef>
                          <a:spcPts val="0"/>
                        </a:spcBef>
                        <a:spcAft>
                          <a:spcPts val="0"/>
                        </a:spcAft>
                        <a:buNone/>
                      </a:pPr>
                      <a:endParaRPr lang="en-US" sz="1400" b="1" kern="1200" dirty="0" smtClean="0">
                        <a:solidFill>
                          <a:schemeClr val="tx1"/>
                        </a:solidFill>
                        <a:effectLst/>
                        <a:latin typeface="+mn-lt"/>
                        <a:ea typeface="Times New Roman"/>
                        <a:cs typeface="Times New Roman"/>
                      </a:endParaRPr>
                    </a:p>
                    <a:p>
                      <a:pPr marL="0" marR="0" indent="0" algn="l">
                        <a:lnSpc>
                          <a:spcPct val="100000"/>
                        </a:lnSpc>
                        <a:spcBef>
                          <a:spcPts val="0"/>
                        </a:spcBef>
                        <a:spcAft>
                          <a:spcPts val="0"/>
                        </a:spcAft>
                        <a:buNone/>
                      </a:pPr>
                      <a:r>
                        <a:rPr lang="en-US" sz="1400" b="1" kern="1200" dirty="0" smtClean="0">
                          <a:solidFill>
                            <a:schemeClr val="tx1"/>
                          </a:solidFill>
                          <a:effectLst/>
                          <a:latin typeface="+mn-lt"/>
                          <a:ea typeface="Times New Roman"/>
                          <a:cs typeface="Times New Roman"/>
                        </a:rPr>
                        <a:t>Question #16 Prompt:</a:t>
                      </a:r>
                      <a:r>
                        <a:rPr lang="en-US" sz="1400" b="1" kern="1200" baseline="0" dirty="0" smtClean="0">
                          <a:solidFill>
                            <a:schemeClr val="tx1"/>
                          </a:solidFill>
                          <a:effectLst/>
                          <a:latin typeface="+mn-lt"/>
                          <a:ea typeface="Times New Roman"/>
                          <a:cs typeface="Times New Roman"/>
                        </a:rPr>
                        <a:t> </a:t>
                      </a:r>
                      <a:r>
                        <a:rPr lang="en-US" sz="1400" b="1" dirty="0" smtClean="0">
                          <a:solidFill>
                            <a:schemeClr val="tx1"/>
                          </a:solidFill>
                          <a:latin typeface="+mn-lt"/>
                          <a:cs typeface="Helvetica" panose="020B0604020202020204" pitchFamily="34" charset="0"/>
                        </a:rPr>
                        <a:t>What helps frogs survive?  Use details from the text, </a:t>
                      </a:r>
                      <a:r>
                        <a:rPr lang="en-US" sz="1400" b="1" i="1" u="sng" dirty="0" smtClean="0">
                          <a:solidFill>
                            <a:schemeClr val="tx1"/>
                          </a:solidFill>
                          <a:latin typeface="+mn-lt"/>
                          <a:cs typeface="Helvetica" panose="020B0604020202020204" pitchFamily="34" charset="0"/>
                        </a:rPr>
                        <a:t>Frogs</a:t>
                      </a:r>
                      <a:r>
                        <a:rPr lang="en-US" sz="1400" b="1" dirty="0" smtClean="0">
                          <a:solidFill>
                            <a:schemeClr val="tx1"/>
                          </a:solidFill>
                          <a:latin typeface="+mn-lt"/>
                          <a:cs typeface="Helvetica" panose="020B0604020202020204" pitchFamily="34" charset="0"/>
                        </a:rPr>
                        <a:t>.</a:t>
                      </a:r>
                    </a:p>
                    <a:p>
                      <a:pPr marL="0" marR="0" indent="0" algn="l">
                        <a:lnSpc>
                          <a:spcPct val="100000"/>
                        </a:lnSpc>
                        <a:spcBef>
                          <a:spcPts val="0"/>
                        </a:spcBef>
                        <a:spcAft>
                          <a:spcPts val="0"/>
                        </a:spcAft>
                        <a:buNone/>
                      </a:pPr>
                      <a:endParaRPr lang="en-US" sz="1400" b="0" dirty="0">
                        <a:solidFill>
                          <a:schemeClr val="tx1"/>
                        </a:solidFill>
                        <a:effectLst/>
                        <a:latin typeface="+mn-lt"/>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8760">
                <a:tc gridSpan="2">
                  <a:txBody>
                    <a:bodyPr/>
                    <a:lstStyle/>
                    <a:p>
                      <a:pPr marL="0" marR="0" algn="l">
                        <a:lnSpc>
                          <a:spcPct val="100000"/>
                        </a:lnSpc>
                        <a:spcBef>
                          <a:spcPts val="0"/>
                        </a:spcBef>
                        <a:spcAft>
                          <a:spcPts val="0"/>
                        </a:spcAft>
                      </a:pPr>
                      <a:r>
                        <a:rPr lang="en-US" sz="1100" b="1" i="1" kern="1200" dirty="0" smtClean="0">
                          <a:solidFill>
                            <a:schemeClr val="tx1"/>
                          </a:solidFill>
                          <a:effectLst/>
                          <a:latin typeface="+mn-lt"/>
                          <a:ea typeface="Times New Roman"/>
                          <a:cs typeface="Times New Roman"/>
                        </a:rPr>
                        <a:t>Directions for Scoring Notes</a:t>
                      </a:r>
                      <a:r>
                        <a:rPr lang="en-US" sz="1100" i="1" kern="1200" dirty="0" smtClean="0">
                          <a:solidFill>
                            <a:schemeClr val="tx1"/>
                          </a:solidFill>
                          <a:effectLst/>
                          <a:latin typeface="+mn-lt"/>
                          <a:ea typeface="Times New Roman"/>
                          <a:cs typeface="Times New Roman"/>
                        </a:rPr>
                        <a:t>:  Write an overview of what students could include in a proficient response with examples from the text. </a:t>
                      </a:r>
                    </a:p>
                    <a:p>
                      <a:pPr marL="0" marR="0" algn="l">
                        <a:lnSpc>
                          <a:spcPct val="100000"/>
                        </a:lnSpc>
                        <a:spcBef>
                          <a:spcPts val="0"/>
                        </a:spcBef>
                        <a:spcAft>
                          <a:spcPts val="0"/>
                        </a:spcAft>
                      </a:pPr>
                      <a:r>
                        <a:rPr lang="en-US" sz="1100" b="1" i="1" kern="1200" dirty="0" smtClean="0">
                          <a:solidFill>
                            <a:schemeClr val="tx1"/>
                          </a:solidFill>
                          <a:effectLst/>
                          <a:latin typeface="+mn-lt"/>
                          <a:ea typeface="Times New Roman"/>
                          <a:cs typeface="Times New Roman"/>
                        </a:rPr>
                        <a:t>Teacher</a:t>
                      </a:r>
                      <a:r>
                        <a:rPr lang="en-US" sz="1100" b="1" i="1" kern="1200" baseline="0" dirty="0" smtClean="0">
                          <a:solidFill>
                            <a:schemeClr val="tx1"/>
                          </a:solidFill>
                          <a:effectLst/>
                          <a:latin typeface="+mn-lt"/>
                          <a:ea typeface="Times New Roman"/>
                          <a:cs typeface="Times New Roman"/>
                        </a:rPr>
                        <a:t> Language and Scoring Notes:</a:t>
                      </a:r>
                      <a:endParaRPr lang="en-US" sz="1100" dirty="0" smtClean="0">
                        <a:solidFill>
                          <a:schemeClr val="tx1"/>
                        </a:solidFill>
                        <a:effectLst/>
                        <a:latin typeface="+mn-lt"/>
                        <a:ea typeface="Times New Roman"/>
                      </a:endParaRPr>
                    </a:p>
                    <a:p>
                      <a:pPr marL="0" marR="0" algn="l">
                        <a:lnSpc>
                          <a:spcPct val="100000"/>
                        </a:lnSpc>
                        <a:spcBef>
                          <a:spcPts val="0"/>
                        </a:spcBef>
                        <a:spcAft>
                          <a:spcPts val="0"/>
                        </a:spcAft>
                      </a:pPr>
                      <a:r>
                        <a:rPr lang="en-US" sz="1100" b="1" dirty="0" smtClean="0">
                          <a:solidFill>
                            <a:schemeClr val="tx1"/>
                          </a:solidFill>
                          <a:effectLst/>
                          <a:latin typeface="+mn-lt"/>
                          <a:ea typeface="Times New Roman"/>
                        </a:rPr>
                        <a:t>Sufficient Evidence: </a:t>
                      </a:r>
                      <a:r>
                        <a:rPr lang="en-US" sz="1100" b="0" dirty="0" smtClean="0">
                          <a:solidFill>
                            <a:schemeClr val="tx1"/>
                          </a:solidFill>
                          <a:effectLst/>
                          <a:latin typeface="+mn-lt"/>
                          <a:ea typeface="Times New Roman"/>
                        </a:rPr>
                        <a:t> Student gives sufficient evidence to identify factors</a:t>
                      </a:r>
                      <a:r>
                        <a:rPr lang="en-US" sz="1100" b="0" baseline="0" dirty="0" smtClean="0">
                          <a:solidFill>
                            <a:schemeClr val="tx1"/>
                          </a:solidFill>
                          <a:effectLst/>
                          <a:latin typeface="+mn-lt"/>
                          <a:ea typeface="Times New Roman"/>
                        </a:rPr>
                        <a:t> from the text that help frogs survive. </a:t>
                      </a:r>
                      <a:r>
                        <a:rPr lang="en-US" sz="1100" b="1" dirty="0" smtClean="0">
                          <a:solidFill>
                            <a:schemeClr val="tx1"/>
                          </a:solidFill>
                          <a:effectLst/>
                          <a:latin typeface="+mn-lt"/>
                          <a:ea typeface="Times New Roman"/>
                        </a:rPr>
                        <a:t>Specific</a:t>
                      </a:r>
                      <a:r>
                        <a:rPr lang="en-US" sz="1100" b="1" baseline="0" dirty="0" smtClean="0">
                          <a:solidFill>
                            <a:schemeClr val="tx1"/>
                          </a:solidFill>
                          <a:effectLst/>
                          <a:latin typeface="+mn-lt"/>
                          <a:ea typeface="Times New Roman"/>
                        </a:rPr>
                        <a:t> References to Text: </a:t>
                      </a:r>
                      <a:r>
                        <a:rPr lang="en-US" sz="1100" b="0" baseline="0" dirty="0" smtClean="0">
                          <a:solidFill>
                            <a:schemeClr val="tx1"/>
                          </a:solidFill>
                          <a:effectLst/>
                          <a:latin typeface="+mn-lt"/>
                          <a:ea typeface="Times New Roman"/>
                        </a:rPr>
                        <a:t>Specific Identifications/references from the text could include: (1) </a:t>
                      </a:r>
                      <a:r>
                        <a:rPr lang="en-US" sz="1100" b="0" i="0" dirty="0" smtClean="0">
                          <a:solidFill>
                            <a:schemeClr val="tx1"/>
                          </a:solidFill>
                          <a:effectLst/>
                          <a:latin typeface="+mn-lt"/>
                          <a:ea typeface="Times New Roman"/>
                        </a:rPr>
                        <a:t>young frogs </a:t>
                      </a:r>
                      <a:r>
                        <a:rPr lang="en-US" sz="1100" b="0" dirty="0" smtClean="0">
                          <a:solidFill>
                            <a:schemeClr val="tx1"/>
                          </a:solidFill>
                          <a:effectLst/>
                          <a:latin typeface="+mn-lt"/>
                          <a:ea typeface="Times New Roman"/>
                        </a:rPr>
                        <a:t>breathe through their skin so it must stay wet, (2) older</a:t>
                      </a:r>
                      <a:r>
                        <a:rPr lang="en-US" sz="1100" b="0" baseline="0" dirty="0" smtClean="0">
                          <a:solidFill>
                            <a:schemeClr val="tx1"/>
                          </a:solidFill>
                          <a:effectLst/>
                          <a:latin typeface="+mn-lt"/>
                          <a:ea typeface="Times New Roman"/>
                        </a:rPr>
                        <a:t> frogs have lungs so they can breathe on land, (3)</a:t>
                      </a:r>
                    </a:p>
                    <a:p>
                      <a:pPr marL="0" marR="0" algn="l">
                        <a:lnSpc>
                          <a:spcPct val="100000"/>
                        </a:lnSpc>
                        <a:spcBef>
                          <a:spcPts val="0"/>
                        </a:spcBef>
                        <a:spcAft>
                          <a:spcPts val="0"/>
                        </a:spcAft>
                      </a:pPr>
                      <a:r>
                        <a:rPr lang="en-US" sz="1100" b="0" baseline="0" dirty="0" smtClean="0">
                          <a:solidFill>
                            <a:schemeClr val="tx1"/>
                          </a:solidFill>
                          <a:effectLst/>
                          <a:latin typeface="+mn-lt"/>
                          <a:ea typeface="Times New Roman"/>
                        </a:rPr>
                        <a:t>to find food  and escape from other animals frogs must move quickly and (4) some frogs have webbed toes to help them swim or move fast.</a:t>
                      </a:r>
                      <a:endParaRPr lang="en-US" sz="1100" b="1" baseline="0" dirty="0" smtClean="0">
                        <a:solidFill>
                          <a:schemeClr val="tx1"/>
                        </a:solidFill>
                        <a:effectLst/>
                        <a:latin typeface="+mn-lt"/>
                        <a:ea typeface="Times New Roman"/>
                      </a:endParaRPr>
                    </a:p>
                    <a:p>
                      <a:pPr marL="0" marR="0" algn="l">
                        <a:lnSpc>
                          <a:spcPct val="100000"/>
                        </a:lnSpc>
                        <a:spcBef>
                          <a:spcPts val="0"/>
                        </a:spcBef>
                        <a:spcAft>
                          <a:spcPts val="0"/>
                        </a:spcAft>
                      </a:pPr>
                      <a:r>
                        <a:rPr lang="en-US" sz="1100" b="1" baseline="0" dirty="0" smtClean="0">
                          <a:solidFill>
                            <a:schemeClr val="tx1"/>
                          </a:solidFill>
                          <a:effectLst/>
                          <a:latin typeface="+mn-lt"/>
                          <a:ea typeface="Times New Roman"/>
                        </a:rPr>
                        <a:t>Full Support</a:t>
                      </a:r>
                      <a:r>
                        <a:rPr lang="en-US" sz="1100" baseline="0" dirty="0" smtClean="0">
                          <a:solidFill>
                            <a:schemeClr val="tx1"/>
                          </a:solidFill>
                          <a:effectLst/>
                          <a:latin typeface="+mn-lt"/>
                          <a:ea typeface="Times New Roman"/>
                        </a:rPr>
                        <a:t>: Student response should fully support the prompt using clear and relevant details from the text.</a:t>
                      </a:r>
                      <a:endParaRPr lang="en-US" sz="1100" dirty="0">
                        <a:solidFill>
                          <a:schemeClr val="tx1"/>
                        </a:solidFill>
                        <a:effectLst/>
                        <a:latin typeface="+mn-lt"/>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27">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3</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i="1" dirty="0" smtClean="0">
                          <a:solidFill>
                            <a:schemeClr val="tx1"/>
                          </a:solidFill>
                          <a:effectLst/>
                          <a:latin typeface="+mn-lt"/>
                          <a:ea typeface="Calibri"/>
                          <a:cs typeface="Verdana"/>
                        </a:rPr>
                        <a:t>The student gives a proficient response by providing evidence of how frogs survive, using</a:t>
                      </a:r>
                      <a:r>
                        <a:rPr lang="en-US" sz="1000" i="1" baseline="0" dirty="0" smtClean="0">
                          <a:solidFill>
                            <a:schemeClr val="tx1"/>
                          </a:solidFill>
                          <a:effectLst/>
                          <a:latin typeface="+mn-lt"/>
                          <a:ea typeface="Calibri"/>
                          <a:cs typeface="Verdana"/>
                        </a:rPr>
                        <a:t> </a:t>
                      </a:r>
                      <a:r>
                        <a:rPr lang="en-US" sz="1000" b="1" i="1" baseline="0" dirty="0" smtClean="0">
                          <a:solidFill>
                            <a:schemeClr val="tx1"/>
                          </a:solidFill>
                          <a:effectLst/>
                          <a:latin typeface="+mn-lt"/>
                          <a:ea typeface="Calibri"/>
                          <a:cs typeface="Verdana"/>
                        </a:rPr>
                        <a:t>sufficient details </a:t>
                      </a:r>
                      <a:r>
                        <a:rPr lang="en-US" sz="1000" i="1" baseline="0" dirty="0" smtClean="0">
                          <a:solidFill>
                            <a:schemeClr val="tx1"/>
                          </a:solidFill>
                          <a:effectLst/>
                          <a:latin typeface="+mn-lt"/>
                          <a:ea typeface="Calibri"/>
                          <a:cs typeface="Verdana"/>
                        </a:rPr>
                        <a:t>from </a:t>
                      </a:r>
                      <a:r>
                        <a:rPr lang="en-US" sz="1000" i="1" dirty="0" smtClean="0">
                          <a:solidFill>
                            <a:schemeClr val="tx1"/>
                          </a:solidFill>
                          <a:effectLst/>
                          <a:latin typeface="+mn-lt"/>
                          <a:ea typeface="Calibri"/>
                          <a:cs typeface="Verdana"/>
                        </a:rPr>
                        <a:t> the text.</a:t>
                      </a:r>
                    </a:p>
                    <a:p>
                      <a:pPr marL="0" marR="0" algn="l">
                        <a:lnSpc>
                          <a:spcPct val="100000"/>
                        </a:lnSpc>
                        <a:spcBef>
                          <a:spcPts val="0"/>
                        </a:spcBef>
                        <a:spcAft>
                          <a:spcPts val="0"/>
                        </a:spcAft>
                      </a:pPr>
                      <a:r>
                        <a:rPr lang="en-US" sz="1100" i="0" dirty="0" smtClean="0">
                          <a:solidFill>
                            <a:schemeClr val="tx1"/>
                          </a:solidFill>
                          <a:effectLst/>
                          <a:latin typeface="+mn-lt"/>
                          <a:ea typeface="Calibri"/>
                          <a:cs typeface="Verdana"/>
                        </a:rPr>
                        <a:t>Frogs</a:t>
                      </a:r>
                      <a:r>
                        <a:rPr lang="en-US" sz="1100" i="0" baseline="0" dirty="0" smtClean="0">
                          <a:solidFill>
                            <a:schemeClr val="tx1"/>
                          </a:solidFill>
                          <a:effectLst/>
                          <a:latin typeface="+mn-lt"/>
                          <a:ea typeface="Calibri"/>
                          <a:cs typeface="Verdana"/>
                        </a:rPr>
                        <a:t> have many ways to survive.  When they are young they can’t breathe outside of the water. They can only breathe through their skin.  To survive, their skin has to stay wet.  Another way frogs survive is by having lungs when they get older.  This lets them breathe on land.  They could not survive on land if they did not have lungs.  Frogs have to move fast to survive too.  They move fast to get away from animals that could eat them.  They move fast to hunt for food.  Some frogs move fast because they have webbed toes.  </a:t>
                      </a:r>
                      <a:endParaRPr lang="en-US" sz="1100" i="0" dirty="0" smtClean="0">
                        <a:solidFill>
                          <a:schemeClr val="tx1"/>
                        </a:solidFill>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23">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2</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i="1" dirty="0" smtClean="0">
                          <a:solidFill>
                            <a:schemeClr val="tx1"/>
                          </a:solidFill>
                          <a:effectLst/>
                          <a:latin typeface="+mn-lt"/>
                          <a:ea typeface="Calibri"/>
                          <a:cs typeface="Verdana"/>
                        </a:rPr>
                        <a:t>The student gives a partial response by providing evidence of how frogs survive, using</a:t>
                      </a:r>
                      <a:r>
                        <a:rPr lang="en-US" sz="1000" i="1" baseline="0" dirty="0" smtClean="0">
                          <a:solidFill>
                            <a:schemeClr val="tx1"/>
                          </a:solidFill>
                          <a:effectLst/>
                          <a:latin typeface="+mn-lt"/>
                          <a:ea typeface="Calibri"/>
                          <a:cs typeface="Verdana"/>
                        </a:rPr>
                        <a:t> </a:t>
                      </a:r>
                      <a:r>
                        <a:rPr lang="en-US" sz="1000" b="1" i="1" baseline="0" dirty="0" smtClean="0">
                          <a:solidFill>
                            <a:schemeClr val="tx1"/>
                          </a:solidFill>
                          <a:effectLst/>
                          <a:latin typeface="+mn-lt"/>
                          <a:ea typeface="Calibri"/>
                          <a:cs typeface="Verdana"/>
                        </a:rPr>
                        <a:t>some details</a:t>
                      </a:r>
                      <a:r>
                        <a:rPr lang="en-US" sz="1000" b="1" i="1" dirty="0" smtClean="0">
                          <a:solidFill>
                            <a:schemeClr val="tx1"/>
                          </a:solidFill>
                          <a:effectLst/>
                          <a:latin typeface="+mn-lt"/>
                          <a:ea typeface="Calibri"/>
                          <a:cs typeface="Verdana"/>
                        </a:rPr>
                        <a:t> </a:t>
                      </a:r>
                      <a:r>
                        <a:rPr lang="en-US" sz="1000" i="1" dirty="0" smtClean="0">
                          <a:solidFill>
                            <a:schemeClr val="tx1"/>
                          </a:solidFill>
                          <a:effectLst/>
                          <a:latin typeface="+mn-lt"/>
                          <a:ea typeface="Calibri"/>
                          <a:cs typeface="Verdana"/>
                        </a:rPr>
                        <a:t>from the text.</a:t>
                      </a:r>
                    </a:p>
                    <a:p>
                      <a:pPr marL="0" marR="0" algn="l">
                        <a:lnSpc>
                          <a:spcPct val="100000"/>
                        </a:lnSpc>
                        <a:spcBef>
                          <a:spcPts val="0"/>
                        </a:spcBef>
                        <a:spcAft>
                          <a:spcPts val="0"/>
                        </a:spcAft>
                      </a:pPr>
                      <a:r>
                        <a:rPr lang="en-US" sz="1100" i="0" dirty="0" smtClean="0">
                          <a:solidFill>
                            <a:schemeClr val="tx1"/>
                          </a:solidFill>
                          <a:effectLst/>
                          <a:latin typeface="+mn-lt"/>
                          <a:ea typeface="Calibri"/>
                          <a:cs typeface="Verdana"/>
                        </a:rPr>
                        <a:t>Frogs have to survive.  That means they have to live.  They survive because they can breathe</a:t>
                      </a:r>
                      <a:r>
                        <a:rPr lang="en-US" sz="1100" i="0" baseline="0" dirty="0" smtClean="0">
                          <a:solidFill>
                            <a:schemeClr val="tx1"/>
                          </a:solidFill>
                          <a:effectLst/>
                          <a:latin typeface="+mn-lt"/>
                          <a:ea typeface="Calibri"/>
                          <a:cs typeface="Verdana"/>
                        </a:rPr>
                        <a:t> in the water and on land too.   They breathe through skin and then with lungs.</a:t>
                      </a:r>
                      <a:endParaRPr lang="en-US" sz="1100" i="0" dirty="0" smtClean="0">
                        <a:solidFill>
                          <a:schemeClr val="tx1"/>
                        </a:solidFill>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416">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1</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i="1" dirty="0" smtClean="0">
                          <a:solidFill>
                            <a:schemeClr val="tx1"/>
                          </a:solidFill>
                          <a:effectLst/>
                          <a:latin typeface="+mn-lt"/>
                          <a:ea typeface="Calibri"/>
                          <a:cs typeface="Verdana"/>
                        </a:rPr>
                        <a:t>The student gives a minimal response by providing evidence of how frogs survive, using </a:t>
                      </a:r>
                      <a:r>
                        <a:rPr lang="en-US" sz="1000" b="1" i="1" dirty="0" smtClean="0">
                          <a:solidFill>
                            <a:schemeClr val="tx1"/>
                          </a:solidFill>
                          <a:effectLst/>
                          <a:latin typeface="+mn-lt"/>
                          <a:ea typeface="Calibri"/>
                          <a:cs typeface="Verdana"/>
                        </a:rPr>
                        <a:t>few</a:t>
                      </a:r>
                      <a:r>
                        <a:rPr lang="en-US" sz="1000" b="1" i="1" baseline="0" dirty="0" smtClean="0">
                          <a:solidFill>
                            <a:schemeClr val="tx1"/>
                          </a:solidFill>
                          <a:effectLst/>
                          <a:latin typeface="+mn-lt"/>
                          <a:ea typeface="Calibri"/>
                          <a:cs typeface="Verdana"/>
                        </a:rPr>
                        <a:t> details </a:t>
                      </a:r>
                      <a:r>
                        <a:rPr lang="en-US" sz="1000" i="1" dirty="0" smtClean="0">
                          <a:solidFill>
                            <a:schemeClr val="tx1"/>
                          </a:solidFill>
                          <a:effectLst/>
                          <a:latin typeface="+mn-lt"/>
                          <a:ea typeface="Calibri"/>
                          <a:cs typeface="Verdana"/>
                        </a:rPr>
                        <a:t>from the text.</a:t>
                      </a:r>
                    </a:p>
                    <a:p>
                      <a:pPr marL="0" marR="0" algn="l">
                        <a:lnSpc>
                          <a:spcPct val="100000"/>
                        </a:lnSpc>
                        <a:spcBef>
                          <a:spcPts val="0"/>
                        </a:spcBef>
                        <a:spcAft>
                          <a:spcPts val="0"/>
                        </a:spcAft>
                      </a:pPr>
                      <a:r>
                        <a:rPr lang="en-US" sz="1100" i="0" dirty="0" smtClean="0">
                          <a:solidFill>
                            <a:schemeClr val="tx1"/>
                          </a:solidFill>
                          <a:effectLst/>
                          <a:latin typeface="+mn-lt"/>
                          <a:ea typeface="Calibri"/>
                          <a:cs typeface="Verdana"/>
                        </a:rPr>
                        <a:t>Frogs</a:t>
                      </a:r>
                      <a:r>
                        <a:rPr lang="en-US" sz="1100" i="0" baseline="0" dirty="0" smtClean="0">
                          <a:solidFill>
                            <a:schemeClr val="tx1"/>
                          </a:solidFill>
                          <a:effectLst/>
                          <a:latin typeface="+mn-lt"/>
                          <a:ea typeface="Calibri"/>
                          <a:cs typeface="Verdana"/>
                        </a:rPr>
                        <a:t> can survive.  They can eat bugs to live so they do not starve.  They eat bugs because they can move fast.</a:t>
                      </a:r>
                      <a:endParaRPr lang="en-US" sz="1100" i="0" dirty="0" smtClean="0">
                        <a:solidFill>
                          <a:schemeClr val="tx1"/>
                        </a:solidFill>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460">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0</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no response with evidence of how frogs survive.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Verdana"/>
                        </a:rPr>
                        <a:t>Frogs are big and green and can hop around.  I saw a frog in my yard.  I put him in a jar.</a:t>
                      </a:r>
                      <a:endParaRPr lang="en-US" sz="1100" i="0" dirty="0">
                        <a:effectLst/>
                        <a:latin typeface="+mn-lt"/>
                        <a:ea typeface="Calibri"/>
                        <a:cs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27510593"/>
              </p:ext>
            </p:extLst>
          </p:nvPr>
        </p:nvGraphicFramePr>
        <p:xfrm>
          <a:off x="5192315" y="6654338"/>
          <a:ext cx="1502569" cy="737062"/>
        </p:xfrm>
        <a:graphic>
          <a:graphicData uri="http://schemas.openxmlformats.org/drawingml/2006/table">
            <a:tbl>
              <a:tblPr/>
              <a:tblGrid>
                <a:gridCol w="1502569"/>
              </a:tblGrid>
              <a:tr h="127462">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RI.2.3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n-US" sz="800" dirty="0" smtClean="0"/>
                        <a:t>Describe the connection between a series of historical events, scientific ideas or concepts, or steps in technical procedures in a text</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242175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05417953"/>
              </p:ext>
            </p:extLst>
          </p:nvPr>
        </p:nvGraphicFramePr>
        <p:xfrm>
          <a:off x="342900" y="375793"/>
          <a:ext cx="6172200" cy="5306947"/>
        </p:xfrm>
        <a:graphic>
          <a:graphicData uri="http://schemas.openxmlformats.org/drawingml/2006/table">
            <a:tbl>
              <a:tblPr firstRow="1" firstCol="1" bandRow="1"/>
              <a:tblGrid>
                <a:gridCol w="647700"/>
                <a:gridCol w="5524500"/>
              </a:tblGrid>
              <a:tr h="457200">
                <a:tc gridSpan="2">
                  <a:txBody>
                    <a:bodyPr/>
                    <a:lstStyle/>
                    <a:p>
                      <a:pPr marL="0" marR="0" algn="l">
                        <a:lnSpc>
                          <a:spcPct val="100000"/>
                        </a:lnSpc>
                        <a:spcBef>
                          <a:spcPts val="0"/>
                        </a:spcBef>
                        <a:spcAft>
                          <a:spcPts val="0"/>
                        </a:spcAft>
                      </a:pPr>
                      <a:r>
                        <a:rPr lang="en-US" sz="1100" b="0" i="0" dirty="0" smtClean="0">
                          <a:solidFill>
                            <a:schemeClr val="tx1"/>
                          </a:solidFill>
                          <a:effectLst/>
                          <a:latin typeface="Calibri"/>
                          <a:ea typeface="Calibri"/>
                          <a:cs typeface="Times New Roman"/>
                        </a:rPr>
                        <a:t>Note:</a:t>
                      </a:r>
                      <a:r>
                        <a:rPr lang="en-US" sz="1100" b="0" i="0" baseline="0" dirty="0" smtClean="0">
                          <a:solidFill>
                            <a:schemeClr val="tx1"/>
                          </a:solidFill>
                          <a:effectLst/>
                          <a:latin typeface="Calibri"/>
                          <a:ea typeface="Calibri"/>
                          <a:cs typeface="Times New Roman"/>
                        </a:rPr>
                        <a:t> </a:t>
                      </a:r>
                      <a:r>
                        <a:rPr lang="en-US" sz="1100" b="1" i="1" dirty="0" smtClean="0">
                          <a:solidFill>
                            <a:schemeClr val="tx1"/>
                          </a:solidFill>
                          <a:effectLst/>
                          <a:latin typeface="Calibri"/>
                          <a:ea typeface="Calibri"/>
                          <a:cs typeface="Times New Roman"/>
                        </a:rPr>
                        <a:t>Brief Writes </a:t>
                      </a:r>
                      <a:r>
                        <a:rPr lang="en-US" sz="1100" b="0" dirty="0" smtClean="0">
                          <a:solidFill>
                            <a:schemeClr val="tx1"/>
                          </a:solidFill>
                          <a:effectLst/>
                          <a:latin typeface="Calibri"/>
                          <a:ea typeface="Calibri"/>
                          <a:cs typeface="Times New Roman"/>
                        </a:rPr>
                        <a:t>are </a:t>
                      </a:r>
                      <a:r>
                        <a:rPr lang="en-US" sz="1100" b="0" dirty="0" smtClean="0">
                          <a:effectLst/>
                          <a:latin typeface="Calibri"/>
                          <a:ea typeface="Calibri"/>
                          <a:cs typeface="Times New Roman"/>
                        </a:rPr>
                        <a:t>1 – 3 paragraphs that include any</a:t>
                      </a:r>
                      <a:r>
                        <a:rPr lang="en-US" sz="1100" b="0" baseline="0" dirty="0" smtClean="0">
                          <a:effectLst/>
                          <a:latin typeface="Calibri"/>
                          <a:ea typeface="Calibri"/>
                          <a:cs typeface="Times New Roman"/>
                        </a:rPr>
                        <a:t> sub-section of the opinion standard W.2.1 that requires students to show understanding of that section (such as writing a conclusion or an introduction, etc…) independently. </a:t>
                      </a:r>
                      <a:r>
                        <a:rPr lang="en-US" sz="1100" b="1" i="1" baseline="0" dirty="0" smtClean="0">
                          <a:effectLst/>
                          <a:latin typeface="Calibri"/>
                          <a:ea typeface="Calibri"/>
                          <a:cs typeface="Times New Roman"/>
                        </a:rPr>
                        <a:t>Write to Revise </a:t>
                      </a:r>
                      <a:r>
                        <a:rPr lang="en-US" sz="1100" b="0" baseline="0" dirty="0" smtClean="0">
                          <a:effectLst/>
                          <a:latin typeface="Calibri"/>
                          <a:ea typeface="Calibri"/>
                          <a:cs typeface="Times New Roman"/>
                        </a:rPr>
                        <a:t>include any sub-section of the opinion standard W.2.1, that requires a student to add, delete, substitute or rearrange a previously written text.</a:t>
                      </a:r>
                      <a:endParaRPr lang="en-US" sz="1100" b="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57200">
                <a:tc gridSpan="2">
                  <a:txBody>
                    <a:bodyPr/>
                    <a:lstStyle/>
                    <a:p>
                      <a:pPr marL="0" marR="0" algn="ctr">
                        <a:lnSpc>
                          <a:spcPct val="100000"/>
                        </a:lnSpc>
                        <a:spcBef>
                          <a:spcPts val="0"/>
                        </a:spcBef>
                        <a:spcAft>
                          <a:spcPts val="0"/>
                        </a:spcAft>
                      </a:pPr>
                      <a:r>
                        <a:rPr lang="en-US" sz="1400" b="1" u="none" kern="1200" dirty="0" smtClean="0">
                          <a:solidFill>
                            <a:schemeClr val="tx1"/>
                          </a:solidFill>
                          <a:effectLst/>
                          <a:latin typeface="Calibri"/>
                          <a:ea typeface="Times New Roman"/>
                          <a:cs typeface="Times New Roman"/>
                        </a:rPr>
                        <a:t>Quarter 1 Brief Write Rubric Answer Key</a:t>
                      </a:r>
                      <a:endParaRPr lang="en-US" sz="1400" b="1" u="none" dirty="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400" b="1" u="none" kern="1200" dirty="0">
                          <a:solidFill>
                            <a:schemeClr val="tx1"/>
                          </a:solidFill>
                          <a:effectLst/>
                          <a:latin typeface="Calibri"/>
                          <a:ea typeface="Times New Roman"/>
                          <a:cs typeface="Times New Roman"/>
                        </a:rPr>
                        <a:t>Writing Standard </a:t>
                      </a:r>
                      <a:r>
                        <a:rPr lang="en-US" sz="1400" b="1" u="none" kern="1200" dirty="0" smtClean="0">
                          <a:solidFill>
                            <a:schemeClr val="tx1"/>
                          </a:solidFill>
                          <a:effectLst/>
                          <a:latin typeface="Calibri"/>
                          <a:ea typeface="Times New Roman"/>
                          <a:cs typeface="Times New Roman"/>
                        </a:rPr>
                        <a:t>W.2.1c </a:t>
                      </a:r>
                      <a:r>
                        <a:rPr lang="en-US" sz="1400" b="1" u="none" kern="1200" dirty="0">
                          <a:solidFill>
                            <a:schemeClr val="tx1"/>
                          </a:solidFill>
                          <a:effectLst/>
                          <a:latin typeface="Calibri"/>
                          <a:ea typeface="Times New Roman"/>
                          <a:cs typeface="Times New Roman"/>
                        </a:rPr>
                        <a:t>Opinion </a:t>
                      </a:r>
                      <a:r>
                        <a:rPr lang="en-US" sz="1400" b="1" u="none" kern="1200" dirty="0" smtClean="0">
                          <a:solidFill>
                            <a:schemeClr val="tx1"/>
                          </a:solidFill>
                          <a:effectLst/>
                          <a:latin typeface="Calibri"/>
                          <a:ea typeface="Times New Roman"/>
                          <a:cs typeface="Times New Roman"/>
                        </a:rPr>
                        <a:t>Writing</a:t>
                      </a:r>
                      <a:r>
                        <a:rPr lang="en-US" sz="1400" b="1" u="none" kern="1200" baseline="0" dirty="0">
                          <a:solidFill>
                            <a:schemeClr val="tx1"/>
                          </a:solidFill>
                          <a:effectLst/>
                          <a:latin typeface="Calibri"/>
                          <a:ea typeface="Times New Roman"/>
                          <a:cs typeface="Times New Roman"/>
                        </a:rPr>
                        <a:t> </a:t>
                      </a:r>
                      <a:r>
                        <a:rPr lang="en-US" sz="1400" b="1" u="none" kern="1200" baseline="0" dirty="0" smtClean="0">
                          <a:solidFill>
                            <a:schemeClr val="tx1"/>
                          </a:solidFill>
                          <a:effectLst/>
                          <a:latin typeface="Calibri"/>
                          <a:ea typeface="Times New Roman"/>
                          <a:cs typeface="Times New Roman"/>
                        </a:rPr>
                        <a:t>- </a:t>
                      </a:r>
                      <a:r>
                        <a:rPr lang="en-US" sz="1400" b="1" u="none" kern="1200" dirty="0" smtClean="0">
                          <a:solidFill>
                            <a:schemeClr val="tx1"/>
                          </a:solidFill>
                          <a:effectLst/>
                          <a:latin typeface="Calibri"/>
                          <a:ea typeface="Times New Roman"/>
                          <a:cs typeface="Times New Roman"/>
                        </a:rPr>
                        <a:t>Target 6a</a:t>
                      </a:r>
                    </a:p>
                    <a:p>
                      <a:pPr marL="0" marR="0" algn="ctr">
                        <a:lnSpc>
                          <a:spcPct val="100000"/>
                        </a:lnSpc>
                        <a:spcBef>
                          <a:spcPts val="0"/>
                        </a:spcBef>
                        <a:spcAft>
                          <a:spcPts val="0"/>
                        </a:spcAft>
                      </a:pPr>
                      <a:r>
                        <a:rPr lang="en-US" sz="1000" b="1" i="1" u="none" kern="1200" dirty="0" smtClean="0">
                          <a:solidFill>
                            <a:schemeClr val="tx1"/>
                          </a:solidFill>
                          <a:effectLst/>
                          <a:latin typeface="Calibri"/>
                          <a:cs typeface="Times New Roman"/>
                        </a:rPr>
                        <a:t>…</a:t>
                      </a:r>
                      <a:r>
                        <a:rPr lang="en-US" sz="1000" i="1" u="none" dirty="0" smtClean="0">
                          <a:solidFill>
                            <a:schemeClr val="tx1"/>
                          </a:solidFill>
                        </a:rPr>
                        <a:t>supply reasons that support an opinion</a:t>
                      </a:r>
                      <a:r>
                        <a:rPr lang="en-US" sz="1400" u="none" dirty="0" smtClean="0">
                          <a:solidFill>
                            <a:schemeClr val="tx1"/>
                          </a:solidFill>
                        </a:rPr>
                        <a:t>.</a:t>
                      </a:r>
                      <a:endParaRPr lang="en-US" sz="1400" b="1" u="none" dirty="0">
                        <a:solidFill>
                          <a:schemeClr val="tx1"/>
                        </a:solidFill>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84672">
                <a:tc gridSpan="2">
                  <a:txBody>
                    <a:bodyPr/>
                    <a:lstStyle/>
                    <a:p>
                      <a:pPr marL="0" marR="0" indent="0" algn="l">
                        <a:lnSpc>
                          <a:spcPct val="115000"/>
                        </a:lnSpc>
                        <a:spcBef>
                          <a:spcPts val="0"/>
                        </a:spcBef>
                        <a:spcAft>
                          <a:spcPts val="0"/>
                        </a:spcAft>
                        <a:buNone/>
                      </a:pPr>
                      <a:r>
                        <a:rPr lang="en-US" sz="1400" b="1" u="none" kern="1200" dirty="0" smtClean="0">
                          <a:solidFill>
                            <a:schemeClr val="tx1"/>
                          </a:solidFill>
                          <a:effectLst/>
                          <a:latin typeface="Calibri"/>
                          <a:ea typeface="Times New Roman"/>
                          <a:cs typeface="Times New Roman"/>
                        </a:rPr>
                        <a:t>17.</a:t>
                      </a:r>
                      <a:r>
                        <a:rPr lang="en-US" sz="1400" b="1" u="none" kern="1200" baseline="0" dirty="0" smtClean="0">
                          <a:solidFill>
                            <a:schemeClr val="tx1"/>
                          </a:solidFill>
                          <a:effectLst/>
                          <a:latin typeface="Calibri"/>
                          <a:ea typeface="Times New Roman"/>
                          <a:cs typeface="Times New Roman"/>
                        </a:rPr>
                        <a:t>  </a:t>
                      </a:r>
                      <a:r>
                        <a:rPr lang="en-US" sz="1050" b="1" kern="1200" dirty="0" smtClean="0">
                          <a:solidFill>
                            <a:schemeClr val="tx1"/>
                          </a:solidFill>
                          <a:effectLst/>
                          <a:latin typeface="Helvetica" panose="020B0604020202020204" pitchFamily="34" charset="0"/>
                          <a:ea typeface="Times New Roman"/>
                          <a:cs typeface="Helvetica" panose="020B0604020202020204" pitchFamily="34" charset="0"/>
                        </a:rPr>
                        <a:t>Read the paragraph below</a:t>
                      </a:r>
                      <a:r>
                        <a:rPr lang="en-US" sz="1050" b="0" kern="1200" dirty="0" smtClean="0">
                          <a:solidFill>
                            <a:schemeClr val="tx1"/>
                          </a:solidFill>
                          <a:effectLst/>
                          <a:latin typeface="Helvetica" panose="020B0604020202020204" pitchFamily="34" charset="0"/>
                          <a:ea typeface="Times New Roman"/>
                          <a:cs typeface="Helvetica" panose="020B0604020202020204" pitchFamily="34" charset="0"/>
                        </a:rPr>
                        <a:t>:</a:t>
                      </a:r>
                      <a:endParaRPr lang="en-US" sz="1050" kern="1200" dirty="0" smtClean="0">
                        <a:solidFill>
                          <a:schemeClr val="tx1"/>
                        </a:solidFill>
                        <a:effectLst/>
                        <a:latin typeface="Helvetica" panose="020B0604020202020204" pitchFamily="34" charset="0"/>
                        <a:ea typeface="Times New Roman"/>
                        <a:cs typeface="Helvetica" panose="020B0604020202020204" pitchFamily="34" charset="0"/>
                      </a:endParaRPr>
                    </a:p>
                    <a:p>
                      <a:pPr marL="342900" marR="0" indent="-342900" algn="l">
                        <a:lnSpc>
                          <a:spcPct val="115000"/>
                        </a:lnSpc>
                        <a:spcBef>
                          <a:spcPts val="0"/>
                        </a:spcBef>
                        <a:spcAft>
                          <a:spcPts val="0"/>
                        </a:spcAft>
                        <a:buAutoNum type="arabicPeriod" startAt="18"/>
                      </a:pPr>
                      <a:endParaRPr lang="en-US" sz="4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Frogs would make great pets. They are small enough to fit in an aquarium. You don’t a have to bathe them or walk them.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Add 1 or 2 more sentences of your own to support the opinion stated in the paragraph.</a:t>
                      </a:r>
                      <a:endParaRPr kumimoji="0" lang="en-US" sz="1000" b="0" i="0" u="none" strike="noStrike" kern="1200" cap="none" spc="0" normalizeH="0" baseline="0" noProof="0" dirty="0" smtClean="0">
                        <a:ln>
                          <a:noFill/>
                        </a:ln>
                        <a:solidFill>
                          <a:prstClr val="black"/>
                        </a:solidFill>
                        <a:effectLst/>
                        <a:uLnTx/>
                        <a:uFillTx/>
                        <a:latin typeface="Helvetica" panose="020B0604020202020204" pitchFamily="34" charset="0"/>
                        <a:ea typeface="Calibri"/>
                        <a:cs typeface="Helvetica" panose="020B0604020202020204" pitchFamily="34" charset="0"/>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845971">
                <a:tc gridSpan="2">
                  <a:txBody>
                    <a:bodyPr/>
                    <a:lstStyle/>
                    <a:p>
                      <a:pPr marL="0" marR="0" algn="l">
                        <a:lnSpc>
                          <a:spcPct val="100000"/>
                        </a:lnSpc>
                        <a:spcBef>
                          <a:spcPts val="0"/>
                        </a:spcBef>
                        <a:spcAft>
                          <a:spcPts val="0"/>
                        </a:spcAft>
                      </a:pPr>
                      <a:r>
                        <a:rPr lang="en-US" sz="1100" b="0" kern="1200" dirty="0">
                          <a:solidFill>
                            <a:srgbClr val="000000"/>
                          </a:solidFill>
                          <a:effectLst/>
                          <a:latin typeface="Calibri"/>
                          <a:ea typeface="Times New Roman"/>
                          <a:cs typeface="Arial"/>
                        </a:rPr>
                        <a:t>Scoring Notes:</a:t>
                      </a:r>
                      <a:endParaRPr lang="en-US" sz="1100" b="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100" b="1" kern="1200" dirty="0" smtClean="0">
                          <a:solidFill>
                            <a:srgbClr val="000000"/>
                          </a:solidFill>
                          <a:effectLst/>
                          <a:latin typeface="Calibri"/>
                          <a:ea typeface="Times New Roman"/>
                          <a:cs typeface="Times New Roman"/>
                        </a:rPr>
                        <a:t>Essential elements </a:t>
                      </a:r>
                      <a:r>
                        <a:rPr lang="en-US" sz="1100" kern="1200" dirty="0">
                          <a:solidFill>
                            <a:srgbClr val="000000"/>
                          </a:solidFill>
                          <a:effectLst/>
                          <a:latin typeface="Calibri"/>
                          <a:ea typeface="Times New Roman"/>
                          <a:cs typeface="Times New Roman"/>
                        </a:rPr>
                        <a:t>of a complete interpretation of the </a:t>
                      </a:r>
                      <a:r>
                        <a:rPr lang="en-US" sz="1100" kern="1200" dirty="0" smtClean="0">
                          <a:solidFill>
                            <a:srgbClr val="000000"/>
                          </a:solidFill>
                          <a:effectLst/>
                          <a:latin typeface="Calibri"/>
                          <a:ea typeface="Times New Roman"/>
                          <a:cs typeface="Times New Roman"/>
                        </a:rPr>
                        <a:t>prompt would</a:t>
                      </a:r>
                      <a:r>
                        <a:rPr lang="en-US" sz="1100" kern="1200" baseline="0" dirty="0" smtClean="0">
                          <a:solidFill>
                            <a:srgbClr val="000000"/>
                          </a:solidFill>
                          <a:effectLst/>
                          <a:latin typeface="Calibri"/>
                          <a:ea typeface="Times New Roman"/>
                          <a:cs typeface="Times New Roman"/>
                        </a:rPr>
                        <a:t> be adding 1 or 2 more sentences that support the opinion that frogs are great pets.</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100" b="1" kern="1200" dirty="0" smtClean="0">
                          <a:solidFill>
                            <a:srgbClr val="000000"/>
                          </a:solidFill>
                          <a:effectLst/>
                          <a:latin typeface="Calibri"/>
                          <a:ea typeface="Times New Roman"/>
                          <a:cs typeface="Times New Roman"/>
                        </a:rPr>
                        <a:t>Aspects </a:t>
                      </a:r>
                      <a:r>
                        <a:rPr lang="en-US" sz="1100" b="1" kern="1200" dirty="0">
                          <a:solidFill>
                            <a:srgbClr val="000000"/>
                          </a:solidFill>
                          <a:effectLst/>
                          <a:latin typeface="Calibri"/>
                          <a:ea typeface="Times New Roman"/>
                          <a:cs typeface="Times New Roman"/>
                        </a:rPr>
                        <a:t>of the task </a:t>
                      </a:r>
                      <a:r>
                        <a:rPr lang="en-US" sz="1100" kern="1200" dirty="0">
                          <a:solidFill>
                            <a:srgbClr val="000000"/>
                          </a:solidFill>
                          <a:effectLst/>
                          <a:latin typeface="Calibri"/>
                          <a:ea typeface="Times New Roman"/>
                          <a:cs typeface="Times New Roman"/>
                        </a:rPr>
                        <a:t>and </a:t>
                      </a:r>
                      <a:r>
                        <a:rPr lang="en-US" sz="1100" kern="1200" dirty="0" smtClean="0">
                          <a:solidFill>
                            <a:srgbClr val="000000"/>
                          </a:solidFill>
                          <a:effectLst/>
                          <a:latin typeface="Calibri"/>
                          <a:ea typeface="Times New Roman"/>
                          <a:cs typeface="Times New Roman"/>
                        </a:rPr>
                        <a:t>sufficient </a:t>
                      </a:r>
                      <a:r>
                        <a:rPr lang="en-US" sz="1100" b="1" kern="1200" dirty="0">
                          <a:solidFill>
                            <a:srgbClr val="000000"/>
                          </a:solidFill>
                          <a:effectLst/>
                          <a:latin typeface="Calibri"/>
                          <a:ea typeface="Times New Roman"/>
                          <a:cs typeface="Times New Roman"/>
                        </a:rPr>
                        <a:t>relevant evidence </a:t>
                      </a:r>
                      <a:r>
                        <a:rPr lang="en-US" sz="1100" kern="1200" dirty="0">
                          <a:solidFill>
                            <a:srgbClr val="000000"/>
                          </a:solidFill>
                          <a:effectLst/>
                          <a:latin typeface="Calibri"/>
                          <a:ea typeface="Times New Roman"/>
                          <a:cs typeface="Times New Roman"/>
                        </a:rPr>
                        <a:t>to support </a:t>
                      </a:r>
                      <a:r>
                        <a:rPr lang="en-US" sz="1100" kern="1200" dirty="0" smtClean="0">
                          <a:solidFill>
                            <a:srgbClr val="000000"/>
                          </a:solidFill>
                          <a:effectLst/>
                          <a:latin typeface="Calibri"/>
                          <a:ea typeface="Times New Roman"/>
                          <a:cs typeface="Times New Roman"/>
                        </a:rPr>
                        <a:t>development of the paragraph would include logical reasons to support the opinion in the paragraph</a:t>
                      </a:r>
                      <a:r>
                        <a:rPr lang="en-US" sz="1100" kern="1200" baseline="0" dirty="0" smtClean="0">
                          <a:solidFill>
                            <a:srgbClr val="000000"/>
                          </a:solidFill>
                          <a:effectLst/>
                          <a:latin typeface="Calibri"/>
                          <a:ea typeface="Times New Roman"/>
                          <a:cs typeface="Times New Roman"/>
                        </a:rPr>
                        <a:t> that frogs are great pets.</a:t>
                      </a:r>
                      <a:endParaRPr lang="en-US" sz="1100" kern="1200" dirty="0" smtClean="0">
                        <a:solidFill>
                          <a:srgbClr val="000000"/>
                        </a:solidFill>
                        <a:effectLst/>
                        <a:latin typeface="Calibri"/>
                        <a:ea typeface="Times New Roman"/>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100" b="1" kern="1200" dirty="0" smtClean="0">
                          <a:solidFill>
                            <a:srgbClr val="000000"/>
                          </a:solidFill>
                          <a:effectLst/>
                          <a:latin typeface="Calibri"/>
                          <a:ea typeface="Times New Roman"/>
                          <a:cs typeface="Times New Roman"/>
                        </a:rPr>
                        <a:t>Focused and </a:t>
                      </a:r>
                      <a:r>
                        <a:rPr lang="en-US" sz="1100" b="1" kern="1200" dirty="0">
                          <a:solidFill>
                            <a:srgbClr val="000000"/>
                          </a:solidFill>
                          <a:effectLst/>
                          <a:latin typeface="Calibri"/>
                          <a:ea typeface="Times New Roman"/>
                          <a:cs typeface="Times New Roman"/>
                        </a:rPr>
                        <a:t>organized</a:t>
                      </a:r>
                      <a:r>
                        <a:rPr lang="en-US" sz="1100" kern="1200" dirty="0">
                          <a:solidFill>
                            <a:srgbClr val="000000"/>
                          </a:solidFill>
                          <a:effectLst/>
                          <a:latin typeface="Calibri"/>
                          <a:ea typeface="Times New Roman"/>
                          <a:cs typeface="Times New Roman"/>
                        </a:rPr>
                        <a:t>, consistently addressing the purpose, audience, and </a:t>
                      </a:r>
                      <a:r>
                        <a:rPr lang="en-US" sz="1100" kern="1200" dirty="0" smtClean="0">
                          <a:solidFill>
                            <a:srgbClr val="000000"/>
                          </a:solidFill>
                          <a:effectLst/>
                          <a:latin typeface="Calibri"/>
                          <a:ea typeface="Times New Roman"/>
                          <a:cs typeface="Times New Roman"/>
                        </a:rPr>
                        <a:t>task.</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100" b="1" kern="1200" dirty="0" smtClean="0">
                          <a:solidFill>
                            <a:srgbClr val="000000"/>
                          </a:solidFill>
                          <a:effectLst/>
                          <a:latin typeface="Calibri"/>
                          <a:ea typeface="Times New Roman"/>
                          <a:cs typeface="Times New Roman"/>
                        </a:rPr>
                        <a:t>Sentences</a:t>
                      </a:r>
                      <a:r>
                        <a:rPr lang="en-US" sz="1100" kern="1200" dirty="0" smtClean="0">
                          <a:solidFill>
                            <a:srgbClr val="000000"/>
                          </a:solidFill>
                          <a:effectLst/>
                          <a:latin typeface="Calibri"/>
                          <a:ea typeface="Times New Roman"/>
                          <a:cs typeface="Times New Roman"/>
                        </a:rPr>
                        <a:t> are of </a:t>
                      </a:r>
                      <a:r>
                        <a:rPr lang="en-US" sz="1100" kern="1200" dirty="0">
                          <a:solidFill>
                            <a:srgbClr val="000000"/>
                          </a:solidFill>
                          <a:effectLst/>
                          <a:latin typeface="Calibri"/>
                          <a:ea typeface="Times New Roman"/>
                          <a:cs typeface="Times New Roman"/>
                        </a:rPr>
                        <a:t>varied length and </a:t>
                      </a:r>
                      <a:r>
                        <a:rPr lang="en-US" sz="1100" kern="1200" dirty="0" smtClean="0">
                          <a:solidFill>
                            <a:srgbClr val="000000"/>
                          </a:solidFill>
                          <a:effectLst/>
                          <a:latin typeface="Calibri"/>
                          <a:ea typeface="Times New Roman"/>
                          <a:cs typeface="Times New Roman"/>
                        </a:rPr>
                        <a:t>structure.</a:t>
                      </a:r>
                      <a:endParaRPr lang="en-US" sz="100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76967">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3</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Calibri"/>
                          <a:ea typeface="Calibri"/>
                          <a:cs typeface="Times New Roman"/>
                        </a:rPr>
                        <a:t>Student</a:t>
                      </a:r>
                      <a:r>
                        <a:rPr lang="en-US" sz="1000" i="1" baseline="0" dirty="0" smtClean="0">
                          <a:effectLst/>
                          <a:latin typeface="Calibri"/>
                          <a:ea typeface="Calibri"/>
                          <a:cs typeface="Times New Roman"/>
                        </a:rPr>
                        <a:t> has written 1 or 2 proficient sentences that supply reasons to show that “frogs make great pets.”</a:t>
                      </a:r>
                    </a:p>
                    <a:p>
                      <a:pPr marL="0" marR="0" algn="l">
                        <a:lnSpc>
                          <a:spcPct val="100000"/>
                        </a:lnSpc>
                        <a:spcBef>
                          <a:spcPts val="0"/>
                        </a:spcBef>
                        <a:spcAft>
                          <a:spcPts val="0"/>
                        </a:spcAft>
                      </a:pPr>
                      <a:r>
                        <a:rPr lang="en-US" sz="1100" i="0" baseline="0" dirty="0" smtClean="0">
                          <a:effectLst/>
                          <a:latin typeface="Calibri"/>
                          <a:ea typeface="Calibri"/>
                          <a:cs typeface="Times New Roman"/>
                        </a:rPr>
                        <a:t>Dogs and cats need more care than frogs, but frogs only need insects and water.  Frogs do not cost a lot of money to keep as a pet either.</a:t>
                      </a: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1023">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2</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mn-lt"/>
                          <a:ea typeface="Calibri"/>
                          <a:cs typeface="Times New Roman"/>
                        </a:rPr>
                        <a:t>Student has written 1 or 2 sentences with partial logical</a:t>
                      </a:r>
                      <a:r>
                        <a:rPr lang="en-US" sz="1000" i="1" baseline="0" dirty="0" smtClean="0">
                          <a:effectLst/>
                          <a:latin typeface="+mn-lt"/>
                          <a:ea typeface="Calibri"/>
                          <a:cs typeface="Times New Roman"/>
                        </a:rPr>
                        <a:t> reasons to show that “frogs make great pets.”</a:t>
                      </a:r>
                    </a:p>
                    <a:p>
                      <a:pPr marL="0" marR="0" algn="l">
                        <a:lnSpc>
                          <a:spcPct val="100000"/>
                        </a:lnSpc>
                        <a:spcBef>
                          <a:spcPts val="0"/>
                        </a:spcBef>
                        <a:spcAft>
                          <a:spcPts val="0"/>
                        </a:spcAft>
                      </a:pPr>
                      <a:r>
                        <a:rPr lang="en-US" sz="1100" i="0" baseline="0" dirty="0" smtClean="0">
                          <a:effectLst/>
                          <a:latin typeface="+mn-lt"/>
                          <a:ea typeface="Calibri"/>
                          <a:cs typeface="Times New Roman"/>
                        </a:rPr>
                        <a:t>I like frogs.  Frogs are nice and green.</a:t>
                      </a:r>
                      <a:endParaRPr lang="en-US" sz="1100" i="0" dirty="0" smtClean="0">
                        <a:effectLst/>
                        <a:latin typeface="+mn-lt"/>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3301">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1</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Calibri"/>
                          <a:ea typeface="Calibri"/>
                          <a:cs typeface="Times New Roman"/>
                        </a:rPr>
                        <a:t>Student has written 1 or 2 sentences that minimally support logical reasons to show </a:t>
                      </a:r>
                      <a:r>
                        <a:rPr lang="en-US" sz="1000" i="1" baseline="0" dirty="0" smtClean="0">
                          <a:effectLst/>
                          <a:latin typeface="Calibri"/>
                          <a:ea typeface="Calibri"/>
                          <a:cs typeface="Times New Roman"/>
                        </a:rPr>
                        <a:t>that “frogs make great pets.”</a:t>
                      </a:r>
                    </a:p>
                    <a:p>
                      <a:pPr marL="0" marR="0" algn="l">
                        <a:lnSpc>
                          <a:spcPct val="100000"/>
                        </a:lnSpc>
                        <a:spcBef>
                          <a:spcPts val="0"/>
                        </a:spcBef>
                        <a:spcAft>
                          <a:spcPts val="0"/>
                        </a:spcAft>
                      </a:pPr>
                      <a:r>
                        <a:rPr lang="en-US" sz="1100" i="0" baseline="0" dirty="0" smtClean="0">
                          <a:effectLst/>
                          <a:latin typeface="Calibri"/>
                          <a:ea typeface="Calibri"/>
                          <a:cs typeface="Times New Roman"/>
                        </a:rPr>
                        <a:t>Frogs are nice to have.</a:t>
                      </a:r>
                      <a:endParaRPr lang="en-US" sz="1100" i="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312">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0</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900" i="1" kern="1200" dirty="0" smtClean="0">
                          <a:solidFill>
                            <a:srgbClr val="000000"/>
                          </a:solidFill>
                          <a:effectLst/>
                          <a:latin typeface="Calibri"/>
                          <a:ea typeface="Times New Roman"/>
                          <a:cs typeface="Arial"/>
                        </a:rPr>
                        <a:t>Student did not address the prompt,</a:t>
                      </a:r>
                      <a:r>
                        <a:rPr lang="en-US" sz="900" i="1" kern="1200" baseline="0" dirty="0" smtClean="0">
                          <a:solidFill>
                            <a:srgbClr val="000000"/>
                          </a:solidFill>
                          <a:effectLst/>
                          <a:latin typeface="Calibri"/>
                          <a:ea typeface="Times New Roman"/>
                          <a:cs typeface="Arial"/>
                        </a:rPr>
                        <a:t> or supply reasons to support the opinion.</a:t>
                      </a:r>
                      <a:endParaRPr lang="en-US" sz="900" i="1" kern="1200" dirty="0" smtClean="0">
                        <a:solidFill>
                          <a:srgbClr val="000000"/>
                        </a:solidFill>
                        <a:effectLst/>
                        <a:latin typeface="Calibri"/>
                        <a:ea typeface="Times New Roman"/>
                        <a:cs typeface="Arial"/>
                      </a:endParaRPr>
                    </a:p>
                    <a:p>
                      <a:pPr marL="0" marR="0" algn="l">
                        <a:lnSpc>
                          <a:spcPct val="100000"/>
                        </a:lnSpc>
                        <a:spcBef>
                          <a:spcPts val="0"/>
                        </a:spcBef>
                        <a:spcAft>
                          <a:spcPts val="0"/>
                        </a:spcAft>
                      </a:pPr>
                      <a:r>
                        <a:rPr lang="en-US" sz="1100" i="0" kern="1200" dirty="0" smtClean="0">
                          <a:solidFill>
                            <a:srgbClr val="000000"/>
                          </a:solidFill>
                          <a:effectLst/>
                          <a:latin typeface="Calibri"/>
                          <a:ea typeface="Calibri"/>
                          <a:cs typeface="Arial"/>
                        </a:rPr>
                        <a:t>I saw a frog in the pond behind my house.</a:t>
                      </a:r>
                      <a:endParaRPr lang="en-US" sz="1100" i="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Slide Number Placeholder 1"/>
          <p:cNvSpPr>
            <a:spLocks noGrp="1"/>
          </p:cNvSpPr>
          <p:nvPr>
            <p:ph type="sldNum" sz="quarter" idx="12"/>
          </p:nvPr>
        </p:nvSpPr>
        <p:spPr/>
        <p:txBody>
          <a:bodyPr/>
          <a:lstStyle/>
          <a:p>
            <a:r>
              <a:rPr lang="en-US" smtClean="0"/>
              <a:t>1</a:t>
            </a:r>
            <a:endParaRPr lang="en-US" dirty="0"/>
          </a:p>
        </p:txBody>
      </p:sp>
    </p:spTree>
    <p:extLst>
      <p:ext uri="{BB962C8B-B14F-4D97-AF65-F5344CB8AC3E}">
        <p14:creationId xmlns:p14="http://schemas.microsoft.com/office/powerpoint/2010/main" val="146628703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1681</TotalTime>
  <Words>5310</Words>
  <Application>Microsoft Office PowerPoint</Application>
  <PresentationFormat>On-screen Show (4:3)</PresentationFormat>
  <Paragraphs>749</Paragraphs>
  <Slides>25</Slides>
  <Notes>1</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Custom Design</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217</cp:revision>
  <cp:lastPrinted>2014-08-13T19:26:56Z</cp:lastPrinted>
  <dcterms:created xsi:type="dcterms:W3CDTF">2014-06-19T22:41:39Z</dcterms:created>
  <dcterms:modified xsi:type="dcterms:W3CDTF">2015-08-10T19:53:35Z</dcterms:modified>
</cp:coreProperties>
</file>