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7" r:id="rId2"/>
    <p:sldId id="29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759" autoAdjust="0"/>
  </p:normalViewPr>
  <p:slideViewPr>
    <p:cSldViewPr>
      <p:cViewPr>
        <p:scale>
          <a:sx n="95" d="100"/>
          <a:sy n="95" d="100"/>
        </p:scale>
        <p:origin x="-2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477F7-5B0A-45C6-AA96-3DCEC6F74AB8}" type="datetimeFigureOut">
              <a:rPr lang="en-US" smtClean="0"/>
              <a:t>9/29/2015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96638-2C6F-43D2-8F56-B9AB566F0A64}" type="slidenum">
              <a:rPr lang="en-US" smtClean="0"/>
              <a:t>‹#›</a:t>
            </a:fld>
            <a:endParaRPr lang="en-US"/>
          </a:p>
        </p:txBody>
      </p:sp>
    </p:spTree>
    <p:extLst>
      <p:ext uri="{BB962C8B-B14F-4D97-AF65-F5344CB8AC3E}">
        <p14:creationId xmlns:p14="http://schemas.microsoft.com/office/powerpoint/2010/main" val="429249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08207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4959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0290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12289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93462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19187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7F43B-EE65-48EF-A394-485AC761ECA5}"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74297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7F43B-EE65-48EF-A394-485AC761ECA5}"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957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7F43B-EE65-48EF-A394-485AC761ECA5}"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38060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8019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25436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7F43B-EE65-48EF-A394-485AC761ECA5}" type="datetimeFigureOut">
              <a:rPr lang="en-US" smtClean="0"/>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0FAB6-4973-4B8D-9968-B0B6C92B593B}" type="slidenum">
              <a:rPr lang="en-US" smtClean="0"/>
              <a:t>‹#›</a:t>
            </a:fld>
            <a:endParaRPr lang="en-US"/>
          </a:p>
        </p:txBody>
      </p:sp>
    </p:spTree>
    <p:extLst>
      <p:ext uri="{BB962C8B-B14F-4D97-AF65-F5344CB8AC3E}">
        <p14:creationId xmlns:p14="http://schemas.microsoft.com/office/powerpoint/2010/main" val="8027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70781035"/>
              </p:ext>
            </p:extLst>
          </p:nvPr>
        </p:nvGraphicFramePr>
        <p:xfrm>
          <a:off x="304800" y="1752600"/>
          <a:ext cx="8382000" cy="3992880"/>
        </p:xfrm>
        <a:graphic>
          <a:graphicData uri="http://schemas.openxmlformats.org/drawingml/2006/table">
            <a:tbl>
              <a:tblPr firstRow="1" firstCol="1" bandRow="1"/>
              <a:tblGrid>
                <a:gridCol w="3441032"/>
                <a:gridCol w="1435768"/>
                <a:gridCol w="1387643"/>
                <a:gridCol w="1147010"/>
                <a:gridCol w="970547"/>
              </a:tblGrid>
              <a:tr h="5334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CCSS.ELA-LITERACY.W.2.1 Opinion Writing</a:t>
                      </a:r>
                    </a:p>
                    <a:p>
                      <a:pPr marL="0" marR="0" algn="l">
                        <a:lnSpc>
                          <a:spcPct val="100000"/>
                        </a:lnSpc>
                        <a:spcBef>
                          <a:spcPts val="0"/>
                        </a:spcBef>
                        <a:spcAft>
                          <a:spcPts val="0"/>
                        </a:spcAft>
                      </a:pPr>
                      <a:r>
                        <a:rPr lang="en-US" sz="1200" i="0" dirty="0" smtClean="0">
                          <a:effectLst/>
                          <a:latin typeface="+mn-lt"/>
                          <a:ea typeface="Calibri"/>
                          <a:cs typeface="Times New Roman"/>
                        </a:rPr>
                        <a:t>Write opinion pieces in which they introduce the topic or book they are writing about, state an opinion, supply reasons that support the opinion, use linking words (e.g., because, and, also) to connect opinion and reasons, and provide a concluding statement or section.</a:t>
                      </a:r>
                      <a:endParaRPr lang="en-US" sz="1200" i="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One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gridSpan="5">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Quarter One does not have a performance task.  </a:t>
                      </a:r>
                      <a:endParaRPr lang="en-US" sz="1200" b="1"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pPr marL="0" marR="0" algn="ctr">
                        <a:lnSpc>
                          <a:spcPct val="100000"/>
                        </a:lnSpc>
                        <a:spcBef>
                          <a:spcPts val="0"/>
                        </a:spcBef>
                        <a:spcAft>
                          <a:spcPts val="0"/>
                        </a:spcAft>
                      </a:pP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Ant and Grasshopper</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Benjamin Franklin the Printer</a:t>
                      </a:r>
                      <a:endParaRPr lang="en-US" sz="1100" b="0" baseline="0" dirty="0" smtClean="0">
                        <a:effectLst/>
                        <a:latin typeface="Calibri"/>
                        <a:ea typeface="Calibri"/>
                        <a:cs typeface="Times New Roman"/>
                      </a:endParaRP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Literary</a:t>
                      </a:r>
                      <a:r>
                        <a:rPr lang="en-US" sz="1100" b="1" dirty="0" smtClean="0">
                          <a:effectLst/>
                          <a:latin typeface="Calibri"/>
                          <a:ea typeface="Calibri"/>
                          <a:cs typeface="Times New Roman"/>
                        </a:rPr>
                        <a:t>: </a:t>
                      </a:r>
                      <a:r>
                        <a:rPr lang="en-US" sz="1100" b="0" dirty="0" smtClean="0">
                          <a:effectLst/>
                          <a:latin typeface="Calibri"/>
                          <a:ea typeface="Calibri"/>
                          <a:cs typeface="Times New Roman"/>
                        </a:rPr>
                        <a:t> A Tadpole</a:t>
                      </a:r>
                      <a:r>
                        <a:rPr lang="en-US" sz="1100" b="0" baseline="0" dirty="0" smtClean="0">
                          <a:effectLst/>
                          <a:latin typeface="Calibri"/>
                          <a:ea typeface="Calibri"/>
                          <a:cs typeface="Times New Roman"/>
                        </a:rPr>
                        <a:t> Tale</a:t>
                      </a:r>
                      <a:endParaRPr lang="en-US" sz="1100" b="0" dirty="0" smtClean="0">
                        <a:effectLst/>
                        <a:latin typeface="Calibri"/>
                        <a:ea typeface="Calibri"/>
                        <a:cs typeface="Times New Roman"/>
                      </a:endParaRPr>
                    </a:p>
                    <a:p>
                      <a:pPr marL="0" marR="0">
                        <a:lnSpc>
                          <a:spcPct val="100000"/>
                        </a:lnSpc>
                        <a:spcBef>
                          <a:spcPts val="0"/>
                        </a:spcBef>
                        <a:spcAft>
                          <a:spcPts val="0"/>
                        </a:spcAft>
                      </a:pPr>
                      <a:r>
                        <a:rPr lang="en-US" sz="1100" b="1" u="sng" dirty="0" smtClean="0">
                          <a:effectLst/>
                          <a:latin typeface="Calibri"/>
                          <a:ea typeface="Calibri"/>
                          <a:cs typeface="Times New Roman"/>
                        </a:rPr>
                        <a:t>Informationa</a:t>
                      </a:r>
                      <a:r>
                        <a:rPr lang="en-US" sz="1100" b="1" dirty="0" smtClean="0">
                          <a:effectLst/>
                          <a:latin typeface="Calibri"/>
                          <a:ea typeface="Calibri"/>
                          <a:cs typeface="Times New Roman"/>
                        </a:rPr>
                        <a:t>l:  </a:t>
                      </a:r>
                      <a:r>
                        <a:rPr lang="en-US" sz="1100" b="0" dirty="0" smtClean="0">
                          <a:effectLst/>
                          <a:latin typeface="Calibri"/>
                          <a:ea typeface="Calibri"/>
                          <a:cs typeface="Times New Roman"/>
                        </a:rPr>
                        <a:t>Frogs</a:t>
                      </a:r>
                      <a:endParaRPr lang="en-US" sz="11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W.2.1a,b</a:t>
                      </a:r>
                    </a:p>
                    <a:p>
                      <a:pPr marL="0" marR="0" algn="ctr">
                        <a:lnSpc>
                          <a:spcPct val="100000"/>
                        </a:lnSpc>
                        <a:spcBef>
                          <a:spcPts val="0"/>
                        </a:spcBef>
                        <a:spcAft>
                          <a:spcPts val="0"/>
                        </a:spcAft>
                      </a:pPr>
                      <a:r>
                        <a:rPr lang="en-US" sz="900" b="0" i="1" u="none" dirty="0" smtClean="0">
                          <a:effectLst/>
                          <a:latin typeface="Calibri"/>
                          <a:ea typeface="Calibri"/>
                          <a:cs typeface="Times New Roman"/>
                        </a:rPr>
                        <a:t>Target 6a</a:t>
                      </a:r>
                      <a:endParaRPr lang="en-US" sz="900" b="0" i="1" u="none" dirty="0">
                        <a:effectLst/>
                        <a:latin typeface="Calibri"/>
                        <a:ea typeface="Calibri"/>
                        <a:cs typeface="Times New Roman"/>
                      </a:endParaRPr>
                    </a:p>
                    <a:p>
                      <a:pPr marL="0" marR="0" algn="ctr">
                        <a:lnSpc>
                          <a:spcPct val="100000"/>
                        </a:lnSpc>
                        <a:spcBef>
                          <a:spcPts val="0"/>
                        </a:spcBef>
                        <a:spcAft>
                          <a:spcPts val="0"/>
                        </a:spcAft>
                      </a:pPr>
                      <a:r>
                        <a:rPr lang="en-US" sz="900" i="1" dirty="0" smtClean="0">
                          <a:solidFill>
                            <a:schemeClr val="tx1"/>
                          </a:solidFill>
                          <a:effectLst/>
                          <a:latin typeface="Calibri"/>
                          <a:ea typeface="Calibri"/>
                          <a:cs typeface="Times New Roman"/>
                        </a:rPr>
                        <a:t>name</a:t>
                      </a:r>
                      <a:r>
                        <a:rPr lang="en-US" sz="900" i="1" baseline="0" dirty="0" smtClean="0">
                          <a:solidFill>
                            <a:schemeClr val="tx1"/>
                          </a:solidFill>
                          <a:effectLst/>
                          <a:latin typeface="Calibri"/>
                          <a:ea typeface="Calibri"/>
                          <a:cs typeface="Times New Roman"/>
                        </a:rPr>
                        <a:t>  topic and state opinion</a:t>
                      </a:r>
                      <a:endParaRPr lang="en-US" sz="900" i="1" dirty="0" smtClean="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400" b="1" u="sng" dirty="0" smtClean="0">
                        <a:effectLst/>
                        <a:latin typeface="Calibri"/>
                        <a:ea typeface="Calibri"/>
                        <a:cs typeface="Times New Roman"/>
                      </a:endParaRPr>
                    </a:p>
                    <a:p>
                      <a:pPr marL="0" marR="0" algn="ctr">
                        <a:lnSpc>
                          <a:spcPct val="100000"/>
                        </a:lnSpc>
                        <a:spcBef>
                          <a:spcPts val="0"/>
                        </a:spcBef>
                        <a:spcAft>
                          <a:spcPts val="0"/>
                        </a:spcAft>
                      </a:pPr>
                      <a:r>
                        <a:rPr lang="en-US" sz="1400" b="1" u="sng" dirty="0" smtClean="0">
                          <a:effectLst/>
                          <a:latin typeface="Calibri"/>
                          <a:ea typeface="Calibri"/>
                          <a:cs typeface="Times New Roman"/>
                        </a:rPr>
                        <a:t>W.2.1c</a:t>
                      </a:r>
                    </a:p>
                    <a:p>
                      <a:pPr marL="0" marR="0" algn="ctr">
                        <a:lnSpc>
                          <a:spcPct val="100000"/>
                        </a:lnSpc>
                        <a:spcBef>
                          <a:spcPts val="0"/>
                        </a:spcBef>
                        <a:spcAft>
                          <a:spcPts val="0"/>
                        </a:spcAft>
                      </a:pPr>
                      <a:r>
                        <a:rPr lang="en-US" sz="900" b="0" i="1" u="none" dirty="0" smtClean="0">
                          <a:effectLst/>
                          <a:latin typeface="Calibri"/>
                          <a:ea typeface="Calibri"/>
                          <a:cs typeface="Times New Roman"/>
                        </a:rPr>
                        <a:t>Target 6b</a:t>
                      </a:r>
                    </a:p>
                    <a:p>
                      <a:pPr marL="0" marR="0" algn="ctr">
                        <a:lnSpc>
                          <a:spcPct val="100000"/>
                        </a:lnSpc>
                        <a:spcBef>
                          <a:spcPts val="0"/>
                        </a:spcBef>
                        <a:spcAft>
                          <a:spcPts val="0"/>
                        </a:spcAft>
                      </a:pPr>
                      <a:r>
                        <a:rPr lang="en-US" sz="900" b="0" i="1" u="none" dirty="0" smtClean="0">
                          <a:effectLst/>
                          <a:latin typeface="Calibri"/>
                          <a:ea typeface="Calibri"/>
                          <a:cs typeface="Times New Roman"/>
                        </a:rPr>
                        <a:t>supply a reason for opinion</a:t>
                      </a:r>
                    </a:p>
                    <a:p>
                      <a:pPr marL="0" marR="0" algn="ctr">
                        <a:lnSpc>
                          <a:spcPct val="100000"/>
                        </a:lnSpc>
                        <a:spcBef>
                          <a:spcPts val="0"/>
                        </a:spcBef>
                        <a:spcAft>
                          <a:spcPts val="0"/>
                        </a:spcAft>
                      </a:pPr>
                      <a:endParaRPr lang="en-US" sz="1000" b="0" u="none"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L.2.1.6</a:t>
                      </a:r>
                    </a:p>
                    <a:p>
                      <a:pPr marL="0" marR="0" algn="ctr">
                        <a:lnSpc>
                          <a:spcPct val="100000"/>
                        </a:lnSpc>
                        <a:spcBef>
                          <a:spcPts val="0"/>
                        </a:spcBef>
                        <a:spcAft>
                          <a:spcPts val="0"/>
                        </a:spcAft>
                      </a:pPr>
                      <a:r>
                        <a:rPr lang="en-US" sz="900" i="1" u="none" dirty="0" smtClean="0">
                          <a:effectLst/>
                          <a:latin typeface="Calibri"/>
                          <a:ea typeface="Calibri"/>
                          <a:cs typeface="Times New Roman"/>
                        </a:rPr>
                        <a:t>Using Accurate Language</a:t>
                      </a:r>
                      <a:endParaRPr lang="en-US" sz="90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effectLst/>
                          <a:latin typeface="Calibri"/>
                          <a:ea typeface="Calibri"/>
                          <a:cs typeface="Times New Roman"/>
                        </a:rPr>
                        <a:t>L.2.1d</a:t>
                      </a:r>
                    </a:p>
                    <a:p>
                      <a:pPr marL="0" marR="0" algn="ctr">
                        <a:lnSpc>
                          <a:spcPct val="100000"/>
                        </a:lnSpc>
                        <a:spcBef>
                          <a:spcPts val="0"/>
                        </a:spcBef>
                        <a:spcAft>
                          <a:spcPts val="0"/>
                        </a:spcAft>
                      </a:pPr>
                      <a:r>
                        <a:rPr lang="en-US" sz="900" b="0" i="1" u="none" dirty="0" smtClean="0">
                          <a:effectLst/>
                          <a:latin typeface="Calibri"/>
                          <a:ea typeface="Calibri"/>
                          <a:cs typeface="Times New Roman"/>
                        </a:rPr>
                        <a:t>Past Tense Verb Usage</a:t>
                      </a:r>
                      <a:endParaRPr lang="en-US" sz="900" b="0" i="1" u="none"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CCSS.ELA-LITERACY.W.2.2 Informational Writing</a:t>
                      </a:r>
                    </a:p>
                    <a:p>
                      <a:pPr marL="0" marR="0" algn="l">
                        <a:lnSpc>
                          <a:spcPct val="100000"/>
                        </a:lnSpc>
                        <a:spcBef>
                          <a:spcPts val="0"/>
                        </a:spcBef>
                        <a:spcAft>
                          <a:spcPts val="0"/>
                        </a:spcAft>
                      </a:pPr>
                      <a:r>
                        <a:rPr lang="en-US" sz="1100" dirty="0" smtClean="0"/>
                        <a:t>Write informative/explanatory texts in which they introduce a topic, use facts and definitions to develop points, and provide a concluding statement or section.</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Two</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09728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Oh Nuts!</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Plant Life Cycle</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Why Bat Became Friends with the Birds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A Bat Mystery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900" i="1"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i="0" u="sng" dirty="0" smtClean="0">
                          <a:solidFill>
                            <a:schemeClr val="tx1"/>
                          </a:solidFill>
                          <a:effectLst/>
                          <a:latin typeface="Calibri"/>
                          <a:ea typeface="Calibri"/>
                          <a:cs typeface="Times New Roman"/>
                        </a:rPr>
                        <a:t>W.2.2c</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Target 3a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provide</a:t>
                      </a:r>
                      <a:r>
                        <a:rPr lang="en-US" sz="900" b="0" i="1" u="none" baseline="0" dirty="0" smtClean="0">
                          <a:solidFill>
                            <a:schemeClr val="tx1"/>
                          </a:solidFill>
                          <a:effectLst/>
                          <a:latin typeface="Calibri"/>
                          <a:ea typeface="Calibri"/>
                          <a:cs typeface="Times New Roman"/>
                        </a:rPr>
                        <a:t> closure or conclusion</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W.2b</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Target 3b</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supply facts about a topic</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L.2.3a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shades of word meaning – formal and informal</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L.2.2a</a:t>
                      </a:r>
                    </a:p>
                    <a:p>
                      <a:pPr marL="0" marR="0" algn="ctr">
                        <a:lnSpc>
                          <a:spcPct val="100000"/>
                        </a:lnSpc>
                        <a:spcBef>
                          <a:spcPts val="0"/>
                        </a:spcBef>
                        <a:spcAft>
                          <a:spcPts val="0"/>
                        </a:spcAft>
                      </a:pPr>
                      <a:r>
                        <a:rPr lang="en-US" sz="900" b="0" i="1" u="none" dirty="0" smtClean="0">
                          <a:solidFill>
                            <a:schemeClr val="tx1"/>
                          </a:solidFill>
                          <a:effectLst/>
                          <a:latin typeface="Calibri"/>
                          <a:ea typeface="Calibri"/>
                          <a:cs typeface="Times New Roman"/>
                        </a:rPr>
                        <a:t>Using Capitals Correctly</a:t>
                      </a:r>
                      <a:endParaRPr lang="en-US" sz="900" b="0" i="1" u="none"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066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66764136"/>
              </p:ext>
            </p:extLst>
          </p:nvPr>
        </p:nvGraphicFramePr>
        <p:xfrm>
          <a:off x="152400" y="1600200"/>
          <a:ext cx="8763000" cy="4221480"/>
        </p:xfrm>
        <a:graphic>
          <a:graphicData uri="http://schemas.openxmlformats.org/drawingml/2006/table">
            <a:tbl>
              <a:tblPr firstRow="1" firstCol="1" bandRow="1"/>
              <a:tblGrid>
                <a:gridCol w="3441032"/>
                <a:gridCol w="1529748"/>
                <a:gridCol w="1311443"/>
                <a:gridCol w="1261577"/>
                <a:gridCol w="1219200"/>
              </a:tblGrid>
              <a:tr h="609600">
                <a:tc gridSpan="5">
                  <a:txBody>
                    <a:bodyPr/>
                    <a:lstStyle/>
                    <a:p>
                      <a:pPr marL="0" marR="0" algn="ctr">
                        <a:lnSpc>
                          <a:spcPct val="100000"/>
                        </a:lnSpc>
                        <a:spcBef>
                          <a:spcPts val="0"/>
                        </a:spcBef>
                        <a:spcAft>
                          <a:spcPts val="0"/>
                        </a:spcAft>
                      </a:pPr>
                      <a:r>
                        <a:rPr lang="en-US" sz="1200" b="1" i="0" u="sng" dirty="0" smtClean="0">
                          <a:effectLst/>
                          <a:latin typeface="+mn-lt"/>
                          <a:ea typeface="Calibri"/>
                          <a:cs typeface="Times New Roman"/>
                        </a:rPr>
                        <a:t>CCSS.ELA-LITERACY.W.2.3 Narrative Writing</a:t>
                      </a:r>
                    </a:p>
                    <a:p>
                      <a:pPr marL="0" marR="0" algn="l">
                        <a:lnSpc>
                          <a:spcPct val="100000"/>
                        </a:lnSpc>
                        <a:spcBef>
                          <a:spcPts val="0"/>
                        </a:spcBef>
                        <a:spcAft>
                          <a:spcPts val="0"/>
                        </a:spcAft>
                      </a:pPr>
                      <a:r>
                        <a:rPr lang="en-US" sz="1200" dirty="0" smtClean="0"/>
                        <a:t>Write narratives in which they recount a well-elaborated event or short sequence of events, include details to describe actions, thoughts, and feelings, use temporal words to signal event order, and provide a sense of closure.</a:t>
                      </a:r>
                      <a:endParaRPr lang="en-US" sz="1200" b="1" i="0" u="sng"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Three</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Pre-Assessment:</a:t>
                      </a:r>
                      <a:r>
                        <a:rPr lang="en-US" sz="14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a:t>
                      </a:r>
                    </a:p>
                    <a:p>
                      <a:pPr marL="0" marR="0">
                        <a:lnSpc>
                          <a:spcPct val="100000"/>
                        </a:lnSpc>
                        <a:spcBef>
                          <a:spcPts val="0"/>
                        </a:spcBef>
                        <a:spcAft>
                          <a:spcPts val="0"/>
                        </a:spcAft>
                      </a:pPr>
                      <a:r>
                        <a:rPr lang="en-US" sz="1100" b="1" u="sng" baseline="0" dirty="0" smtClean="0">
                          <a:effectLst/>
                          <a:latin typeface="Calibri"/>
                          <a:ea typeface="Calibri"/>
                          <a:cs typeface="Times New Roman"/>
                        </a:rPr>
                        <a:t>Literary</a:t>
                      </a:r>
                      <a:r>
                        <a:rPr lang="en-US" sz="1100" b="1" baseline="0" dirty="0" smtClean="0">
                          <a:effectLst/>
                          <a:latin typeface="Calibri"/>
                          <a:ea typeface="Calibri"/>
                          <a:cs typeface="Times New Roman"/>
                        </a:rPr>
                        <a:t>:</a:t>
                      </a:r>
                      <a:r>
                        <a:rPr lang="en-US" sz="1100" b="1" dirty="0" smtClean="0">
                          <a:effectLst/>
                          <a:latin typeface="Calibri"/>
                          <a:ea typeface="Calibri"/>
                          <a:cs typeface="Times New Roman"/>
                        </a:rPr>
                        <a:t> </a:t>
                      </a:r>
                      <a:r>
                        <a:rPr lang="en-US" sz="1100" b="0" dirty="0" smtClean="0">
                          <a:effectLst/>
                          <a:latin typeface="Calibri"/>
                          <a:ea typeface="Calibri"/>
                          <a:cs typeface="Times New Roman"/>
                        </a:rPr>
                        <a:t>Brave Little Seed, Two Little Seabirds</a:t>
                      </a:r>
                    </a:p>
                    <a:p>
                      <a:pPr marL="0" marR="0">
                        <a:lnSpc>
                          <a:spcPct val="100000"/>
                        </a:lnSpc>
                        <a:spcBef>
                          <a:spcPts val="0"/>
                        </a:spcBef>
                        <a:spcAft>
                          <a:spcPts val="0"/>
                        </a:spcAft>
                      </a:pPr>
                      <a:r>
                        <a:rPr lang="en-US" sz="1100" b="1" u="sng" dirty="0" smtClean="0">
                          <a:effectLst/>
                          <a:latin typeface="Calibri"/>
                          <a:ea typeface="Calibri"/>
                          <a:cs typeface="Times New Roman"/>
                        </a:rPr>
                        <a:t>Informational</a:t>
                      </a:r>
                      <a:r>
                        <a:rPr lang="en-US" sz="1100" b="1" dirty="0" smtClean="0">
                          <a:effectLst/>
                          <a:latin typeface="Calibri"/>
                          <a:ea typeface="Calibri"/>
                          <a:cs typeface="Times New Roman"/>
                        </a:rPr>
                        <a:t>: </a:t>
                      </a:r>
                      <a:r>
                        <a:rPr lang="en-US" sz="1100" b="0" dirty="0" smtClean="0">
                          <a:effectLst/>
                          <a:latin typeface="Calibri"/>
                          <a:ea typeface="Calibri"/>
                          <a:cs typeface="Times New Roman"/>
                        </a:rPr>
                        <a:t>Giant Sequoias and Redwoods, The Largest Living Thing</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Calibri"/>
                          <a:ea typeface="Calibri"/>
                          <a:cs typeface="Times New Roman"/>
                        </a:rPr>
                        <a:t>CFA</a:t>
                      </a:r>
                      <a:r>
                        <a:rPr lang="en-US" sz="1400" b="1" dirty="0">
                          <a:solidFill>
                            <a:srgbClr val="C00000"/>
                          </a:solidFill>
                          <a:effectLst>
                            <a:outerShdw blurRad="38100" dist="38100" dir="2700000" algn="tl">
                              <a:srgbClr val="000000">
                                <a:alpha val="43137"/>
                              </a:srgbClr>
                            </a:outerShdw>
                          </a:effectLst>
                          <a:latin typeface="Calibri"/>
                          <a:ea typeface="Calibri"/>
                          <a:cs typeface="Times New Roman"/>
                        </a:rPr>
                        <a:t>:</a:t>
                      </a:r>
                      <a:r>
                        <a:rPr lang="en-US" sz="1100" b="1" dirty="0">
                          <a:effectLst/>
                          <a:latin typeface="Calibri"/>
                          <a:ea typeface="Calibri"/>
                          <a:cs typeface="Times New Roman"/>
                        </a:rPr>
                        <a:t> </a:t>
                      </a:r>
                      <a:endParaRPr lang="en-US" sz="1100" b="1" dirty="0" smtClean="0">
                        <a:effectLst/>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Literary</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Three Friends and the Moon, The Wind and the Moon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Calibri"/>
                          <a:cs typeface="Times New Roman"/>
                        </a:rPr>
                        <a:t>Informational</a:t>
                      </a:r>
                      <a:r>
                        <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The Moon, The Beautiful Moon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W.2.3c</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1a</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(Temporal Words to Signal</a:t>
                      </a:r>
                    </a:p>
                    <a:p>
                      <a:pPr marL="398463" marR="0" lvl="0" indent="-398463" algn="ctr"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Event Order)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Helvetica" pitchFamily="34" charset="0"/>
                        </a:rPr>
                        <a:t>W.2.3b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Target 1b</a:t>
                      </a:r>
                    </a:p>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sensory elaboration of</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detail</a:t>
                      </a:r>
                      <a:r>
                        <a:rPr kumimoji="0" lang="en-US" sz="900" b="1" i="1" u="none" strike="noStrike" kern="1200" cap="none" spc="0" normalizeH="0" baseline="0" noProof="0" dirty="0" smtClean="0">
                          <a:ln>
                            <a:noFill/>
                          </a:ln>
                          <a:solidFill>
                            <a:prstClr val="black"/>
                          </a:solidFill>
                          <a:effectLst/>
                          <a:uLnTx/>
                          <a:uFillTx/>
                          <a:latin typeface="+mn-lt"/>
                          <a:ea typeface="+mn-ea"/>
                          <a:cs typeface="Helvetica" pitchFamily="34" charset="0"/>
                        </a:rPr>
                        <a:t>s </a:t>
                      </a: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about an event).</a:t>
                      </a:r>
                      <a:endParaRPr kumimoji="0" lang="en-US" sz="900" b="0" i="0" u="sng" strike="noStrike" kern="1200" cap="none" spc="0" normalizeH="0" baseline="0" noProof="0" dirty="0">
                        <a:ln>
                          <a:noFill/>
                        </a:ln>
                        <a:solidFill>
                          <a:prstClr val="black"/>
                        </a:solidFill>
                        <a:effectLst/>
                        <a:uLnTx/>
                        <a:uFillTx/>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rPr>
                        <a:t>L.2.3a</a:t>
                      </a:r>
                      <a:r>
                        <a:rPr lang="en-US" sz="1400" u="sng" dirty="0" smtClean="0">
                          <a:solidFill>
                            <a:schemeClr val="tx1"/>
                          </a:solidFill>
                        </a:rPr>
                        <a:t> </a:t>
                      </a:r>
                    </a:p>
                    <a:p>
                      <a:pPr marL="0" marR="0" algn="ctr">
                        <a:lnSpc>
                          <a:spcPct val="100000"/>
                        </a:lnSpc>
                        <a:spcBef>
                          <a:spcPts val="0"/>
                        </a:spcBef>
                        <a:spcAft>
                          <a:spcPts val="0"/>
                        </a:spcAft>
                      </a:pPr>
                      <a:r>
                        <a:rPr lang="en-US" sz="1000" dirty="0" smtClean="0">
                          <a:solidFill>
                            <a:schemeClr val="tx1"/>
                          </a:solidFill>
                        </a:rPr>
                        <a:t>Target 8</a:t>
                      </a:r>
                    </a:p>
                    <a:p>
                      <a:pPr marL="0" marR="0" algn="ctr">
                        <a:lnSpc>
                          <a:spcPct val="100000"/>
                        </a:lnSpc>
                        <a:spcBef>
                          <a:spcPts val="0"/>
                        </a:spcBef>
                        <a:spcAft>
                          <a:spcPts val="0"/>
                        </a:spcAft>
                      </a:pPr>
                      <a:r>
                        <a:rPr lang="en-US" sz="900" i="1" dirty="0" smtClean="0">
                          <a:solidFill>
                            <a:schemeClr val="tx1"/>
                          </a:solidFill>
                        </a:rPr>
                        <a:t>(Using formal and informal language/words)</a:t>
                      </a:r>
                      <a:endParaRPr lang="en-US" sz="900" b="1"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smtClean="0">
                          <a:ln>
                            <a:noFill/>
                          </a:ln>
                          <a:solidFill>
                            <a:prstClr val="black"/>
                          </a:solidFill>
                          <a:effectLst/>
                          <a:uLnTx/>
                          <a:uFillTx/>
                          <a:latin typeface="+mn-lt"/>
                          <a:ea typeface="+mn-ea"/>
                          <a:cs typeface="+mn-cs"/>
                        </a:rPr>
                        <a:t>L.2.1c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Target 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mn-cs"/>
                        </a:rPr>
                        <a:t>(Using Reflexive Pronouns)</a:t>
                      </a:r>
                      <a:endParaRPr kumimoji="0" lang="en-US" sz="900" b="0" i="1" u="none" strike="noStrike" kern="1200" cap="none" spc="0" normalizeH="0" baseline="0" noProof="0" dirty="0" smtClean="0">
                        <a:ln>
                          <a:noFill/>
                        </a:ln>
                        <a:solidFill>
                          <a:srgbClr val="C00000"/>
                        </a:solidFill>
                        <a:effectLst/>
                        <a:uLnTx/>
                        <a:uFillTx/>
                        <a:latin typeface="+mn-lt"/>
                        <a:ea typeface="Calibri"/>
                        <a:cs typeface="Times New Roman"/>
                      </a:endParaRPr>
                    </a:p>
                    <a:p>
                      <a:pPr marL="0" marR="0" algn="ctr">
                        <a:lnSpc>
                          <a:spcPct val="100000"/>
                        </a:lnSpc>
                        <a:spcBef>
                          <a:spcPts val="0"/>
                        </a:spcBef>
                        <a:spcAft>
                          <a:spcPts val="0"/>
                        </a:spcAft>
                      </a:pPr>
                      <a:endParaRPr lang="en-US" sz="1000" dirty="0" smtClean="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r>
                        <a:rPr lang="en-US" sz="1200" b="1" u="sng" dirty="0" smtClean="0">
                          <a:effectLst/>
                          <a:latin typeface="+mn-lt"/>
                          <a:ea typeface="Calibri"/>
                          <a:cs typeface="Times New Roman"/>
                        </a:rPr>
                        <a:t>CCSS.ELA-LITERACY.W.2.1 Opinion Writing</a:t>
                      </a:r>
                    </a:p>
                    <a:p>
                      <a:pPr marL="0" marR="0" algn="ctr">
                        <a:lnSpc>
                          <a:spcPct val="100000"/>
                        </a:lnSpc>
                        <a:spcBef>
                          <a:spcPts val="0"/>
                        </a:spcBef>
                        <a:spcAft>
                          <a:spcPts val="0"/>
                        </a:spcAft>
                      </a:pPr>
                      <a:r>
                        <a:rPr lang="en-US" sz="1200" dirty="0" smtClean="0"/>
                        <a:t>Write opinion pieces in which they introduce the topic or book they are writing about, state an opinion, supply reasons that support the opinion, use linking words (e.g., </a:t>
                      </a:r>
                      <a:r>
                        <a:rPr lang="en-US" sz="1200" i="1" dirty="0" smtClean="0"/>
                        <a:t>because</a:t>
                      </a:r>
                      <a:r>
                        <a:rPr lang="en-US" sz="1200" dirty="0" smtClean="0"/>
                        <a:t>,</a:t>
                      </a:r>
                      <a:r>
                        <a:rPr lang="en-US" sz="1200" i="1" dirty="0" smtClean="0"/>
                        <a:t> and</a:t>
                      </a:r>
                      <a:r>
                        <a:rPr lang="en-US" sz="1200" dirty="0" smtClean="0"/>
                        <a:t>,</a:t>
                      </a:r>
                      <a:r>
                        <a:rPr lang="en-US" sz="1200" i="1" dirty="0" smtClean="0"/>
                        <a:t> also</a:t>
                      </a:r>
                      <a:r>
                        <a:rPr lang="en-US" sz="1200" dirty="0" smtClean="0"/>
                        <a:t>) to connect opinion and reasons, and provide a concluding statement or section.</a:t>
                      </a:r>
                      <a:endParaRPr lang="en-US" sz="1200" b="1" u="sng"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00000"/>
                        </a:lnSpc>
                        <a:spcBef>
                          <a:spcPts val="0"/>
                        </a:spcBef>
                        <a:spcAft>
                          <a:spcPts val="0"/>
                        </a:spcAft>
                      </a:pPr>
                      <a:endParaRPr lang="en-US" sz="1000" dirty="0">
                        <a:solidFill>
                          <a:srgbClr val="C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00000"/>
                        </a:lnSpc>
                        <a:spcBef>
                          <a:spcPts val="0"/>
                        </a:spcBef>
                        <a:spcAft>
                          <a:spcPts val="0"/>
                        </a:spcAft>
                      </a:pP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i="0" dirty="0" smtClean="0">
                          <a:effectLst/>
                          <a:latin typeface="Calibri"/>
                          <a:ea typeface="Calibri"/>
                          <a:cs typeface="Times New Roman"/>
                        </a:rPr>
                        <a:t>Assessment Texts for </a:t>
                      </a:r>
                      <a:r>
                        <a:rPr lang="en-US" sz="1200" b="1" i="0" dirty="0" smtClean="0">
                          <a:effectLst>
                            <a:outerShdw blurRad="38100" dist="38100" dir="2700000" algn="tl">
                              <a:srgbClr val="000000">
                                <a:alpha val="43137"/>
                              </a:srgbClr>
                            </a:outerShdw>
                          </a:effectLst>
                          <a:latin typeface="Calibri"/>
                          <a:ea typeface="Calibri"/>
                          <a:cs typeface="Times New Roman"/>
                        </a:rPr>
                        <a:t>Quarter Four</a:t>
                      </a:r>
                      <a:endParaRPr lang="en-US" sz="1200" i="0" dirty="0">
                        <a:effectLst>
                          <a:outerShdw blurRad="38100" dist="38100" dir="2700000" algn="tl">
                            <a:srgbClr val="000000">
                              <a:alpha val="43137"/>
                            </a:srgbClr>
                          </a:outerShdw>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Brief Write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Write to Revise </a:t>
                      </a:r>
                      <a:endParaRPr lang="en-US" sz="1200" b="1" i="0" dirty="0" smtClean="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Lang Use</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0000"/>
                        </a:lnSpc>
                        <a:spcBef>
                          <a:spcPts val="0"/>
                        </a:spcBef>
                        <a:spcAft>
                          <a:spcPts val="0"/>
                        </a:spcAft>
                      </a:pPr>
                      <a:r>
                        <a:rPr lang="en-US" sz="1200" b="1" i="0" dirty="0">
                          <a:effectLst/>
                          <a:latin typeface="Calibri"/>
                          <a:ea typeface="Calibri"/>
                          <a:cs typeface="Times New Roman"/>
                        </a:rPr>
                        <a:t>Edit</a:t>
                      </a:r>
                      <a:endParaRPr lang="en-US" sz="1200" i="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548640">
                <a:tc>
                  <a:txBody>
                    <a:bodyPr/>
                    <a:lstStyle/>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Pre-Assessment: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Lucy’s Skates, Skating</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The History of Roller Skates, The Father of Roller Skating</a:t>
                      </a:r>
                    </a:p>
                    <a:p>
                      <a:pPr marL="0" marR="0">
                        <a:lnSpc>
                          <a:spcPct val="100000"/>
                        </a:lnSpc>
                        <a:spcBef>
                          <a:spcPts val="0"/>
                        </a:spcBef>
                        <a:spcAft>
                          <a:spcPts val="0"/>
                        </a:spcAft>
                      </a:pPr>
                      <a:r>
                        <a:rPr lang="en-US" sz="1400" b="1" dirty="0" smtClean="0">
                          <a:solidFill>
                            <a:srgbClr val="C00000"/>
                          </a:solidFill>
                          <a:effectLst>
                            <a:outerShdw blurRad="38100" dist="38100" dir="2700000" algn="tl">
                              <a:srgbClr val="000000">
                                <a:alpha val="43137"/>
                              </a:srgbClr>
                            </a:outerShdw>
                          </a:effectLst>
                          <a:latin typeface="+mn-lt"/>
                          <a:ea typeface="Calibri"/>
                          <a:cs typeface="Times New Roman"/>
                        </a:rPr>
                        <a:t>CFA: </a:t>
                      </a:r>
                    </a:p>
                    <a:p>
                      <a:pPr marL="0" marR="0">
                        <a:lnSpc>
                          <a:spcPct val="100000"/>
                        </a:lnSpc>
                        <a:spcBef>
                          <a:spcPts val="0"/>
                        </a:spcBef>
                        <a:spcAft>
                          <a:spcPts val="0"/>
                        </a:spcAft>
                      </a:pPr>
                      <a:r>
                        <a:rPr lang="en-US" sz="1100" b="1" u="sng" dirty="0" smtClean="0">
                          <a:effectLst/>
                          <a:latin typeface="+mn-lt"/>
                          <a:ea typeface="Calibri"/>
                          <a:cs typeface="Times New Roman"/>
                        </a:rPr>
                        <a:t>Literary</a:t>
                      </a:r>
                      <a:r>
                        <a:rPr lang="en-US" sz="1100" dirty="0" smtClean="0">
                          <a:effectLst/>
                          <a:latin typeface="+mn-lt"/>
                          <a:ea typeface="Calibri"/>
                          <a:cs typeface="Times New Roman"/>
                        </a:rPr>
                        <a:t>:  My Great Idea, Band-Aid Baby</a:t>
                      </a:r>
                    </a:p>
                    <a:p>
                      <a:pPr marL="0" marR="0">
                        <a:lnSpc>
                          <a:spcPct val="100000"/>
                        </a:lnSpc>
                        <a:spcBef>
                          <a:spcPts val="0"/>
                        </a:spcBef>
                        <a:spcAft>
                          <a:spcPts val="0"/>
                        </a:spcAft>
                      </a:pPr>
                      <a:r>
                        <a:rPr lang="en-US" sz="1100" b="1" u="sng" dirty="0" smtClean="0">
                          <a:effectLst/>
                          <a:latin typeface="+mn-lt"/>
                          <a:ea typeface="Calibri"/>
                          <a:cs typeface="Times New Roman"/>
                        </a:rPr>
                        <a:t>Informational</a:t>
                      </a:r>
                      <a:r>
                        <a:rPr lang="en-US" sz="1100" b="1" u="none" dirty="0" smtClean="0">
                          <a:effectLst/>
                          <a:latin typeface="+mn-lt"/>
                          <a:ea typeface="Calibri"/>
                          <a:cs typeface="Times New Roman"/>
                        </a:rPr>
                        <a:t>: </a:t>
                      </a:r>
                      <a:r>
                        <a:rPr lang="en-US" sz="1100" b="0" u="none" dirty="0" smtClean="0">
                          <a:effectLst/>
                          <a:latin typeface="+mn-lt"/>
                          <a:ea typeface="Calibri"/>
                          <a:cs typeface="Times New Roman"/>
                        </a:rPr>
                        <a:t>The Band-Aid Inventory, Band-Aids</a:t>
                      </a:r>
                      <a:endParaRPr lang="en-US" sz="11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W.2.1d</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a:t>
                      </a:r>
                      <a:r>
                        <a:rPr lang="en-US" sz="1000" b="0" baseline="0" dirty="0" smtClean="0">
                          <a:solidFill>
                            <a:schemeClr val="tx1"/>
                          </a:solidFill>
                          <a:effectLst/>
                          <a:latin typeface="Calibri"/>
                          <a:ea typeface="Calibri"/>
                          <a:cs typeface="Times New Roman"/>
                        </a:rPr>
                        <a:t> 6a</a:t>
                      </a:r>
                    </a:p>
                    <a:p>
                      <a:pPr marL="0" marR="0" algn="ctr">
                        <a:lnSpc>
                          <a:spcPct val="100000"/>
                        </a:lnSpc>
                        <a:spcBef>
                          <a:spcPts val="0"/>
                        </a:spcBef>
                        <a:spcAft>
                          <a:spcPts val="0"/>
                        </a:spcAft>
                      </a:pPr>
                      <a:r>
                        <a:rPr lang="en-US" sz="900" b="0" i="1" baseline="0" dirty="0" smtClean="0">
                          <a:solidFill>
                            <a:schemeClr val="tx1"/>
                          </a:solidFill>
                          <a:effectLst/>
                          <a:latin typeface="Calibri"/>
                          <a:ea typeface="Calibri"/>
                          <a:cs typeface="Times New Roman"/>
                        </a:rPr>
                        <a:t>(Use linking words to  connect opinion and reasons)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W.2.1c</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6b</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(Give reasons to support opinions)</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L.K.6</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8</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(Using Adjectives-Adverbs to Describe)</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1" u="sng" dirty="0" smtClean="0">
                          <a:solidFill>
                            <a:schemeClr val="tx1"/>
                          </a:solidFill>
                          <a:effectLst/>
                          <a:latin typeface="Calibri"/>
                          <a:ea typeface="Calibri"/>
                          <a:cs typeface="Times New Roman"/>
                        </a:rPr>
                        <a:t>L.2.1e</a:t>
                      </a:r>
                    </a:p>
                    <a:p>
                      <a:pPr marL="0" marR="0" algn="ctr">
                        <a:lnSpc>
                          <a:spcPct val="100000"/>
                        </a:lnSpc>
                        <a:spcBef>
                          <a:spcPts val="0"/>
                        </a:spcBef>
                        <a:spcAft>
                          <a:spcPts val="0"/>
                        </a:spcAft>
                      </a:pPr>
                      <a:r>
                        <a:rPr lang="en-US" sz="1000" b="0" dirty="0" smtClean="0">
                          <a:solidFill>
                            <a:schemeClr val="tx1"/>
                          </a:solidFill>
                          <a:effectLst/>
                          <a:latin typeface="Calibri"/>
                          <a:ea typeface="Calibri"/>
                          <a:cs typeface="Times New Roman"/>
                        </a:rPr>
                        <a:t>Target 9</a:t>
                      </a:r>
                    </a:p>
                    <a:p>
                      <a:pPr marL="0" marR="0" algn="ctr">
                        <a:lnSpc>
                          <a:spcPct val="100000"/>
                        </a:lnSpc>
                        <a:spcBef>
                          <a:spcPts val="0"/>
                        </a:spcBef>
                        <a:spcAft>
                          <a:spcPts val="0"/>
                        </a:spcAft>
                      </a:pPr>
                      <a:r>
                        <a:rPr lang="en-US" sz="900" b="0" i="1" dirty="0" smtClean="0">
                          <a:solidFill>
                            <a:schemeClr val="tx1"/>
                          </a:solidFill>
                          <a:effectLst/>
                          <a:latin typeface="Calibri"/>
                          <a:ea typeface="Calibri"/>
                          <a:cs typeface="Times New Roman"/>
                        </a:rPr>
                        <a:t>(Choosing correct Adjectives-Adverbs depending on what</a:t>
                      </a:r>
                      <a:r>
                        <a:rPr lang="en-US" sz="900" b="0" i="1" baseline="0" dirty="0" smtClean="0">
                          <a:solidFill>
                            <a:schemeClr val="tx1"/>
                          </a:solidFill>
                          <a:effectLst/>
                          <a:latin typeface="Calibri"/>
                          <a:ea typeface="Calibri"/>
                          <a:cs typeface="Times New Roman"/>
                        </a:rPr>
                        <a:t> needs to be modified)</a:t>
                      </a:r>
                      <a:endParaRPr lang="en-US" sz="900" b="0" i="1" dirty="0">
                        <a:solidFill>
                          <a:schemeClr val="tx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1055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521</Words>
  <Application>Microsoft Office PowerPoint</Application>
  <PresentationFormat>On-screen Show (4:3)</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149</cp:revision>
  <cp:lastPrinted>2014-09-01T13:52:55Z</cp:lastPrinted>
  <dcterms:created xsi:type="dcterms:W3CDTF">2014-05-25T18:54:09Z</dcterms:created>
  <dcterms:modified xsi:type="dcterms:W3CDTF">2015-09-29T22:14:22Z</dcterms:modified>
</cp:coreProperties>
</file>